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256" r:id="rId2"/>
    <p:sldId id="404" r:id="rId3"/>
    <p:sldId id="849" r:id="rId4"/>
    <p:sldId id="831" r:id="rId5"/>
    <p:sldId id="832" r:id="rId6"/>
    <p:sldId id="834" r:id="rId7"/>
    <p:sldId id="835" r:id="rId8"/>
    <p:sldId id="836" r:id="rId9"/>
    <p:sldId id="837" r:id="rId10"/>
    <p:sldId id="838" r:id="rId11"/>
    <p:sldId id="839" r:id="rId12"/>
    <p:sldId id="840" r:id="rId13"/>
    <p:sldId id="841" r:id="rId14"/>
    <p:sldId id="842" r:id="rId15"/>
    <p:sldId id="843" r:id="rId16"/>
    <p:sldId id="851" r:id="rId17"/>
    <p:sldId id="850" r:id="rId18"/>
    <p:sldId id="852" r:id="rId19"/>
    <p:sldId id="914" r:id="rId20"/>
    <p:sldId id="853" r:id="rId21"/>
    <p:sldId id="854" r:id="rId22"/>
    <p:sldId id="855" r:id="rId23"/>
    <p:sldId id="856" r:id="rId24"/>
    <p:sldId id="857" r:id="rId25"/>
    <p:sldId id="858" r:id="rId26"/>
    <p:sldId id="859" r:id="rId27"/>
    <p:sldId id="860" r:id="rId28"/>
    <p:sldId id="861" r:id="rId29"/>
    <p:sldId id="862" r:id="rId30"/>
    <p:sldId id="863" r:id="rId31"/>
    <p:sldId id="864" r:id="rId32"/>
    <p:sldId id="865" r:id="rId33"/>
    <p:sldId id="866" r:id="rId34"/>
    <p:sldId id="867" r:id="rId35"/>
    <p:sldId id="868" r:id="rId36"/>
    <p:sldId id="869" r:id="rId37"/>
    <p:sldId id="870" r:id="rId38"/>
    <p:sldId id="871" r:id="rId39"/>
    <p:sldId id="872" r:id="rId40"/>
    <p:sldId id="873" r:id="rId41"/>
    <p:sldId id="915" r:id="rId42"/>
    <p:sldId id="875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404"/>
            <p14:sldId id="849"/>
          </p14:sldIdLst>
        </p14:section>
        <p14:section name="Untitled Section" id="{B7B8481B-12FB-4AA5-AD2E-010361D1F7A9}">
          <p14:sldIdLst>
            <p14:sldId id="831"/>
            <p14:sldId id="832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51"/>
            <p14:sldId id="850"/>
            <p14:sldId id="852"/>
            <p14:sldId id="914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915"/>
            <p14:sldId id="8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8" autoAdjust="0"/>
    <p:restoredTop sz="94660"/>
  </p:normalViewPr>
  <p:slideViewPr>
    <p:cSldViewPr>
      <p:cViewPr varScale="1">
        <p:scale>
          <a:sx n="155" d="100"/>
          <a:sy n="155" d="100"/>
        </p:scale>
        <p:origin x="19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D44683D-72BB-41A5-B82C-70C5BF545C3B}" type="slidenum">
              <a:rPr lang="en-US" sz="1200" u="none"/>
              <a:pPr algn="r" eaLnBrk="1" hangingPunct="1"/>
              <a:t>11</a:t>
            </a:fld>
            <a:endParaRPr lang="en-US" sz="1200" u="none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7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EF0DBEB-93A1-44F9-BA74-B74B44DF89FD}" type="slidenum">
              <a:rPr lang="en-US" sz="1200" u="none"/>
              <a:pPr algn="r" eaLnBrk="1" hangingPunct="1"/>
              <a:t>12</a:t>
            </a:fld>
            <a:endParaRPr lang="en-US" sz="1200" u="none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95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A5C2B9F-1883-4962-A482-C8EE1BEE6A62}" type="slidenum">
              <a:rPr lang="en-US" sz="1200" u="none"/>
              <a:pPr algn="r" eaLnBrk="1" hangingPunct="1"/>
              <a:t>13</a:t>
            </a:fld>
            <a:endParaRPr lang="en-US" sz="1200" u="none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6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9B9635D-748C-4857-B984-20A143F7C6C3}" type="slidenum">
              <a:rPr lang="en-US" sz="1200" u="none"/>
              <a:pPr algn="r" eaLnBrk="1" hangingPunct="1"/>
              <a:t>14</a:t>
            </a:fld>
            <a:endParaRPr lang="en-US" sz="1200" u="none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E360A77-FDFC-487A-A310-0A1C53930CB8}" type="slidenum">
              <a:rPr lang="en-US" sz="1200" u="none"/>
              <a:pPr algn="r" eaLnBrk="1" hangingPunct="1"/>
              <a:t>15</a:t>
            </a:fld>
            <a:endParaRPr lang="en-US" sz="1200" u="none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22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98EAB-5F79-4521-BBA8-CA8D71313D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09AE8-88ED-40C8-8AC0-7AD752692557}" type="slidenum">
              <a:rPr lang="en-US"/>
              <a:pPr/>
              <a:t>18</a:t>
            </a:fld>
            <a:endParaRPr lang="en-US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0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D8D2-408D-49E9-BBDB-D2FDCC1F012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A547B-D04F-4F5F-A638-054E38F409AA}" type="slidenum">
              <a:rPr lang="en-US"/>
              <a:pPr/>
              <a:t>21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0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E0CAE-1620-425A-B062-84108955CC9E}" type="slidenum">
              <a:rPr lang="en-US"/>
              <a:pPr/>
              <a:t>22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3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F2BB1-3AF9-437E-92CA-5C027E0B60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E0795-64D0-46F7-A0D9-D7FFC11D0602}" type="slidenum">
              <a:rPr lang="en-US"/>
              <a:pPr/>
              <a:t>23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E0795-64D0-46F7-A0D9-D7FFC11D0602}" type="slidenum">
              <a:rPr lang="en-US"/>
              <a:pPr/>
              <a:t>24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7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5F20D-44F9-45FE-9E34-E9D9C186F099}" type="slidenum">
              <a:rPr lang="en-US"/>
              <a:pPr/>
              <a:t>25</a:t>
            </a:fld>
            <a:endParaRPr 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9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08618-405F-43C3-8E83-CD88A413F45D}" type="slidenum">
              <a:rPr lang="en-US"/>
              <a:pPr/>
              <a:t>26</a:t>
            </a:fld>
            <a:endParaRPr lang="en-US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5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E0CAE-1620-425A-B062-84108955CC9E}" type="slidenum">
              <a:rPr lang="en-US"/>
              <a:pPr/>
              <a:t>27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5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98EAB-5F79-4521-BBA8-CA8D71313D0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8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BC30B-1D6C-4E87-9077-86CB44252B85}" type="slidenum">
              <a:rPr lang="en-US"/>
              <a:pPr/>
              <a:t>29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7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6B5E5-5572-4DB8-AB09-195E816D8BB7}" type="slidenum">
              <a:rPr lang="en-US"/>
              <a:pPr/>
              <a:t>30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7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09381-10A8-40B5-A7C6-D18D2FFCFFDA}" type="slidenum">
              <a:rPr lang="en-US"/>
              <a:pPr/>
              <a:t>31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2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08618-405F-43C3-8E83-CD88A413F45D}" type="slidenum">
              <a:rPr lang="en-US"/>
              <a:pPr/>
              <a:t>32</a:t>
            </a:fld>
            <a:endParaRPr lang="en-US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3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69E2F-008D-45BA-BA02-9A5963DBCD32}" type="slidenum">
              <a:rPr lang="en-US"/>
              <a:pPr/>
              <a:t>4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2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6E8ED-54CD-4881-9684-6FDB9AE58711}" type="slidenum">
              <a:rPr lang="en-US"/>
              <a:pPr/>
              <a:t>34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90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71AF2-DEE7-4C60-BF90-B187F1BC76FC}" type="slidenum">
              <a:rPr lang="en-US"/>
              <a:pPr/>
              <a:t>35</a:t>
            </a:fld>
            <a:endParaRPr 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6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F0810-6A98-4F71-B2A0-61D32C951107}" type="slidenum">
              <a:rPr lang="en-US"/>
              <a:pPr/>
              <a:t>36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745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39974-D048-49E0-88DA-4CF223F23BEF}" type="slidenum">
              <a:rPr lang="en-US"/>
              <a:pPr/>
              <a:t>37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38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6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EB753-9DAE-4032-95CF-B98A7551398F}" type="slidenum">
              <a:rPr lang="en-US"/>
              <a:pPr/>
              <a:t>39</a:t>
            </a:fld>
            <a:endParaRPr 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4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33D55-D910-4EB8-B0FE-E29A1CDDA90E}" type="slidenum">
              <a:rPr lang="en-US"/>
              <a:pPr/>
              <a:t>40</a:t>
            </a:fld>
            <a:endParaRPr 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10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9B1D6-0161-461D-A848-E2639CFB48CE}" type="slidenum">
              <a:rPr lang="en-US"/>
              <a:pPr/>
              <a:t>42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93593-D094-4AC8-94AB-3F294014A01E}" type="slidenum">
              <a:rPr lang="en-US"/>
              <a:pPr/>
              <a:t>5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2740C1C-81CC-4976-85C2-FE11FBDEEB9C}" type="slidenum">
              <a:rPr lang="en-US" sz="1200" u="none"/>
              <a:pPr algn="r" eaLnBrk="1" hangingPunct="1"/>
              <a:t>6</a:t>
            </a:fld>
            <a:endParaRPr lang="en-US" sz="1200" u="none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7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4CC8FF4-4D4E-433E-B238-F047EE899FB0}" type="slidenum">
              <a:rPr lang="en-US" sz="1200" u="none"/>
              <a:pPr algn="r" eaLnBrk="1" hangingPunct="1"/>
              <a:t>7</a:t>
            </a:fld>
            <a:endParaRPr lang="en-US" sz="1200" u="none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C3670217-7E36-45E9-AFFE-5F62B5603173}" type="slidenum">
              <a:rPr lang="en-US" sz="1200" u="none"/>
              <a:pPr algn="r" eaLnBrk="1" hangingPunct="1"/>
              <a:t>8</a:t>
            </a:fld>
            <a:endParaRPr lang="en-US" sz="1200" u="none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1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67BA444-9F3C-47E8-A3C8-3656EE074752}" type="slidenum">
              <a:rPr lang="en-US" sz="1200" u="none"/>
              <a:pPr algn="r" eaLnBrk="1" hangingPunct="1"/>
              <a:t>9</a:t>
            </a:fld>
            <a:endParaRPr lang="en-US" sz="1200" u="none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7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B7D814C6-0867-43A0-A9AB-33FC8A52631C}" type="slidenum">
              <a:rPr lang="en-US" sz="1200" u="none"/>
              <a:pPr algn="r" eaLnBrk="1" hangingPunct="1"/>
              <a:t>10</a:t>
            </a:fld>
            <a:endParaRPr lang="en-US" sz="1200" u="none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5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8.jpe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3.wmf"/><Relationship Id="rId5" Type="http://schemas.openxmlformats.org/officeDocument/2006/relationships/image" Target="../media/image5.png"/><Relationship Id="rId10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</a:t>
            </a:r>
            <a:r>
              <a:rPr lang="en-US" altLang="ko-KR" dirty="0"/>
              <a:t>8</a:t>
            </a:r>
            <a:r>
              <a:rPr lang="en-US" dirty="0"/>
              <a:t>: Lecture </a:t>
            </a:r>
            <a:r>
              <a:rPr lang="en-US" altLang="ko-KR" dirty="0"/>
              <a:t>8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6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Scoreboard: FU Status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91493" name="Rectangle 2"/>
          <p:cNvSpPr>
            <a:spLocks noChangeArrowheads="1"/>
          </p:cNvSpPr>
          <p:nvPr/>
        </p:nvSpPr>
        <p:spPr bwMode="auto">
          <a:xfrm>
            <a:off x="746125" y="199866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u="none">
              <a:latin typeface="Lato" panose="020F0502020204030203" pitchFamily="34" charset="0"/>
            </a:endParaRPr>
          </a:p>
        </p:txBody>
      </p:sp>
      <p:sp>
        <p:nvSpPr>
          <p:cNvPr id="191494" name="Rectangle 3"/>
          <p:cNvSpPr>
            <a:spLocks noChangeArrowheads="1"/>
          </p:cNvSpPr>
          <p:nvPr/>
        </p:nvSpPr>
        <p:spPr bwMode="auto">
          <a:xfrm>
            <a:off x="352425" y="1371600"/>
            <a:ext cx="8428038" cy="501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b="1" i="1" u="none" dirty="0">
                <a:latin typeface="Lato" panose="020F0502020204030203" pitchFamily="34" charset="0"/>
              </a:rPr>
              <a:t>name		busy	op	</a:t>
            </a:r>
            <a:r>
              <a:rPr lang="en-US" b="1" i="1" u="none" dirty="0" err="1">
                <a:latin typeface="Lato" panose="020F0502020204030203" pitchFamily="34" charset="0"/>
              </a:rPr>
              <a:t>dest</a:t>
            </a:r>
            <a:r>
              <a:rPr lang="en-US" b="1" i="1" u="none" dirty="0">
                <a:latin typeface="Lato" panose="020F0502020204030203" pitchFamily="34" charset="0"/>
              </a:rPr>
              <a:t>	src1	src2	</a:t>
            </a:r>
            <a:r>
              <a:rPr lang="en-US" b="1" i="1" u="none" dirty="0" err="1">
                <a:latin typeface="Lato" panose="020F0502020204030203" pitchFamily="34" charset="0"/>
              </a:rPr>
              <a:t>opsread</a:t>
            </a:r>
            <a:r>
              <a:rPr lang="en-US" b="1" i="1" u="none" dirty="0">
                <a:latin typeface="Lato" panose="020F0502020204030203" pitchFamily="34" charset="0"/>
              </a:rPr>
              <a:t>	</a:t>
            </a:r>
            <a:r>
              <a:rPr lang="en-US" b="1" u="none" dirty="0">
                <a:latin typeface="Lato" panose="020F0502020204030203" pitchFamily="34" charset="0"/>
              </a:rPr>
              <a:t>	</a:t>
            </a:r>
          </a:p>
          <a:p>
            <a:pPr lvl="1" algn="l" eaLnBrk="0" hangingPunct="0"/>
            <a:r>
              <a:rPr lang="en-US" sz="2000" b="1" u="none" dirty="0" err="1">
                <a:latin typeface="Lato" panose="020F0502020204030203" pitchFamily="34" charset="0"/>
              </a:rPr>
              <a:t>Int</a:t>
            </a:r>
            <a:endParaRPr lang="en-US" sz="2000" b="1" u="none" dirty="0">
              <a:latin typeface="Lato" panose="020F0502020204030203" pitchFamily="34" charset="0"/>
            </a:endParaRPr>
          </a:p>
          <a:p>
            <a:pPr lvl="1" algn="l" eaLnBrk="0" hangingPunct="0"/>
            <a:r>
              <a:rPr lang="en-US" sz="2000" b="1" u="none" dirty="0" err="1">
                <a:latin typeface="Lato" panose="020F0502020204030203" pitchFamily="34" charset="0"/>
              </a:rPr>
              <a:t>Mem</a:t>
            </a:r>
            <a:r>
              <a:rPr lang="en-US" sz="2000" b="1" u="none" dirty="0">
                <a:latin typeface="Lato" panose="020F0502020204030203" pitchFamily="34" charset="0"/>
              </a:rPr>
              <a:t>	</a:t>
            </a:r>
          </a:p>
          <a:p>
            <a:pPr lvl="1" algn="l" eaLnBrk="0" hangingPunct="0"/>
            <a:r>
              <a:rPr lang="en-US" sz="2000" b="1" u="none" dirty="0">
                <a:latin typeface="Lato" panose="020F0502020204030203" pitchFamily="34" charset="0"/>
              </a:rPr>
              <a:t>Add</a:t>
            </a:r>
          </a:p>
          <a:p>
            <a:pPr lvl="1" algn="l" eaLnBrk="0" hangingPunct="0"/>
            <a:r>
              <a:rPr lang="en-US" sz="2000" b="1" u="none" dirty="0">
                <a:latin typeface="Lato" panose="020F0502020204030203" pitchFamily="34" charset="0"/>
              </a:rPr>
              <a:t>Mult1</a:t>
            </a:r>
          </a:p>
          <a:p>
            <a:pPr lvl="1" algn="l" eaLnBrk="0" hangingPunct="0"/>
            <a:r>
              <a:rPr lang="en-US" sz="2000" b="1" u="none" dirty="0">
                <a:latin typeface="Lato" panose="020F0502020204030203" pitchFamily="34" charset="0"/>
              </a:rPr>
              <a:t>Mult2</a:t>
            </a:r>
          </a:p>
          <a:p>
            <a:pPr lvl="1" algn="l" eaLnBrk="0" hangingPunct="0"/>
            <a:r>
              <a:rPr lang="en-US" sz="2000" b="1" u="none" dirty="0" err="1">
                <a:latin typeface="Lato" panose="020F0502020204030203" pitchFamily="34" charset="0"/>
              </a:rPr>
              <a:t>Div</a:t>
            </a:r>
            <a:endParaRPr lang="en-US" sz="2000" b="1" u="none" dirty="0">
              <a:latin typeface="Lato" panose="020F0502020204030203" pitchFamily="34" charset="0"/>
            </a:endParaRPr>
          </a:p>
          <a:p>
            <a:pPr algn="l" eaLnBrk="0" hangingPunct="0"/>
            <a:endParaRPr lang="en-US" b="1" u="none" dirty="0">
              <a:latin typeface="Lato" panose="020F0502020204030203" pitchFamily="34" charset="0"/>
            </a:endParaRPr>
          </a:p>
          <a:p>
            <a:pPr algn="l" eaLnBrk="0" hangingPunct="0"/>
            <a:r>
              <a:rPr lang="en-US" sz="2800" u="none" dirty="0">
                <a:latin typeface="Lato" panose="020F0502020204030203" pitchFamily="34" charset="0"/>
              </a:rPr>
              <a:t>Each instruction consults/updates the scoreboard</a:t>
            </a:r>
          </a:p>
          <a:p>
            <a:pPr algn="l" eaLnBrk="0" hangingPunct="0">
              <a:buFontTx/>
              <a:buChar char="•"/>
            </a:pPr>
            <a:r>
              <a:rPr lang="en-US" sz="2000" u="none" dirty="0">
                <a:latin typeface="Lato" panose="020F0502020204030203" pitchFamily="34" charset="0"/>
              </a:rPr>
              <a:t>Dispatch	check FU/destination register: stall pipeline</a:t>
            </a:r>
          </a:p>
          <a:p>
            <a:pPr algn="l" eaLnBrk="0" hangingPunct="0">
              <a:buFontTx/>
              <a:buChar char="•"/>
            </a:pPr>
            <a:r>
              <a:rPr lang="en-US" sz="2000" u="none" dirty="0">
                <a:latin typeface="Lato" panose="020F0502020204030203" pitchFamily="34" charset="0"/>
              </a:rPr>
              <a:t>Read		check </a:t>
            </a:r>
            <a:r>
              <a:rPr lang="en-US" sz="2000" u="none" dirty="0" err="1">
                <a:latin typeface="Lato" panose="020F0502020204030203" pitchFamily="34" charset="0"/>
              </a:rPr>
              <a:t>dest</a:t>
            </a:r>
            <a:r>
              <a:rPr lang="en-US" sz="2000" u="none" dirty="0">
                <a:latin typeface="Lato" panose="020F0502020204030203" pitchFamily="34" charset="0"/>
              </a:rPr>
              <a:t> column for sources</a:t>
            </a:r>
          </a:p>
          <a:p>
            <a:pPr algn="l" eaLnBrk="0" hangingPunct="0">
              <a:buFontTx/>
              <a:buChar char="•"/>
            </a:pPr>
            <a:r>
              <a:rPr lang="en-US" sz="2000" u="none" dirty="0">
                <a:latin typeface="Lato" panose="020F0502020204030203" pitchFamily="34" charset="0"/>
              </a:rPr>
              <a:t>Issue/Execute</a:t>
            </a:r>
          </a:p>
          <a:p>
            <a:pPr algn="l" eaLnBrk="0" hangingPunct="0">
              <a:buFontTx/>
              <a:buChar char="•"/>
            </a:pPr>
            <a:r>
              <a:rPr lang="en-US" sz="2000" u="none" dirty="0">
                <a:latin typeface="Lato" panose="020F0502020204030203" pitchFamily="34" charset="0"/>
              </a:rPr>
              <a:t>Write-back	check source columns for destination and </a:t>
            </a:r>
          </a:p>
          <a:p>
            <a:pPr algn="l" eaLnBrk="0" hangingPunct="0"/>
            <a:r>
              <a:rPr lang="en-US" sz="2000" u="none" dirty="0">
                <a:latin typeface="Lato" panose="020F0502020204030203" pitchFamily="34" charset="0"/>
              </a:rPr>
              <a:t>			whether they have been read</a:t>
            </a:r>
          </a:p>
        </p:txBody>
      </p:sp>
      <p:sp>
        <p:nvSpPr>
          <p:cNvPr id="191495" name="Rectangle 4"/>
          <p:cNvSpPr>
            <a:spLocks noChangeArrowheads="1"/>
          </p:cNvSpPr>
          <p:nvPr/>
        </p:nvSpPr>
        <p:spPr bwMode="auto">
          <a:xfrm>
            <a:off x="4276725" y="982663"/>
            <a:ext cx="413861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40523557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/>
              <a:t>Scoreboard FU Status:</a:t>
            </a:r>
            <a:br>
              <a:rPr lang="en-US" sz="2700"/>
            </a:br>
            <a:r>
              <a:rPr lang="en-US" sz="2700"/>
              <a:t>	Dynamically Constructed Dataflow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79183E3-3703-464F-9B98-6D7B732F944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757903" name="Group 14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89895" y="1752600"/>
          <a:ext cx="8150225" cy="3259139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Busy?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Source Registers,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Producer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, Ready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Read?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540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C8A7EA4D-4886-49E3-87BE-9005CC4EA302}" type="slidenum">
              <a:rPr lang="en-US" altLang="en-US" sz="1000" u="none"/>
              <a:pPr algn="r" eaLnBrk="1" hangingPunct="1"/>
              <a:t>11</a:t>
            </a:fld>
            <a:endParaRPr lang="en-US" altLang="en-US" sz="1000" u="none"/>
          </a:p>
        </p:txBody>
      </p:sp>
      <p:sp>
        <p:nvSpPr>
          <p:cNvPr id="193599" name="Rectangle 60"/>
          <p:cNvSpPr>
            <a:spLocks noChangeArrowheads="1"/>
          </p:cNvSpPr>
          <p:nvPr/>
        </p:nvSpPr>
        <p:spPr bwMode="auto">
          <a:xfrm>
            <a:off x="2928719" y="5181600"/>
            <a:ext cx="39292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3200" u="none" dirty="0">
                <a:latin typeface="Inconsolata" panose="020B0609030003000000" pitchFamily="49" charset="0"/>
              </a:rPr>
              <a:t>A: f0 = f2 / f4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B: f10 = f0 - f8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C: f8 = f8 * f14</a:t>
            </a:r>
          </a:p>
        </p:txBody>
      </p:sp>
    </p:spTree>
    <p:extLst>
      <p:ext uri="{BB962C8B-B14F-4D97-AF65-F5344CB8AC3E}">
        <p14:creationId xmlns:p14="http://schemas.microsoft.com/office/powerpoint/2010/main" val="4484264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dirty="0"/>
              <a:t>Scoreboard FU Status:</a:t>
            </a:r>
            <a:br>
              <a:rPr lang="en-US" sz="2700" dirty="0"/>
            </a:br>
            <a:r>
              <a:rPr lang="en-US" sz="2700" dirty="0"/>
              <a:t>	Dynamically Constructed Dataflow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9183E3-3703-464F-9B98-6D7B732F9442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759895" name="Group 8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84175" y="1752600"/>
          <a:ext cx="8150225" cy="3259139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Busy?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Source Register,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Producer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, Ready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Read?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Div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F2,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F4,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588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E0A926D-60DF-472A-A17E-9D697C810CC2}" type="slidenum">
              <a:rPr lang="en-US" altLang="en-US" sz="1000" u="none"/>
              <a:pPr algn="r" eaLnBrk="1" hangingPunct="1"/>
              <a:t>12</a:t>
            </a:fld>
            <a:endParaRPr lang="en-US" altLang="en-US" sz="1000" u="none"/>
          </a:p>
        </p:txBody>
      </p:sp>
      <p:sp>
        <p:nvSpPr>
          <p:cNvPr id="195647" name="Rectangle 60"/>
          <p:cNvSpPr>
            <a:spLocks noChangeArrowheads="1"/>
          </p:cNvSpPr>
          <p:nvPr/>
        </p:nvSpPr>
        <p:spPr bwMode="auto">
          <a:xfrm>
            <a:off x="2928719" y="5181600"/>
            <a:ext cx="39292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3200" u="none" dirty="0">
                <a:solidFill>
                  <a:srgbClr val="CC3300"/>
                </a:solidFill>
                <a:latin typeface="Inconsolata" panose="020B0609030003000000" pitchFamily="49" charset="0"/>
              </a:rPr>
              <a:t>A: f0 = f2 / f4</a:t>
            </a:r>
            <a:br>
              <a:rPr lang="en-US" sz="3200" u="none" dirty="0">
                <a:solidFill>
                  <a:srgbClr val="CC3300"/>
                </a:solidFill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B: f10 = f0 - f8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C: f8 = f8 * f14</a:t>
            </a:r>
          </a:p>
        </p:txBody>
      </p:sp>
    </p:spTree>
    <p:extLst>
      <p:ext uri="{BB962C8B-B14F-4D97-AF65-F5344CB8AC3E}">
        <p14:creationId xmlns:p14="http://schemas.microsoft.com/office/powerpoint/2010/main" val="63105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/>
              <a:t>Scoreboard FU Status:</a:t>
            </a:r>
            <a:br>
              <a:rPr lang="en-US" sz="2700"/>
            </a:br>
            <a:r>
              <a:rPr lang="en-US" sz="2700"/>
              <a:t>	Dynamically Constructed Dataflow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761971" name="Group 11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81000" y="1770061"/>
          <a:ext cx="8378825" cy="3259139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Busy?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Source Register,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Producer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, Ready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Read?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F0, Div,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F8,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Div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F2,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F4,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7695" name="Rectangle 60"/>
          <p:cNvSpPr>
            <a:spLocks noChangeArrowheads="1"/>
          </p:cNvSpPr>
          <p:nvPr/>
        </p:nvSpPr>
        <p:spPr bwMode="auto">
          <a:xfrm>
            <a:off x="2928719" y="5181600"/>
            <a:ext cx="39292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3200" u="none" dirty="0">
                <a:latin typeface="Inconsolata" panose="020B0609030003000000" pitchFamily="49" charset="0"/>
              </a:rPr>
              <a:t>A: f0 = f2 / f4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solidFill>
                  <a:srgbClr val="CC3300"/>
                </a:solidFill>
                <a:latin typeface="Inconsolata" panose="020B0609030003000000" pitchFamily="49" charset="0"/>
              </a:rPr>
              <a:t>B: f10 = f0 - f8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C: f8 = f8 * f14</a:t>
            </a:r>
          </a:p>
        </p:txBody>
      </p:sp>
    </p:spTree>
    <p:extLst>
      <p:ext uri="{BB962C8B-B14F-4D97-AF65-F5344CB8AC3E}">
        <p14:creationId xmlns:p14="http://schemas.microsoft.com/office/powerpoint/2010/main" val="70438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dirty="0"/>
              <a:t>Scoreboard FU Status:</a:t>
            </a:r>
            <a:br>
              <a:rPr lang="en-US" sz="2700" dirty="0"/>
            </a:br>
            <a:r>
              <a:rPr lang="en-US" sz="2700" dirty="0"/>
              <a:t>	Dynamically Constructed Dataflow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764020" name="Group 11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37820" y="1770061"/>
          <a:ext cx="8501380" cy="3259139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Busy?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Source Register,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Producer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, Ready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Read?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F0, Div,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F8,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F8,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F14,---,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Mult2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F2,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F4, ---,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743" name="Rectangle 60"/>
          <p:cNvSpPr>
            <a:spLocks noChangeArrowheads="1"/>
          </p:cNvSpPr>
          <p:nvPr/>
        </p:nvSpPr>
        <p:spPr bwMode="auto">
          <a:xfrm>
            <a:off x="2928719" y="5181600"/>
            <a:ext cx="39292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3200" u="none" dirty="0">
                <a:latin typeface="Inconsolata" panose="020B0609030003000000" pitchFamily="49" charset="0"/>
              </a:rPr>
              <a:t>A: f0 = f2 / f4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latin typeface="Inconsolata" panose="020B0609030003000000" pitchFamily="49" charset="0"/>
              </a:rPr>
              <a:t>B: f10 = f0 - f8</a:t>
            </a:r>
            <a:br>
              <a:rPr lang="en-US" sz="3200" u="none" dirty="0">
                <a:latin typeface="Inconsolata" panose="020B0609030003000000" pitchFamily="49" charset="0"/>
              </a:rPr>
            </a:br>
            <a:r>
              <a:rPr lang="en-US" sz="3200" u="none" dirty="0">
                <a:solidFill>
                  <a:srgbClr val="CC3300"/>
                </a:solidFill>
                <a:latin typeface="Inconsolata" panose="020B0609030003000000" pitchFamily="49" charset="0"/>
              </a:rPr>
              <a:t>C: f8 = f8 * f14</a:t>
            </a:r>
          </a:p>
        </p:txBody>
      </p:sp>
      <p:sp>
        <p:nvSpPr>
          <p:cNvPr id="199744" name="Text Box 61"/>
          <p:cNvSpPr txBox="1">
            <a:spLocks noChangeArrowheads="1"/>
          </p:cNvSpPr>
          <p:nvPr/>
        </p:nvSpPr>
        <p:spPr bwMode="auto">
          <a:xfrm>
            <a:off x="39272" y="5257800"/>
            <a:ext cx="31229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u="none" dirty="0">
                <a:solidFill>
                  <a:schemeClr val="accent2"/>
                </a:solidFill>
                <a:latin typeface="Lato" panose="020F0502020204030203" pitchFamily="34" charset="0"/>
              </a:rPr>
              <a:t>What if the next </a:t>
            </a:r>
            <a:br>
              <a:rPr lang="en-US" u="none" dirty="0">
                <a:solidFill>
                  <a:schemeClr val="accent2"/>
                </a:solidFill>
                <a:latin typeface="Lato" panose="020F0502020204030203" pitchFamily="34" charset="0"/>
              </a:rPr>
            </a:br>
            <a:r>
              <a:rPr lang="en-US" u="none" dirty="0">
                <a:solidFill>
                  <a:schemeClr val="accent2"/>
                </a:solidFill>
                <a:latin typeface="Lato" panose="020F0502020204030203" pitchFamily="34" charset="0"/>
              </a:rPr>
              <a:t>instruction</a:t>
            </a:r>
          </a:p>
          <a:p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</a:rPr>
              <a:t>w</a:t>
            </a:r>
            <a:r>
              <a:rPr lang="en-US" u="none" dirty="0">
                <a:solidFill>
                  <a:schemeClr val="accent2"/>
                </a:solidFill>
                <a:latin typeface="Lato" panose="020F0502020204030203" pitchFamily="34" charset="0"/>
              </a:rPr>
              <a:t>rites to f0, f10 or f8?</a:t>
            </a:r>
          </a:p>
        </p:txBody>
      </p:sp>
    </p:spTree>
    <p:extLst>
      <p:ext uri="{BB962C8B-B14F-4D97-AF65-F5344CB8AC3E}">
        <p14:creationId xmlns:p14="http://schemas.microsoft.com/office/powerpoint/2010/main" val="218761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Scoreboard Variation: Homework!</a:t>
            </a:r>
          </a:p>
        </p:txBody>
      </p:sp>
      <p:sp>
        <p:nvSpPr>
          <p:cNvPr id="201734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Don’t dispatch/issue to functional unit until operands read and issued with instruction</a:t>
            </a:r>
          </a:p>
          <a:p>
            <a:pPr lvl="1" eaLnBrk="1" hangingPunct="1"/>
            <a:r>
              <a:rPr lang="en-US" dirty="0"/>
              <a:t>eliminates WAR</a:t>
            </a:r>
          </a:p>
          <a:p>
            <a:pPr lvl="1" eaLnBrk="1" hangingPunct="1"/>
            <a:r>
              <a:rPr lang="en-US" dirty="0"/>
              <a:t>simplifies scoreboard</a:t>
            </a:r>
          </a:p>
          <a:p>
            <a:pPr lvl="1" eaLnBrk="1" hangingPunct="1"/>
            <a:r>
              <a:rPr lang="en-US" dirty="0"/>
              <a:t>reduces parallelism (</a:t>
            </a:r>
            <a:r>
              <a:rPr lang="en-US" dirty="0">
                <a:solidFill>
                  <a:srgbClr val="0000CC"/>
                </a:solidFill>
              </a:rPr>
              <a:t>why</a:t>
            </a:r>
            <a:r>
              <a:rPr lang="en-US" dirty="0"/>
              <a:t>?)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What state is needed?  </a:t>
            </a:r>
          </a:p>
          <a:p>
            <a:pPr eaLnBrk="1" hangingPunct="1"/>
            <a:r>
              <a:rPr lang="en-US" dirty="0"/>
              <a:t>What does control logic look like?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Similar to our original multiple functional unit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634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Nonblocking</a:t>
            </a:r>
            <a:r>
              <a:rPr lang="en-US" dirty="0"/>
              <a:t> caches again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extend the scoreboard with caches?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</a:t>
            </a:r>
            <a:endParaRPr lang="en-US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83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IF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58950" y="33591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ID/</a:t>
            </a:r>
          </a:p>
          <a:p>
            <a:r>
              <a:rPr lang="en-US" sz="1800" b="1"/>
              <a:t>Reg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59150" y="2292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SCIU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359150" y="3054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BPU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3591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359150" y="4578350"/>
            <a:ext cx="2044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MCIU (3 cycles)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59150" y="5340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 dirty="0"/>
              <a:t>LSU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92950" y="3511550"/>
            <a:ext cx="825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WB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90800" y="2590800"/>
            <a:ext cx="762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590800" y="3429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2590800" y="3733800"/>
            <a:ext cx="762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160020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0449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730750" y="3816350"/>
            <a:ext cx="673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 b="1"/>
              <a:t>FPU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038600" y="2590800"/>
            <a:ext cx="3048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038600" y="3352800"/>
            <a:ext cx="3048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5410200" y="3886200"/>
            <a:ext cx="1676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5410200" y="3886200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4032250" y="4108450"/>
            <a:ext cx="3055938" cy="1447800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Hit</a:t>
            </a: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2133600" y="1981200"/>
            <a:ext cx="6097588" cy="1906588"/>
          </a:xfrm>
          <a:custGeom>
            <a:avLst/>
            <a:gdLst/>
            <a:ahLst/>
            <a:cxnLst>
              <a:cxn ang="0">
                <a:pos x="3648" y="1200"/>
              </a:cxn>
              <a:cxn ang="0">
                <a:pos x="3840" y="1200"/>
              </a:cxn>
              <a:cxn ang="0">
                <a:pos x="3840" y="0"/>
              </a:cxn>
              <a:cxn ang="0">
                <a:pos x="0" y="0"/>
              </a:cxn>
              <a:cxn ang="0">
                <a:pos x="0" y="864"/>
              </a:cxn>
            </a:cxnLst>
            <a:rect l="0" t="0" r="r" b="b"/>
            <a:pathLst>
              <a:path w="3841" h="1201">
                <a:moveTo>
                  <a:pt x="3648" y="1200"/>
                </a:moveTo>
                <a:lnTo>
                  <a:pt x="3840" y="1200"/>
                </a:lnTo>
                <a:lnTo>
                  <a:pt x="3840" y="0"/>
                </a:lnTo>
                <a:lnTo>
                  <a:pt x="0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4044950" y="5716588"/>
            <a:ext cx="2508250" cy="2968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  <a:cs typeface="Times New Roman" pitchFamily="18" charset="0"/>
              </a:rPr>
              <a:t>Miss</a:t>
            </a:r>
          </a:p>
        </p:txBody>
      </p:sp>
      <p:sp>
        <p:nvSpPr>
          <p:cNvPr id="33" name="Freeform 23"/>
          <p:cNvSpPr>
            <a:spLocks/>
          </p:cNvSpPr>
          <p:nvPr/>
        </p:nvSpPr>
        <p:spPr bwMode="auto">
          <a:xfrm>
            <a:off x="6553200" y="3962400"/>
            <a:ext cx="533400" cy="1905000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824" y="1104"/>
              </a:cxn>
              <a:cxn ang="0">
                <a:pos x="1920" y="0"/>
              </a:cxn>
            </a:cxnLst>
            <a:rect l="0" t="0" r="r" b="b"/>
            <a:pathLst>
              <a:path w="1921" h="1105">
                <a:moveTo>
                  <a:pt x="0" y="1104"/>
                </a:moveTo>
                <a:lnTo>
                  <a:pt x="1824" y="1104"/>
                </a:lnTo>
                <a:lnTo>
                  <a:pt x="192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Scoreboarding</a:t>
            </a:r>
            <a:r>
              <a:rPr lang="en-US" dirty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instructions to execute out-of-order when necessary resources are available and there are no data dependencies</a:t>
            </a:r>
          </a:p>
          <a:p>
            <a:r>
              <a:rPr lang="en-US" dirty="0"/>
              <a:t>Stalls front of pipeline if</a:t>
            </a:r>
          </a:p>
          <a:p>
            <a:pPr lvl="1"/>
            <a:r>
              <a:rPr lang="en-US" dirty="0"/>
              <a:t>functional unit busy (deals with FU hazard)</a:t>
            </a:r>
          </a:p>
          <a:p>
            <a:pPr lvl="1"/>
            <a:r>
              <a:rPr lang="en-US" dirty="0"/>
              <a:t>destination register busy (deals with WAW hazard)</a:t>
            </a:r>
          </a:p>
          <a:p>
            <a:r>
              <a:rPr lang="en-US" dirty="0"/>
              <a:t>Reads registers immediately before execution</a:t>
            </a:r>
          </a:p>
          <a:p>
            <a:pPr lvl="1"/>
            <a:r>
              <a:rPr lang="en-US" dirty="0"/>
              <a:t>May need more register read ports</a:t>
            </a:r>
          </a:p>
          <a:p>
            <a:r>
              <a:rPr lang="en-US" dirty="0"/>
              <a:t>Every register </a:t>
            </a:r>
            <a:r>
              <a:rPr lang="en-US" dirty="0" err="1"/>
              <a:t>writeback</a:t>
            </a:r>
            <a:r>
              <a:rPr lang="en-US" dirty="0"/>
              <a:t> is performed</a:t>
            </a:r>
          </a:p>
          <a:p>
            <a:r>
              <a:rPr lang="en-US" dirty="0"/>
              <a:t>If pending reads of </a:t>
            </a:r>
            <a:r>
              <a:rPr lang="en-US" b="1" i="1" dirty="0"/>
              <a:t>previous</a:t>
            </a:r>
            <a:r>
              <a:rPr lang="en-US" dirty="0"/>
              <a:t> value of register, </a:t>
            </a:r>
            <a:r>
              <a:rPr lang="en-US" dirty="0" err="1"/>
              <a:t>writeback</a:t>
            </a:r>
            <a:r>
              <a:rPr lang="en-US" dirty="0"/>
              <a:t> stalled</a:t>
            </a:r>
          </a:p>
          <a:p>
            <a:pPr lvl="1"/>
            <a:r>
              <a:rPr lang="en-US" dirty="0"/>
              <a:t>Otherwise, potential for WAR hazard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B9DA91-BD60-4360-9264-C6D48C9856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75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Micro-Dataflow (</a:t>
            </a:r>
            <a:r>
              <a:rPr lang="en-US" dirty="0" err="1"/>
              <a:t>Tomasulo</a:t>
            </a:r>
            <a:r>
              <a:rPr lang="en-US" dirty="0"/>
              <a:t>) Overview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Same goals as </a:t>
            </a:r>
            <a:r>
              <a:rPr lang="en-US" dirty="0" err="1"/>
              <a:t>scoreboarding</a:t>
            </a:r>
            <a:endParaRPr lang="en-US" dirty="0"/>
          </a:p>
          <a:p>
            <a:pPr lvl="1"/>
            <a:r>
              <a:rPr lang="en-US" dirty="0"/>
              <a:t>In-order fetch/decode, out-of-order execution to improve performance</a:t>
            </a:r>
          </a:p>
          <a:p>
            <a:pPr lvl="1"/>
            <a:r>
              <a:rPr lang="en-US" dirty="0"/>
              <a:t>Let ready instructions bypass waiting instructions</a:t>
            </a:r>
          </a:p>
          <a:p>
            <a:pPr lvl="1"/>
            <a:r>
              <a:rPr lang="en-US" dirty="0"/>
              <a:t>Enforce data dependencies (eliminate RAW hazards) </a:t>
            </a:r>
          </a:p>
          <a:p>
            <a:pPr lvl="1"/>
            <a:endParaRPr lang="en-US" dirty="0"/>
          </a:p>
          <a:p>
            <a:r>
              <a:rPr lang="en-US" dirty="0"/>
              <a:t>But, more distributed than </a:t>
            </a:r>
            <a:r>
              <a:rPr lang="en-US" dirty="0" err="1"/>
              <a:t>scoreboarding</a:t>
            </a:r>
            <a:endParaRPr lang="en-US" dirty="0"/>
          </a:p>
          <a:p>
            <a:pPr lvl="1"/>
            <a:r>
              <a:rPr lang="en-US" dirty="0"/>
              <a:t>Decisions can be made in distributed </a:t>
            </a:r>
            <a:r>
              <a:rPr lang="en-US" b="1" i="1" dirty="0"/>
              <a:t>reservation stations</a:t>
            </a:r>
          </a:p>
          <a:p>
            <a:r>
              <a:rPr lang="en-US" dirty="0"/>
              <a:t>Address WAW hazards without stalling</a:t>
            </a:r>
          </a:p>
          <a:p>
            <a:r>
              <a:rPr lang="en-US" dirty="0"/>
              <a:t>Bake-in bypassing for better performance</a:t>
            </a:r>
          </a:p>
          <a:p>
            <a:pPr lvl="1"/>
            <a:endParaRPr lang="en-US" dirty="0"/>
          </a:p>
          <a:p>
            <a:r>
              <a:rPr lang="en-US" dirty="0"/>
              <a:t>Historical</a:t>
            </a:r>
          </a:p>
          <a:p>
            <a:pPr lvl="1"/>
            <a:r>
              <a:rPr lang="en-US" dirty="0"/>
              <a:t>Robert </a:t>
            </a:r>
            <a:r>
              <a:rPr lang="en-US" dirty="0" err="1"/>
              <a:t>Tomasulo</a:t>
            </a:r>
            <a:r>
              <a:rPr lang="en-US" dirty="0"/>
              <a:t> came up with this algorithm for the IBM 360/91 floating point unit (released in 1966)</a:t>
            </a:r>
          </a:p>
          <a:p>
            <a:pPr lvl="1"/>
            <a:r>
              <a:rPr lang="en-US" dirty="0"/>
              <a:t>Won the Eckert-</a:t>
            </a:r>
            <a:r>
              <a:rPr lang="en-US" dirty="0" err="1"/>
              <a:t>Mauchly</a:t>
            </a:r>
            <a:r>
              <a:rPr lang="en-US" dirty="0"/>
              <a:t> Award for this algorithm in 1997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D99E6A-5121-4217-89FF-BFF12993D8E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3236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78C8-2912-C344-A1E1-955E4280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Tomasulo</a:t>
            </a:r>
            <a:r>
              <a:rPr lang="en-US" dirty="0"/>
              <a:t>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5160-F8C8-7E4B-87ED-C93B5D5B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E6CAD-62E8-9641-AEFD-49D42A4CF8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1C97F-EFC5-0D43-9470-3C53A1F1E34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EF90F-BFE4-7341-9FE2-C0C69B04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667500" cy="454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F99EFA-9CB2-F14D-BAA0-0FC884444ADE}"/>
              </a:ext>
            </a:extLst>
          </p:cNvPr>
          <p:cNvSpPr txBox="1"/>
          <p:nvPr/>
        </p:nvSpPr>
        <p:spPr>
          <a:xfrm>
            <a:off x="1905000" y="6422266"/>
            <a:ext cx="6650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[https://</a:t>
            </a:r>
            <a:r>
              <a:rPr lang="en-US" sz="1400" dirty="0" err="1"/>
              <a:t>people.eecs.berkeley.edu</a:t>
            </a:r>
            <a:r>
              <a:rPr lang="en-US" sz="1400" dirty="0"/>
              <a:t>/~culler/courses/cs252-s05/papers/</a:t>
            </a:r>
            <a:r>
              <a:rPr lang="en-US" sz="1400" dirty="0" err="1"/>
              <a:t>tomasulo.pdf</a:t>
            </a:r>
            <a:r>
              <a:rPr lang="en-US" sz="14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A7239-7394-C846-A6A0-9F39F0602B03}"/>
              </a:ext>
            </a:extLst>
          </p:cNvPr>
          <p:cNvSpPr txBox="1"/>
          <p:nvPr/>
        </p:nvSpPr>
        <p:spPr>
          <a:xfrm>
            <a:off x="6740805" y="1828800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[IBM Journal 1967]</a:t>
            </a:r>
          </a:p>
        </p:txBody>
      </p:sp>
    </p:spTree>
    <p:extLst>
      <p:ext uri="{BB962C8B-B14F-4D97-AF65-F5344CB8AC3E}">
        <p14:creationId xmlns:p14="http://schemas.microsoft.com/office/powerpoint/2010/main" val="30475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Survey #2 posted on Canvas (due Friday, 9/25)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Tell us what you think about lectures and discussion sections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Doctor’s Office Analogy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B36943-051A-49EF-9433-35C0F77FD56D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59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 American Doctor’s Office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4217CCE-D934-4729-BEC4-E7586E50A7D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856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3830" y="5250702"/>
            <a:ext cx="965199" cy="1447800"/>
          </a:xfrm>
          <a:prstGeom prst="rect">
            <a:avLst/>
          </a:prstGeom>
          <a:noFill/>
        </p:spPr>
      </p:pic>
      <p:pic>
        <p:nvPicPr>
          <p:cNvPr id="8560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5936" y="5283993"/>
            <a:ext cx="918139" cy="1344417"/>
          </a:xfrm>
          <a:prstGeom prst="rect">
            <a:avLst/>
          </a:prstGeom>
          <a:noFill/>
        </p:spPr>
      </p:pic>
      <p:sp>
        <p:nvSpPr>
          <p:cNvPr id="856069" name="Rectangle 5"/>
          <p:cNvSpPr>
            <a:spLocks noChangeArrowheads="1"/>
          </p:cNvSpPr>
          <p:nvPr/>
        </p:nvSpPr>
        <p:spPr bwMode="auto">
          <a:xfrm>
            <a:off x="1905000" y="14478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60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6742" y="5300708"/>
            <a:ext cx="877333" cy="1347787"/>
          </a:xfrm>
          <a:prstGeom prst="rect">
            <a:avLst/>
          </a:prstGeom>
          <a:noFill/>
        </p:spPr>
      </p:pic>
      <p:pic>
        <p:nvPicPr>
          <p:cNvPr id="8560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3830" y="5484111"/>
            <a:ext cx="1022350" cy="980982"/>
          </a:xfrm>
          <a:prstGeom prst="rect">
            <a:avLst/>
          </a:prstGeom>
          <a:noFill/>
        </p:spPr>
      </p:pic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1905000" y="28956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74" name="Rectangle 10"/>
          <p:cNvSpPr>
            <a:spLocks noChangeArrowheads="1"/>
          </p:cNvSpPr>
          <p:nvPr/>
        </p:nvSpPr>
        <p:spPr bwMode="auto">
          <a:xfrm>
            <a:off x="1905000" y="43434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75" name="Rectangle 11"/>
          <p:cNvSpPr>
            <a:spLocks noChangeArrowheads="1"/>
          </p:cNvSpPr>
          <p:nvPr/>
        </p:nvSpPr>
        <p:spPr bwMode="auto">
          <a:xfrm>
            <a:off x="4876800" y="14478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76" name="Rectangle 12"/>
          <p:cNvSpPr>
            <a:spLocks noChangeArrowheads="1"/>
          </p:cNvSpPr>
          <p:nvPr/>
        </p:nvSpPr>
        <p:spPr bwMode="auto">
          <a:xfrm>
            <a:off x="4876800" y="28956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77" name="Rectangle 13"/>
          <p:cNvSpPr>
            <a:spLocks noChangeArrowheads="1"/>
          </p:cNvSpPr>
          <p:nvPr/>
        </p:nvSpPr>
        <p:spPr bwMode="auto">
          <a:xfrm>
            <a:off x="4876800" y="43434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6079" name="Picture 15" descr="MPj04017930000[1]"/>
          <p:cNvPicPr>
            <a:picLocks noChangeAspect="1" noChangeArrowheads="1"/>
          </p:cNvPicPr>
          <p:nvPr/>
        </p:nvPicPr>
        <p:blipFill>
          <a:blip r:embed="rId7" cstate="print"/>
          <a:srcRect t="8000" b="8000"/>
          <a:stretch>
            <a:fillRect/>
          </a:stretch>
        </p:blipFill>
        <p:spPr bwMode="auto">
          <a:xfrm>
            <a:off x="3693830" y="5092615"/>
            <a:ext cx="1316038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7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-0.54699 L -0.16858 -0.54699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856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-2736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4.16667E-6 -0.34422 L 0.15329 -0.34422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56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172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4.16667E-6 -0.34699 L -0.17292 -0.3469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1736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8.33333E-7 -0.12662 L -0.1717 -0.12662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856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1.48148E-6 L 0.00105 -0.11458 L -0.12622 -0.11458 " pathEditMode="relative" ptsTypes="AAA">
                                      <p:cBhvr>
                                        <p:cTn id="41" dur="2000" fill="hold"/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21 -0.2206 L 0.03073 -0.2206 L 0.03073 -0.38333 L 0.10573 -0.38333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-0.38333 L -0.1106 -0.3831 " pathEditMode="relative" ptsTypes="AA">
                                      <p:cBhvr>
                                        <p:cTn id="49" dur="2000" fill="hold"/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6 -0.3831 L 0.09166 -0.62963 " pathEditMode="relative" ptsTypes="AA">
                                      <p:cBhvr>
                                        <p:cTn id="53" dur="2000" fill="hold"/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62963 L -0.10626 -0.63241 " pathEditMode="relative" ptsTypes="AA">
                                      <p:cBhvr>
                                        <p:cTn id="57" dur="2000" fill="hold"/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French Doctor’s Office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B5CEAC-3034-47D9-94AD-7D0038C49A0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858114" name="Picture 2" descr="MPj04017930000[1]"/>
          <p:cNvPicPr>
            <a:picLocks noChangeAspect="1" noChangeArrowheads="1"/>
          </p:cNvPicPr>
          <p:nvPr/>
        </p:nvPicPr>
        <p:blipFill>
          <a:blip r:embed="rId3" cstate="print"/>
          <a:srcRect t="10001"/>
          <a:stretch>
            <a:fillRect/>
          </a:stretch>
        </p:blipFill>
        <p:spPr bwMode="auto">
          <a:xfrm>
            <a:off x="5486400" y="2514600"/>
            <a:ext cx="2106613" cy="2743200"/>
          </a:xfrm>
          <a:prstGeom prst="rect">
            <a:avLst/>
          </a:prstGeom>
          <a:noFill/>
        </p:spPr>
      </p:pic>
      <p:pic>
        <p:nvPicPr>
          <p:cNvPr id="8581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499" y="3066288"/>
            <a:ext cx="988741" cy="1447800"/>
          </a:xfrm>
          <a:prstGeom prst="rect">
            <a:avLst/>
          </a:prstGeom>
          <a:noFill/>
        </p:spPr>
      </p:pic>
      <p:pic>
        <p:nvPicPr>
          <p:cNvPr id="8581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02" y="3215068"/>
            <a:ext cx="877334" cy="1347788"/>
          </a:xfrm>
          <a:prstGeom prst="rect">
            <a:avLst/>
          </a:prstGeom>
          <a:noFill/>
        </p:spPr>
      </p:pic>
      <p:pic>
        <p:nvPicPr>
          <p:cNvPr id="8581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325" y="3260083"/>
            <a:ext cx="1066800" cy="1023634"/>
          </a:xfrm>
          <a:prstGeom prst="rect">
            <a:avLst/>
          </a:prstGeom>
          <a:noFill/>
        </p:spPr>
      </p:pic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5029200" y="2133600"/>
            <a:ext cx="3048000" cy="3276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2895600" y="16002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1" name="Rectangle 9"/>
          <p:cNvSpPr>
            <a:spLocks noChangeArrowheads="1"/>
          </p:cNvSpPr>
          <p:nvPr/>
        </p:nvSpPr>
        <p:spPr bwMode="auto">
          <a:xfrm>
            <a:off x="2895600" y="30480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2" name="Rectangle 10"/>
          <p:cNvSpPr>
            <a:spLocks noChangeArrowheads="1"/>
          </p:cNvSpPr>
          <p:nvPr/>
        </p:nvSpPr>
        <p:spPr bwMode="auto">
          <a:xfrm>
            <a:off x="2895600" y="44958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8124" name="Picture 12" descr="MCj0242841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2209800"/>
            <a:ext cx="792163" cy="927100"/>
          </a:xfrm>
          <a:prstGeom prst="rect">
            <a:avLst/>
          </a:prstGeom>
          <a:noFill/>
        </p:spPr>
      </p:pic>
      <p:pic>
        <p:nvPicPr>
          <p:cNvPr id="858125" name="Picture 13" descr="MCj0252727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1600200"/>
            <a:ext cx="738188" cy="1371600"/>
          </a:xfrm>
          <a:prstGeom prst="rect">
            <a:avLst/>
          </a:prstGeom>
          <a:noFill/>
        </p:spPr>
      </p:pic>
      <p:pic>
        <p:nvPicPr>
          <p:cNvPr id="858126" name="Picture 14" descr="MCj0252727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3048000"/>
            <a:ext cx="738188" cy="1371600"/>
          </a:xfrm>
          <a:prstGeom prst="rect">
            <a:avLst/>
          </a:prstGeom>
          <a:noFill/>
        </p:spPr>
      </p:pic>
      <p:pic>
        <p:nvPicPr>
          <p:cNvPr id="858127" name="Picture 15" descr="MCj0252727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4572000"/>
            <a:ext cx="738188" cy="1371600"/>
          </a:xfrm>
          <a:prstGeom prst="rect">
            <a:avLst/>
          </a:prstGeom>
          <a:noFill/>
        </p:spPr>
      </p:pic>
      <p:pic>
        <p:nvPicPr>
          <p:cNvPr id="858128" name="Picture 16" descr="MCj0252727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1600200"/>
            <a:ext cx="738188" cy="1371600"/>
          </a:xfrm>
          <a:prstGeom prst="rect">
            <a:avLst/>
          </a:prstGeom>
          <a:noFill/>
        </p:spPr>
      </p:pic>
      <p:pic>
        <p:nvPicPr>
          <p:cNvPr id="858129" name="Picture 17" descr="MCj0252727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3048000"/>
            <a:ext cx="738188" cy="1371600"/>
          </a:xfrm>
          <a:prstGeom prst="rect">
            <a:avLst/>
          </a:prstGeom>
          <a:noFill/>
        </p:spPr>
      </p:pic>
      <p:pic>
        <p:nvPicPr>
          <p:cNvPr id="858130" name="Picture 18" descr="MCj0252727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4572000"/>
            <a:ext cx="738188" cy="1371600"/>
          </a:xfrm>
          <a:prstGeom prst="rect">
            <a:avLst/>
          </a:prstGeom>
          <a:noFill/>
        </p:spPr>
      </p:pic>
      <p:pic>
        <p:nvPicPr>
          <p:cNvPr id="858134" name="Picture 22" descr="MPj04088840000[1]"/>
          <p:cNvPicPr>
            <a:picLocks noChangeAspect="1" noChangeArrowheads="1"/>
          </p:cNvPicPr>
          <p:nvPr/>
        </p:nvPicPr>
        <p:blipFill>
          <a:blip r:embed="rId9" cstate="print"/>
          <a:srcRect r="34766"/>
          <a:stretch>
            <a:fillRect/>
          </a:stretch>
        </p:blipFill>
        <p:spPr bwMode="auto">
          <a:xfrm>
            <a:off x="1447800" y="4495800"/>
            <a:ext cx="928688" cy="1422400"/>
          </a:xfrm>
          <a:prstGeom prst="rect">
            <a:avLst/>
          </a:prstGeom>
          <a:noFill/>
        </p:spPr>
      </p:pic>
      <p:pic>
        <p:nvPicPr>
          <p:cNvPr id="858135" name="Picture 23" descr="MPj04088840000[1]"/>
          <p:cNvPicPr>
            <a:picLocks noChangeAspect="1" noChangeArrowheads="1"/>
          </p:cNvPicPr>
          <p:nvPr/>
        </p:nvPicPr>
        <p:blipFill>
          <a:blip r:embed="rId9" cstate="print"/>
          <a:srcRect r="34766"/>
          <a:stretch>
            <a:fillRect/>
          </a:stretch>
        </p:blipFill>
        <p:spPr bwMode="auto">
          <a:xfrm>
            <a:off x="1447800" y="3048000"/>
            <a:ext cx="928688" cy="1422400"/>
          </a:xfrm>
          <a:prstGeom prst="rect">
            <a:avLst/>
          </a:prstGeom>
          <a:noFill/>
        </p:spPr>
      </p:pic>
      <p:pic>
        <p:nvPicPr>
          <p:cNvPr id="858137" name="Picture 25" descr="MPj04088840000[1]"/>
          <p:cNvPicPr>
            <a:picLocks noChangeAspect="1" noChangeArrowheads="1"/>
          </p:cNvPicPr>
          <p:nvPr/>
        </p:nvPicPr>
        <p:blipFill>
          <a:blip r:embed="rId9" cstate="print"/>
          <a:srcRect r="34766"/>
          <a:stretch>
            <a:fillRect/>
          </a:stretch>
        </p:blipFill>
        <p:spPr bwMode="auto">
          <a:xfrm>
            <a:off x="1447800" y="1600200"/>
            <a:ext cx="928688" cy="1422400"/>
          </a:xfrm>
          <a:prstGeom prst="rect">
            <a:avLst/>
          </a:prstGeom>
          <a:noFill/>
        </p:spPr>
      </p:pic>
      <p:pic>
        <p:nvPicPr>
          <p:cNvPr id="1028099" name="Picture 3" descr="C:\Documents and Settings\Derek\Local Settings\Temporary Internet Files\Content.IE5\C4A0UTCS\MCj04369210000[1].pn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57200" y="2514600"/>
            <a:ext cx="914400" cy="914400"/>
          </a:xfrm>
          <a:prstGeom prst="rect">
            <a:avLst/>
          </a:prstGeom>
          <a:noFill/>
        </p:spPr>
      </p:pic>
      <p:sp>
        <p:nvSpPr>
          <p:cNvPr id="1028100" name="File"/>
          <p:cNvSpPr>
            <a:spLocks noEditPoints="1" noChangeArrowheads="1"/>
          </p:cNvSpPr>
          <p:nvPr/>
        </p:nvSpPr>
        <p:spPr bwMode="auto">
          <a:xfrm>
            <a:off x="3886200" y="4495800"/>
            <a:ext cx="762000" cy="6096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ile"/>
          <p:cNvSpPr>
            <a:spLocks noEditPoints="1" noChangeArrowheads="1"/>
          </p:cNvSpPr>
          <p:nvPr/>
        </p:nvSpPr>
        <p:spPr bwMode="auto">
          <a:xfrm>
            <a:off x="3886200" y="3048000"/>
            <a:ext cx="762000" cy="6096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ile"/>
          <p:cNvSpPr>
            <a:spLocks noEditPoints="1" noChangeArrowheads="1"/>
          </p:cNvSpPr>
          <p:nvPr/>
        </p:nvSpPr>
        <p:spPr bwMode="auto">
          <a:xfrm>
            <a:off x="3733800" y="1600200"/>
            <a:ext cx="762000" cy="6096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106" name="Picture 10" descr="C:\Documents and Settings\Derek\Local Settings\Temporary Internet Files\Content.IE5\C4A0UTCS\MCj02812850000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4572000"/>
            <a:ext cx="814058" cy="1204843"/>
          </a:xfrm>
          <a:prstGeom prst="rect">
            <a:avLst/>
          </a:prstGeom>
          <a:noFill/>
        </p:spPr>
      </p:pic>
      <p:pic>
        <p:nvPicPr>
          <p:cNvPr id="35" name="Picture 10" descr="C:\Documents and Settings\Derek\Local Settings\Temporary Internet Files\Content.IE5\C4A0UTCS\MCj02812850000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3124200"/>
            <a:ext cx="814058" cy="1204843"/>
          </a:xfrm>
          <a:prstGeom prst="rect">
            <a:avLst/>
          </a:prstGeom>
          <a:noFill/>
        </p:spPr>
      </p:pic>
      <p:pic>
        <p:nvPicPr>
          <p:cNvPr id="36" name="Picture 10" descr="C:\Documents and Settings\Derek\Local Settings\Temporary Internet Files\Content.IE5\C4A0UTCS\MCj02812850000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1676400"/>
            <a:ext cx="814058" cy="1204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91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25833 -0.222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11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25 -0.24445 " pathEditMode="relative" ptsTypes="AA">
                                      <p:cBhvr>
                                        <p:cTn id="41" dur="2000" fill="hold"/>
                                        <p:tgtEl>
                                          <p:spTgt spid="1028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556E-6 L 0.25834 5.55556E-6 " pathEditMode="relative" ptsTypes="AA">
                                      <p:cBhvr>
                                        <p:cTn id="49" dur="2000" fill="hold"/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5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5.55556E-6 L 0.25833 0.21112 " pathEditMode="relative" ptsTypes="AA">
                                      <p:cBhvr>
                                        <p:cTn id="57" dur="2000" fill="hold"/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2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58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3 0.21112 L 0.43333 0.01112 " pathEditMode="relative" ptsTypes="AA">
                                      <p:cBhvr>
                                        <p:cTn id="85" dur="2000" fill="hold"/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028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-0.2 " pathEditMode="relative" ptsTypes="AA">
                                      <p:cBhvr>
                                        <p:cTn id="90" dur="2000" fill="hold"/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33 0.01112 L 0.73333 0.01112 " pathEditMode="relative" ptsTypes="AA">
                                      <p:cBhvr>
                                        <p:cTn id="93" dur="2000" fill="hold"/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-0.19444 L 0.45417 -0.1944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85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028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5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5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858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858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4 4.44444E-6 L 0.43334 4.44444E-6 " pathEditMode="relative" ptsTypes="AA">
                                      <p:cBhvr>
                                        <p:cTn id="131" dur="2000" fill="hold"/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7 0.01667 L 0.1625 0.01667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0.01112 L 0.72083 0.01112 " pathEditMode="relative" ptsTypes="AA">
                                      <p:cBhvr>
                                        <p:cTn id="139" dur="2000" fill="hold"/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6 0.01111 L 0.425 0.0111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4 -0.22222 L 0.425 -0.0111 " pathEditMode="relative" ptsTypes="AA">
                                      <p:cBhvr>
                                        <p:cTn id="152" dur="2000" fill="hold"/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18 -0.26851 L 0.45885 -0.09074 " pathEditMode="relative" ptsTypes="AA">
                                      <p:cBhvr>
                                        <p:cTn id="157" dur="2000" fill="hold"/>
                                        <p:tgtEl>
                                          <p:spTgt spid="1028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5 0.17778 " pathEditMode="relative" ptsTypes="AA">
                                      <p:cBhvr>
                                        <p:cTn id="1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865 0.00742 L 0.72865 0.00742 " pathEditMode="relative" ptsTypes="AA">
                                      <p:cBhvr>
                                        <p:cTn id="162" dur="2000" fill="hold"/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84 -0.05 L 0.7375 -0.05 " pathEditMode="relative" ptsTypes="AA">
                                      <p:cBhvr>
                                        <p:cTn id="164" dur="2000" fill="hold"/>
                                        <p:tgtEl>
                                          <p:spTgt spid="1028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18 0.20926 L 0.49218 0.2092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1028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0" grpId="0" animBg="1"/>
      <p:bldP spid="1028100" grpId="1" animBg="1"/>
      <p:bldP spid="1028100" grpId="2" animBg="1"/>
      <p:bldP spid="1028100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Course, You Could Require More Tests:</a:t>
            </a:r>
            <a:br>
              <a:rPr lang="en-US" dirty="0"/>
            </a:br>
            <a:r>
              <a:rPr lang="en-US" dirty="0"/>
              <a:t>	You are Moved to Testing Station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7EA4933-9497-4859-A547-66162FFE776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8003" name="Rectangle 3"/>
          <p:cNvSpPr>
            <a:spLocks noChangeArrowheads="1"/>
          </p:cNvSpPr>
          <p:nvPr/>
        </p:nvSpPr>
        <p:spPr bwMode="auto">
          <a:xfrm>
            <a:off x="1143000" y="3505200"/>
            <a:ext cx="7620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 pitchFamily="34" charset="0"/>
              </a:rPr>
              <a:t>Check</a:t>
            </a:r>
          </a:p>
          <a:p>
            <a:r>
              <a:rPr lang="en-US" sz="1800" dirty="0">
                <a:latin typeface="Lato" panose="020F0502020204030203" pitchFamily="34" charset="0"/>
              </a:rPr>
              <a:t>In</a:t>
            </a: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2133600" y="3505200"/>
            <a:ext cx="7620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 pitchFamily="34" charset="0"/>
              </a:rPr>
              <a:t>Waiting</a:t>
            </a:r>
          </a:p>
          <a:p>
            <a:r>
              <a:rPr lang="en-US" sz="1800" dirty="0">
                <a:latin typeface="Lato" panose="020F0502020204030203" pitchFamily="34" charset="0"/>
              </a:rPr>
              <a:t>Room</a:t>
            </a:r>
          </a:p>
        </p:txBody>
      </p:sp>
      <p:sp>
        <p:nvSpPr>
          <p:cNvPr id="768006" name="Rectangle 6"/>
          <p:cNvSpPr>
            <a:spLocks noChangeArrowheads="1"/>
          </p:cNvSpPr>
          <p:nvPr/>
        </p:nvSpPr>
        <p:spPr bwMode="auto">
          <a:xfrm>
            <a:off x="4904295" y="1930138"/>
            <a:ext cx="1752600" cy="990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Doctor1</a:t>
            </a:r>
          </a:p>
        </p:txBody>
      </p:sp>
      <p:cxnSp>
        <p:nvCxnSpPr>
          <p:cNvPr id="768007" name="AutoShape 7"/>
          <p:cNvCxnSpPr>
            <a:cxnSpLocks noChangeShapeType="1"/>
            <a:stCxn id="768003" idx="3"/>
            <a:endCxn id="768004" idx="1"/>
          </p:cNvCxnSpPr>
          <p:nvPr/>
        </p:nvCxnSpPr>
        <p:spPr bwMode="auto">
          <a:xfrm>
            <a:off x="1905000" y="40005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8010" name="Rectangle 10"/>
          <p:cNvSpPr>
            <a:spLocks noChangeArrowheads="1"/>
          </p:cNvSpPr>
          <p:nvPr/>
        </p:nvSpPr>
        <p:spPr bwMode="auto">
          <a:xfrm>
            <a:off x="4294695" y="1930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12" name="Rectangle 12"/>
          <p:cNvSpPr>
            <a:spLocks noChangeArrowheads="1"/>
          </p:cNvSpPr>
          <p:nvPr/>
        </p:nvSpPr>
        <p:spPr bwMode="auto">
          <a:xfrm>
            <a:off x="4294695" y="3454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15" name="Rectangle 15"/>
          <p:cNvSpPr>
            <a:spLocks noChangeArrowheads="1"/>
          </p:cNvSpPr>
          <p:nvPr/>
        </p:nvSpPr>
        <p:spPr bwMode="auto">
          <a:xfrm>
            <a:off x="4294695" y="4978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19" name="Rectangle 19"/>
          <p:cNvSpPr>
            <a:spLocks noChangeArrowheads="1"/>
          </p:cNvSpPr>
          <p:nvPr/>
        </p:nvSpPr>
        <p:spPr bwMode="auto">
          <a:xfrm>
            <a:off x="4447095" y="1930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0" name="Rectangle 20"/>
          <p:cNvSpPr>
            <a:spLocks noChangeArrowheads="1"/>
          </p:cNvSpPr>
          <p:nvPr/>
        </p:nvSpPr>
        <p:spPr bwMode="auto">
          <a:xfrm>
            <a:off x="4447095" y="2311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1" name="Rectangle 21"/>
          <p:cNvSpPr>
            <a:spLocks noChangeArrowheads="1"/>
          </p:cNvSpPr>
          <p:nvPr/>
        </p:nvSpPr>
        <p:spPr bwMode="auto">
          <a:xfrm>
            <a:off x="4447095" y="2692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2" name="Rectangle 22"/>
          <p:cNvSpPr>
            <a:spLocks noChangeArrowheads="1"/>
          </p:cNvSpPr>
          <p:nvPr/>
        </p:nvSpPr>
        <p:spPr bwMode="auto">
          <a:xfrm>
            <a:off x="4904295" y="3454138"/>
            <a:ext cx="990600" cy="990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Test1</a:t>
            </a:r>
          </a:p>
        </p:txBody>
      </p:sp>
      <p:sp>
        <p:nvSpPr>
          <p:cNvPr id="768023" name="Rectangle 23"/>
          <p:cNvSpPr>
            <a:spLocks noChangeArrowheads="1"/>
          </p:cNvSpPr>
          <p:nvPr/>
        </p:nvSpPr>
        <p:spPr bwMode="auto">
          <a:xfrm>
            <a:off x="4447095" y="3454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5" name="Rectangle 25"/>
          <p:cNvSpPr>
            <a:spLocks noChangeArrowheads="1"/>
          </p:cNvSpPr>
          <p:nvPr/>
        </p:nvSpPr>
        <p:spPr bwMode="auto">
          <a:xfrm>
            <a:off x="4447095" y="4216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6" name="Rectangle 26"/>
          <p:cNvSpPr>
            <a:spLocks noChangeArrowheads="1"/>
          </p:cNvSpPr>
          <p:nvPr/>
        </p:nvSpPr>
        <p:spPr bwMode="auto">
          <a:xfrm>
            <a:off x="4904295" y="4978138"/>
            <a:ext cx="685800" cy="990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Test2</a:t>
            </a:r>
          </a:p>
        </p:txBody>
      </p:sp>
      <p:sp>
        <p:nvSpPr>
          <p:cNvPr id="768027" name="Rectangle 27"/>
          <p:cNvSpPr>
            <a:spLocks noChangeArrowheads="1"/>
          </p:cNvSpPr>
          <p:nvPr/>
        </p:nvSpPr>
        <p:spPr bwMode="auto">
          <a:xfrm>
            <a:off x="4447095" y="5359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30" name="Rectangle 30"/>
          <p:cNvSpPr>
            <a:spLocks noChangeArrowheads="1"/>
          </p:cNvSpPr>
          <p:nvPr/>
        </p:nvSpPr>
        <p:spPr bwMode="auto">
          <a:xfrm>
            <a:off x="4751895" y="1930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31" name="Rectangle 31"/>
          <p:cNvSpPr>
            <a:spLocks noChangeArrowheads="1"/>
          </p:cNvSpPr>
          <p:nvPr/>
        </p:nvSpPr>
        <p:spPr bwMode="auto">
          <a:xfrm>
            <a:off x="4751895" y="3454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32" name="Rectangle 32"/>
          <p:cNvSpPr>
            <a:spLocks noChangeArrowheads="1"/>
          </p:cNvSpPr>
          <p:nvPr/>
        </p:nvSpPr>
        <p:spPr bwMode="auto">
          <a:xfrm>
            <a:off x="4751895" y="4978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4049598" y="1600200"/>
            <a:ext cx="2884602" cy="4355183"/>
          </a:xfrm>
          <a:custGeom>
            <a:avLst/>
            <a:gdLst>
              <a:gd name="connsiteX0" fmla="*/ 0 w 2884602"/>
              <a:gd name="connsiteY0" fmla="*/ 4355183 h 4355183"/>
              <a:gd name="connsiteX1" fmla="*/ 0 w 2884602"/>
              <a:gd name="connsiteY1" fmla="*/ 0 h 4355183"/>
              <a:gd name="connsiteX2" fmla="*/ 2865749 w 2884602"/>
              <a:gd name="connsiteY2" fmla="*/ 0 h 4355183"/>
              <a:gd name="connsiteX3" fmla="*/ 2884602 w 2884602"/>
              <a:gd name="connsiteY3" fmla="*/ 4355183 h 435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4602" h="4355183">
                <a:moveTo>
                  <a:pt x="0" y="4355183"/>
                </a:moveTo>
                <a:lnTo>
                  <a:pt x="0" y="0"/>
                </a:lnTo>
                <a:lnTo>
                  <a:pt x="2865749" y="0"/>
                </a:lnTo>
                <a:cubicBezTo>
                  <a:pt x="2872033" y="1451728"/>
                  <a:pt x="2878318" y="2903455"/>
                  <a:pt x="2884602" y="4355183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066095" y="2387338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066095" y="3987538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066095" y="5587738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656895" y="2387338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768022" idx="3"/>
          </p:cNvCxnSpPr>
          <p:nvPr/>
        </p:nvCxnSpPr>
        <p:spPr bwMode="auto">
          <a:xfrm flipV="1">
            <a:off x="5894895" y="3911338"/>
            <a:ext cx="9906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768026" idx="3"/>
          </p:cNvCxnSpPr>
          <p:nvPr/>
        </p:nvCxnSpPr>
        <p:spPr bwMode="auto">
          <a:xfrm flipV="1">
            <a:off x="5590095" y="5435338"/>
            <a:ext cx="12954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59" idx="3"/>
          </p:cNvCxnSpPr>
          <p:nvPr/>
        </p:nvCxnSpPr>
        <p:spPr bwMode="auto">
          <a:xfrm flipV="1">
            <a:off x="3886200" y="3989126"/>
            <a:ext cx="179895" cy="113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124200" y="3505200"/>
            <a:ext cx="7620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 pitchFamily="34" charset="0"/>
              </a:rPr>
              <a:t>Get</a:t>
            </a:r>
          </a:p>
          <a:p>
            <a:r>
              <a:rPr lang="en-US" sz="1800" dirty="0">
                <a:latin typeface="Lato" panose="020F0502020204030203" pitchFamily="34" charset="0"/>
              </a:rPr>
              <a:t>File</a:t>
            </a:r>
          </a:p>
        </p:txBody>
      </p:sp>
      <p:cxnSp>
        <p:nvCxnSpPr>
          <p:cNvPr id="60" name="AutoShape 7"/>
          <p:cNvCxnSpPr>
            <a:cxnSpLocks noChangeShapeType="1"/>
          </p:cNvCxnSpPr>
          <p:nvPr/>
        </p:nvCxnSpPr>
        <p:spPr bwMode="auto">
          <a:xfrm>
            <a:off x="2895600" y="4038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121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Have to Do with Computer Architecture?  Simplified </a:t>
            </a:r>
            <a:r>
              <a:rPr lang="en-US" dirty="0" err="1"/>
              <a:t>Tomasulo</a:t>
            </a:r>
            <a:r>
              <a:rPr lang="en-US" dirty="0"/>
              <a:t> Pipeline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7EA4933-9497-4859-A547-66162FFE776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8003" name="Rectangle 3"/>
          <p:cNvSpPr>
            <a:spLocks noChangeArrowheads="1"/>
          </p:cNvSpPr>
          <p:nvPr/>
        </p:nvSpPr>
        <p:spPr bwMode="auto">
          <a:xfrm>
            <a:off x="1143000" y="3505200"/>
            <a:ext cx="7620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 pitchFamily="34" charset="0"/>
              </a:rPr>
              <a:t>Fetch</a:t>
            </a: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2133600" y="3505200"/>
            <a:ext cx="7620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 pitchFamily="34" charset="0"/>
              </a:rPr>
              <a:t>Decode	</a:t>
            </a:r>
          </a:p>
        </p:txBody>
      </p:sp>
      <p:sp>
        <p:nvSpPr>
          <p:cNvPr id="768006" name="Rectangle 6"/>
          <p:cNvSpPr>
            <a:spLocks noChangeArrowheads="1"/>
          </p:cNvSpPr>
          <p:nvPr/>
        </p:nvSpPr>
        <p:spPr bwMode="auto">
          <a:xfrm>
            <a:off x="4904295" y="1930138"/>
            <a:ext cx="1752600" cy="990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FU1</a:t>
            </a:r>
          </a:p>
        </p:txBody>
      </p:sp>
      <p:cxnSp>
        <p:nvCxnSpPr>
          <p:cNvPr id="768007" name="AutoShape 7"/>
          <p:cNvCxnSpPr>
            <a:cxnSpLocks noChangeShapeType="1"/>
            <a:stCxn id="768003" idx="3"/>
            <a:endCxn id="768004" idx="1"/>
          </p:cNvCxnSpPr>
          <p:nvPr/>
        </p:nvCxnSpPr>
        <p:spPr bwMode="auto">
          <a:xfrm>
            <a:off x="1905000" y="40005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8010" name="Rectangle 10"/>
          <p:cNvSpPr>
            <a:spLocks noChangeArrowheads="1"/>
          </p:cNvSpPr>
          <p:nvPr/>
        </p:nvSpPr>
        <p:spPr bwMode="auto">
          <a:xfrm>
            <a:off x="4294695" y="1930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12" name="Rectangle 12"/>
          <p:cNvSpPr>
            <a:spLocks noChangeArrowheads="1"/>
          </p:cNvSpPr>
          <p:nvPr/>
        </p:nvSpPr>
        <p:spPr bwMode="auto">
          <a:xfrm>
            <a:off x="4294695" y="3454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15" name="Rectangle 15"/>
          <p:cNvSpPr>
            <a:spLocks noChangeArrowheads="1"/>
          </p:cNvSpPr>
          <p:nvPr/>
        </p:nvSpPr>
        <p:spPr bwMode="auto">
          <a:xfrm>
            <a:off x="4294695" y="4978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19" name="Rectangle 19"/>
          <p:cNvSpPr>
            <a:spLocks noChangeArrowheads="1"/>
          </p:cNvSpPr>
          <p:nvPr/>
        </p:nvSpPr>
        <p:spPr bwMode="auto">
          <a:xfrm>
            <a:off x="4447095" y="1930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0" name="Rectangle 20"/>
          <p:cNvSpPr>
            <a:spLocks noChangeArrowheads="1"/>
          </p:cNvSpPr>
          <p:nvPr/>
        </p:nvSpPr>
        <p:spPr bwMode="auto">
          <a:xfrm>
            <a:off x="4447095" y="2311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1" name="Rectangle 21"/>
          <p:cNvSpPr>
            <a:spLocks noChangeArrowheads="1"/>
          </p:cNvSpPr>
          <p:nvPr/>
        </p:nvSpPr>
        <p:spPr bwMode="auto">
          <a:xfrm>
            <a:off x="4447095" y="2692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2" name="Rectangle 22"/>
          <p:cNvSpPr>
            <a:spLocks noChangeArrowheads="1"/>
          </p:cNvSpPr>
          <p:nvPr/>
        </p:nvSpPr>
        <p:spPr bwMode="auto">
          <a:xfrm>
            <a:off x="4904295" y="3454138"/>
            <a:ext cx="990600" cy="990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FU2</a:t>
            </a:r>
          </a:p>
        </p:txBody>
      </p:sp>
      <p:sp>
        <p:nvSpPr>
          <p:cNvPr id="768023" name="Rectangle 23"/>
          <p:cNvSpPr>
            <a:spLocks noChangeArrowheads="1"/>
          </p:cNvSpPr>
          <p:nvPr/>
        </p:nvSpPr>
        <p:spPr bwMode="auto">
          <a:xfrm>
            <a:off x="4447095" y="3454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5" name="Rectangle 25"/>
          <p:cNvSpPr>
            <a:spLocks noChangeArrowheads="1"/>
          </p:cNvSpPr>
          <p:nvPr/>
        </p:nvSpPr>
        <p:spPr bwMode="auto">
          <a:xfrm>
            <a:off x="4447095" y="4216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26" name="Rectangle 26"/>
          <p:cNvSpPr>
            <a:spLocks noChangeArrowheads="1"/>
          </p:cNvSpPr>
          <p:nvPr/>
        </p:nvSpPr>
        <p:spPr bwMode="auto">
          <a:xfrm>
            <a:off x="4904295" y="4978138"/>
            <a:ext cx="685800" cy="990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FU3</a:t>
            </a:r>
          </a:p>
        </p:txBody>
      </p:sp>
      <p:sp>
        <p:nvSpPr>
          <p:cNvPr id="768027" name="Rectangle 27"/>
          <p:cNvSpPr>
            <a:spLocks noChangeArrowheads="1"/>
          </p:cNvSpPr>
          <p:nvPr/>
        </p:nvSpPr>
        <p:spPr bwMode="auto">
          <a:xfrm>
            <a:off x="4447095" y="5359138"/>
            <a:ext cx="228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30" name="Rectangle 30"/>
          <p:cNvSpPr>
            <a:spLocks noChangeArrowheads="1"/>
          </p:cNvSpPr>
          <p:nvPr/>
        </p:nvSpPr>
        <p:spPr bwMode="auto">
          <a:xfrm>
            <a:off x="4751895" y="1930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31" name="Rectangle 31"/>
          <p:cNvSpPr>
            <a:spLocks noChangeArrowheads="1"/>
          </p:cNvSpPr>
          <p:nvPr/>
        </p:nvSpPr>
        <p:spPr bwMode="auto">
          <a:xfrm>
            <a:off x="4751895" y="3454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68032" name="Rectangle 32"/>
          <p:cNvSpPr>
            <a:spLocks noChangeArrowheads="1"/>
          </p:cNvSpPr>
          <p:nvPr/>
        </p:nvSpPr>
        <p:spPr bwMode="auto">
          <a:xfrm>
            <a:off x="4751895" y="4978138"/>
            <a:ext cx="762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4049598" y="1600200"/>
            <a:ext cx="2884602" cy="4355183"/>
          </a:xfrm>
          <a:custGeom>
            <a:avLst/>
            <a:gdLst>
              <a:gd name="connsiteX0" fmla="*/ 0 w 2884602"/>
              <a:gd name="connsiteY0" fmla="*/ 4355183 h 4355183"/>
              <a:gd name="connsiteX1" fmla="*/ 0 w 2884602"/>
              <a:gd name="connsiteY1" fmla="*/ 0 h 4355183"/>
              <a:gd name="connsiteX2" fmla="*/ 2865749 w 2884602"/>
              <a:gd name="connsiteY2" fmla="*/ 0 h 4355183"/>
              <a:gd name="connsiteX3" fmla="*/ 2884602 w 2884602"/>
              <a:gd name="connsiteY3" fmla="*/ 4355183 h 435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4602" h="4355183">
                <a:moveTo>
                  <a:pt x="0" y="4355183"/>
                </a:moveTo>
                <a:lnTo>
                  <a:pt x="0" y="0"/>
                </a:lnTo>
                <a:lnTo>
                  <a:pt x="2865749" y="0"/>
                </a:lnTo>
                <a:cubicBezTo>
                  <a:pt x="2872033" y="1451728"/>
                  <a:pt x="2878318" y="2903455"/>
                  <a:pt x="2884602" y="4355183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066095" y="2387338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066095" y="3987538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066095" y="5587738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656895" y="2387338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768022" idx="3"/>
          </p:cNvCxnSpPr>
          <p:nvPr/>
        </p:nvCxnSpPr>
        <p:spPr bwMode="auto">
          <a:xfrm flipV="1">
            <a:off x="5894895" y="3911338"/>
            <a:ext cx="9906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768026" idx="3"/>
          </p:cNvCxnSpPr>
          <p:nvPr/>
        </p:nvCxnSpPr>
        <p:spPr bwMode="auto">
          <a:xfrm flipV="1">
            <a:off x="5590095" y="5435338"/>
            <a:ext cx="12954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59" idx="3"/>
          </p:cNvCxnSpPr>
          <p:nvPr/>
        </p:nvCxnSpPr>
        <p:spPr bwMode="auto">
          <a:xfrm flipV="1">
            <a:off x="3886200" y="3989126"/>
            <a:ext cx="179895" cy="113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124200" y="3505200"/>
            <a:ext cx="7620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 err="1">
                <a:latin typeface="Lato" panose="020F0502020204030203" pitchFamily="34" charset="0"/>
              </a:rPr>
              <a:t>Reg</a:t>
            </a:r>
            <a:endParaRPr lang="en-US" sz="1800" dirty="0">
              <a:latin typeface="Lato" panose="020F0502020204030203" pitchFamily="34" charset="0"/>
            </a:endParaRPr>
          </a:p>
          <a:p>
            <a:r>
              <a:rPr lang="en-US" sz="1800" dirty="0">
                <a:latin typeface="Lato" panose="020F0502020204030203" pitchFamily="34" charset="0"/>
              </a:rPr>
              <a:t>Read</a:t>
            </a:r>
          </a:p>
        </p:txBody>
      </p:sp>
      <p:cxnSp>
        <p:nvCxnSpPr>
          <p:cNvPr id="60" name="AutoShape 7"/>
          <p:cNvCxnSpPr>
            <a:cxnSpLocks noChangeShapeType="1"/>
          </p:cNvCxnSpPr>
          <p:nvPr/>
        </p:nvCxnSpPr>
        <p:spPr bwMode="auto">
          <a:xfrm>
            <a:off x="2895600" y="4038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0674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Tomasulo</a:t>
            </a:r>
            <a:r>
              <a:rPr lang="en-US" dirty="0"/>
              <a:t> Basic Operation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Fetch/Decode stages put decoded instructions </a:t>
            </a:r>
            <a:r>
              <a:rPr lang="en-US" i="1" dirty="0"/>
              <a:t>along with any available operands</a:t>
            </a:r>
            <a:r>
              <a:rPr lang="en-US" dirty="0"/>
              <a:t> into “reservation station”</a:t>
            </a:r>
          </a:p>
          <a:p>
            <a:pPr lvl="1"/>
            <a:r>
              <a:rPr lang="en-US" dirty="0"/>
              <a:t>Fetch/Decode still proceed in-order, makes sure ISA semantics are maintained by seeing register usage in-order</a:t>
            </a:r>
          </a:p>
          <a:p>
            <a:pPr lvl="1"/>
            <a:r>
              <a:rPr lang="en-US" dirty="0"/>
              <a:t>Registers read in-order IF data is available</a:t>
            </a:r>
          </a:p>
          <a:p>
            <a:pPr lvl="1"/>
            <a:r>
              <a:rPr lang="en-US" dirty="0"/>
              <a:t>Reservation station either has copy of available data or gets data (somehow) while it is being produced</a:t>
            </a:r>
          </a:p>
          <a:p>
            <a:pPr lvl="1"/>
            <a:r>
              <a:rPr lang="en-US" dirty="0"/>
              <a:t>When all data available, instruction can be executed</a:t>
            </a:r>
          </a:p>
          <a:p>
            <a:r>
              <a:rPr lang="en-US" dirty="0"/>
              <a:t>In-order Fetch/Decode decoupled from Out-of-Order Execute</a:t>
            </a:r>
          </a:p>
          <a:p>
            <a:pPr lvl="1"/>
            <a:endParaRPr lang="en-US" dirty="0"/>
          </a:p>
          <a:p>
            <a:r>
              <a:rPr lang="en-US" dirty="0"/>
              <a:t>Just like French doctor’s office!</a:t>
            </a:r>
          </a:p>
          <a:p>
            <a:pPr lvl="1"/>
            <a:r>
              <a:rPr lang="en-US" dirty="0"/>
              <a:t>Test results (data) somehow get to patient (instruction), when all test results (data) available, patient can be seen by doctor (instruction can be executed)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D9B05B-6A61-4DDD-8B7E-0C027AFB97A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2263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Register File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lIns="90488" tIns="44450" rIns="90488" bIns="44450"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Each register has a </a:t>
            </a:r>
            <a:r>
              <a:rPr lang="en-US" b="1" i="1" dirty="0"/>
              <a:t>presence bit </a:t>
            </a:r>
            <a:r>
              <a:rPr lang="en-US" dirty="0"/>
              <a:t>indicating whether its value is present (valid) or not present (invalid)</a:t>
            </a:r>
          </a:p>
          <a:p>
            <a:r>
              <a:rPr lang="en-US" dirty="0"/>
              <a:t>If data invalid, value is being computed</a:t>
            </a:r>
          </a:p>
          <a:p>
            <a:pPr lvl="1"/>
            <a:r>
              <a:rPr lang="en-US" b="1" i="1" dirty="0"/>
              <a:t>Tag</a:t>
            </a:r>
            <a:r>
              <a:rPr lang="en-US" dirty="0"/>
              <a:t> is used as a placeholder for the value until it is computed</a:t>
            </a:r>
          </a:p>
          <a:p>
            <a:r>
              <a:rPr lang="en-US" dirty="0"/>
              <a:t>When is presence bit set to invalid?</a:t>
            </a:r>
          </a:p>
          <a:p>
            <a:r>
              <a:rPr lang="en-US" dirty="0"/>
              <a:t>Register file read returns either valid data or a tag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CE7190-7FB3-4B9A-8202-C8562609FF2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8037564" y="633826"/>
            <a:ext cx="786229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/>
              <a:t>FU1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764093" y="633826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764093" y="1171023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7764093" y="1708221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7832460" y="633826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7832460" y="768125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7832460" y="902425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8037564" y="1171023"/>
            <a:ext cx="444391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/>
              <a:t>FU2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7832460" y="1171023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7832460" y="1439622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8037564" y="1708221"/>
            <a:ext cx="307655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/>
              <a:t>FU3</a:t>
            </a:r>
          </a:p>
        </p:txBody>
      </p:sp>
      <p:sp>
        <p:nvSpPr>
          <p:cNvPr id="48" name="Rectangle 27"/>
          <p:cNvSpPr>
            <a:spLocks noChangeArrowheads="1"/>
          </p:cNvSpPr>
          <p:nvPr/>
        </p:nvSpPr>
        <p:spPr bwMode="auto">
          <a:xfrm>
            <a:off x="7832460" y="1842521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9" name="Rectangle 30"/>
          <p:cNvSpPr>
            <a:spLocks noChangeArrowheads="1"/>
          </p:cNvSpPr>
          <p:nvPr/>
        </p:nvSpPr>
        <p:spPr bwMode="auto">
          <a:xfrm>
            <a:off x="7969196" y="633826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 bwMode="auto">
          <a:xfrm>
            <a:off x="7969196" y="1171023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9196" y="1708221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" name="Freeform 51"/>
          <p:cNvSpPr/>
          <p:nvPr/>
        </p:nvSpPr>
        <p:spPr bwMode="auto">
          <a:xfrm>
            <a:off x="7654140" y="517525"/>
            <a:ext cx="1294054" cy="1535167"/>
          </a:xfrm>
          <a:custGeom>
            <a:avLst/>
            <a:gdLst>
              <a:gd name="connsiteX0" fmla="*/ 0 w 2884602"/>
              <a:gd name="connsiteY0" fmla="*/ 4355183 h 4355183"/>
              <a:gd name="connsiteX1" fmla="*/ 0 w 2884602"/>
              <a:gd name="connsiteY1" fmla="*/ 0 h 4355183"/>
              <a:gd name="connsiteX2" fmla="*/ 2865749 w 2884602"/>
              <a:gd name="connsiteY2" fmla="*/ 0 h 4355183"/>
              <a:gd name="connsiteX3" fmla="*/ 2884602 w 2884602"/>
              <a:gd name="connsiteY3" fmla="*/ 4355183 h 435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4602" h="4355183">
                <a:moveTo>
                  <a:pt x="0" y="4355183"/>
                </a:moveTo>
                <a:lnTo>
                  <a:pt x="0" y="0"/>
                </a:lnTo>
                <a:lnTo>
                  <a:pt x="2865749" y="0"/>
                </a:lnTo>
                <a:cubicBezTo>
                  <a:pt x="2872033" y="1451728"/>
                  <a:pt x="2878318" y="2903455"/>
                  <a:pt x="2884602" y="4355183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7661541" y="794985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661541" y="1359043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7661541" y="1923101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8823793" y="794985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44" idx="3"/>
          </p:cNvCxnSpPr>
          <p:nvPr/>
        </p:nvCxnSpPr>
        <p:spPr bwMode="auto">
          <a:xfrm flipV="1">
            <a:off x="8481954" y="1332183"/>
            <a:ext cx="444391" cy="13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47" idx="3"/>
          </p:cNvCxnSpPr>
          <p:nvPr/>
        </p:nvCxnSpPr>
        <p:spPr bwMode="auto">
          <a:xfrm flipV="1">
            <a:off x="8345218" y="1869381"/>
            <a:ext cx="581126" cy="13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60" idx="3"/>
          </p:cNvCxnSpPr>
          <p:nvPr/>
        </p:nvCxnSpPr>
        <p:spPr bwMode="auto">
          <a:xfrm flipV="1">
            <a:off x="7580839" y="1359603"/>
            <a:ext cx="80702" cy="40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7239000" y="1189022"/>
            <a:ext cx="341839" cy="349179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 err="1"/>
              <a:t>Reg</a:t>
            </a:r>
            <a:endParaRPr lang="en-US" sz="1100" dirty="0"/>
          </a:p>
          <a:p>
            <a:r>
              <a:rPr lang="en-US" sz="1100" dirty="0"/>
              <a:t>Read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915150" y="4983162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+mj-lt"/>
              </a:rPr>
              <a:t>S2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6915150" y="5364162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+mj-lt"/>
              </a:rPr>
              <a:t>S0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915150" y="5745162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+mj-lt"/>
              </a:rPr>
              <a:t>S6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915150" y="6126162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+mj-lt"/>
              </a:rPr>
              <a:t>S1</a:t>
            </a:r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6446980" y="4953000"/>
            <a:ext cx="47769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dirty="0">
                <a:latin typeface="+mj-lt"/>
              </a:rPr>
              <a:t>R0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6446980" y="5334000"/>
            <a:ext cx="47769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+mj-lt"/>
              </a:rPr>
              <a:t>R1</a:t>
            </a: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6446980" y="5715000"/>
            <a:ext cx="47769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+mj-lt"/>
              </a:rPr>
              <a:t>R2</a:t>
            </a:r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6446980" y="6096000"/>
            <a:ext cx="47769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+mj-lt"/>
              </a:rPr>
              <a:t>R3</a:t>
            </a:r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8001000" y="4983162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8001000" y="5364162"/>
            <a:ext cx="1524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8001000" y="5745162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8001000" y="6126162"/>
            <a:ext cx="1524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24800" y="4645223"/>
            <a:ext cx="669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Valid?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34200" y="4645223"/>
            <a:ext cx="927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Value/tag</a:t>
            </a: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2743200" y="5029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2743200" y="5410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2743200" y="5791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743200" y="6172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2209800" y="50292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/>
              <a:t>R0</a:t>
            </a: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2209800" y="54102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R1</a:t>
            </a: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2209800" y="57912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R2</a:t>
            </a:r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2209800" y="61722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R3</a:t>
            </a:r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5029200" y="5029200"/>
            <a:ext cx="30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029200" y="5410200"/>
            <a:ext cx="30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3"/>
          <p:cNvSpPr>
            <a:spLocks noChangeArrowheads="1"/>
          </p:cNvSpPr>
          <p:nvPr/>
        </p:nvSpPr>
        <p:spPr bwMode="auto">
          <a:xfrm>
            <a:off x="5029200" y="5791200"/>
            <a:ext cx="30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5029200" y="6172200"/>
            <a:ext cx="30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3886200" y="5029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3886200" y="5410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7"/>
          <p:cNvSpPr>
            <a:spLocks noChangeArrowheads="1"/>
          </p:cNvSpPr>
          <p:nvPr/>
        </p:nvSpPr>
        <p:spPr bwMode="auto">
          <a:xfrm>
            <a:off x="3886200" y="5791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18"/>
          <p:cNvSpPr>
            <a:spLocks noChangeArrowheads="1"/>
          </p:cNvSpPr>
          <p:nvPr/>
        </p:nvSpPr>
        <p:spPr bwMode="auto">
          <a:xfrm>
            <a:off x="3886200" y="6172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3049588" y="4645223"/>
            <a:ext cx="43313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3962400" y="4645223"/>
            <a:ext cx="6126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value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953000" y="4645223"/>
            <a:ext cx="65274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valid?</a:t>
            </a:r>
          </a:p>
        </p:txBody>
      </p:sp>
    </p:spTree>
    <p:extLst>
      <p:ext uri="{BB962C8B-B14F-4D97-AF65-F5344CB8AC3E}">
        <p14:creationId xmlns:p14="http://schemas.microsoft.com/office/powerpoint/2010/main" val="42413499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Use as a Tag?</a:t>
            </a:r>
            <a:br>
              <a:rPr lang="en-US" dirty="0"/>
            </a:br>
            <a:r>
              <a:rPr lang="en-US" dirty="0"/>
              <a:t>	Register Name?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B5CEAC-3034-47D9-94AD-7D0038C49A0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858114" name="Picture 2" descr="MPj04017930000[1]"/>
          <p:cNvPicPr>
            <a:picLocks noChangeAspect="1" noChangeArrowheads="1"/>
          </p:cNvPicPr>
          <p:nvPr/>
        </p:nvPicPr>
        <p:blipFill>
          <a:blip r:embed="rId3" cstate="print"/>
          <a:srcRect t="10001"/>
          <a:stretch>
            <a:fillRect/>
          </a:stretch>
        </p:blipFill>
        <p:spPr bwMode="auto">
          <a:xfrm>
            <a:off x="5486400" y="2514600"/>
            <a:ext cx="2106613" cy="2743200"/>
          </a:xfrm>
          <a:prstGeom prst="rect">
            <a:avLst/>
          </a:prstGeom>
          <a:noFill/>
        </p:spPr>
      </p:pic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5029200" y="2133600"/>
            <a:ext cx="3048000" cy="3276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2895600" y="16002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858121" name="Rectangle 9"/>
          <p:cNvSpPr>
            <a:spLocks noChangeArrowheads="1"/>
          </p:cNvSpPr>
          <p:nvPr/>
        </p:nvSpPr>
        <p:spPr bwMode="auto">
          <a:xfrm>
            <a:off x="2895600" y="30480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858122" name="Rectangle 10"/>
          <p:cNvSpPr>
            <a:spLocks noChangeArrowheads="1"/>
          </p:cNvSpPr>
          <p:nvPr/>
        </p:nvSpPr>
        <p:spPr bwMode="auto">
          <a:xfrm>
            <a:off x="2895600" y="4495800"/>
            <a:ext cx="13716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pic>
        <p:nvPicPr>
          <p:cNvPr id="858124" name="Picture 12" descr="MCj02428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209800"/>
            <a:ext cx="792163" cy="927100"/>
          </a:xfrm>
          <a:prstGeom prst="rect">
            <a:avLst/>
          </a:prstGeom>
          <a:noFill/>
        </p:spPr>
      </p:pic>
      <p:pic>
        <p:nvPicPr>
          <p:cNvPr id="858125" name="Picture 13" descr="MCj0252727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1600200"/>
            <a:ext cx="738188" cy="1371600"/>
          </a:xfrm>
          <a:prstGeom prst="rect">
            <a:avLst/>
          </a:prstGeom>
          <a:noFill/>
        </p:spPr>
      </p:pic>
      <p:pic>
        <p:nvPicPr>
          <p:cNvPr id="858126" name="Picture 14" descr="MCj0252727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048000"/>
            <a:ext cx="738188" cy="1371600"/>
          </a:xfrm>
          <a:prstGeom prst="rect">
            <a:avLst/>
          </a:prstGeom>
          <a:noFill/>
        </p:spPr>
      </p:pic>
      <p:pic>
        <p:nvPicPr>
          <p:cNvPr id="858127" name="Picture 15" descr="MCj0252727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4572000"/>
            <a:ext cx="738188" cy="1371600"/>
          </a:xfrm>
          <a:prstGeom prst="rect">
            <a:avLst/>
          </a:prstGeom>
          <a:noFill/>
        </p:spPr>
      </p:pic>
      <p:pic>
        <p:nvPicPr>
          <p:cNvPr id="858128" name="Picture 16" descr="MCj0252727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1600200"/>
            <a:ext cx="738188" cy="1371600"/>
          </a:xfrm>
          <a:prstGeom prst="rect">
            <a:avLst/>
          </a:prstGeom>
          <a:noFill/>
        </p:spPr>
      </p:pic>
      <p:pic>
        <p:nvPicPr>
          <p:cNvPr id="858129" name="Picture 17" descr="MCj0252727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048000"/>
            <a:ext cx="738188" cy="1371600"/>
          </a:xfrm>
          <a:prstGeom prst="rect">
            <a:avLst/>
          </a:prstGeom>
          <a:noFill/>
        </p:spPr>
      </p:pic>
      <p:pic>
        <p:nvPicPr>
          <p:cNvPr id="858130" name="Picture 18" descr="MCj0252727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572000"/>
            <a:ext cx="738188" cy="1371600"/>
          </a:xfrm>
          <a:prstGeom prst="rect">
            <a:avLst/>
          </a:prstGeom>
          <a:noFill/>
        </p:spPr>
      </p:pic>
      <p:pic>
        <p:nvPicPr>
          <p:cNvPr id="858134" name="Picture 22" descr="MPj04088840000[1]"/>
          <p:cNvPicPr>
            <a:picLocks noChangeAspect="1" noChangeArrowheads="1"/>
          </p:cNvPicPr>
          <p:nvPr/>
        </p:nvPicPr>
        <p:blipFill>
          <a:blip r:embed="rId6" cstate="print"/>
          <a:srcRect r="34766"/>
          <a:stretch>
            <a:fillRect/>
          </a:stretch>
        </p:blipFill>
        <p:spPr bwMode="auto">
          <a:xfrm>
            <a:off x="838200" y="3048000"/>
            <a:ext cx="928688" cy="1422400"/>
          </a:xfrm>
          <a:prstGeom prst="rect">
            <a:avLst/>
          </a:prstGeom>
          <a:noFill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3048000"/>
            <a:ext cx="933450" cy="1400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1600200"/>
            <a:ext cx="933450" cy="1400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495800"/>
            <a:ext cx="933450" cy="1400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953000" y="1143000"/>
            <a:ext cx="3446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Lato" panose="020F0502020204030203" pitchFamily="34" charset="0"/>
              </a:rPr>
              <a:t>George Foreman named all 5 sons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   “George Edward Foreman”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   Name could be aliased!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72200" y="5715000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Solution?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24600" y="6248400"/>
            <a:ext cx="225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Give a number?</a:t>
            </a:r>
          </a:p>
        </p:txBody>
      </p:sp>
    </p:spTree>
    <p:extLst>
      <p:ext uri="{BB962C8B-B14F-4D97-AF65-F5344CB8AC3E}">
        <p14:creationId xmlns:p14="http://schemas.microsoft.com/office/powerpoint/2010/main" val="156806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Problem In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register contains different data at different times (R0)</a:t>
            </a:r>
          </a:p>
          <a:p>
            <a:pPr lvl="3"/>
            <a:endParaRPr lang="en-US" dirty="0"/>
          </a:p>
          <a:p>
            <a:pPr lvl="1">
              <a:buNone/>
            </a:pPr>
            <a:r>
              <a:rPr lang="en-US" dirty="0"/>
              <a:t>		R0 = R1 / R2</a:t>
            </a:r>
          </a:p>
          <a:p>
            <a:pPr lvl="1">
              <a:buNone/>
            </a:pPr>
            <a:r>
              <a:rPr lang="en-US" dirty="0"/>
              <a:t>		R0 = R0 + R5</a:t>
            </a:r>
          </a:p>
          <a:p>
            <a:pPr lvl="1">
              <a:buNone/>
            </a:pPr>
            <a:r>
              <a:rPr lang="en-US" dirty="0"/>
              <a:t>		R0 = (R0)</a:t>
            </a:r>
          </a:p>
          <a:p>
            <a:pPr lvl="1">
              <a:buNone/>
            </a:pPr>
            <a:r>
              <a:rPr lang="en-US" dirty="0"/>
              <a:t>		R0 = R0 + R0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Each instance of R0 is really a different variable</a:t>
            </a:r>
          </a:p>
          <a:p>
            <a:pPr lvl="1"/>
            <a:r>
              <a:rPr lang="en-US" dirty="0"/>
              <a:t>Most of us would not write C code this way</a:t>
            </a:r>
          </a:p>
          <a:p>
            <a:pPr lvl="1"/>
            <a:r>
              <a:rPr lang="en-US" dirty="0"/>
              <a:t>But, limited number of registers</a:t>
            </a:r>
          </a:p>
          <a:p>
            <a:r>
              <a:rPr lang="en-US" dirty="0"/>
              <a:t>Could hardware hand out new names?  If so, how?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DCCC15-F94D-4E32-8863-85AA3366BD4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233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Register Renaming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Registers dynamically renamed by hardware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	R0 = R1 / R2			RA = R1 / R2</a:t>
            </a:r>
          </a:p>
          <a:p>
            <a:pPr lvl="1">
              <a:buNone/>
            </a:pPr>
            <a:r>
              <a:rPr lang="en-US" dirty="0"/>
              <a:t>		R1 = R0 + R5			RB = RA + R5</a:t>
            </a:r>
          </a:p>
          <a:p>
            <a:pPr lvl="1">
              <a:buNone/>
            </a:pPr>
            <a:r>
              <a:rPr lang="en-US" dirty="0"/>
              <a:t>		R0 = (R6)			 	RC = (R6)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Note: didn’t rename all source registers since we don’t know what their renamed names 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05823D4-B569-4099-9F2C-E985A75C01D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98724" name="Line 4"/>
          <p:cNvSpPr>
            <a:spLocks noChangeShapeType="1"/>
          </p:cNvSpPr>
          <p:nvPr/>
        </p:nvSpPr>
        <p:spPr bwMode="auto">
          <a:xfrm>
            <a:off x="1600200" y="25146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725" name="Line 5"/>
          <p:cNvSpPr>
            <a:spLocks noChangeShapeType="1"/>
          </p:cNvSpPr>
          <p:nvPr/>
        </p:nvSpPr>
        <p:spPr bwMode="auto">
          <a:xfrm flipH="1">
            <a:off x="1676400" y="297180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726" name="Freeform 6"/>
          <p:cNvSpPr>
            <a:spLocks/>
          </p:cNvSpPr>
          <p:nvPr/>
        </p:nvSpPr>
        <p:spPr bwMode="auto">
          <a:xfrm>
            <a:off x="931863" y="2362200"/>
            <a:ext cx="230187" cy="839788"/>
          </a:xfrm>
          <a:custGeom>
            <a:avLst/>
            <a:gdLst/>
            <a:ahLst/>
            <a:cxnLst>
              <a:cxn ang="0">
                <a:pos x="133" y="0"/>
              </a:cxn>
              <a:cxn ang="0">
                <a:pos x="117" y="0"/>
              </a:cxn>
              <a:cxn ang="0">
                <a:pos x="101" y="5"/>
              </a:cxn>
              <a:cxn ang="0">
                <a:pos x="90" y="21"/>
              </a:cxn>
              <a:cxn ang="0">
                <a:pos x="80" y="37"/>
              </a:cxn>
              <a:cxn ang="0">
                <a:pos x="58" y="48"/>
              </a:cxn>
              <a:cxn ang="0">
                <a:pos x="48" y="64"/>
              </a:cxn>
              <a:cxn ang="0">
                <a:pos x="32" y="75"/>
              </a:cxn>
              <a:cxn ang="0">
                <a:pos x="26" y="91"/>
              </a:cxn>
              <a:cxn ang="0">
                <a:pos x="21" y="107"/>
              </a:cxn>
              <a:cxn ang="0">
                <a:pos x="16" y="123"/>
              </a:cxn>
              <a:cxn ang="0">
                <a:pos x="10" y="139"/>
              </a:cxn>
              <a:cxn ang="0">
                <a:pos x="5" y="155"/>
              </a:cxn>
              <a:cxn ang="0">
                <a:pos x="5" y="171"/>
              </a:cxn>
              <a:cxn ang="0">
                <a:pos x="0" y="187"/>
              </a:cxn>
              <a:cxn ang="0">
                <a:pos x="5" y="208"/>
              </a:cxn>
              <a:cxn ang="0">
                <a:pos x="10" y="229"/>
              </a:cxn>
              <a:cxn ang="0">
                <a:pos x="10" y="245"/>
              </a:cxn>
              <a:cxn ang="0">
                <a:pos x="16" y="261"/>
              </a:cxn>
              <a:cxn ang="0">
                <a:pos x="16" y="277"/>
              </a:cxn>
              <a:cxn ang="0">
                <a:pos x="21" y="293"/>
              </a:cxn>
              <a:cxn ang="0">
                <a:pos x="32" y="309"/>
              </a:cxn>
              <a:cxn ang="0">
                <a:pos x="37" y="325"/>
              </a:cxn>
              <a:cxn ang="0">
                <a:pos x="37" y="341"/>
              </a:cxn>
              <a:cxn ang="0">
                <a:pos x="48" y="357"/>
              </a:cxn>
              <a:cxn ang="0">
                <a:pos x="58" y="379"/>
              </a:cxn>
              <a:cxn ang="0">
                <a:pos x="74" y="400"/>
              </a:cxn>
              <a:cxn ang="0">
                <a:pos x="80" y="416"/>
              </a:cxn>
              <a:cxn ang="0">
                <a:pos x="90" y="432"/>
              </a:cxn>
              <a:cxn ang="0">
                <a:pos x="101" y="448"/>
              </a:cxn>
              <a:cxn ang="0">
                <a:pos x="106" y="464"/>
              </a:cxn>
              <a:cxn ang="0">
                <a:pos x="112" y="480"/>
              </a:cxn>
              <a:cxn ang="0">
                <a:pos x="122" y="496"/>
              </a:cxn>
              <a:cxn ang="0">
                <a:pos x="133" y="512"/>
              </a:cxn>
              <a:cxn ang="0">
                <a:pos x="144" y="528"/>
              </a:cxn>
            </a:cxnLst>
            <a:rect l="0" t="0" r="r" b="b"/>
            <a:pathLst>
              <a:path w="145" h="529">
                <a:moveTo>
                  <a:pt x="133" y="0"/>
                </a:moveTo>
                <a:lnTo>
                  <a:pt x="117" y="0"/>
                </a:lnTo>
                <a:lnTo>
                  <a:pt x="101" y="5"/>
                </a:lnTo>
                <a:lnTo>
                  <a:pt x="90" y="21"/>
                </a:lnTo>
                <a:lnTo>
                  <a:pt x="80" y="37"/>
                </a:lnTo>
                <a:lnTo>
                  <a:pt x="58" y="48"/>
                </a:lnTo>
                <a:lnTo>
                  <a:pt x="48" y="64"/>
                </a:lnTo>
                <a:lnTo>
                  <a:pt x="32" y="75"/>
                </a:lnTo>
                <a:lnTo>
                  <a:pt x="26" y="91"/>
                </a:lnTo>
                <a:lnTo>
                  <a:pt x="21" y="107"/>
                </a:lnTo>
                <a:lnTo>
                  <a:pt x="16" y="123"/>
                </a:lnTo>
                <a:lnTo>
                  <a:pt x="10" y="139"/>
                </a:lnTo>
                <a:lnTo>
                  <a:pt x="5" y="155"/>
                </a:lnTo>
                <a:lnTo>
                  <a:pt x="5" y="171"/>
                </a:lnTo>
                <a:lnTo>
                  <a:pt x="0" y="187"/>
                </a:lnTo>
                <a:lnTo>
                  <a:pt x="5" y="208"/>
                </a:lnTo>
                <a:lnTo>
                  <a:pt x="10" y="229"/>
                </a:lnTo>
                <a:lnTo>
                  <a:pt x="10" y="245"/>
                </a:lnTo>
                <a:lnTo>
                  <a:pt x="16" y="261"/>
                </a:lnTo>
                <a:lnTo>
                  <a:pt x="16" y="277"/>
                </a:lnTo>
                <a:lnTo>
                  <a:pt x="21" y="293"/>
                </a:lnTo>
                <a:lnTo>
                  <a:pt x="32" y="309"/>
                </a:lnTo>
                <a:lnTo>
                  <a:pt x="37" y="325"/>
                </a:lnTo>
                <a:lnTo>
                  <a:pt x="37" y="341"/>
                </a:lnTo>
                <a:lnTo>
                  <a:pt x="48" y="357"/>
                </a:lnTo>
                <a:lnTo>
                  <a:pt x="58" y="379"/>
                </a:lnTo>
                <a:lnTo>
                  <a:pt x="74" y="400"/>
                </a:lnTo>
                <a:lnTo>
                  <a:pt x="80" y="416"/>
                </a:lnTo>
                <a:lnTo>
                  <a:pt x="90" y="432"/>
                </a:lnTo>
                <a:lnTo>
                  <a:pt x="101" y="448"/>
                </a:lnTo>
                <a:lnTo>
                  <a:pt x="106" y="464"/>
                </a:lnTo>
                <a:lnTo>
                  <a:pt x="112" y="480"/>
                </a:lnTo>
                <a:lnTo>
                  <a:pt x="122" y="496"/>
                </a:lnTo>
                <a:lnTo>
                  <a:pt x="133" y="512"/>
                </a:lnTo>
                <a:lnTo>
                  <a:pt x="144" y="52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727" name="Line 7"/>
          <p:cNvSpPr>
            <a:spLocks noChangeShapeType="1"/>
          </p:cNvSpPr>
          <p:nvPr/>
        </p:nvSpPr>
        <p:spPr bwMode="auto">
          <a:xfrm>
            <a:off x="3124200" y="2736375"/>
            <a:ext cx="1066800" cy="45719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9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  <a:endParaRPr lang="en-US" sz="2400" dirty="0"/>
          </a:p>
          <a:p>
            <a:pPr lvl="1"/>
            <a:r>
              <a:rPr lang="en-US" sz="2000" dirty="0"/>
              <a:t>Can reduce bubbles by avoiding interlock stalls</a:t>
            </a:r>
          </a:p>
          <a:p>
            <a:pPr lvl="2"/>
            <a:r>
              <a:rPr lang="en-US" sz="1600" dirty="0"/>
              <a:t>Add resources</a:t>
            </a:r>
          </a:p>
          <a:p>
            <a:pPr lvl="2"/>
            <a:r>
              <a:rPr lang="en-US" sz="1600" dirty="0"/>
              <a:t>Add bypasses</a:t>
            </a:r>
          </a:p>
          <a:p>
            <a:pPr lvl="2"/>
            <a:r>
              <a:rPr lang="en-US" sz="1600" dirty="0"/>
              <a:t>Speculate</a:t>
            </a:r>
          </a:p>
          <a:p>
            <a:pPr lvl="2"/>
            <a:r>
              <a:rPr lang="en-US" sz="1600" dirty="0"/>
              <a:t>Change software</a:t>
            </a:r>
          </a:p>
          <a:p>
            <a:pPr lvl="3"/>
            <a:r>
              <a:rPr lang="en-US" sz="1600" dirty="0"/>
              <a:t>Delay slots and rescheduling</a:t>
            </a:r>
          </a:p>
          <a:p>
            <a:pPr lvl="1"/>
            <a:r>
              <a:rPr lang="en-US" sz="2000" dirty="0"/>
              <a:t>Multiple functional units add WAW and structural hazards</a:t>
            </a:r>
          </a:p>
          <a:p>
            <a:pPr lvl="1"/>
            <a:r>
              <a:rPr lang="en-US" sz="2000" dirty="0"/>
              <a:t>Non-blocking caches</a:t>
            </a:r>
          </a:p>
          <a:p>
            <a:pPr lvl="1"/>
            <a:r>
              <a:rPr lang="en-US" sz="2000" dirty="0"/>
              <a:t>In-order </a:t>
            </a:r>
            <a:r>
              <a:rPr lang="en-US" sz="2000" dirty="0" err="1"/>
              <a:t>fetch+decode</a:t>
            </a:r>
            <a:r>
              <a:rPr lang="en-US" sz="2000" dirty="0"/>
              <a:t>/dispatch, but out-of-order execution</a:t>
            </a:r>
          </a:p>
          <a:p>
            <a:pPr lvl="2"/>
            <a:r>
              <a:rPr lang="en-US" sz="1600" dirty="0"/>
              <a:t>Also worry about WAR now</a:t>
            </a:r>
          </a:p>
          <a:p>
            <a:pPr lvl="2"/>
            <a:r>
              <a:rPr lang="en-US" sz="1600" dirty="0"/>
              <a:t>Lost atomicity of instructions (precise interrupts/exceptions)</a:t>
            </a:r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Scoreboard algorithm</a:t>
            </a:r>
          </a:p>
          <a:p>
            <a:pPr lvl="1"/>
            <a:r>
              <a:rPr lang="en-US" dirty="0" err="1"/>
              <a:t>Tomasulo’s</a:t>
            </a:r>
            <a:r>
              <a:rPr lang="en-US" dirty="0"/>
              <a:t> algorithm</a:t>
            </a:r>
          </a:p>
          <a:p>
            <a:pPr lvl="1"/>
            <a:endParaRPr lang="en-US" sz="2000" b="1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791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u="sng" dirty="0"/>
              <a:t>Register Renaming Example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E0149A2-30D3-4F1C-9FDF-31E417E2E17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1149350" y="1987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S2</a:t>
            </a: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1149350" y="2368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S0</a:t>
            </a:r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1149350" y="2749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S6</a:t>
            </a:r>
          </a:p>
        </p:txBody>
      </p:sp>
      <p:sp>
        <p:nvSpPr>
          <p:cNvPr id="955398" name="Rectangle 6"/>
          <p:cNvSpPr>
            <a:spLocks noChangeArrowheads="1"/>
          </p:cNvSpPr>
          <p:nvPr/>
        </p:nvSpPr>
        <p:spPr bwMode="auto">
          <a:xfrm>
            <a:off x="1149350" y="3130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S1</a:t>
            </a:r>
          </a:p>
        </p:txBody>
      </p:sp>
      <p:sp>
        <p:nvSpPr>
          <p:cNvPr id="955399" name="Rectangle 7"/>
          <p:cNvSpPr>
            <a:spLocks noChangeArrowheads="1"/>
          </p:cNvSpPr>
          <p:nvPr/>
        </p:nvSpPr>
        <p:spPr bwMode="auto">
          <a:xfrm>
            <a:off x="1149350" y="3511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S4</a:t>
            </a:r>
          </a:p>
        </p:txBody>
      </p:sp>
      <p:sp>
        <p:nvSpPr>
          <p:cNvPr id="955400" name="Rectangle 8"/>
          <p:cNvSpPr>
            <a:spLocks noChangeArrowheads="1"/>
          </p:cNvSpPr>
          <p:nvPr/>
        </p:nvSpPr>
        <p:spPr bwMode="auto">
          <a:xfrm>
            <a:off x="1149350" y="3892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S7</a:t>
            </a:r>
          </a:p>
        </p:txBody>
      </p:sp>
      <p:sp>
        <p:nvSpPr>
          <p:cNvPr id="955401" name="Rectangle 9"/>
          <p:cNvSpPr>
            <a:spLocks noChangeArrowheads="1"/>
          </p:cNvSpPr>
          <p:nvPr/>
        </p:nvSpPr>
        <p:spPr bwMode="auto">
          <a:xfrm>
            <a:off x="1149350" y="4273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S3</a:t>
            </a:r>
          </a:p>
        </p:txBody>
      </p:sp>
      <p:sp>
        <p:nvSpPr>
          <p:cNvPr id="955402" name="Rectangle 10"/>
          <p:cNvSpPr>
            <a:spLocks noChangeArrowheads="1"/>
          </p:cNvSpPr>
          <p:nvPr/>
        </p:nvSpPr>
        <p:spPr bwMode="auto">
          <a:xfrm>
            <a:off x="1149350" y="4654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S5</a:t>
            </a:r>
          </a:p>
        </p:txBody>
      </p:sp>
      <p:sp>
        <p:nvSpPr>
          <p:cNvPr id="955403" name="Rectangle 11"/>
          <p:cNvSpPr>
            <a:spLocks noChangeArrowheads="1"/>
          </p:cNvSpPr>
          <p:nvPr/>
        </p:nvSpPr>
        <p:spPr bwMode="auto">
          <a:xfrm>
            <a:off x="692400" y="1957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R0</a:t>
            </a:r>
          </a:p>
        </p:txBody>
      </p:sp>
      <p:sp>
        <p:nvSpPr>
          <p:cNvPr id="955404" name="Rectangle 12"/>
          <p:cNvSpPr>
            <a:spLocks noChangeArrowheads="1"/>
          </p:cNvSpPr>
          <p:nvPr/>
        </p:nvSpPr>
        <p:spPr bwMode="auto">
          <a:xfrm>
            <a:off x="692400" y="2338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R1</a:t>
            </a:r>
          </a:p>
        </p:txBody>
      </p:sp>
      <p:sp>
        <p:nvSpPr>
          <p:cNvPr id="955405" name="Rectangle 13"/>
          <p:cNvSpPr>
            <a:spLocks noChangeArrowheads="1"/>
          </p:cNvSpPr>
          <p:nvPr/>
        </p:nvSpPr>
        <p:spPr bwMode="auto">
          <a:xfrm>
            <a:off x="692400" y="2719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R2</a:t>
            </a:r>
          </a:p>
        </p:txBody>
      </p:sp>
      <p:sp>
        <p:nvSpPr>
          <p:cNvPr id="955406" name="Rectangle 14"/>
          <p:cNvSpPr>
            <a:spLocks noChangeArrowheads="1"/>
          </p:cNvSpPr>
          <p:nvPr/>
        </p:nvSpPr>
        <p:spPr bwMode="auto">
          <a:xfrm>
            <a:off x="692400" y="3100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R3</a:t>
            </a:r>
          </a:p>
        </p:txBody>
      </p:sp>
      <p:sp>
        <p:nvSpPr>
          <p:cNvPr id="955407" name="Rectangle 15"/>
          <p:cNvSpPr>
            <a:spLocks noChangeArrowheads="1"/>
          </p:cNvSpPr>
          <p:nvPr/>
        </p:nvSpPr>
        <p:spPr bwMode="auto">
          <a:xfrm>
            <a:off x="692400" y="3481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R4</a:t>
            </a:r>
          </a:p>
        </p:txBody>
      </p:sp>
      <p:sp>
        <p:nvSpPr>
          <p:cNvPr id="955408" name="Rectangle 16"/>
          <p:cNvSpPr>
            <a:spLocks noChangeArrowheads="1"/>
          </p:cNvSpPr>
          <p:nvPr/>
        </p:nvSpPr>
        <p:spPr bwMode="auto">
          <a:xfrm>
            <a:off x="692400" y="3862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R5</a:t>
            </a:r>
          </a:p>
        </p:txBody>
      </p:sp>
      <p:sp>
        <p:nvSpPr>
          <p:cNvPr id="955409" name="Rectangle 17"/>
          <p:cNvSpPr>
            <a:spLocks noChangeArrowheads="1"/>
          </p:cNvSpPr>
          <p:nvPr/>
        </p:nvSpPr>
        <p:spPr bwMode="auto">
          <a:xfrm>
            <a:off x="692400" y="4243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R6</a:t>
            </a:r>
          </a:p>
        </p:txBody>
      </p:sp>
      <p:sp>
        <p:nvSpPr>
          <p:cNvPr id="955410" name="Rectangle 18"/>
          <p:cNvSpPr>
            <a:spLocks noChangeArrowheads="1"/>
          </p:cNvSpPr>
          <p:nvPr/>
        </p:nvSpPr>
        <p:spPr bwMode="auto">
          <a:xfrm>
            <a:off x="692400" y="4624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R7</a:t>
            </a:r>
          </a:p>
        </p:txBody>
      </p:sp>
      <p:sp>
        <p:nvSpPr>
          <p:cNvPr id="955411" name="Rectangle 19"/>
          <p:cNvSpPr>
            <a:spLocks noChangeArrowheads="1"/>
          </p:cNvSpPr>
          <p:nvPr/>
        </p:nvSpPr>
        <p:spPr bwMode="auto">
          <a:xfrm>
            <a:off x="2651125" y="1804988"/>
            <a:ext cx="1482779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dirty="0">
                <a:latin typeface="Lato" panose="020F0502020204030203" pitchFamily="34" charset="0"/>
              </a:rPr>
              <a:t>R0 = R1 + R2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R1 = R3 + R0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R0 = R6 + R7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R1 = (R0)</a:t>
            </a:r>
          </a:p>
          <a:p>
            <a:pPr algn="l" eaLnBrk="1" hangingPunct="1"/>
            <a:endParaRPr lang="en-US" sz="1800" dirty="0">
              <a:latin typeface="Lato" panose="020F0502020204030203" pitchFamily="34" charset="0"/>
            </a:endParaRPr>
          </a:p>
        </p:txBody>
      </p:sp>
      <p:sp>
        <p:nvSpPr>
          <p:cNvPr id="955413" name="Rectangle 21"/>
          <p:cNvSpPr>
            <a:spLocks noChangeArrowheads="1"/>
          </p:cNvSpPr>
          <p:nvPr/>
        </p:nvSpPr>
        <p:spPr bwMode="auto">
          <a:xfrm>
            <a:off x="6940550" y="3206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S2</a:t>
            </a:r>
          </a:p>
        </p:txBody>
      </p:sp>
      <p:sp>
        <p:nvSpPr>
          <p:cNvPr id="955414" name="Rectangle 22"/>
          <p:cNvSpPr>
            <a:spLocks noChangeArrowheads="1"/>
          </p:cNvSpPr>
          <p:nvPr/>
        </p:nvSpPr>
        <p:spPr bwMode="auto">
          <a:xfrm>
            <a:off x="6940550" y="3587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S0</a:t>
            </a:r>
          </a:p>
        </p:txBody>
      </p:sp>
      <p:sp>
        <p:nvSpPr>
          <p:cNvPr id="955415" name="Rectangle 23"/>
          <p:cNvSpPr>
            <a:spLocks noChangeArrowheads="1"/>
          </p:cNvSpPr>
          <p:nvPr/>
        </p:nvSpPr>
        <p:spPr bwMode="auto">
          <a:xfrm>
            <a:off x="6940550" y="3968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S6</a:t>
            </a:r>
          </a:p>
        </p:txBody>
      </p:sp>
      <p:sp>
        <p:nvSpPr>
          <p:cNvPr id="955416" name="Rectangle 24"/>
          <p:cNvSpPr>
            <a:spLocks noChangeArrowheads="1"/>
          </p:cNvSpPr>
          <p:nvPr/>
        </p:nvSpPr>
        <p:spPr bwMode="auto">
          <a:xfrm>
            <a:off x="6940550" y="4349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S1</a:t>
            </a:r>
          </a:p>
        </p:txBody>
      </p:sp>
      <p:sp>
        <p:nvSpPr>
          <p:cNvPr id="955417" name="Rectangle 25"/>
          <p:cNvSpPr>
            <a:spLocks noChangeArrowheads="1"/>
          </p:cNvSpPr>
          <p:nvPr/>
        </p:nvSpPr>
        <p:spPr bwMode="auto">
          <a:xfrm>
            <a:off x="6940550" y="4730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S4</a:t>
            </a:r>
          </a:p>
        </p:txBody>
      </p:sp>
      <p:sp>
        <p:nvSpPr>
          <p:cNvPr id="955418" name="Rectangle 26"/>
          <p:cNvSpPr>
            <a:spLocks noChangeArrowheads="1"/>
          </p:cNvSpPr>
          <p:nvPr/>
        </p:nvSpPr>
        <p:spPr bwMode="auto">
          <a:xfrm>
            <a:off x="6940550" y="5111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S7</a:t>
            </a:r>
          </a:p>
        </p:txBody>
      </p:sp>
      <p:sp>
        <p:nvSpPr>
          <p:cNvPr id="955419" name="Rectangle 27"/>
          <p:cNvSpPr>
            <a:spLocks noChangeArrowheads="1"/>
          </p:cNvSpPr>
          <p:nvPr/>
        </p:nvSpPr>
        <p:spPr bwMode="auto">
          <a:xfrm>
            <a:off x="6940550" y="5492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S3</a:t>
            </a:r>
          </a:p>
        </p:txBody>
      </p:sp>
      <p:sp>
        <p:nvSpPr>
          <p:cNvPr id="955420" name="Rectangle 28"/>
          <p:cNvSpPr>
            <a:spLocks noChangeArrowheads="1"/>
          </p:cNvSpPr>
          <p:nvPr/>
        </p:nvSpPr>
        <p:spPr bwMode="auto">
          <a:xfrm>
            <a:off x="6940550" y="5873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S5</a:t>
            </a:r>
          </a:p>
        </p:txBody>
      </p:sp>
      <p:sp>
        <p:nvSpPr>
          <p:cNvPr id="955421" name="Rectangle 29"/>
          <p:cNvSpPr>
            <a:spLocks noChangeArrowheads="1"/>
          </p:cNvSpPr>
          <p:nvPr/>
        </p:nvSpPr>
        <p:spPr bwMode="auto">
          <a:xfrm>
            <a:off x="6483600" y="3176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R0</a:t>
            </a:r>
          </a:p>
        </p:txBody>
      </p:sp>
      <p:sp>
        <p:nvSpPr>
          <p:cNvPr id="955422" name="Rectangle 30"/>
          <p:cNvSpPr>
            <a:spLocks noChangeArrowheads="1"/>
          </p:cNvSpPr>
          <p:nvPr/>
        </p:nvSpPr>
        <p:spPr bwMode="auto">
          <a:xfrm>
            <a:off x="6483600" y="3557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R1</a:t>
            </a:r>
          </a:p>
        </p:txBody>
      </p:sp>
      <p:sp>
        <p:nvSpPr>
          <p:cNvPr id="955423" name="Rectangle 31"/>
          <p:cNvSpPr>
            <a:spLocks noChangeArrowheads="1"/>
          </p:cNvSpPr>
          <p:nvPr/>
        </p:nvSpPr>
        <p:spPr bwMode="auto">
          <a:xfrm>
            <a:off x="6483600" y="3938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R2</a:t>
            </a:r>
          </a:p>
        </p:txBody>
      </p:sp>
      <p:sp>
        <p:nvSpPr>
          <p:cNvPr id="955424" name="Rectangle 32"/>
          <p:cNvSpPr>
            <a:spLocks noChangeArrowheads="1"/>
          </p:cNvSpPr>
          <p:nvPr/>
        </p:nvSpPr>
        <p:spPr bwMode="auto">
          <a:xfrm>
            <a:off x="6483600" y="4319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R3</a:t>
            </a:r>
          </a:p>
        </p:txBody>
      </p:sp>
      <p:sp>
        <p:nvSpPr>
          <p:cNvPr id="955425" name="Rectangle 33"/>
          <p:cNvSpPr>
            <a:spLocks noChangeArrowheads="1"/>
          </p:cNvSpPr>
          <p:nvPr/>
        </p:nvSpPr>
        <p:spPr bwMode="auto">
          <a:xfrm>
            <a:off x="6483600" y="4700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R4</a:t>
            </a:r>
          </a:p>
        </p:txBody>
      </p:sp>
      <p:sp>
        <p:nvSpPr>
          <p:cNvPr id="955426" name="Rectangle 34"/>
          <p:cNvSpPr>
            <a:spLocks noChangeArrowheads="1"/>
          </p:cNvSpPr>
          <p:nvPr/>
        </p:nvSpPr>
        <p:spPr bwMode="auto">
          <a:xfrm>
            <a:off x="6483600" y="5081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R5</a:t>
            </a:r>
          </a:p>
        </p:txBody>
      </p:sp>
      <p:sp>
        <p:nvSpPr>
          <p:cNvPr id="955427" name="Rectangle 35"/>
          <p:cNvSpPr>
            <a:spLocks noChangeArrowheads="1"/>
          </p:cNvSpPr>
          <p:nvPr/>
        </p:nvSpPr>
        <p:spPr bwMode="auto">
          <a:xfrm>
            <a:off x="6483600" y="5462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R6</a:t>
            </a:r>
          </a:p>
        </p:txBody>
      </p:sp>
      <p:sp>
        <p:nvSpPr>
          <p:cNvPr id="955428" name="Rectangle 36"/>
          <p:cNvSpPr>
            <a:spLocks noChangeArrowheads="1"/>
          </p:cNvSpPr>
          <p:nvPr/>
        </p:nvSpPr>
        <p:spPr bwMode="auto">
          <a:xfrm>
            <a:off x="6483600" y="5843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R7</a:t>
            </a:r>
          </a:p>
        </p:txBody>
      </p:sp>
      <p:sp>
        <p:nvSpPr>
          <p:cNvPr id="955431" name="Text Box 39"/>
          <p:cNvSpPr txBox="1">
            <a:spLocks noChangeArrowheads="1"/>
          </p:cNvSpPr>
          <p:nvPr/>
        </p:nvSpPr>
        <p:spPr bwMode="auto">
          <a:xfrm>
            <a:off x="1066800" y="1371600"/>
            <a:ext cx="11993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7363434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Register Renaming Example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7C6654-46E6-4850-85D3-84C0EDE3981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1004584" name="Rectangle 40"/>
          <p:cNvSpPr>
            <a:spLocks noChangeArrowheads="1"/>
          </p:cNvSpPr>
          <p:nvPr/>
        </p:nvSpPr>
        <p:spPr bwMode="auto">
          <a:xfrm>
            <a:off x="6934200" y="3200400"/>
            <a:ext cx="1054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S2</a:t>
            </a:r>
          </a:p>
        </p:txBody>
      </p:sp>
      <p:sp>
        <p:nvSpPr>
          <p:cNvPr id="1004585" name="Rectangle 41"/>
          <p:cNvSpPr>
            <a:spLocks noChangeArrowheads="1"/>
          </p:cNvSpPr>
          <p:nvPr/>
        </p:nvSpPr>
        <p:spPr bwMode="auto">
          <a:xfrm>
            <a:off x="6934200" y="3594100"/>
            <a:ext cx="1054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S0</a:t>
            </a:r>
          </a:p>
        </p:txBody>
      </p:sp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1149350" y="1987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S2</a:t>
            </a:r>
          </a:p>
        </p:txBody>
      </p:sp>
      <p:sp>
        <p:nvSpPr>
          <p:cNvPr id="1004548" name="Rectangle 4"/>
          <p:cNvSpPr>
            <a:spLocks noChangeArrowheads="1"/>
          </p:cNvSpPr>
          <p:nvPr/>
        </p:nvSpPr>
        <p:spPr bwMode="auto">
          <a:xfrm>
            <a:off x="1149350" y="2368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S0</a:t>
            </a:r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auto">
          <a:xfrm>
            <a:off x="1149350" y="2749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S6</a:t>
            </a:r>
          </a:p>
        </p:txBody>
      </p:sp>
      <p:sp>
        <p:nvSpPr>
          <p:cNvPr id="1004550" name="Rectangle 6"/>
          <p:cNvSpPr>
            <a:spLocks noChangeArrowheads="1"/>
          </p:cNvSpPr>
          <p:nvPr/>
        </p:nvSpPr>
        <p:spPr bwMode="auto">
          <a:xfrm>
            <a:off x="1149350" y="3130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S1</a:t>
            </a:r>
          </a:p>
        </p:txBody>
      </p:sp>
      <p:sp>
        <p:nvSpPr>
          <p:cNvPr id="1004551" name="Rectangle 7"/>
          <p:cNvSpPr>
            <a:spLocks noChangeArrowheads="1"/>
          </p:cNvSpPr>
          <p:nvPr/>
        </p:nvSpPr>
        <p:spPr bwMode="auto">
          <a:xfrm>
            <a:off x="1149350" y="3511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S4</a:t>
            </a:r>
          </a:p>
        </p:txBody>
      </p:sp>
      <p:sp>
        <p:nvSpPr>
          <p:cNvPr id="1004552" name="Rectangle 8"/>
          <p:cNvSpPr>
            <a:spLocks noChangeArrowheads="1"/>
          </p:cNvSpPr>
          <p:nvPr/>
        </p:nvSpPr>
        <p:spPr bwMode="auto">
          <a:xfrm>
            <a:off x="1149350" y="3892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S7</a:t>
            </a:r>
          </a:p>
        </p:txBody>
      </p:sp>
      <p:sp>
        <p:nvSpPr>
          <p:cNvPr id="1004553" name="Rectangle 9"/>
          <p:cNvSpPr>
            <a:spLocks noChangeArrowheads="1"/>
          </p:cNvSpPr>
          <p:nvPr/>
        </p:nvSpPr>
        <p:spPr bwMode="auto">
          <a:xfrm>
            <a:off x="1149350" y="4273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S3</a:t>
            </a:r>
          </a:p>
        </p:txBody>
      </p:sp>
      <p:sp>
        <p:nvSpPr>
          <p:cNvPr id="1004554" name="Rectangle 10"/>
          <p:cNvSpPr>
            <a:spLocks noChangeArrowheads="1"/>
          </p:cNvSpPr>
          <p:nvPr/>
        </p:nvSpPr>
        <p:spPr bwMode="auto">
          <a:xfrm>
            <a:off x="1149350" y="46545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S5</a:t>
            </a:r>
          </a:p>
        </p:txBody>
      </p:sp>
      <p:sp>
        <p:nvSpPr>
          <p:cNvPr id="1004555" name="Rectangle 11"/>
          <p:cNvSpPr>
            <a:spLocks noChangeArrowheads="1"/>
          </p:cNvSpPr>
          <p:nvPr/>
        </p:nvSpPr>
        <p:spPr bwMode="auto">
          <a:xfrm>
            <a:off x="692400" y="1957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R0</a:t>
            </a:r>
          </a:p>
        </p:txBody>
      </p:sp>
      <p:sp>
        <p:nvSpPr>
          <p:cNvPr id="1004556" name="Rectangle 12"/>
          <p:cNvSpPr>
            <a:spLocks noChangeArrowheads="1"/>
          </p:cNvSpPr>
          <p:nvPr/>
        </p:nvSpPr>
        <p:spPr bwMode="auto">
          <a:xfrm>
            <a:off x="692400" y="2338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R1</a:t>
            </a:r>
          </a:p>
        </p:txBody>
      </p:sp>
      <p:sp>
        <p:nvSpPr>
          <p:cNvPr id="1004557" name="Rectangle 13"/>
          <p:cNvSpPr>
            <a:spLocks noChangeArrowheads="1"/>
          </p:cNvSpPr>
          <p:nvPr/>
        </p:nvSpPr>
        <p:spPr bwMode="auto">
          <a:xfrm>
            <a:off x="692400" y="2719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R2</a:t>
            </a:r>
          </a:p>
        </p:txBody>
      </p:sp>
      <p:sp>
        <p:nvSpPr>
          <p:cNvPr id="1004558" name="Rectangle 14"/>
          <p:cNvSpPr>
            <a:spLocks noChangeArrowheads="1"/>
          </p:cNvSpPr>
          <p:nvPr/>
        </p:nvSpPr>
        <p:spPr bwMode="auto">
          <a:xfrm>
            <a:off x="692400" y="3100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R3</a:t>
            </a:r>
          </a:p>
        </p:txBody>
      </p:sp>
      <p:sp>
        <p:nvSpPr>
          <p:cNvPr id="1004559" name="Rectangle 15"/>
          <p:cNvSpPr>
            <a:spLocks noChangeArrowheads="1"/>
          </p:cNvSpPr>
          <p:nvPr/>
        </p:nvSpPr>
        <p:spPr bwMode="auto">
          <a:xfrm>
            <a:off x="692400" y="3481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R4</a:t>
            </a:r>
          </a:p>
        </p:txBody>
      </p:sp>
      <p:sp>
        <p:nvSpPr>
          <p:cNvPr id="1004560" name="Rectangle 16"/>
          <p:cNvSpPr>
            <a:spLocks noChangeArrowheads="1"/>
          </p:cNvSpPr>
          <p:nvPr/>
        </p:nvSpPr>
        <p:spPr bwMode="auto">
          <a:xfrm>
            <a:off x="692400" y="3862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R5</a:t>
            </a:r>
          </a:p>
        </p:txBody>
      </p:sp>
      <p:sp>
        <p:nvSpPr>
          <p:cNvPr id="1004561" name="Rectangle 17"/>
          <p:cNvSpPr>
            <a:spLocks noChangeArrowheads="1"/>
          </p:cNvSpPr>
          <p:nvPr/>
        </p:nvSpPr>
        <p:spPr bwMode="auto">
          <a:xfrm>
            <a:off x="692400" y="4243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R6</a:t>
            </a:r>
          </a:p>
        </p:txBody>
      </p:sp>
      <p:sp>
        <p:nvSpPr>
          <p:cNvPr id="1004562" name="Rectangle 18"/>
          <p:cNvSpPr>
            <a:spLocks noChangeArrowheads="1"/>
          </p:cNvSpPr>
          <p:nvPr/>
        </p:nvSpPr>
        <p:spPr bwMode="auto">
          <a:xfrm>
            <a:off x="692400" y="46243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R7</a:t>
            </a:r>
          </a:p>
        </p:txBody>
      </p:sp>
      <p:sp>
        <p:nvSpPr>
          <p:cNvPr id="1004563" name="Rectangle 19"/>
          <p:cNvSpPr>
            <a:spLocks noChangeArrowheads="1"/>
          </p:cNvSpPr>
          <p:nvPr/>
        </p:nvSpPr>
        <p:spPr bwMode="auto">
          <a:xfrm>
            <a:off x="2651125" y="1804988"/>
            <a:ext cx="1482779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dirty="0">
                <a:latin typeface="Lato" panose="020F0502020204030203" pitchFamily="34" charset="0"/>
              </a:rPr>
              <a:t>R0 = R1 + R2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R1 = R3 + R0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R0 = R6 + R7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R1 = (R0)</a:t>
            </a:r>
          </a:p>
          <a:p>
            <a:pPr algn="l" eaLnBrk="1" hangingPunct="1"/>
            <a:endParaRPr lang="en-US" sz="1800" dirty="0">
              <a:latin typeface="Lato" panose="020F0502020204030203" pitchFamily="34" charset="0"/>
            </a:endParaRPr>
          </a:p>
        </p:txBody>
      </p:sp>
      <p:sp>
        <p:nvSpPr>
          <p:cNvPr id="1004564" name="Rectangle 20"/>
          <p:cNvSpPr>
            <a:spLocks noChangeArrowheads="1"/>
          </p:cNvSpPr>
          <p:nvPr/>
        </p:nvSpPr>
        <p:spPr bwMode="auto">
          <a:xfrm>
            <a:off x="4784725" y="1804988"/>
            <a:ext cx="3087385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dirty="0">
                <a:latin typeface="Lato" panose="020F0502020204030203" pitchFamily="34" charset="0"/>
              </a:rPr>
              <a:t>s8 = s0 + s6	; R0 = s8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s9 = s1 + s8	; R1 = s9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s10 = s3 + s5	; R0 = s10</a:t>
            </a:r>
          </a:p>
          <a:p>
            <a:pPr algn="l"/>
            <a:r>
              <a:rPr lang="en-US" sz="1800" dirty="0">
                <a:latin typeface="Lato" panose="020F0502020204030203" pitchFamily="34" charset="0"/>
              </a:rPr>
              <a:t>s11 = (s10)	; R1 = s11</a:t>
            </a:r>
          </a:p>
          <a:p>
            <a:pPr algn="l" eaLnBrk="1" hangingPunct="1"/>
            <a:endParaRPr lang="en-US" sz="1800" dirty="0">
              <a:latin typeface="Lato" panose="020F0502020204030203" pitchFamily="34" charset="0"/>
            </a:endParaRPr>
          </a:p>
        </p:txBody>
      </p:sp>
      <p:sp>
        <p:nvSpPr>
          <p:cNvPr id="1004565" name="Rectangle 21"/>
          <p:cNvSpPr>
            <a:spLocks noChangeArrowheads="1"/>
          </p:cNvSpPr>
          <p:nvPr/>
        </p:nvSpPr>
        <p:spPr bwMode="auto">
          <a:xfrm>
            <a:off x="6934200" y="3581400"/>
            <a:ext cx="1054100" cy="368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S9</a:t>
            </a:r>
          </a:p>
        </p:txBody>
      </p:sp>
      <p:sp>
        <p:nvSpPr>
          <p:cNvPr id="1004566" name="Rectangle 22"/>
          <p:cNvSpPr>
            <a:spLocks noChangeArrowheads="1"/>
          </p:cNvSpPr>
          <p:nvPr/>
        </p:nvSpPr>
        <p:spPr bwMode="auto">
          <a:xfrm>
            <a:off x="6934200" y="3200400"/>
            <a:ext cx="1054100" cy="368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S8</a:t>
            </a:r>
          </a:p>
        </p:txBody>
      </p:sp>
      <p:sp>
        <p:nvSpPr>
          <p:cNvPr id="1004567" name="Rectangle 23"/>
          <p:cNvSpPr>
            <a:spLocks noChangeArrowheads="1"/>
          </p:cNvSpPr>
          <p:nvPr/>
        </p:nvSpPr>
        <p:spPr bwMode="auto">
          <a:xfrm>
            <a:off x="6940550" y="3968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S6</a:t>
            </a:r>
          </a:p>
        </p:txBody>
      </p:sp>
      <p:sp>
        <p:nvSpPr>
          <p:cNvPr id="1004568" name="Rectangle 24"/>
          <p:cNvSpPr>
            <a:spLocks noChangeArrowheads="1"/>
          </p:cNvSpPr>
          <p:nvPr/>
        </p:nvSpPr>
        <p:spPr bwMode="auto">
          <a:xfrm>
            <a:off x="6940550" y="4349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S1</a:t>
            </a:r>
          </a:p>
        </p:txBody>
      </p:sp>
      <p:sp>
        <p:nvSpPr>
          <p:cNvPr id="1004569" name="Rectangle 25"/>
          <p:cNvSpPr>
            <a:spLocks noChangeArrowheads="1"/>
          </p:cNvSpPr>
          <p:nvPr/>
        </p:nvSpPr>
        <p:spPr bwMode="auto">
          <a:xfrm>
            <a:off x="6940550" y="4730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S4</a:t>
            </a:r>
          </a:p>
        </p:txBody>
      </p:sp>
      <p:sp>
        <p:nvSpPr>
          <p:cNvPr id="1004570" name="Rectangle 26"/>
          <p:cNvSpPr>
            <a:spLocks noChangeArrowheads="1"/>
          </p:cNvSpPr>
          <p:nvPr/>
        </p:nvSpPr>
        <p:spPr bwMode="auto">
          <a:xfrm>
            <a:off x="6940550" y="5111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S7</a:t>
            </a:r>
          </a:p>
        </p:txBody>
      </p:sp>
      <p:sp>
        <p:nvSpPr>
          <p:cNvPr id="1004571" name="Rectangle 27"/>
          <p:cNvSpPr>
            <a:spLocks noChangeArrowheads="1"/>
          </p:cNvSpPr>
          <p:nvPr/>
        </p:nvSpPr>
        <p:spPr bwMode="auto">
          <a:xfrm>
            <a:off x="6940550" y="5492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S3</a:t>
            </a:r>
          </a:p>
        </p:txBody>
      </p:sp>
      <p:sp>
        <p:nvSpPr>
          <p:cNvPr id="1004572" name="Rectangle 28"/>
          <p:cNvSpPr>
            <a:spLocks noChangeArrowheads="1"/>
          </p:cNvSpPr>
          <p:nvPr/>
        </p:nvSpPr>
        <p:spPr bwMode="auto">
          <a:xfrm>
            <a:off x="6940550" y="5873750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S5</a:t>
            </a:r>
          </a:p>
        </p:txBody>
      </p:sp>
      <p:sp>
        <p:nvSpPr>
          <p:cNvPr id="1004573" name="Rectangle 29"/>
          <p:cNvSpPr>
            <a:spLocks noChangeArrowheads="1"/>
          </p:cNvSpPr>
          <p:nvPr/>
        </p:nvSpPr>
        <p:spPr bwMode="auto">
          <a:xfrm>
            <a:off x="6483600" y="3176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R0</a:t>
            </a:r>
          </a:p>
        </p:txBody>
      </p:sp>
      <p:sp>
        <p:nvSpPr>
          <p:cNvPr id="1004574" name="Rectangle 30"/>
          <p:cNvSpPr>
            <a:spLocks noChangeArrowheads="1"/>
          </p:cNvSpPr>
          <p:nvPr/>
        </p:nvSpPr>
        <p:spPr bwMode="auto">
          <a:xfrm>
            <a:off x="6483600" y="3557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R1</a:t>
            </a:r>
          </a:p>
        </p:txBody>
      </p:sp>
      <p:sp>
        <p:nvSpPr>
          <p:cNvPr id="1004575" name="Rectangle 31"/>
          <p:cNvSpPr>
            <a:spLocks noChangeArrowheads="1"/>
          </p:cNvSpPr>
          <p:nvPr/>
        </p:nvSpPr>
        <p:spPr bwMode="auto">
          <a:xfrm>
            <a:off x="6483600" y="3938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R2</a:t>
            </a:r>
          </a:p>
        </p:txBody>
      </p:sp>
      <p:sp>
        <p:nvSpPr>
          <p:cNvPr id="1004576" name="Rectangle 32"/>
          <p:cNvSpPr>
            <a:spLocks noChangeArrowheads="1"/>
          </p:cNvSpPr>
          <p:nvPr/>
        </p:nvSpPr>
        <p:spPr bwMode="auto">
          <a:xfrm>
            <a:off x="6483600" y="4319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R3</a:t>
            </a:r>
          </a:p>
        </p:txBody>
      </p:sp>
      <p:sp>
        <p:nvSpPr>
          <p:cNvPr id="1004577" name="Rectangle 33"/>
          <p:cNvSpPr>
            <a:spLocks noChangeArrowheads="1"/>
          </p:cNvSpPr>
          <p:nvPr/>
        </p:nvSpPr>
        <p:spPr bwMode="auto">
          <a:xfrm>
            <a:off x="6483600" y="4700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R4</a:t>
            </a:r>
          </a:p>
        </p:txBody>
      </p:sp>
      <p:sp>
        <p:nvSpPr>
          <p:cNvPr id="1004578" name="Rectangle 34"/>
          <p:cNvSpPr>
            <a:spLocks noChangeArrowheads="1"/>
          </p:cNvSpPr>
          <p:nvPr/>
        </p:nvSpPr>
        <p:spPr bwMode="auto">
          <a:xfrm>
            <a:off x="6483600" y="5081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R5</a:t>
            </a:r>
          </a:p>
        </p:txBody>
      </p:sp>
      <p:sp>
        <p:nvSpPr>
          <p:cNvPr id="1004579" name="Rectangle 35"/>
          <p:cNvSpPr>
            <a:spLocks noChangeArrowheads="1"/>
          </p:cNvSpPr>
          <p:nvPr/>
        </p:nvSpPr>
        <p:spPr bwMode="auto">
          <a:xfrm>
            <a:off x="6483600" y="5462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R6</a:t>
            </a:r>
          </a:p>
        </p:txBody>
      </p:sp>
      <p:sp>
        <p:nvSpPr>
          <p:cNvPr id="1004580" name="Rectangle 36"/>
          <p:cNvSpPr>
            <a:spLocks noChangeArrowheads="1"/>
          </p:cNvSpPr>
          <p:nvPr/>
        </p:nvSpPr>
        <p:spPr bwMode="auto">
          <a:xfrm>
            <a:off x="6483600" y="5843588"/>
            <a:ext cx="466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Lato" panose="020F0502020204030203" pitchFamily="34" charset="0"/>
              </a:rPr>
              <a:t>R7</a:t>
            </a:r>
          </a:p>
        </p:txBody>
      </p:sp>
      <p:sp>
        <p:nvSpPr>
          <p:cNvPr id="1004581" name="Line 37"/>
          <p:cNvSpPr>
            <a:spLocks noChangeShapeType="1"/>
          </p:cNvSpPr>
          <p:nvPr/>
        </p:nvSpPr>
        <p:spPr bwMode="auto">
          <a:xfrm>
            <a:off x="3124200" y="3733800"/>
            <a:ext cx="2895600" cy="762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004582" name="Line 38"/>
          <p:cNvSpPr>
            <a:spLocks noChangeShapeType="1"/>
          </p:cNvSpPr>
          <p:nvPr/>
        </p:nvSpPr>
        <p:spPr bwMode="auto">
          <a:xfrm>
            <a:off x="4038600" y="2209800"/>
            <a:ext cx="838200" cy="128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004583" name="Text Box 39"/>
          <p:cNvSpPr txBox="1">
            <a:spLocks noChangeArrowheads="1"/>
          </p:cNvSpPr>
          <p:nvPr/>
        </p:nvSpPr>
        <p:spPr bwMode="auto">
          <a:xfrm>
            <a:off x="1066800" y="1371600"/>
            <a:ext cx="11993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original</a:t>
            </a:r>
          </a:p>
        </p:txBody>
      </p:sp>
      <p:sp>
        <p:nvSpPr>
          <p:cNvPr id="1004586" name="Rectangle 42"/>
          <p:cNvSpPr>
            <a:spLocks noChangeArrowheads="1"/>
          </p:cNvSpPr>
          <p:nvPr/>
        </p:nvSpPr>
        <p:spPr bwMode="auto">
          <a:xfrm>
            <a:off x="6934200" y="3200400"/>
            <a:ext cx="1054100" cy="3683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S10</a:t>
            </a:r>
          </a:p>
        </p:txBody>
      </p:sp>
      <p:sp>
        <p:nvSpPr>
          <p:cNvPr id="1004587" name="Rectangle 43"/>
          <p:cNvSpPr>
            <a:spLocks noChangeArrowheads="1"/>
          </p:cNvSpPr>
          <p:nvPr/>
        </p:nvSpPr>
        <p:spPr bwMode="auto">
          <a:xfrm>
            <a:off x="6934200" y="3581400"/>
            <a:ext cx="1054100" cy="3683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Lato" panose="020F0502020204030203" pitchFamily="34" charset="0"/>
              </a:rPr>
              <a:t>S11</a:t>
            </a:r>
          </a:p>
        </p:txBody>
      </p:sp>
    </p:spTree>
    <p:extLst>
      <p:ext uri="{BB962C8B-B14F-4D97-AF65-F5344CB8AC3E}">
        <p14:creationId xmlns:p14="http://schemas.microsoft.com/office/powerpoint/2010/main" val="2867118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0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0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0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0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65" grpId="0" animBg="1"/>
      <p:bldP spid="1004566" grpId="0" animBg="1"/>
      <p:bldP spid="1004586" grpId="0" animBg="1"/>
      <p:bldP spid="10045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Register File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lIns="90488" tIns="44450" rIns="90488" bIns="44450"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Each register has a </a:t>
            </a:r>
            <a:r>
              <a:rPr lang="en-US" b="1" i="1" dirty="0"/>
              <a:t>presence bit </a:t>
            </a:r>
            <a:r>
              <a:rPr lang="en-US" dirty="0"/>
              <a:t>indicating whether it’s value is present (valid) or not present (invalid)</a:t>
            </a:r>
          </a:p>
          <a:p>
            <a:r>
              <a:rPr lang="en-US" dirty="0"/>
              <a:t>If data invalid, value is being computed</a:t>
            </a:r>
          </a:p>
          <a:p>
            <a:pPr lvl="1"/>
            <a:r>
              <a:rPr lang="en-US" b="1" i="1" dirty="0"/>
              <a:t>Tag</a:t>
            </a:r>
            <a:r>
              <a:rPr lang="en-US" dirty="0"/>
              <a:t> is used as a placeholder for the value until it is computed</a:t>
            </a:r>
          </a:p>
          <a:p>
            <a:r>
              <a:rPr lang="en-US" dirty="0"/>
              <a:t>When is presence bit set to invalid?</a:t>
            </a:r>
          </a:p>
          <a:p>
            <a:r>
              <a:rPr lang="en-US" dirty="0"/>
              <a:t>Register file read returns either valid data or a tag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CE7190-7FB3-4B9A-8202-C8562609FF2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8037564" y="633826"/>
            <a:ext cx="786229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/>
              <a:t>FU1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764093" y="633826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764093" y="1171023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7764093" y="1708221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7832460" y="633826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7832460" y="768125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7832460" y="902425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8037564" y="1171023"/>
            <a:ext cx="444391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/>
              <a:t>FU2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7832460" y="1171023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7832460" y="1439622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8037564" y="1708221"/>
            <a:ext cx="307655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/>
              <a:t>FU3</a:t>
            </a:r>
          </a:p>
        </p:txBody>
      </p:sp>
      <p:sp>
        <p:nvSpPr>
          <p:cNvPr id="48" name="Rectangle 27"/>
          <p:cNvSpPr>
            <a:spLocks noChangeArrowheads="1"/>
          </p:cNvSpPr>
          <p:nvPr/>
        </p:nvSpPr>
        <p:spPr bwMode="auto">
          <a:xfrm>
            <a:off x="7832460" y="1842521"/>
            <a:ext cx="102552" cy="8058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9" name="Rectangle 30"/>
          <p:cNvSpPr>
            <a:spLocks noChangeArrowheads="1"/>
          </p:cNvSpPr>
          <p:nvPr/>
        </p:nvSpPr>
        <p:spPr bwMode="auto">
          <a:xfrm>
            <a:off x="7969196" y="633826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 bwMode="auto">
          <a:xfrm>
            <a:off x="7969196" y="1171023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9196" y="1708221"/>
            <a:ext cx="34184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" name="Freeform 51"/>
          <p:cNvSpPr/>
          <p:nvPr/>
        </p:nvSpPr>
        <p:spPr bwMode="auto">
          <a:xfrm>
            <a:off x="7654140" y="517525"/>
            <a:ext cx="1294054" cy="1535167"/>
          </a:xfrm>
          <a:custGeom>
            <a:avLst/>
            <a:gdLst>
              <a:gd name="connsiteX0" fmla="*/ 0 w 2884602"/>
              <a:gd name="connsiteY0" fmla="*/ 4355183 h 4355183"/>
              <a:gd name="connsiteX1" fmla="*/ 0 w 2884602"/>
              <a:gd name="connsiteY1" fmla="*/ 0 h 4355183"/>
              <a:gd name="connsiteX2" fmla="*/ 2865749 w 2884602"/>
              <a:gd name="connsiteY2" fmla="*/ 0 h 4355183"/>
              <a:gd name="connsiteX3" fmla="*/ 2884602 w 2884602"/>
              <a:gd name="connsiteY3" fmla="*/ 4355183 h 435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4602" h="4355183">
                <a:moveTo>
                  <a:pt x="0" y="4355183"/>
                </a:moveTo>
                <a:lnTo>
                  <a:pt x="0" y="0"/>
                </a:lnTo>
                <a:lnTo>
                  <a:pt x="2865749" y="0"/>
                </a:lnTo>
                <a:cubicBezTo>
                  <a:pt x="2872033" y="1451728"/>
                  <a:pt x="2878318" y="2903455"/>
                  <a:pt x="2884602" y="4355183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7661541" y="794985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661541" y="1359043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7661541" y="1923101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8823793" y="794985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44" idx="3"/>
          </p:cNvCxnSpPr>
          <p:nvPr/>
        </p:nvCxnSpPr>
        <p:spPr bwMode="auto">
          <a:xfrm flipV="1">
            <a:off x="8481954" y="1332183"/>
            <a:ext cx="444391" cy="13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47" idx="3"/>
          </p:cNvCxnSpPr>
          <p:nvPr/>
        </p:nvCxnSpPr>
        <p:spPr bwMode="auto">
          <a:xfrm flipV="1">
            <a:off x="8345218" y="1869381"/>
            <a:ext cx="581126" cy="13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60" idx="3"/>
          </p:cNvCxnSpPr>
          <p:nvPr/>
        </p:nvCxnSpPr>
        <p:spPr bwMode="auto">
          <a:xfrm flipV="1">
            <a:off x="7580839" y="1359603"/>
            <a:ext cx="80702" cy="40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7239000" y="1189022"/>
            <a:ext cx="341839" cy="349179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 err="1"/>
              <a:t>Reg</a:t>
            </a:r>
            <a:endParaRPr lang="en-US" sz="1100" dirty="0"/>
          </a:p>
          <a:p>
            <a:r>
              <a:rPr lang="en-US" sz="1100" dirty="0"/>
              <a:t>Read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915150" y="4983162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+mj-lt"/>
              </a:rPr>
              <a:t>S2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6915150" y="5364162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+mj-lt"/>
              </a:rPr>
              <a:t>S0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915150" y="5745162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+mj-lt"/>
              </a:rPr>
              <a:t>S6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915150" y="6126162"/>
            <a:ext cx="1054100" cy="3683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1800">
                <a:latin typeface="+mj-lt"/>
              </a:rPr>
              <a:t>S1</a:t>
            </a:r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6446980" y="4953000"/>
            <a:ext cx="47769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dirty="0">
                <a:latin typeface="+mj-lt"/>
              </a:rPr>
              <a:t>R0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6446980" y="5334000"/>
            <a:ext cx="47769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+mj-lt"/>
              </a:rPr>
              <a:t>R1</a:t>
            </a: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6446980" y="5715000"/>
            <a:ext cx="47769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+mj-lt"/>
              </a:rPr>
              <a:t>R2</a:t>
            </a:r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6446980" y="6096000"/>
            <a:ext cx="47769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>
                <a:latin typeface="+mj-lt"/>
              </a:rPr>
              <a:t>R3</a:t>
            </a:r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8001000" y="4983162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8001000" y="5364162"/>
            <a:ext cx="1524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8001000" y="5745162"/>
            <a:ext cx="152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8001000" y="6126162"/>
            <a:ext cx="152400" cy="381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24800" y="4645223"/>
            <a:ext cx="669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Valid?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34200" y="4645223"/>
            <a:ext cx="927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Value/tag</a:t>
            </a: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2743200" y="5029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2743200" y="5410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2743200" y="5791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743200" y="6172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2209800" y="50292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/>
              <a:t>R0</a:t>
            </a: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2209800" y="54102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R1</a:t>
            </a: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2209800" y="57912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R2</a:t>
            </a:r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2209800" y="6172200"/>
            <a:ext cx="5334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R3</a:t>
            </a:r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5029200" y="5029200"/>
            <a:ext cx="30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029200" y="5410200"/>
            <a:ext cx="30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3"/>
          <p:cNvSpPr>
            <a:spLocks noChangeArrowheads="1"/>
          </p:cNvSpPr>
          <p:nvPr/>
        </p:nvSpPr>
        <p:spPr bwMode="auto">
          <a:xfrm>
            <a:off x="5029200" y="5791200"/>
            <a:ext cx="30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5029200" y="6172200"/>
            <a:ext cx="30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3886200" y="5029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3886200" y="5410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7"/>
          <p:cNvSpPr>
            <a:spLocks noChangeArrowheads="1"/>
          </p:cNvSpPr>
          <p:nvPr/>
        </p:nvSpPr>
        <p:spPr bwMode="auto">
          <a:xfrm>
            <a:off x="3886200" y="5791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18"/>
          <p:cNvSpPr>
            <a:spLocks noChangeArrowheads="1"/>
          </p:cNvSpPr>
          <p:nvPr/>
        </p:nvSpPr>
        <p:spPr bwMode="auto">
          <a:xfrm>
            <a:off x="3886200" y="6172200"/>
            <a:ext cx="1143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3049588" y="4645223"/>
            <a:ext cx="43313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3962400" y="4645223"/>
            <a:ext cx="6126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value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953000" y="4645223"/>
            <a:ext cx="65274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valid?</a:t>
            </a:r>
          </a:p>
        </p:txBody>
      </p:sp>
    </p:spTree>
    <p:extLst>
      <p:ext uri="{BB962C8B-B14F-4D97-AF65-F5344CB8AC3E}">
        <p14:creationId xmlns:p14="http://schemas.microsoft.com/office/powerpoint/2010/main" val="8535103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to invalid the moment dispatched as destination</a:t>
            </a:r>
          </a:p>
          <a:p>
            <a:pPr lvl="1"/>
            <a:r>
              <a:rPr lang="en-US" dirty="0"/>
              <a:t>At that point no following instructions should read the old value</a:t>
            </a:r>
          </a:p>
          <a:p>
            <a:r>
              <a:rPr lang="en-US" dirty="0"/>
              <a:t>Set to valid during </a:t>
            </a:r>
            <a:r>
              <a:rPr lang="en-US" dirty="0" err="1"/>
              <a:t>writeback</a:t>
            </a:r>
            <a:r>
              <a:rPr lang="en-US" dirty="0"/>
              <a:t>/complete </a:t>
            </a:r>
            <a:r>
              <a:rPr lang="en-US" dirty="0" err="1"/>
              <a:t>iff</a:t>
            </a:r>
            <a:r>
              <a:rPr lang="en-US" dirty="0"/>
              <a:t> tag matches instructions and register file location</a:t>
            </a:r>
          </a:p>
          <a:p>
            <a:pPr lvl="1"/>
            <a:r>
              <a:rPr lang="en-US" dirty="0"/>
              <a:t>Every instruction must maintain its original destination architectural register name</a:t>
            </a:r>
          </a:p>
          <a:p>
            <a:pPr lvl="1"/>
            <a:r>
              <a:rPr lang="en-US" dirty="0"/>
              <a:t>Every instruction must maintain its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081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More Registers without More Registers?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Rename registers effectively increase number of usable registers without increasing number of bits in instruction</a:t>
            </a:r>
          </a:p>
          <a:p>
            <a:pPr lvl="1"/>
            <a:r>
              <a:rPr lang="en-US" dirty="0"/>
              <a:t>not quite as good.  why?</a:t>
            </a:r>
          </a:p>
          <a:p>
            <a:r>
              <a:rPr lang="en-US" dirty="0"/>
              <a:t>Need some way to “reclaim” registers</a:t>
            </a:r>
          </a:p>
          <a:p>
            <a:r>
              <a:rPr lang="en-US" dirty="0"/>
              <a:t>Potential performance hit?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1F061-58D7-4AA1-95C2-A9FE95BCD6A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74368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and Hazards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Do WAW/WAR hazards occur after rename?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No!  </a:t>
            </a:r>
          </a:p>
          <a:p>
            <a:pPr lvl="1"/>
            <a:r>
              <a:rPr lang="en-US" dirty="0"/>
              <a:t>New name (tag) for every register written</a:t>
            </a:r>
          </a:p>
          <a:p>
            <a:pPr lvl="2"/>
            <a:r>
              <a:rPr lang="en-US" dirty="0"/>
              <a:t>Dependence based on tag, not register name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Rename eliminates all hazards by renaming all destination registers and using new names for real dependencies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if you run out of rename names?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Standard solution (stall)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4A7228-B0FC-4E73-9EE5-A089B6B6BEF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21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Tomasulo</a:t>
            </a:r>
            <a:r>
              <a:rPr lang="en-US" dirty="0"/>
              <a:t> Register Renaming Algorithm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Intentional Error!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Dispatch in order</a:t>
            </a:r>
          </a:p>
          <a:p>
            <a:pPr>
              <a:lnSpc>
                <a:spcPct val="90000"/>
              </a:lnSpc>
            </a:pPr>
            <a:r>
              <a:rPr lang="en-US" dirty="0"/>
              <a:t>Dispatch (to RS) has a register rename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entry per architectural register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RenameTable</a:t>
            </a:r>
            <a:r>
              <a:rPr lang="en-US" dirty="0"/>
              <a:t>[0..MAX_REG-1]</a:t>
            </a:r>
          </a:p>
          <a:p>
            <a:pPr>
              <a:lnSpc>
                <a:spcPct val="90000"/>
              </a:lnSpc>
            </a:pPr>
            <a:r>
              <a:rPr lang="en-US" dirty="0"/>
              <a:t>At dispatch do the following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Rename every destination register with a tag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dirty="0"/>
              <a:t>Tag allocated, stored in rename table</a:t>
            </a:r>
          </a:p>
          <a:p>
            <a:pPr lvl="3">
              <a:lnSpc>
                <a:spcPct val="90000"/>
              </a:lnSpc>
            </a:pPr>
            <a:r>
              <a:rPr lang="en-US" dirty="0" err="1"/>
              <a:t>RenameTable</a:t>
            </a:r>
            <a:r>
              <a:rPr lang="en-US" dirty="0"/>
              <a:t>[register] = tag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IF value available read value from </a:t>
            </a:r>
            <a:r>
              <a:rPr lang="en-US" dirty="0" err="1"/>
              <a:t>reg</a:t>
            </a:r>
            <a:r>
              <a:rPr lang="en-US" dirty="0"/>
              <a:t> file ELSE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</a:t>
            </a:r>
            <a:r>
              <a:rPr lang="en-US" i="1" dirty="0"/>
              <a:t>tag</a:t>
            </a:r>
            <a:r>
              <a:rPr lang="en-US" dirty="0"/>
              <a:t> instead of register names for source registers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Tag = </a:t>
            </a:r>
            <a:r>
              <a:rPr lang="en-US" dirty="0" err="1"/>
              <a:t>RenameTable</a:t>
            </a:r>
            <a:r>
              <a:rPr lang="en-US" dirty="0"/>
              <a:t>[register]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EBB52B-9830-4CA0-862E-3BBA612653F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54057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Tomasulo</a:t>
            </a:r>
            <a:r>
              <a:rPr lang="en-US" dirty="0"/>
              <a:t> Register Renaming Algorithm:</a:t>
            </a:r>
            <a:br>
              <a:rPr lang="en-US" dirty="0"/>
            </a:br>
            <a:r>
              <a:rPr lang="en-US" dirty="0">
                <a:solidFill>
                  <a:srgbClr val="0000CC"/>
                </a:solidFill>
              </a:rPr>
              <a:t>	Corrected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Dispatch in order</a:t>
            </a:r>
          </a:p>
          <a:p>
            <a:pPr>
              <a:lnSpc>
                <a:spcPct val="90000"/>
              </a:lnSpc>
            </a:pPr>
            <a:r>
              <a:rPr lang="en-US" dirty="0"/>
              <a:t>Dispatch (to RS) has a register rename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entry per architectural register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RenameTable</a:t>
            </a:r>
            <a:r>
              <a:rPr lang="en-US" dirty="0"/>
              <a:t>[0..MAX_REG-1]</a:t>
            </a:r>
          </a:p>
          <a:p>
            <a:pPr>
              <a:lnSpc>
                <a:spcPct val="90000"/>
              </a:lnSpc>
            </a:pPr>
            <a:r>
              <a:rPr lang="en-US" dirty="0"/>
              <a:t>At dispatch do the following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value available read value from </a:t>
            </a:r>
            <a:r>
              <a:rPr lang="en-US" dirty="0" err="1"/>
              <a:t>reg</a:t>
            </a:r>
            <a:r>
              <a:rPr lang="en-US" dirty="0"/>
              <a:t> file ELSE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</a:t>
            </a:r>
            <a:r>
              <a:rPr lang="en-US" i="1" dirty="0"/>
              <a:t>tag</a:t>
            </a:r>
            <a:r>
              <a:rPr lang="en-US" dirty="0"/>
              <a:t> instead of register names for source registers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Tag = </a:t>
            </a:r>
            <a:r>
              <a:rPr lang="en-US" dirty="0" err="1"/>
              <a:t>RenameTable</a:t>
            </a:r>
            <a:r>
              <a:rPr lang="en-US" dirty="0"/>
              <a:t>[register]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Rename every destination register with a tag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dirty="0"/>
              <a:t>Tag allocated, stored in rename table</a:t>
            </a:r>
          </a:p>
          <a:p>
            <a:pPr lvl="3">
              <a:lnSpc>
                <a:spcPct val="90000"/>
              </a:lnSpc>
            </a:pPr>
            <a:r>
              <a:rPr lang="en-US" dirty="0" err="1"/>
              <a:t>RenameTable</a:t>
            </a:r>
            <a:r>
              <a:rPr lang="en-US" dirty="0"/>
              <a:t>[register] = tag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805E28-FA7F-4A20-8FB7-72CC8E97510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3880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Pipeline?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B36943-051A-49EF-9433-35C0F77FD56D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124200" y="1524000"/>
            <a:ext cx="24384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Fetch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124200" y="2209800"/>
            <a:ext cx="24384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Decode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124200" y="2895600"/>
            <a:ext cx="24384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err="1">
                <a:latin typeface="Lato" panose="020F0502020204030203" pitchFamily="34" charset="0"/>
              </a:rPr>
              <a:t>Dispatch+Rename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124200" y="3581400"/>
            <a:ext cx="24384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Execute/Mem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124200" y="4267200"/>
            <a:ext cx="24384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WB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1470025" y="5638800"/>
            <a:ext cx="578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chemeClr val="accent2"/>
                </a:solidFill>
                <a:latin typeface="Lato" panose="020F0502020204030203" pitchFamily="34" charset="0"/>
              </a:rPr>
              <a:t>How do we decouple IF/ID from EX/WB</a:t>
            </a:r>
          </a:p>
        </p:txBody>
      </p:sp>
    </p:spTree>
    <p:extLst>
      <p:ext uri="{BB962C8B-B14F-4D97-AF65-F5344CB8AC3E}">
        <p14:creationId xmlns:p14="http://schemas.microsoft.com/office/powerpoint/2010/main" val="7422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7856E-6 L 0 0.0499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7 L 0 0.0499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/>
      <p:bldP spid="112647" grpId="0" animBg="1"/>
      <p:bldP spid="1126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Reservation station entry:</a:t>
            </a:r>
            <a:br>
              <a:rPr lang="en-US" dirty="0"/>
            </a:br>
            <a:r>
              <a:rPr lang="en-US" dirty="0"/>
              <a:t>	May be more than one per FU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733800"/>
            <a:ext cx="8534400" cy="3108326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Renamed instruction sent to reservation station and stored until all arguments are valid</a:t>
            </a:r>
          </a:p>
          <a:p>
            <a:pPr lvl="1"/>
            <a:r>
              <a:rPr lang="en-US" dirty="0"/>
              <a:t>Op is operation (+, -, *, /)</a:t>
            </a:r>
          </a:p>
          <a:p>
            <a:pPr lvl="1"/>
            <a:r>
              <a:rPr lang="en-US" dirty="0"/>
              <a:t>Valid bit indicates whether data or tag is valid</a:t>
            </a:r>
          </a:p>
          <a:p>
            <a:r>
              <a:rPr lang="en-US" dirty="0"/>
              <a:t>Tag is sent with data from functional units</a:t>
            </a:r>
          </a:p>
          <a:p>
            <a:pPr lvl="1"/>
            <a:r>
              <a:rPr lang="en-US" dirty="0"/>
              <a:t>RS matches tags sent with data against valid tags to determine who needs data</a:t>
            </a:r>
          </a:p>
          <a:p>
            <a:pPr lvl="1"/>
            <a:r>
              <a:rPr lang="en-US" dirty="0"/>
              <a:t>Maybe more than one RS entry needs data (why?)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E56176-59E5-49CD-B973-CF56378EF8A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45844" name="Rectangle 20"/>
          <p:cNvSpPr>
            <a:spLocks noChangeArrowheads="1"/>
          </p:cNvSpPr>
          <p:nvPr/>
        </p:nvSpPr>
        <p:spPr bwMode="auto">
          <a:xfrm>
            <a:off x="6172200" y="2871717"/>
            <a:ext cx="13716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845845" name="Rectangle 21"/>
          <p:cNvSpPr>
            <a:spLocks noChangeArrowheads="1"/>
          </p:cNvSpPr>
          <p:nvPr/>
        </p:nvSpPr>
        <p:spPr bwMode="auto">
          <a:xfrm>
            <a:off x="5943600" y="2871717"/>
            <a:ext cx="2286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0</a:t>
            </a:r>
          </a:p>
        </p:txBody>
      </p:sp>
      <p:sp>
        <p:nvSpPr>
          <p:cNvPr id="845846" name="Rectangle 22"/>
          <p:cNvSpPr>
            <a:spLocks noChangeArrowheads="1"/>
          </p:cNvSpPr>
          <p:nvPr/>
        </p:nvSpPr>
        <p:spPr bwMode="auto">
          <a:xfrm>
            <a:off x="4724400" y="2871717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845847" name="Rectangle 23"/>
          <p:cNvSpPr>
            <a:spLocks noChangeArrowheads="1"/>
          </p:cNvSpPr>
          <p:nvPr/>
        </p:nvSpPr>
        <p:spPr bwMode="auto">
          <a:xfrm>
            <a:off x="3200400" y="2871717"/>
            <a:ext cx="1371600" cy="457200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845848" name="Rectangle 24"/>
          <p:cNvSpPr>
            <a:spLocks noChangeArrowheads="1"/>
          </p:cNvSpPr>
          <p:nvPr/>
        </p:nvSpPr>
        <p:spPr bwMode="auto">
          <a:xfrm>
            <a:off x="2971800" y="2871717"/>
            <a:ext cx="2286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1</a:t>
            </a:r>
          </a:p>
        </p:txBody>
      </p:sp>
      <p:sp>
        <p:nvSpPr>
          <p:cNvPr id="845849" name="Rectangle 25"/>
          <p:cNvSpPr>
            <a:spLocks noChangeArrowheads="1"/>
          </p:cNvSpPr>
          <p:nvPr/>
        </p:nvSpPr>
        <p:spPr bwMode="auto">
          <a:xfrm>
            <a:off x="1752600" y="2871717"/>
            <a:ext cx="1219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845850" name="Rectangle 26"/>
          <p:cNvSpPr>
            <a:spLocks noChangeArrowheads="1"/>
          </p:cNvSpPr>
          <p:nvPr/>
        </p:nvSpPr>
        <p:spPr bwMode="auto">
          <a:xfrm>
            <a:off x="609600" y="2871717"/>
            <a:ext cx="990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Lato" panose="020F0502020204030203" pitchFamily="34" charset="0"/>
              </a:rPr>
              <a:t>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3200" y="34051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ato" panose="020F0502020204030203" pitchFamily="34" charset="0"/>
              </a:rPr>
              <a:t>Src1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5578986" y="214274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</a:rPr>
              <a:t>Data_valid</a:t>
            </a:r>
            <a:endParaRPr lang="en-US" sz="1400" dirty="0">
              <a:latin typeface="Lato" panose="020F050202020403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2607186" y="216655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</a:rPr>
              <a:t>Data_valid</a:t>
            </a:r>
            <a:endParaRPr lang="en-US" sz="1400" dirty="0">
              <a:latin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600" y="233831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tag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29200" y="233831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tag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3200" y="23383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05200" y="233831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5000" y="34051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ato" panose="020F0502020204030203" pitchFamily="34" charset="0"/>
              </a:rPr>
              <a:t>Src2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8037564" y="714734"/>
            <a:ext cx="786229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>
                <a:latin typeface="Lato" panose="020F0502020204030203" pitchFamily="34" charset="0"/>
              </a:rPr>
              <a:t>FU1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764093" y="714734"/>
            <a:ext cx="34184" cy="349179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764093" y="1251931"/>
            <a:ext cx="34184" cy="349179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7764093" y="1752600"/>
            <a:ext cx="34184" cy="349179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7832460" y="714734"/>
            <a:ext cx="102552" cy="8058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7832460" y="849033"/>
            <a:ext cx="102552" cy="8058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7832460" y="983333"/>
            <a:ext cx="102552" cy="8058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8037564" y="1251931"/>
            <a:ext cx="444391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>
                <a:latin typeface="Lato" panose="020F0502020204030203" pitchFamily="34" charset="0"/>
              </a:rPr>
              <a:t>FU2</a:t>
            </a:r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7832460" y="1251931"/>
            <a:ext cx="102552" cy="8058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7832460" y="1520530"/>
            <a:ext cx="102552" cy="8058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8037564" y="1752600"/>
            <a:ext cx="307655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>
                <a:latin typeface="Lato" panose="020F0502020204030203" pitchFamily="34" charset="0"/>
              </a:rPr>
              <a:t>FU3</a:t>
            </a: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7832460" y="1886900"/>
            <a:ext cx="102552" cy="8058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60" name="Rectangle 30"/>
          <p:cNvSpPr>
            <a:spLocks noChangeArrowheads="1"/>
          </p:cNvSpPr>
          <p:nvPr/>
        </p:nvSpPr>
        <p:spPr bwMode="auto">
          <a:xfrm>
            <a:off x="7969196" y="714734"/>
            <a:ext cx="34184" cy="349179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7969196" y="1251931"/>
            <a:ext cx="34184" cy="349179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7969196" y="1752600"/>
            <a:ext cx="34184" cy="349179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Lato" panose="020F0502020204030203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7654140" y="598433"/>
            <a:ext cx="1294054" cy="1535167"/>
          </a:xfrm>
          <a:custGeom>
            <a:avLst/>
            <a:gdLst>
              <a:gd name="connsiteX0" fmla="*/ 0 w 2884602"/>
              <a:gd name="connsiteY0" fmla="*/ 4355183 h 4355183"/>
              <a:gd name="connsiteX1" fmla="*/ 0 w 2884602"/>
              <a:gd name="connsiteY1" fmla="*/ 0 h 4355183"/>
              <a:gd name="connsiteX2" fmla="*/ 2865749 w 2884602"/>
              <a:gd name="connsiteY2" fmla="*/ 0 h 4355183"/>
              <a:gd name="connsiteX3" fmla="*/ 2884602 w 2884602"/>
              <a:gd name="connsiteY3" fmla="*/ 4355183 h 435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4602" h="4355183">
                <a:moveTo>
                  <a:pt x="0" y="4355183"/>
                </a:moveTo>
                <a:lnTo>
                  <a:pt x="0" y="0"/>
                </a:lnTo>
                <a:lnTo>
                  <a:pt x="2865749" y="0"/>
                </a:lnTo>
                <a:cubicBezTo>
                  <a:pt x="2872033" y="1451728"/>
                  <a:pt x="2878318" y="2903455"/>
                  <a:pt x="2884602" y="4355183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>
            <a:off x="7661541" y="875893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661541" y="1439951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661541" y="1933504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8823793" y="875893"/>
            <a:ext cx="102552" cy="5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55" idx="3"/>
          </p:cNvCxnSpPr>
          <p:nvPr/>
        </p:nvCxnSpPr>
        <p:spPr bwMode="auto">
          <a:xfrm flipV="1">
            <a:off x="8481954" y="1413091"/>
            <a:ext cx="444391" cy="13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8" idx="3"/>
          </p:cNvCxnSpPr>
          <p:nvPr/>
        </p:nvCxnSpPr>
        <p:spPr bwMode="auto">
          <a:xfrm flipV="1">
            <a:off x="8345218" y="1913760"/>
            <a:ext cx="581126" cy="13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71" idx="3"/>
          </p:cNvCxnSpPr>
          <p:nvPr/>
        </p:nvCxnSpPr>
        <p:spPr bwMode="auto">
          <a:xfrm flipV="1">
            <a:off x="7580839" y="1440511"/>
            <a:ext cx="80702" cy="40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7239000" y="1269930"/>
            <a:ext cx="341839" cy="349179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dirty="0" err="1">
                <a:latin typeface="Lato" panose="020F0502020204030203" pitchFamily="34" charset="0"/>
              </a:rPr>
              <a:t>Reg</a:t>
            </a:r>
            <a:endParaRPr lang="en-US" sz="1100" dirty="0">
              <a:latin typeface="Lato" panose="020F0502020204030203" pitchFamily="34" charset="0"/>
            </a:endParaRPr>
          </a:p>
          <a:p>
            <a:r>
              <a:rPr lang="en-US" sz="1100" dirty="0">
                <a:latin typeface="Lato" panose="020F0502020204030203" pitchFamily="34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4762555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Out-of-Order Execution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Separate structural hazards from data hazards</a:t>
            </a:r>
          </a:p>
          <a:p>
            <a:pPr lvl="1"/>
            <a:r>
              <a:rPr lang="en-US"/>
              <a:t>one should not block the other</a:t>
            </a:r>
          </a:p>
          <a:p>
            <a:r>
              <a:rPr lang="en-US"/>
              <a:t>Check for structural hazards at issue</a:t>
            </a:r>
          </a:p>
          <a:p>
            <a:r>
              <a:rPr lang="en-US"/>
              <a:t>Data hazards resolved before actual execution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D30188-B7E5-4FF4-9C54-40CBA548992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80150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Common Data Bus in 360/91 </a:t>
            </a:r>
            <a:br>
              <a:rPr lang="en-US" dirty="0"/>
            </a:br>
            <a:r>
              <a:rPr lang="en-US" dirty="0"/>
              <a:t>	(floating point path)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0C3BBF-BB21-4D3D-9F3D-969ABC64662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3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41731" name="Rectangle 3"/>
          <p:cNvSpPr>
            <a:spLocks noChangeArrowheads="1"/>
          </p:cNvSpPr>
          <p:nvPr/>
        </p:nvSpPr>
        <p:spPr bwMode="auto">
          <a:xfrm>
            <a:off x="2063750" y="4730750"/>
            <a:ext cx="14351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2000" dirty="0"/>
              <a:t>FP FU</a:t>
            </a:r>
          </a:p>
        </p:txBody>
      </p:sp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2063750" y="4502150"/>
            <a:ext cx="14351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33" name="Rectangle 5"/>
          <p:cNvSpPr>
            <a:spLocks noChangeArrowheads="1"/>
          </p:cNvSpPr>
          <p:nvPr/>
        </p:nvSpPr>
        <p:spPr bwMode="auto">
          <a:xfrm>
            <a:off x="2063750" y="4349750"/>
            <a:ext cx="14351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2063750" y="4197350"/>
            <a:ext cx="14351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35" name="Rectangle 7"/>
          <p:cNvSpPr>
            <a:spLocks noChangeArrowheads="1"/>
          </p:cNvSpPr>
          <p:nvPr/>
        </p:nvSpPr>
        <p:spPr bwMode="auto">
          <a:xfrm>
            <a:off x="3816350" y="4730750"/>
            <a:ext cx="14351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sz="2000" dirty="0"/>
              <a:t>FP FU</a:t>
            </a:r>
          </a:p>
        </p:txBody>
      </p:sp>
      <p:sp>
        <p:nvSpPr>
          <p:cNvPr id="841736" name="Rectangle 8"/>
          <p:cNvSpPr>
            <a:spLocks noChangeArrowheads="1"/>
          </p:cNvSpPr>
          <p:nvPr/>
        </p:nvSpPr>
        <p:spPr bwMode="auto">
          <a:xfrm>
            <a:off x="3816350" y="4502150"/>
            <a:ext cx="14351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37" name="Rectangle 9"/>
          <p:cNvSpPr>
            <a:spLocks noChangeArrowheads="1"/>
          </p:cNvSpPr>
          <p:nvPr/>
        </p:nvSpPr>
        <p:spPr bwMode="auto">
          <a:xfrm>
            <a:off x="3816350" y="4349750"/>
            <a:ext cx="14351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38" name="Line 10"/>
          <p:cNvSpPr>
            <a:spLocks noChangeShapeType="1"/>
          </p:cNvSpPr>
          <p:nvPr/>
        </p:nvSpPr>
        <p:spPr bwMode="auto">
          <a:xfrm>
            <a:off x="2286000" y="4191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39" name="Line 11"/>
          <p:cNvSpPr>
            <a:spLocks noChangeShapeType="1"/>
          </p:cNvSpPr>
          <p:nvPr/>
        </p:nvSpPr>
        <p:spPr bwMode="auto">
          <a:xfrm>
            <a:off x="4038600" y="4343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40" name="Rectangle 12"/>
          <p:cNvSpPr>
            <a:spLocks noChangeArrowheads="1"/>
          </p:cNvSpPr>
          <p:nvPr/>
        </p:nvSpPr>
        <p:spPr bwMode="auto">
          <a:xfrm>
            <a:off x="996950" y="27495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41" name="Rectangle 13"/>
          <p:cNvSpPr>
            <a:spLocks noChangeArrowheads="1"/>
          </p:cNvSpPr>
          <p:nvPr/>
        </p:nvSpPr>
        <p:spPr bwMode="auto">
          <a:xfrm>
            <a:off x="996950" y="29019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42" name="Rectangle 14"/>
          <p:cNvSpPr>
            <a:spLocks noChangeArrowheads="1"/>
          </p:cNvSpPr>
          <p:nvPr/>
        </p:nvSpPr>
        <p:spPr bwMode="auto">
          <a:xfrm>
            <a:off x="996950" y="30543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43" name="Rectangle 15"/>
          <p:cNvSpPr>
            <a:spLocks noChangeArrowheads="1"/>
          </p:cNvSpPr>
          <p:nvPr/>
        </p:nvSpPr>
        <p:spPr bwMode="auto">
          <a:xfrm>
            <a:off x="996950" y="32067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44" name="Rectangle 16"/>
          <p:cNvSpPr>
            <a:spLocks noChangeArrowheads="1"/>
          </p:cNvSpPr>
          <p:nvPr/>
        </p:nvSpPr>
        <p:spPr bwMode="auto">
          <a:xfrm>
            <a:off x="996950" y="33591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45" name="Rectangle 17"/>
          <p:cNvSpPr>
            <a:spLocks noChangeArrowheads="1"/>
          </p:cNvSpPr>
          <p:nvPr/>
        </p:nvSpPr>
        <p:spPr bwMode="auto">
          <a:xfrm>
            <a:off x="3359150" y="25209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46" name="Rectangle 18"/>
          <p:cNvSpPr>
            <a:spLocks noChangeArrowheads="1"/>
          </p:cNvSpPr>
          <p:nvPr/>
        </p:nvSpPr>
        <p:spPr bwMode="auto">
          <a:xfrm>
            <a:off x="3359150" y="26733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47" name="Rectangle 19"/>
          <p:cNvSpPr>
            <a:spLocks noChangeArrowheads="1"/>
          </p:cNvSpPr>
          <p:nvPr/>
        </p:nvSpPr>
        <p:spPr bwMode="auto">
          <a:xfrm>
            <a:off x="3359150" y="28257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48" name="Rectangle 20"/>
          <p:cNvSpPr>
            <a:spLocks noChangeArrowheads="1"/>
          </p:cNvSpPr>
          <p:nvPr/>
        </p:nvSpPr>
        <p:spPr bwMode="auto">
          <a:xfrm>
            <a:off x="3359150" y="29781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49" name="Rectangle 21"/>
          <p:cNvSpPr>
            <a:spLocks noChangeArrowheads="1"/>
          </p:cNvSpPr>
          <p:nvPr/>
        </p:nvSpPr>
        <p:spPr bwMode="auto">
          <a:xfrm>
            <a:off x="3359150" y="3130550"/>
            <a:ext cx="5969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0" name="Rectangle 22"/>
          <p:cNvSpPr>
            <a:spLocks noChangeArrowheads="1"/>
          </p:cNvSpPr>
          <p:nvPr/>
        </p:nvSpPr>
        <p:spPr bwMode="auto">
          <a:xfrm>
            <a:off x="5340350" y="2444750"/>
            <a:ext cx="12827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1" name="Rectangle 23"/>
          <p:cNvSpPr>
            <a:spLocks noChangeArrowheads="1"/>
          </p:cNvSpPr>
          <p:nvPr/>
        </p:nvSpPr>
        <p:spPr bwMode="auto">
          <a:xfrm>
            <a:off x="5340350" y="2597150"/>
            <a:ext cx="12827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2" name="Rectangle 24"/>
          <p:cNvSpPr>
            <a:spLocks noChangeArrowheads="1"/>
          </p:cNvSpPr>
          <p:nvPr/>
        </p:nvSpPr>
        <p:spPr bwMode="auto">
          <a:xfrm>
            <a:off x="5340350" y="2749550"/>
            <a:ext cx="12827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3" name="Rectangle 25"/>
          <p:cNvSpPr>
            <a:spLocks noChangeArrowheads="1"/>
          </p:cNvSpPr>
          <p:nvPr/>
        </p:nvSpPr>
        <p:spPr bwMode="auto">
          <a:xfrm>
            <a:off x="5340350" y="2901950"/>
            <a:ext cx="12827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4" name="Rectangle 26"/>
          <p:cNvSpPr>
            <a:spLocks noChangeArrowheads="1"/>
          </p:cNvSpPr>
          <p:nvPr/>
        </p:nvSpPr>
        <p:spPr bwMode="auto">
          <a:xfrm>
            <a:off x="5340350" y="3054350"/>
            <a:ext cx="12827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5" name="Rectangle 27"/>
          <p:cNvSpPr>
            <a:spLocks noChangeArrowheads="1"/>
          </p:cNvSpPr>
          <p:nvPr/>
        </p:nvSpPr>
        <p:spPr bwMode="auto">
          <a:xfrm>
            <a:off x="7245350" y="3435350"/>
            <a:ext cx="8255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6" name="Rectangle 28"/>
          <p:cNvSpPr>
            <a:spLocks noChangeArrowheads="1"/>
          </p:cNvSpPr>
          <p:nvPr/>
        </p:nvSpPr>
        <p:spPr bwMode="auto">
          <a:xfrm>
            <a:off x="7245350" y="3587750"/>
            <a:ext cx="8255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7" name="Rectangle 29"/>
          <p:cNvSpPr>
            <a:spLocks noChangeArrowheads="1"/>
          </p:cNvSpPr>
          <p:nvPr/>
        </p:nvSpPr>
        <p:spPr bwMode="auto">
          <a:xfrm>
            <a:off x="7245350" y="3740150"/>
            <a:ext cx="8255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8" name="Rectangle 30"/>
          <p:cNvSpPr>
            <a:spLocks noChangeArrowheads="1"/>
          </p:cNvSpPr>
          <p:nvPr/>
        </p:nvSpPr>
        <p:spPr bwMode="auto">
          <a:xfrm>
            <a:off x="7245350" y="3892550"/>
            <a:ext cx="8255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1759" name="Line 31"/>
          <p:cNvSpPr>
            <a:spLocks noChangeShapeType="1"/>
          </p:cNvSpPr>
          <p:nvPr/>
        </p:nvSpPr>
        <p:spPr bwMode="auto">
          <a:xfrm>
            <a:off x="3657600" y="2057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60" name="Line 32"/>
          <p:cNvSpPr>
            <a:spLocks noChangeShapeType="1"/>
          </p:cNvSpPr>
          <p:nvPr/>
        </p:nvSpPr>
        <p:spPr bwMode="auto">
          <a:xfrm>
            <a:off x="1295400" y="2286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61" name="Freeform 33"/>
          <p:cNvSpPr>
            <a:spLocks/>
          </p:cNvSpPr>
          <p:nvPr/>
        </p:nvSpPr>
        <p:spPr bwMode="auto">
          <a:xfrm>
            <a:off x="2133600" y="3276600"/>
            <a:ext cx="1525588" cy="915988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960" y="192"/>
              </a:cxn>
              <a:cxn ang="0">
                <a:pos x="0" y="192"/>
              </a:cxn>
              <a:cxn ang="0">
                <a:pos x="0" y="576"/>
              </a:cxn>
            </a:cxnLst>
            <a:rect l="0" t="0" r="r" b="b"/>
            <a:pathLst>
              <a:path w="961" h="577">
                <a:moveTo>
                  <a:pt x="960" y="0"/>
                </a:moveTo>
                <a:lnTo>
                  <a:pt x="960" y="192"/>
                </a:lnTo>
                <a:lnTo>
                  <a:pt x="0" y="192"/>
                </a:lnTo>
                <a:lnTo>
                  <a:pt x="0" y="5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62" name="Freeform 34"/>
          <p:cNvSpPr>
            <a:spLocks/>
          </p:cNvSpPr>
          <p:nvPr/>
        </p:nvSpPr>
        <p:spPr bwMode="auto">
          <a:xfrm>
            <a:off x="3657600" y="3581400"/>
            <a:ext cx="230188" cy="763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4" y="480"/>
              </a:cxn>
            </a:cxnLst>
            <a:rect l="0" t="0" r="r" b="b"/>
            <a:pathLst>
              <a:path w="145" h="481">
                <a:moveTo>
                  <a:pt x="0" y="0"/>
                </a:moveTo>
                <a:lnTo>
                  <a:pt x="144" y="0"/>
                </a:lnTo>
                <a:lnTo>
                  <a:pt x="144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63" name="Rectangle 35"/>
          <p:cNvSpPr>
            <a:spLocks noChangeArrowheads="1"/>
          </p:cNvSpPr>
          <p:nvPr/>
        </p:nvSpPr>
        <p:spPr bwMode="auto">
          <a:xfrm>
            <a:off x="531813" y="1804988"/>
            <a:ext cx="1527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from memory</a:t>
            </a:r>
          </a:p>
        </p:txBody>
      </p:sp>
      <p:sp>
        <p:nvSpPr>
          <p:cNvPr id="841764" name="Rectangle 36"/>
          <p:cNvSpPr>
            <a:spLocks noChangeArrowheads="1"/>
          </p:cNvSpPr>
          <p:nvPr/>
        </p:nvSpPr>
        <p:spPr bwMode="auto">
          <a:xfrm>
            <a:off x="93663" y="2262188"/>
            <a:ext cx="879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load</a:t>
            </a:r>
          </a:p>
          <a:p>
            <a:r>
              <a:rPr lang="en-US" sz="1800"/>
              <a:t>buffers</a:t>
            </a:r>
          </a:p>
        </p:txBody>
      </p:sp>
      <p:sp>
        <p:nvSpPr>
          <p:cNvPr id="841765" name="Freeform 37"/>
          <p:cNvSpPr>
            <a:spLocks/>
          </p:cNvSpPr>
          <p:nvPr/>
        </p:nvSpPr>
        <p:spPr bwMode="auto">
          <a:xfrm>
            <a:off x="1295400" y="1981200"/>
            <a:ext cx="5640388" cy="3963988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0" y="2496"/>
              </a:cxn>
              <a:cxn ang="0">
                <a:pos x="3552" y="2496"/>
              </a:cxn>
              <a:cxn ang="0">
                <a:pos x="3552" y="0"/>
              </a:cxn>
              <a:cxn ang="0">
                <a:pos x="2976" y="0"/>
              </a:cxn>
              <a:cxn ang="0">
                <a:pos x="2976" y="288"/>
              </a:cxn>
            </a:cxnLst>
            <a:rect l="0" t="0" r="r" b="b"/>
            <a:pathLst>
              <a:path w="3553" h="2497">
                <a:moveTo>
                  <a:pt x="0" y="960"/>
                </a:moveTo>
                <a:lnTo>
                  <a:pt x="0" y="2496"/>
                </a:lnTo>
                <a:lnTo>
                  <a:pt x="3552" y="2496"/>
                </a:lnTo>
                <a:lnTo>
                  <a:pt x="3552" y="0"/>
                </a:lnTo>
                <a:lnTo>
                  <a:pt x="2976" y="0"/>
                </a:lnTo>
                <a:lnTo>
                  <a:pt x="2976" y="288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66" name="Freeform 38"/>
          <p:cNvSpPr>
            <a:spLocks/>
          </p:cNvSpPr>
          <p:nvPr/>
        </p:nvSpPr>
        <p:spPr bwMode="auto">
          <a:xfrm>
            <a:off x="2895600" y="3886200"/>
            <a:ext cx="4040188" cy="306388"/>
          </a:xfrm>
          <a:custGeom>
            <a:avLst/>
            <a:gdLst/>
            <a:ahLst/>
            <a:cxnLst>
              <a:cxn ang="0">
                <a:pos x="2544" y="0"/>
              </a:cxn>
              <a:cxn ang="0">
                <a:pos x="0" y="0"/>
              </a:cxn>
              <a:cxn ang="0">
                <a:pos x="0" y="192"/>
              </a:cxn>
            </a:cxnLst>
            <a:rect l="0" t="0" r="r" b="b"/>
            <a:pathLst>
              <a:path w="2545" h="193">
                <a:moveTo>
                  <a:pt x="2544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67" name="Line 39"/>
          <p:cNvSpPr>
            <a:spLocks noChangeShapeType="1"/>
          </p:cNvSpPr>
          <p:nvPr/>
        </p:nvSpPr>
        <p:spPr bwMode="auto">
          <a:xfrm>
            <a:off x="4724400" y="3886200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68" name="Freeform 40"/>
          <p:cNvSpPr>
            <a:spLocks/>
          </p:cNvSpPr>
          <p:nvPr/>
        </p:nvSpPr>
        <p:spPr bwMode="auto">
          <a:xfrm>
            <a:off x="6934200" y="2971800"/>
            <a:ext cx="687388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0"/>
              </a:cxn>
              <a:cxn ang="0">
                <a:pos x="432" y="288"/>
              </a:cxn>
            </a:cxnLst>
            <a:rect l="0" t="0" r="r" b="b"/>
            <a:pathLst>
              <a:path w="433" h="289">
                <a:moveTo>
                  <a:pt x="0" y="0"/>
                </a:moveTo>
                <a:lnTo>
                  <a:pt x="432" y="0"/>
                </a:lnTo>
                <a:lnTo>
                  <a:pt x="432" y="288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69" name="Line 41"/>
          <p:cNvSpPr>
            <a:spLocks noChangeShapeType="1"/>
          </p:cNvSpPr>
          <p:nvPr/>
        </p:nvSpPr>
        <p:spPr bwMode="auto">
          <a:xfrm>
            <a:off x="2743200" y="51816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70" name="Line 42"/>
          <p:cNvSpPr>
            <a:spLocks noChangeShapeType="1"/>
          </p:cNvSpPr>
          <p:nvPr/>
        </p:nvSpPr>
        <p:spPr bwMode="auto">
          <a:xfrm>
            <a:off x="4572000" y="51816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71" name="Rectangle 43"/>
          <p:cNvSpPr>
            <a:spLocks noChangeArrowheads="1"/>
          </p:cNvSpPr>
          <p:nvPr/>
        </p:nvSpPr>
        <p:spPr bwMode="auto">
          <a:xfrm>
            <a:off x="2570163" y="1728788"/>
            <a:ext cx="21748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from instruction unit</a:t>
            </a:r>
          </a:p>
        </p:txBody>
      </p:sp>
      <p:sp>
        <p:nvSpPr>
          <p:cNvPr id="841772" name="Rectangle 44"/>
          <p:cNvSpPr>
            <a:spLocks noChangeArrowheads="1"/>
          </p:cNvSpPr>
          <p:nvPr/>
        </p:nvSpPr>
        <p:spPr bwMode="auto">
          <a:xfrm>
            <a:off x="5084763" y="1576388"/>
            <a:ext cx="148662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 FP registers</a:t>
            </a:r>
          </a:p>
        </p:txBody>
      </p:sp>
      <p:sp>
        <p:nvSpPr>
          <p:cNvPr id="841773" name="Rectangle 45"/>
          <p:cNvSpPr>
            <a:spLocks noChangeArrowheads="1"/>
          </p:cNvSpPr>
          <p:nvPr/>
        </p:nvSpPr>
        <p:spPr bwMode="auto">
          <a:xfrm>
            <a:off x="7351713" y="2566988"/>
            <a:ext cx="1450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store buffers</a:t>
            </a:r>
          </a:p>
        </p:txBody>
      </p:sp>
      <p:sp>
        <p:nvSpPr>
          <p:cNvPr id="841774" name="Rectangle 46"/>
          <p:cNvSpPr>
            <a:spLocks noChangeArrowheads="1"/>
          </p:cNvSpPr>
          <p:nvPr/>
        </p:nvSpPr>
        <p:spPr bwMode="auto">
          <a:xfrm>
            <a:off x="7065963" y="4548188"/>
            <a:ext cx="1260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to memory</a:t>
            </a:r>
          </a:p>
        </p:txBody>
      </p:sp>
      <p:sp>
        <p:nvSpPr>
          <p:cNvPr id="841775" name="Rectangle 47"/>
          <p:cNvSpPr>
            <a:spLocks noChangeArrowheads="1"/>
          </p:cNvSpPr>
          <p:nvPr/>
        </p:nvSpPr>
        <p:spPr bwMode="auto">
          <a:xfrm>
            <a:off x="2112963" y="3176588"/>
            <a:ext cx="156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operation bus</a:t>
            </a:r>
          </a:p>
        </p:txBody>
      </p:sp>
      <p:sp>
        <p:nvSpPr>
          <p:cNvPr id="841776" name="Line 48"/>
          <p:cNvSpPr>
            <a:spLocks noChangeShapeType="1"/>
          </p:cNvSpPr>
          <p:nvPr/>
        </p:nvSpPr>
        <p:spPr bwMode="auto">
          <a:xfrm>
            <a:off x="7620000" y="4038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77" name="Freeform 49"/>
          <p:cNvSpPr>
            <a:spLocks/>
          </p:cNvSpPr>
          <p:nvPr/>
        </p:nvSpPr>
        <p:spPr bwMode="auto">
          <a:xfrm>
            <a:off x="3124200" y="3200400"/>
            <a:ext cx="2897188" cy="992188"/>
          </a:xfrm>
          <a:custGeom>
            <a:avLst/>
            <a:gdLst/>
            <a:ahLst/>
            <a:cxnLst>
              <a:cxn ang="0">
                <a:pos x="1824" y="0"/>
              </a:cxn>
              <a:cxn ang="0">
                <a:pos x="1824" y="288"/>
              </a:cxn>
              <a:cxn ang="0">
                <a:pos x="0" y="288"/>
              </a:cxn>
              <a:cxn ang="0">
                <a:pos x="0" y="624"/>
              </a:cxn>
            </a:cxnLst>
            <a:rect l="0" t="0" r="r" b="b"/>
            <a:pathLst>
              <a:path w="1825" h="625">
                <a:moveTo>
                  <a:pt x="1824" y="0"/>
                </a:moveTo>
                <a:lnTo>
                  <a:pt x="1824" y="288"/>
                </a:lnTo>
                <a:lnTo>
                  <a:pt x="0" y="288"/>
                </a:lnTo>
                <a:lnTo>
                  <a:pt x="0" y="6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78" name="Line 50"/>
          <p:cNvSpPr>
            <a:spLocks noChangeShapeType="1"/>
          </p:cNvSpPr>
          <p:nvPr/>
        </p:nvSpPr>
        <p:spPr bwMode="auto">
          <a:xfrm>
            <a:off x="4953000" y="3657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779" name="Rectangle 51"/>
          <p:cNvSpPr>
            <a:spLocks noChangeArrowheads="1"/>
          </p:cNvSpPr>
          <p:nvPr/>
        </p:nvSpPr>
        <p:spPr bwMode="auto">
          <a:xfrm>
            <a:off x="5314950" y="4167188"/>
            <a:ext cx="13747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/>
              <a:t>reservation </a:t>
            </a:r>
          </a:p>
          <a:p>
            <a:pPr algn="l"/>
            <a:r>
              <a:rPr lang="en-US" sz="1800"/>
              <a:t>stations</a:t>
            </a:r>
          </a:p>
        </p:txBody>
      </p:sp>
    </p:spTree>
    <p:extLst>
      <p:ext uri="{BB962C8B-B14F-4D97-AF65-F5344CB8AC3E}">
        <p14:creationId xmlns:p14="http://schemas.microsoft.com/office/powerpoint/2010/main" val="303716662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A6EF-5210-E84A-8567-7A7F9574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from Original Paper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8D077-6EA2-3049-89D0-09A427C0C4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5CD38-9A3E-F846-9058-2144E053E69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8C5E6-30BB-0D44-845A-0A139774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7543800" cy="49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Tomasulo</a:t>
            </a:r>
            <a:r>
              <a:rPr lang="en-US" dirty="0"/>
              <a:t> Dispatch/Issue/Execute/Complete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If reservation station available before renaming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Instruction + renamed operands (source value/tag) to reservation station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Only rename if reservation station is available</a:t>
            </a:r>
          </a:p>
          <a:p>
            <a:pPr>
              <a:lnSpc>
                <a:spcPct val="80000"/>
              </a:lnSpc>
            </a:pPr>
            <a:r>
              <a:rPr lang="en-US" sz="2000"/>
              <a:t>Else????</a:t>
            </a:r>
          </a:p>
          <a:p>
            <a:pPr>
              <a:lnSpc>
                <a:spcPct val="80000"/>
              </a:lnSpc>
            </a:pPr>
            <a:r>
              <a:rPr lang="en-US" sz="2000"/>
              <a:t>When waiting for operand (implying tag in RS)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Watch common data bus (CDB) for tag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When tag seen, grab value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When both operands available, instruction ready to be issued</a:t>
            </a:r>
          </a:p>
          <a:p>
            <a:pPr>
              <a:lnSpc>
                <a:spcPct val="80000"/>
              </a:lnSpc>
            </a:pPr>
            <a:r>
              <a:rPr lang="en-US" sz="2000"/>
              <a:t>Issue instruction to FU</a:t>
            </a:r>
          </a:p>
          <a:p>
            <a:pPr>
              <a:lnSpc>
                <a:spcPct val="80000"/>
              </a:lnSpc>
            </a:pPr>
            <a:r>
              <a:rPr lang="en-US" sz="2000"/>
              <a:t>After instruction finishes in FU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Arbitrate for CDB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Put tagged value onto CDB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Register file on CDB</a:t>
            </a:r>
          </a:p>
          <a:p>
            <a:pPr lvl="2">
              <a:lnSpc>
                <a:spcPct val="80000"/>
              </a:lnSpc>
            </a:pPr>
            <a:r>
              <a:rPr lang="en-US" sz="1700"/>
              <a:t>Register contains 1 tag indicating latest value</a:t>
            </a:r>
          </a:p>
          <a:p>
            <a:pPr lvl="2">
              <a:lnSpc>
                <a:spcPct val="80000"/>
              </a:lnSpc>
            </a:pPr>
            <a:r>
              <a:rPr lang="en-US" sz="1700"/>
              <a:t>If latest value of register seen, write to register (and set valid bit)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0000CC"/>
                </a:solidFill>
              </a:rPr>
              <a:t>Reclaim rename tag</a:t>
            </a:r>
          </a:p>
          <a:p>
            <a:pPr lvl="2">
              <a:lnSpc>
                <a:spcPct val="80000"/>
              </a:lnSpc>
            </a:pPr>
            <a:r>
              <a:rPr lang="en-US" sz="1700">
                <a:solidFill>
                  <a:srgbClr val="0000CC"/>
                </a:solidFill>
              </a:rPr>
              <a:t>no valid copy of tag in system!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solidFill>
                <a:srgbClr val="00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B5C9D2-F62F-4153-B652-0A0BA74327FC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10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2 Out-of-Order </a:t>
            </a:r>
            <a:br>
              <a:rPr lang="en-US"/>
            </a:br>
            <a:r>
              <a:rPr lang="en-US"/>
              <a:t>	Instruction Scheduling Techniques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Scoreboarding</a:t>
            </a:r>
            <a:endParaRPr lang="en-US" dirty="0"/>
          </a:p>
          <a:p>
            <a:pPr lvl="1"/>
            <a:r>
              <a:rPr lang="en-US" dirty="0"/>
              <a:t>Central table with state of entire execution pipeline </a:t>
            </a:r>
          </a:p>
          <a:p>
            <a:pPr lvl="1"/>
            <a:r>
              <a:rPr lang="en-US" dirty="0"/>
              <a:t>Registers read right before start of execution</a:t>
            </a:r>
          </a:p>
          <a:p>
            <a:pPr lvl="1"/>
            <a:endParaRPr lang="en-US" dirty="0"/>
          </a:p>
          <a:p>
            <a:r>
              <a:rPr lang="en-US" dirty="0"/>
              <a:t>Micro-dataflow (</a:t>
            </a:r>
            <a:r>
              <a:rPr lang="en-US" dirty="0" err="1"/>
              <a:t>Tomasulo’s</a:t>
            </a:r>
            <a:r>
              <a:rPr lang="en-US" dirty="0"/>
              <a:t> algorithm)</a:t>
            </a:r>
          </a:p>
          <a:p>
            <a:pPr lvl="1"/>
            <a:r>
              <a:rPr lang="en-US" dirty="0"/>
              <a:t>Generally more distributed</a:t>
            </a:r>
          </a:p>
          <a:p>
            <a:pPr lvl="1"/>
            <a:r>
              <a:rPr lang="en-US" dirty="0"/>
              <a:t>Eliminates a lot of problems (more later)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E5F5FC-3690-4109-86E3-5DC7FB1A664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3619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Scoreboarding</a:t>
            </a:r>
          </a:p>
        </p:txBody>
      </p:sp>
      <p:sp>
        <p:nvSpPr>
          <p:cNvPr id="177158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Allows instructions to execute out-of-order when necessary resources are available and there are no data dependencies</a:t>
            </a:r>
          </a:p>
          <a:p>
            <a:pPr eaLnBrk="1" hangingPunct="1"/>
            <a:r>
              <a:rPr lang="en-US"/>
              <a:t>Every instruction goes through scoreboard </a:t>
            </a:r>
          </a:p>
          <a:p>
            <a:pPr lvl="1" eaLnBrk="1" hangingPunct="1"/>
            <a:r>
              <a:rPr lang="en-US"/>
              <a:t>In Decode/Dispatch/Issue</a:t>
            </a:r>
          </a:p>
          <a:p>
            <a:pPr eaLnBrk="1" hangingPunct="1"/>
            <a:r>
              <a:rPr lang="en-US"/>
              <a:t>Structural hazards identified at dispatch  time</a:t>
            </a:r>
          </a:p>
          <a:p>
            <a:pPr lvl="1" eaLnBrk="1" hangingPunct="1"/>
            <a:r>
              <a:rPr lang="en-US"/>
              <a:t>Structure is reserved at dispatch  time</a:t>
            </a:r>
          </a:p>
          <a:p>
            <a:pPr lvl="1" eaLnBrk="1" hangingPunct="1"/>
            <a:r>
              <a:rPr lang="en-US"/>
              <a:t>Structural hazard stalls entire pipeline</a:t>
            </a:r>
          </a:p>
          <a:p>
            <a:pPr eaLnBrk="1" hangingPunct="1"/>
            <a:r>
              <a:rPr lang="en-US"/>
              <a:t>Data dependencies identified at execute time</a:t>
            </a:r>
          </a:p>
          <a:p>
            <a:pPr lvl="1" eaLnBrk="1" hangingPunct="1"/>
            <a:r>
              <a:rPr lang="en-US"/>
              <a:t>Cannot execute until all data dependencies resolved</a:t>
            </a:r>
          </a:p>
          <a:p>
            <a:pPr lvl="1" eaLnBrk="1" hangingPunct="1"/>
            <a:r>
              <a:rPr lang="en-US"/>
              <a:t>data dependency stalls dependent instruction but not pipeline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77159" name="Text Box 4"/>
          <p:cNvSpPr txBox="1">
            <a:spLocks noChangeArrowheads="1"/>
          </p:cNvSpPr>
          <p:nvPr/>
        </p:nvSpPr>
        <p:spPr bwMode="auto">
          <a:xfrm>
            <a:off x="5943600" y="304800"/>
            <a:ext cx="266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u="none"/>
              <a:t>CDC6600 by Cray</a:t>
            </a:r>
          </a:p>
        </p:txBody>
      </p:sp>
    </p:spTree>
    <p:extLst>
      <p:ext uri="{BB962C8B-B14F-4D97-AF65-F5344CB8AC3E}">
        <p14:creationId xmlns:p14="http://schemas.microsoft.com/office/powerpoint/2010/main" val="16630326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Scoreboard placement:</a:t>
            </a:r>
            <a:br>
              <a:rPr lang="en-US"/>
            </a:br>
            <a:r>
              <a:rPr lang="en-US"/>
              <a:t>	Dispatch/Issue Logic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179206" name="Rectangle 3"/>
          <p:cNvSpPr>
            <a:spLocks noChangeArrowheads="1"/>
          </p:cNvSpPr>
          <p:nvPr/>
        </p:nvSpPr>
        <p:spPr bwMode="auto">
          <a:xfrm>
            <a:off x="4243388" y="1395413"/>
            <a:ext cx="1254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Registers</a:t>
            </a:r>
          </a:p>
        </p:txBody>
      </p:sp>
      <p:sp>
        <p:nvSpPr>
          <p:cNvPr id="179207" name="Rectangle 4"/>
          <p:cNvSpPr>
            <a:spLocks noChangeArrowheads="1"/>
          </p:cNvSpPr>
          <p:nvPr/>
        </p:nvSpPr>
        <p:spPr bwMode="auto">
          <a:xfrm>
            <a:off x="6869113" y="21336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FP mult</a:t>
            </a:r>
          </a:p>
        </p:txBody>
      </p:sp>
      <p:sp>
        <p:nvSpPr>
          <p:cNvPr id="179208" name="Rectangle 5"/>
          <p:cNvSpPr>
            <a:spLocks noChangeArrowheads="1"/>
          </p:cNvSpPr>
          <p:nvPr/>
        </p:nvSpPr>
        <p:spPr bwMode="auto">
          <a:xfrm>
            <a:off x="6869113" y="24384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FP mult</a:t>
            </a:r>
          </a:p>
        </p:txBody>
      </p:sp>
      <p:sp>
        <p:nvSpPr>
          <p:cNvPr id="179209" name="Rectangle 6"/>
          <p:cNvSpPr>
            <a:spLocks noChangeArrowheads="1"/>
          </p:cNvSpPr>
          <p:nvPr/>
        </p:nvSpPr>
        <p:spPr bwMode="auto">
          <a:xfrm>
            <a:off x="6869113" y="32004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FP divide</a:t>
            </a:r>
          </a:p>
        </p:txBody>
      </p:sp>
      <p:sp>
        <p:nvSpPr>
          <p:cNvPr id="179210" name="Rectangle 7"/>
          <p:cNvSpPr>
            <a:spLocks noChangeArrowheads="1"/>
          </p:cNvSpPr>
          <p:nvPr/>
        </p:nvSpPr>
        <p:spPr bwMode="auto">
          <a:xfrm>
            <a:off x="6869113" y="39624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FP add</a:t>
            </a:r>
          </a:p>
        </p:txBody>
      </p:sp>
      <p:sp>
        <p:nvSpPr>
          <p:cNvPr id="179211" name="Rectangle 8"/>
          <p:cNvSpPr>
            <a:spLocks noChangeArrowheads="1"/>
          </p:cNvSpPr>
          <p:nvPr/>
        </p:nvSpPr>
        <p:spPr bwMode="auto">
          <a:xfrm>
            <a:off x="6869113" y="4800600"/>
            <a:ext cx="1054100" cy="2921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Integer</a:t>
            </a:r>
          </a:p>
        </p:txBody>
      </p:sp>
      <p:sp>
        <p:nvSpPr>
          <p:cNvPr id="179212" name="Line 9"/>
          <p:cNvSpPr>
            <a:spLocks noChangeShapeType="1"/>
          </p:cNvSpPr>
          <p:nvPr/>
        </p:nvSpPr>
        <p:spPr bwMode="auto">
          <a:xfrm flipH="1">
            <a:off x="5643563" y="32702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3" name="Line 10"/>
          <p:cNvSpPr>
            <a:spLocks noChangeShapeType="1"/>
          </p:cNvSpPr>
          <p:nvPr/>
        </p:nvSpPr>
        <p:spPr bwMode="auto">
          <a:xfrm flipH="1">
            <a:off x="5643563" y="34226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4" name="Line 11"/>
          <p:cNvSpPr>
            <a:spLocks noChangeShapeType="1"/>
          </p:cNvSpPr>
          <p:nvPr/>
        </p:nvSpPr>
        <p:spPr bwMode="auto">
          <a:xfrm flipH="1">
            <a:off x="5643563" y="40322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5" name="Line 12"/>
          <p:cNvSpPr>
            <a:spLocks noChangeShapeType="1"/>
          </p:cNvSpPr>
          <p:nvPr/>
        </p:nvSpPr>
        <p:spPr bwMode="auto">
          <a:xfrm flipH="1">
            <a:off x="5643563" y="41846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6" name="Line 13"/>
          <p:cNvSpPr>
            <a:spLocks noChangeShapeType="1"/>
          </p:cNvSpPr>
          <p:nvPr/>
        </p:nvSpPr>
        <p:spPr bwMode="auto">
          <a:xfrm flipH="1">
            <a:off x="5643563" y="48704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7" name="Line 14"/>
          <p:cNvSpPr>
            <a:spLocks noChangeShapeType="1"/>
          </p:cNvSpPr>
          <p:nvPr/>
        </p:nvSpPr>
        <p:spPr bwMode="auto">
          <a:xfrm flipH="1">
            <a:off x="5643563" y="50228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8" name="Line 15"/>
          <p:cNvSpPr>
            <a:spLocks noChangeShapeType="1"/>
          </p:cNvSpPr>
          <p:nvPr/>
        </p:nvSpPr>
        <p:spPr bwMode="auto">
          <a:xfrm flipH="1">
            <a:off x="5643563" y="22034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19" name="Line 16"/>
          <p:cNvSpPr>
            <a:spLocks noChangeShapeType="1"/>
          </p:cNvSpPr>
          <p:nvPr/>
        </p:nvSpPr>
        <p:spPr bwMode="auto">
          <a:xfrm flipH="1">
            <a:off x="5643563" y="23558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0" name="Line 17"/>
          <p:cNvSpPr>
            <a:spLocks noChangeShapeType="1"/>
          </p:cNvSpPr>
          <p:nvPr/>
        </p:nvSpPr>
        <p:spPr bwMode="auto">
          <a:xfrm flipH="1">
            <a:off x="5643563" y="25082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1" name="Line 18"/>
          <p:cNvSpPr>
            <a:spLocks noChangeShapeType="1"/>
          </p:cNvSpPr>
          <p:nvPr/>
        </p:nvSpPr>
        <p:spPr bwMode="auto">
          <a:xfrm flipH="1">
            <a:off x="5643563" y="266065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2" name="Rectangle 19"/>
          <p:cNvSpPr>
            <a:spLocks noChangeArrowheads="1"/>
          </p:cNvSpPr>
          <p:nvPr/>
        </p:nvSpPr>
        <p:spPr bwMode="auto">
          <a:xfrm>
            <a:off x="2068513" y="5486400"/>
            <a:ext cx="1358900" cy="5969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u="none">
                <a:latin typeface="Lato" panose="020F0502020204030203" pitchFamily="34" charset="0"/>
              </a:rPr>
              <a:t>Scoreboard</a:t>
            </a:r>
          </a:p>
        </p:txBody>
      </p:sp>
      <p:sp>
        <p:nvSpPr>
          <p:cNvPr id="179223" name="Line 22"/>
          <p:cNvSpPr>
            <a:spLocks noChangeShapeType="1"/>
          </p:cNvSpPr>
          <p:nvPr/>
        </p:nvSpPr>
        <p:spPr bwMode="auto">
          <a:xfrm>
            <a:off x="7396163" y="27368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4" name="Line 23"/>
          <p:cNvSpPr>
            <a:spLocks noChangeShapeType="1"/>
          </p:cNvSpPr>
          <p:nvPr/>
        </p:nvSpPr>
        <p:spPr bwMode="auto">
          <a:xfrm>
            <a:off x="7396163" y="34988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25" name="Line 24"/>
          <p:cNvSpPr>
            <a:spLocks noChangeShapeType="1"/>
          </p:cNvSpPr>
          <p:nvPr/>
        </p:nvSpPr>
        <p:spPr bwMode="auto">
          <a:xfrm>
            <a:off x="7396163" y="42608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79226" name="Group 25"/>
          <p:cNvGrpSpPr>
            <a:grpSpLocks/>
          </p:cNvGrpSpPr>
          <p:nvPr/>
        </p:nvGrpSpPr>
        <p:grpSpPr bwMode="auto">
          <a:xfrm>
            <a:off x="4419600" y="1752600"/>
            <a:ext cx="901700" cy="3492500"/>
            <a:chOff x="1252" y="1156"/>
            <a:chExt cx="568" cy="2200"/>
          </a:xfrm>
        </p:grpSpPr>
        <p:grpSp>
          <p:nvGrpSpPr>
            <p:cNvPr id="179227" name="Group 26"/>
            <p:cNvGrpSpPr>
              <a:grpSpLocks/>
            </p:cNvGrpSpPr>
            <p:nvPr/>
          </p:nvGrpSpPr>
          <p:grpSpPr bwMode="auto">
            <a:xfrm>
              <a:off x="1252" y="1540"/>
              <a:ext cx="568" cy="1816"/>
              <a:chOff x="1252" y="1540"/>
              <a:chExt cx="568" cy="1816"/>
            </a:xfrm>
          </p:grpSpPr>
          <p:sp>
            <p:nvSpPr>
              <p:cNvPr id="179228" name="Rectangle 27"/>
              <p:cNvSpPr>
                <a:spLocks noChangeArrowheads="1"/>
              </p:cNvSpPr>
              <p:nvPr/>
            </p:nvSpPr>
            <p:spPr bwMode="auto">
              <a:xfrm>
                <a:off x="1252" y="1540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29" name="Rectangle 28"/>
              <p:cNvSpPr>
                <a:spLocks noChangeArrowheads="1"/>
              </p:cNvSpPr>
              <p:nvPr/>
            </p:nvSpPr>
            <p:spPr bwMode="auto">
              <a:xfrm>
                <a:off x="1252" y="1636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0" name="Rectangle 29"/>
              <p:cNvSpPr>
                <a:spLocks noChangeArrowheads="1"/>
              </p:cNvSpPr>
              <p:nvPr/>
            </p:nvSpPr>
            <p:spPr bwMode="auto">
              <a:xfrm>
                <a:off x="1252" y="1732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1" name="Rectangle 30"/>
              <p:cNvSpPr>
                <a:spLocks noChangeArrowheads="1"/>
              </p:cNvSpPr>
              <p:nvPr/>
            </p:nvSpPr>
            <p:spPr bwMode="auto">
              <a:xfrm>
                <a:off x="1252" y="1828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2" name="Rectangle 31"/>
              <p:cNvSpPr>
                <a:spLocks noChangeArrowheads="1"/>
              </p:cNvSpPr>
              <p:nvPr/>
            </p:nvSpPr>
            <p:spPr bwMode="auto">
              <a:xfrm>
                <a:off x="1252" y="1924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3" name="Rectangle 32"/>
              <p:cNvSpPr>
                <a:spLocks noChangeArrowheads="1"/>
              </p:cNvSpPr>
              <p:nvPr/>
            </p:nvSpPr>
            <p:spPr bwMode="auto">
              <a:xfrm>
                <a:off x="1252" y="2020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4" name="Rectangle 33"/>
              <p:cNvSpPr>
                <a:spLocks noChangeArrowheads="1"/>
              </p:cNvSpPr>
              <p:nvPr/>
            </p:nvSpPr>
            <p:spPr bwMode="auto">
              <a:xfrm>
                <a:off x="1252" y="2116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5" name="Rectangle 34"/>
              <p:cNvSpPr>
                <a:spLocks noChangeArrowheads="1"/>
              </p:cNvSpPr>
              <p:nvPr/>
            </p:nvSpPr>
            <p:spPr bwMode="auto">
              <a:xfrm>
                <a:off x="1252" y="2212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6" name="Rectangle 35"/>
              <p:cNvSpPr>
                <a:spLocks noChangeArrowheads="1"/>
              </p:cNvSpPr>
              <p:nvPr/>
            </p:nvSpPr>
            <p:spPr bwMode="auto">
              <a:xfrm>
                <a:off x="1252" y="2308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7" name="Rectangle 36"/>
              <p:cNvSpPr>
                <a:spLocks noChangeArrowheads="1"/>
              </p:cNvSpPr>
              <p:nvPr/>
            </p:nvSpPr>
            <p:spPr bwMode="auto">
              <a:xfrm>
                <a:off x="1252" y="2404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8" name="Rectangle 37"/>
              <p:cNvSpPr>
                <a:spLocks noChangeArrowheads="1"/>
              </p:cNvSpPr>
              <p:nvPr/>
            </p:nvSpPr>
            <p:spPr bwMode="auto">
              <a:xfrm>
                <a:off x="1252" y="2500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39" name="Rectangle 38"/>
              <p:cNvSpPr>
                <a:spLocks noChangeArrowheads="1"/>
              </p:cNvSpPr>
              <p:nvPr/>
            </p:nvSpPr>
            <p:spPr bwMode="auto">
              <a:xfrm>
                <a:off x="1252" y="2596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0" name="Rectangle 39"/>
              <p:cNvSpPr>
                <a:spLocks noChangeArrowheads="1"/>
              </p:cNvSpPr>
              <p:nvPr/>
            </p:nvSpPr>
            <p:spPr bwMode="auto">
              <a:xfrm>
                <a:off x="1252" y="2692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1" name="Rectangle 40"/>
              <p:cNvSpPr>
                <a:spLocks noChangeArrowheads="1"/>
              </p:cNvSpPr>
              <p:nvPr/>
            </p:nvSpPr>
            <p:spPr bwMode="auto">
              <a:xfrm>
                <a:off x="1252" y="2788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2" name="Rectangle 41"/>
              <p:cNvSpPr>
                <a:spLocks noChangeArrowheads="1"/>
              </p:cNvSpPr>
              <p:nvPr/>
            </p:nvSpPr>
            <p:spPr bwMode="auto">
              <a:xfrm>
                <a:off x="1252" y="2884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3" name="Rectangle 42"/>
              <p:cNvSpPr>
                <a:spLocks noChangeArrowheads="1"/>
              </p:cNvSpPr>
              <p:nvPr/>
            </p:nvSpPr>
            <p:spPr bwMode="auto">
              <a:xfrm>
                <a:off x="1252" y="2980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4" name="Rectangle 43"/>
              <p:cNvSpPr>
                <a:spLocks noChangeArrowheads="1"/>
              </p:cNvSpPr>
              <p:nvPr/>
            </p:nvSpPr>
            <p:spPr bwMode="auto">
              <a:xfrm>
                <a:off x="1252" y="3076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5" name="Rectangle 44"/>
              <p:cNvSpPr>
                <a:spLocks noChangeArrowheads="1"/>
              </p:cNvSpPr>
              <p:nvPr/>
            </p:nvSpPr>
            <p:spPr bwMode="auto">
              <a:xfrm>
                <a:off x="1252" y="3172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  <p:sp>
            <p:nvSpPr>
              <p:cNvPr id="179246" name="Rectangle 45"/>
              <p:cNvSpPr>
                <a:spLocks noChangeArrowheads="1"/>
              </p:cNvSpPr>
              <p:nvPr/>
            </p:nvSpPr>
            <p:spPr bwMode="auto">
              <a:xfrm>
                <a:off x="1252" y="3268"/>
                <a:ext cx="568" cy="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u="none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79247" name="Rectangle 46"/>
            <p:cNvSpPr>
              <a:spLocks noChangeArrowheads="1"/>
            </p:cNvSpPr>
            <p:nvPr/>
          </p:nvSpPr>
          <p:spPr bwMode="auto">
            <a:xfrm>
              <a:off x="1252" y="1444"/>
              <a:ext cx="568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179248" name="Rectangle 47"/>
            <p:cNvSpPr>
              <a:spLocks noChangeArrowheads="1"/>
            </p:cNvSpPr>
            <p:nvPr/>
          </p:nvSpPr>
          <p:spPr bwMode="auto">
            <a:xfrm>
              <a:off x="1252" y="1348"/>
              <a:ext cx="568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179249" name="Rectangle 48"/>
            <p:cNvSpPr>
              <a:spLocks noChangeArrowheads="1"/>
            </p:cNvSpPr>
            <p:nvPr/>
          </p:nvSpPr>
          <p:spPr bwMode="auto">
            <a:xfrm>
              <a:off x="1252" y="1252"/>
              <a:ext cx="568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  <p:sp>
          <p:nvSpPr>
            <p:cNvPr id="179250" name="Rectangle 49"/>
            <p:cNvSpPr>
              <a:spLocks noChangeArrowheads="1"/>
            </p:cNvSpPr>
            <p:nvPr/>
          </p:nvSpPr>
          <p:spPr bwMode="auto">
            <a:xfrm>
              <a:off x="1252" y="1156"/>
              <a:ext cx="568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u="none">
                <a:latin typeface="Lato" panose="020F0502020204030203" pitchFamily="34" charset="0"/>
              </a:endParaRPr>
            </a:p>
          </p:txBody>
        </p:sp>
      </p:grpSp>
      <p:sp>
        <p:nvSpPr>
          <p:cNvPr id="179251" name="Freeform 50"/>
          <p:cNvSpPr>
            <a:spLocks/>
          </p:cNvSpPr>
          <p:nvPr/>
        </p:nvSpPr>
        <p:spPr bwMode="auto">
          <a:xfrm>
            <a:off x="5643563" y="2965450"/>
            <a:ext cx="2516187" cy="382588"/>
          </a:xfrm>
          <a:custGeom>
            <a:avLst/>
            <a:gdLst>
              <a:gd name="T0" fmla="*/ 1440 w 1585"/>
              <a:gd name="T1" fmla="*/ 240 h 241"/>
              <a:gd name="T2" fmla="*/ 1584 w 1585"/>
              <a:gd name="T3" fmla="*/ 240 h 241"/>
              <a:gd name="T4" fmla="*/ 1584 w 1585"/>
              <a:gd name="T5" fmla="*/ 0 h 241"/>
              <a:gd name="T6" fmla="*/ 0 w 1585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585"/>
              <a:gd name="T13" fmla="*/ 0 h 241"/>
              <a:gd name="T14" fmla="*/ 1585 w 158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5" h="241">
                <a:moveTo>
                  <a:pt x="1440" y="240"/>
                </a:moveTo>
                <a:lnTo>
                  <a:pt x="1584" y="240"/>
                </a:lnTo>
                <a:lnTo>
                  <a:pt x="1584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2" name="Freeform 51"/>
          <p:cNvSpPr>
            <a:spLocks/>
          </p:cNvSpPr>
          <p:nvPr/>
        </p:nvSpPr>
        <p:spPr bwMode="auto">
          <a:xfrm>
            <a:off x="5643563" y="3727450"/>
            <a:ext cx="2516187" cy="382588"/>
          </a:xfrm>
          <a:custGeom>
            <a:avLst/>
            <a:gdLst>
              <a:gd name="T0" fmla="*/ 1440 w 1585"/>
              <a:gd name="T1" fmla="*/ 240 h 241"/>
              <a:gd name="T2" fmla="*/ 1584 w 1585"/>
              <a:gd name="T3" fmla="*/ 240 h 241"/>
              <a:gd name="T4" fmla="*/ 1584 w 1585"/>
              <a:gd name="T5" fmla="*/ 0 h 241"/>
              <a:gd name="T6" fmla="*/ 0 w 1585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585"/>
              <a:gd name="T13" fmla="*/ 0 h 241"/>
              <a:gd name="T14" fmla="*/ 1585 w 158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5" h="241">
                <a:moveTo>
                  <a:pt x="1440" y="240"/>
                </a:moveTo>
                <a:lnTo>
                  <a:pt x="1584" y="240"/>
                </a:lnTo>
                <a:lnTo>
                  <a:pt x="1584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3" name="Freeform 52"/>
          <p:cNvSpPr>
            <a:spLocks/>
          </p:cNvSpPr>
          <p:nvPr/>
        </p:nvSpPr>
        <p:spPr bwMode="auto">
          <a:xfrm>
            <a:off x="5643563" y="4565650"/>
            <a:ext cx="2516187" cy="382588"/>
          </a:xfrm>
          <a:custGeom>
            <a:avLst/>
            <a:gdLst>
              <a:gd name="T0" fmla="*/ 1440 w 1585"/>
              <a:gd name="T1" fmla="*/ 240 h 241"/>
              <a:gd name="T2" fmla="*/ 1584 w 1585"/>
              <a:gd name="T3" fmla="*/ 240 h 241"/>
              <a:gd name="T4" fmla="*/ 1584 w 1585"/>
              <a:gd name="T5" fmla="*/ 0 h 241"/>
              <a:gd name="T6" fmla="*/ 0 w 1585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585"/>
              <a:gd name="T13" fmla="*/ 0 h 241"/>
              <a:gd name="T14" fmla="*/ 1585 w 158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5" h="241">
                <a:moveTo>
                  <a:pt x="1440" y="240"/>
                </a:moveTo>
                <a:lnTo>
                  <a:pt x="1584" y="240"/>
                </a:lnTo>
                <a:lnTo>
                  <a:pt x="1584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4" name="Freeform 53"/>
          <p:cNvSpPr>
            <a:spLocks/>
          </p:cNvSpPr>
          <p:nvPr/>
        </p:nvSpPr>
        <p:spPr bwMode="auto">
          <a:xfrm>
            <a:off x="5643563" y="1898650"/>
            <a:ext cx="2516187" cy="382588"/>
          </a:xfrm>
          <a:custGeom>
            <a:avLst/>
            <a:gdLst>
              <a:gd name="T0" fmla="*/ 1440 w 1585"/>
              <a:gd name="T1" fmla="*/ 240 h 241"/>
              <a:gd name="T2" fmla="*/ 1584 w 1585"/>
              <a:gd name="T3" fmla="*/ 240 h 241"/>
              <a:gd name="T4" fmla="*/ 1584 w 1585"/>
              <a:gd name="T5" fmla="*/ 0 h 241"/>
              <a:gd name="T6" fmla="*/ 0 w 1585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585"/>
              <a:gd name="T13" fmla="*/ 0 h 241"/>
              <a:gd name="T14" fmla="*/ 1585 w 158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5" h="241">
                <a:moveTo>
                  <a:pt x="1440" y="240"/>
                </a:moveTo>
                <a:lnTo>
                  <a:pt x="1584" y="240"/>
                </a:lnTo>
                <a:lnTo>
                  <a:pt x="1584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5" name="Freeform 54"/>
          <p:cNvSpPr>
            <a:spLocks/>
          </p:cNvSpPr>
          <p:nvPr/>
        </p:nvSpPr>
        <p:spPr bwMode="auto">
          <a:xfrm>
            <a:off x="5643563" y="1746250"/>
            <a:ext cx="2668587" cy="839788"/>
          </a:xfrm>
          <a:custGeom>
            <a:avLst/>
            <a:gdLst>
              <a:gd name="T0" fmla="*/ 1440 w 1681"/>
              <a:gd name="T1" fmla="*/ 528 h 529"/>
              <a:gd name="T2" fmla="*/ 1680 w 1681"/>
              <a:gd name="T3" fmla="*/ 528 h 529"/>
              <a:gd name="T4" fmla="*/ 1680 w 1681"/>
              <a:gd name="T5" fmla="*/ 0 h 529"/>
              <a:gd name="T6" fmla="*/ 0 w 1681"/>
              <a:gd name="T7" fmla="*/ 0 h 529"/>
              <a:gd name="T8" fmla="*/ 0 60000 65536"/>
              <a:gd name="T9" fmla="*/ 0 60000 65536"/>
              <a:gd name="T10" fmla="*/ 0 60000 65536"/>
              <a:gd name="T11" fmla="*/ 0 60000 65536"/>
              <a:gd name="T12" fmla="*/ 0 w 1681"/>
              <a:gd name="T13" fmla="*/ 0 h 529"/>
              <a:gd name="T14" fmla="*/ 1681 w 1681"/>
              <a:gd name="T15" fmla="*/ 529 h 5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1" h="529">
                <a:moveTo>
                  <a:pt x="1440" y="528"/>
                </a:moveTo>
                <a:lnTo>
                  <a:pt x="1680" y="528"/>
                </a:lnTo>
                <a:lnTo>
                  <a:pt x="1680" y="0"/>
                </a:lnTo>
                <a:lnTo>
                  <a:pt x="0" y="0"/>
                </a:lnTo>
              </a:path>
            </a:pathLst>
          </a:custGeom>
          <a:noFill/>
          <a:ln w="5715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79256" name="Rectangle 55"/>
          <p:cNvSpPr>
            <a:spLocks noChangeArrowheads="1"/>
          </p:cNvSpPr>
          <p:nvPr/>
        </p:nvSpPr>
        <p:spPr bwMode="auto">
          <a:xfrm>
            <a:off x="6934200" y="1219200"/>
            <a:ext cx="1465263" cy="3937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u="none">
                <a:latin typeface="Lato" panose="020F0502020204030203" pitchFamily="34" charset="0"/>
              </a:rPr>
              <a:t>Data buses</a:t>
            </a:r>
          </a:p>
        </p:txBody>
      </p:sp>
      <p:sp>
        <p:nvSpPr>
          <p:cNvPr id="179257" name="Rectangle 56"/>
          <p:cNvSpPr>
            <a:spLocks noChangeArrowheads="1"/>
          </p:cNvSpPr>
          <p:nvPr/>
        </p:nvSpPr>
        <p:spPr bwMode="auto">
          <a:xfrm>
            <a:off x="4125913" y="5334000"/>
            <a:ext cx="2239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u="none">
                <a:latin typeface="Lato" panose="020F0502020204030203" pitchFamily="34" charset="0"/>
              </a:rPr>
              <a:t>Control and status</a:t>
            </a:r>
          </a:p>
        </p:txBody>
      </p:sp>
      <p:cxnSp>
        <p:nvCxnSpPr>
          <p:cNvPr id="179258" name="AutoShape 58"/>
          <p:cNvCxnSpPr>
            <a:cxnSpLocks noChangeShapeType="1"/>
            <a:stCxn id="179222" idx="0"/>
            <a:endCxn id="179246" idx="2"/>
          </p:cNvCxnSpPr>
          <p:nvPr/>
        </p:nvCxnSpPr>
        <p:spPr bwMode="auto">
          <a:xfrm rot="-5400000">
            <a:off x="3688557" y="4304506"/>
            <a:ext cx="241300" cy="2122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59" name="AutoShape 59"/>
          <p:cNvCxnSpPr>
            <a:cxnSpLocks noChangeShapeType="1"/>
            <a:stCxn id="179222" idx="3"/>
            <a:endCxn id="179211" idx="2"/>
          </p:cNvCxnSpPr>
          <p:nvPr/>
        </p:nvCxnSpPr>
        <p:spPr bwMode="auto">
          <a:xfrm flipV="1">
            <a:off x="3427413" y="5092700"/>
            <a:ext cx="3968750" cy="692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260" name="Rectangle 60"/>
          <p:cNvSpPr>
            <a:spLocks noChangeArrowheads="1"/>
          </p:cNvSpPr>
          <p:nvPr/>
        </p:nvSpPr>
        <p:spPr bwMode="auto">
          <a:xfrm>
            <a:off x="381000" y="5410200"/>
            <a:ext cx="6858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u="none">
                <a:latin typeface="Lato" panose="020F0502020204030203" pitchFamily="34" charset="0"/>
              </a:rPr>
              <a:t>F</a:t>
            </a:r>
          </a:p>
        </p:txBody>
      </p:sp>
      <p:sp>
        <p:nvSpPr>
          <p:cNvPr id="179261" name="Rectangle 61"/>
          <p:cNvSpPr>
            <a:spLocks noChangeArrowheads="1"/>
          </p:cNvSpPr>
          <p:nvPr/>
        </p:nvSpPr>
        <p:spPr bwMode="auto">
          <a:xfrm>
            <a:off x="1219200" y="5410200"/>
            <a:ext cx="25908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u="none">
              <a:latin typeface="Lato" panose="020F0502020204030203" pitchFamily="34" charset="0"/>
            </a:endParaRPr>
          </a:p>
        </p:txBody>
      </p:sp>
      <p:cxnSp>
        <p:nvCxnSpPr>
          <p:cNvPr id="179262" name="AutoShape 62"/>
          <p:cNvCxnSpPr>
            <a:cxnSpLocks noChangeShapeType="1"/>
            <a:stCxn id="179260" idx="3"/>
            <a:endCxn id="179261" idx="1"/>
          </p:cNvCxnSpPr>
          <p:nvPr/>
        </p:nvCxnSpPr>
        <p:spPr bwMode="auto">
          <a:xfrm>
            <a:off x="1066800" y="5791200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19209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Scoreboard Execution Stages</a:t>
            </a:r>
          </a:p>
        </p:txBody>
      </p:sp>
      <p:sp>
        <p:nvSpPr>
          <p:cNvPr id="181254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500"/>
              <a:t>Dispatch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if FU/destination register free, dispatch instruction to FU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Thus, reserving FU/destination register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else stall entire pipeline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Read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within functional unit, controlled by scoreboard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when operands available, scoreboard instructs FU </a:t>
            </a:r>
            <a:r>
              <a:rPr lang="en-US" sz="2100" i="1"/>
              <a:t>to read operands from registers </a:t>
            </a:r>
            <a:r>
              <a:rPr lang="en-US" sz="2100"/>
              <a:t>and issue/execute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registers not read until ready to execute: implications?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Execute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when FU finished, notifies scoreboard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Write-back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scoreboard indicates when to write-back</a:t>
            </a:r>
          </a:p>
          <a:p>
            <a:pPr lvl="1" eaLnBrk="1" hangingPunct="1">
              <a:lnSpc>
                <a:spcPct val="90000"/>
              </a:lnSpc>
            </a:pPr>
            <a:endParaRPr lang="en-US" sz="21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30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Resolving Data Hazards using Scoreboard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RAW</a:t>
            </a:r>
          </a:p>
          <a:p>
            <a:pPr lvl="1" eaLnBrk="1" hangingPunct="1"/>
            <a:r>
              <a:rPr lang="en-US"/>
              <a:t>read delayed until write completed to register</a:t>
            </a:r>
          </a:p>
          <a:p>
            <a:pPr eaLnBrk="1" hangingPunct="1"/>
            <a:r>
              <a:rPr lang="en-US"/>
              <a:t>WAR</a:t>
            </a:r>
          </a:p>
          <a:p>
            <a:pPr lvl="1" eaLnBrk="1" hangingPunct="1"/>
            <a:r>
              <a:rPr lang="en-US"/>
              <a:t>write delayed until read completed</a:t>
            </a:r>
          </a:p>
          <a:p>
            <a:pPr eaLnBrk="1" hangingPunct="1"/>
            <a:r>
              <a:rPr lang="en-US"/>
              <a:t>WAW</a:t>
            </a:r>
          </a:p>
          <a:p>
            <a:pPr lvl="1" eaLnBrk="1" hangingPunct="1"/>
            <a:r>
              <a:rPr lang="en-US"/>
              <a:t>second write instruction stalled at dispatch, stalling pipeline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683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65844</TotalTime>
  <Words>2317</Words>
  <Application>Microsoft Macintosh PowerPoint</Application>
  <PresentationFormat>On-screen Show (4:3)</PresentationFormat>
  <Paragraphs>683</Paragraphs>
  <Slides>42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Inconsolata</vt:lpstr>
      <vt:lpstr>Lato</vt:lpstr>
      <vt:lpstr>Source Sans Pro Light</vt:lpstr>
      <vt:lpstr>Arial</vt:lpstr>
      <vt:lpstr>Century Gothic</vt:lpstr>
      <vt:lpstr>Times New Roman</vt:lpstr>
      <vt:lpstr>Wingdings</vt:lpstr>
      <vt:lpstr>460n</vt:lpstr>
      <vt:lpstr>382N.1: Computer Architecture            Fall 2018: Lecture 8 </vt:lpstr>
      <vt:lpstr>Announcements</vt:lpstr>
      <vt:lpstr>Recap and Outline</vt:lpstr>
      <vt:lpstr>Out-of-Order Execution</vt:lpstr>
      <vt:lpstr>2 Out-of-Order   Instruction Scheduling Techniques</vt:lpstr>
      <vt:lpstr>Scoreboarding</vt:lpstr>
      <vt:lpstr>Scoreboard placement:  Dispatch/Issue Logic</vt:lpstr>
      <vt:lpstr>Scoreboard Execution Stages</vt:lpstr>
      <vt:lpstr>Resolving Data Hazards using Scoreboard</vt:lpstr>
      <vt:lpstr>Scoreboard: FU Status</vt:lpstr>
      <vt:lpstr>Scoreboard FU Status:  Dynamically Constructed Dataflow Graph</vt:lpstr>
      <vt:lpstr>Scoreboard FU Status:  Dynamically Constructed Dataflow Graph</vt:lpstr>
      <vt:lpstr>Scoreboard FU Status:  Dynamically Constructed Dataflow Graph</vt:lpstr>
      <vt:lpstr>Scoreboard FU Status:  Dynamically Constructed Dataflow Graph</vt:lpstr>
      <vt:lpstr>Scoreboard Variation: Homework!</vt:lpstr>
      <vt:lpstr>Nonblocking caches again</vt:lpstr>
      <vt:lpstr>Scoreboarding Review</vt:lpstr>
      <vt:lpstr>Micro-Dataflow (Tomasulo) Overview</vt:lpstr>
      <vt:lpstr>Tomasulo Paper</vt:lpstr>
      <vt:lpstr>Doctor’s Office Analogy</vt:lpstr>
      <vt:lpstr>The Average American Doctor’s Office</vt:lpstr>
      <vt:lpstr>A French Doctor’s Office</vt:lpstr>
      <vt:lpstr>Of Course, You Could Require More Tests:  You are Moved to Testing Station</vt:lpstr>
      <vt:lpstr>What Does this Have to Do with Computer Architecture?  Simplified Tomasulo Pipeline</vt:lpstr>
      <vt:lpstr>Tomasulo Basic Operation</vt:lpstr>
      <vt:lpstr>Register File</vt:lpstr>
      <vt:lpstr>What Do You Use as a Tag?  Register Name?</vt:lpstr>
      <vt:lpstr>Same Problem In Computers</vt:lpstr>
      <vt:lpstr>Register Renaming</vt:lpstr>
      <vt:lpstr>Register Renaming Example</vt:lpstr>
      <vt:lpstr>Register Renaming Example</vt:lpstr>
      <vt:lpstr>Register File</vt:lpstr>
      <vt:lpstr>Register File Valid?</vt:lpstr>
      <vt:lpstr>More Registers without More Registers?</vt:lpstr>
      <vt:lpstr>Renaming and Hazards</vt:lpstr>
      <vt:lpstr>Tomasulo Register Renaming Algorithm  Intentional Error!</vt:lpstr>
      <vt:lpstr>Tomasulo Register Renaming Algorithm:  Corrected</vt:lpstr>
      <vt:lpstr>New Pipeline?</vt:lpstr>
      <vt:lpstr>Reservation station entry:  May be more than one per FU</vt:lpstr>
      <vt:lpstr>Common Data Bus in 360/91   (floating point path)</vt:lpstr>
      <vt:lpstr>Figure from Original Paper</vt:lpstr>
      <vt:lpstr>Tomasulo Dispatch/Issue/Execute/Complete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449</cp:revision>
  <cp:lastPrinted>2017-10-04T01:27:43Z</cp:lastPrinted>
  <dcterms:created xsi:type="dcterms:W3CDTF">2004-11-27T22:24:25Z</dcterms:created>
  <dcterms:modified xsi:type="dcterms:W3CDTF">2018-09-26T21:36:55Z</dcterms:modified>
</cp:coreProperties>
</file>