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9"/>
  </p:notesMasterIdLst>
  <p:handoutMasterIdLst>
    <p:handoutMasterId r:id="rId60"/>
  </p:handoutMasterIdLst>
  <p:sldIdLst>
    <p:sldId id="256" r:id="rId2"/>
    <p:sldId id="404" r:id="rId3"/>
    <p:sldId id="918" r:id="rId4"/>
    <p:sldId id="919" r:id="rId5"/>
    <p:sldId id="920" r:id="rId6"/>
    <p:sldId id="921" r:id="rId7"/>
    <p:sldId id="922" r:id="rId8"/>
    <p:sldId id="923" r:id="rId9"/>
    <p:sldId id="924" r:id="rId10"/>
    <p:sldId id="850" r:id="rId11"/>
    <p:sldId id="852" r:id="rId12"/>
    <p:sldId id="857" r:id="rId13"/>
    <p:sldId id="865" r:id="rId14"/>
    <p:sldId id="866" r:id="rId15"/>
    <p:sldId id="867" r:id="rId16"/>
    <p:sldId id="868" r:id="rId17"/>
    <p:sldId id="869" r:id="rId18"/>
    <p:sldId id="870" r:id="rId19"/>
    <p:sldId id="871" r:id="rId20"/>
    <p:sldId id="873" r:id="rId21"/>
    <p:sldId id="915" r:id="rId22"/>
    <p:sldId id="872" r:id="rId23"/>
    <p:sldId id="926" r:id="rId24"/>
    <p:sldId id="875" r:id="rId25"/>
    <p:sldId id="878" r:id="rId26"/>
    <p:sldId id="879" r:id="rId27"/>
    <p:sldId id="880" r:id="rId28"/>
    <p:sldId id="881" r:id="rId29"/>
    <p:sldId id="882" r:id="rId30"/>
    <p:sldId id="883" r:id="rId31"/>
    <p:sldId id="884" r:id="rId32"/>
    <p:sldId id="885" r:id="rId33"/>
    <p:sldId id="877" r:id="rId34"/>
    <p:sldId id="886" r:id="rId35"/>
    <p:sldId id="887" r:id="rId36"/>
    <p:sldId id="925" r:id="rId37"/>
    <p:sldId id="888" r:id="rId38"/>
    <p:sldId id="889" r:id="rId39"/>
    <p:sldId id="890" r:id="rId40"/>
    <p:sldId id="891" r:id="rId41"/>
    <p:sldId id="892" r:id="rId42"/>
    <p:sldId id="893" r:id="rId43"/>
    <p:sldId id="894" r:id="rId44"/>
    <p:sldId id="895" r:id="rId45"/>
    <p:sldId id="896" r:id="rId46"/>
    <p:sldId id="897" r:id="rId47"/>
    <p:sldId id="898" r:id="rId48"/>
    <p:sldId id="899" r:id="rId49"/>
    <p:sldId id="900" r:id="rId50"/>
    <p:sldId id="901" r:id="rId51"/>
    <p:sldId id="902" r:id="rId52"/>
    <p:sldId id="903" r:id="rId53"/>
    <p:sldId id="904" r:id="rId54"/>
    <p:sldId id="905" r:id="rId55"/>
    <p:sldId id="906" r:id="rId56"/>
    <p:sldId id="907" r:id="rId57"/>
    <p:sldId id="908" r:id="rId5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76AD657D-2881-41E5-BC14-BE20F2A310EB}">
          <p14:sldIdLst>
            <p14:sldId id="256"/>
            <p14:sldId id="404"/>
            <p14:sldId id="918"/>
            <p14:sldId id="919"/>
            <p14:sldId id="920"/>
            <p14:sldId id="921"/>
            <p14:sldId id="922"/>
            <p14:sldId id="923"/>
            <p14:sldId id="924"/>
            <p14:sldId id="850"/>
            <p14:sldId id="852"/>
          </p14:sldIdLst>
        </p14:section>
        <p14:section name="Untitled Section" id="{B7B8481B-12FB-4AA5-AD2E-010361D1F7A9}">
          <p14:sldIdLst>
            <p14:sldId id="857"/>
            <p14:sldId id="865"/>
            <p14:sldId id="866"/>
            <p14:sldId id="867"/>
            <p14:sldId id="868"/>
            <p14:sldId id="869"/>
            <p14:sldId id="870"/>
            <p14:sldId id="871"/>
            <p14:sldId id="873"/>
            <p14:sldId id="915"/>
            <p14:sldId id="872"/>
            <p14:sldId id="926"/>
            <p14:sldId id="875"/>
            <p14:sldId id="878"/>
            <p14:sldId id="879"/>
            <p14:sldId id="880"/>
            <p14:sldId id="881"/>
            <p14:sldId id="882"/>
            <p14:sldId id="883"/>
            <p14:sldId id="884"/>
            <p14:sldId id="885"/>
            <p14:sldId id="877"/>
            <p14:sldId id="886"/>
            <p14:sldId id="887"/>
            <p14:sldId id="925"/>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9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8" autoAdjust="0"/>
    <p:restoredTop sz="94671"/>
  </p:normalViewPr>
  <p:slideViewPr>
    <p:cSldViewPr>
      <p:cViewPr varScale="1">
        <p:scale>
          <a:sx n="147" d="100"/>
          <a:sy n="147" d="100"/>
        </p:scale>
        <p:origin x="216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6" d="100"/>
          <a:sy n="76" d="100"/>
        </p:scale>
        <p:origin x="-1430"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defTabSz="966788" eaLnBrk="1" hangingPunct="1">
              <a:defRPr sz="1300"/>
            </a:lvl1pPr>
          </a:lstStyle>
          <a:p>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algn="r" defTabSz="966788" eaLnBrk="1" hangingPunct="1">
              <a:defRPr sz="1300"/>
            </a:lvl1pPr>
          </a:lstStyle>
          <a:p>
            <a:endParaRPr lang="en-US"/>
          </a:p>
        </p:txBody>
      </p:sp>
      <p:sp>
        <p:nvSpPr>
          <p:cNvPr id="32772" name="Rectangle 4"/>
          <p:cNvSpPr>
            <a:spLocks noGrp="1" noChangeArrowheads="1"/>
          </p:cNvSpPr>
          <p:nvPr>
            <p:ph type="ftr" sz="quarter" idx="2"/>
          </p:nvPr>
        </p:nvSpPr>
        <p:spPr bwMode="auto">
          <a:xfrm>
            <a:off x="0"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defTabSz="966788" eaLnBrk="1" hangingPunct="1">
              <a:defRPr sz="1300"/>
            </a:lvl1pPr>
          </a:lstStyle>
          <a:p>
            <a:endParaRPr lang="en-US"/>
          </a:p>
        </p:txBody>
      </p:sp>
      <p:sp>
        <p:nvSpPr>
          <p:cNvPr id="32773" name="Rectangle 5"/>
          <p:cNvSpPr>
            <a:spLocks noGrp="1" noChangeArrowheads="1"/>
          </p:cNvSpPr>
          <p:nvPr>
            <p:ph type="sldNum" sz="quarter" idx="3"/>
          </p:nvPr>
        </p:nvSpPr>
        <p:spPr bwMode="auto">
          <a:xfrm>
            <a:off x="4143375"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algn="r" defTabSz="966788" eaLnBrk="1" hangingPunct="1">
              <a:defRPr sz="1300"/>
            </a:lvl1pPr>
          </a:lstStyle>
          <a:p>
            <a:fld id="{6BEE3CD2-824C-409B-AD2E-25CAA30DEF3E}" type="slidenum">
              <a:rPr lang="en-US"/>
              <a:pPr/>
              <a:t>‹#›</a:t>
            </a:fld>
            <a:endParaRPr lang="en-US"/>
          </a:p>
        </p:txBody>
      </p:sp>
    </p:spTree>
    <p:extLst>
      <p:ext uri="{BB962C8B-B14F-4D97-AF65-F5344CB8AC3E}">
        <p14:creationId xmlns:p14="http://schemas.microsoft.com/office/powerpoint/2010/main" val="34304238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50" units="cm"/>
          <inkml:channel name="Y" type="integer" max="1741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17-10-03T18:54:39.352"/>
    </inkml:context>
    <inkml:brush xml:id="br0">
      <inkml:brushProperty name="width" value="0.05292" units="cm"/>
      <inkml:brushProperty name="height" value="0.05292" units="cm"/>
      <inkml:brushProperty name="color" value="#FF0000"/>
    </inkml:brush>
  </inkml:definitions>
  <inkml:trace contextRef="#ctx0" brushRef="#br0">13382 15632 198 0,'-6'6'-29'16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lvl1pPr eaLnBrk="1" hangingPunct="1">
              <a:defRPr sz="1200"/>
            </a:lvl1pPr>
          </a:lstStyle>
          <a:p>
            <a:endParaRPr lang="en-US"/>
          </a:p>
        </p:txBody>
      </p:sp>
      <p:sp>
        <p:nvSpPr>
          <p:cNvPr id="9318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lvl1pPr algn="r" eaLnBrk="1" hangingPunct="1">
              <a:defRPr sz="1200"/>
            </a:lvl1pPr>
          </a:lstStyle>
          <a:p>
            <a:endParaRPr 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p:cNvSpPr>
            <a:spLocks noGrp="1" noChangeArrowheads="1"/>
          </p:cNvSpPr>
          <p:nvPr>
            <p:ph type="body" sz="quarter" idx="3"/>
          </p:nvPr>
        </p:nvSpPr>
        <p:spPr bwMode="auto">
          <a:xfrm>
            <a:off x="731839" y="4560889"/>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3190" name="Rectangle 6"/>
          <p:cNvSpPr>
            <a:spLocks noGrp="1" noChangeArrowheads="1"/>
          </p:cNvSpPr>
          <p:nvPr>
            <p:ph type="ftr" sz="quarter" idx="4"/>
          </p:nvPr>
        </p:nvSpPr>
        <p:spPr bwMode="auto">
          <a:xfrm>
            <a:off x="0"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b" anchorCtr="0" compatLnSpc="1">
            <a:prstTxWarp prst="textNoShape">
              <a:avLst/>
            </a:prstTxWarp>
          </a:bodyPr>
          <a:lstStyle>
            <a:lvl1pPr eaLnBrk="1" hangingPunct="1">
              <a:defRPr sz="1200"/>
            </a:lvl1pPr>
          </a:lstStyle>
          <a:p>
            <a:endParaRPr lang="en-US"/>
          </a:p>
        </p:txBody>
      </p:sp>
      <p:sp>
        <p:nvSpPr>
          <p:cNvPr id="93191" name="Rectangle 7"/>
          <p:cNvSpPr>
            <a:spLocks noGrp="1" noChangeArrowheads="1"/>
          </p:cNvSpPr>
          <p:nvPr>
            <p:ph type="sldNum" sz="quarter" idx="5"/>
          </p:nvPr>
        </p:nvSpPr>
        <p:spPr bwMode="auto">
          <a:xfrm>
            <a:off x="4143375" y="9120189"/>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b" anchorCtr="0" compatLnSpc="1">
            <a:prstTxWarp prst="textNoShape">
              <a:avLst/>
            </a:prstTxWarp>
          </a:bodyPr>
          <a:lstStyle>
            <a:lvl1pPr algn="r" eaLnBrk="1" hangingPunct="1">
              <a:defRPr sz="1200"/>
            </a:lvl1pPr>
          </a:lstStyle>
          <a:p>
            <a:fld id="{902F2BB1-3AF9-437E-92CA-5C027E0B604E}" type="slidenum">
              <a:rPr lang="en-US"/>
              <a:pPr/>
              <a:t>‹#›</a:t>
            </a:fld>
            <a:endParaRPr lang="en-US"/>
          </a:p>
        </p:txBody>
      </p:sp>
    </p:spTree>
    <p:extLst>
      <p:ext uri="{BB962C8B-B14F-4D97-AF65-F5344CB8AC3E}">
        <p14:creationId xmlns:p14="http://schemas.microsoft.com/office/powerpoint/2010/main" val="17179146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F22ED-F8E8-49DE-9D47-973EF7960B0D}" type="slidenum">
              <a:rPr lang="en-US"/>
              <a:pPr/>
              <a:t>1</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8933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8415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33D55-D910-4EB8-B0FE-E29A1CDDA90E}" type="slidenum">
              <a:rPr lang="en-US"/>
              <a:pPr/>
              <a:t>20</a:t>
            </a:fld>
            <a:endParaRPr 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563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EB753-9DAE-4032-95CF-B98A7551398F}" type="slidenum">
              <a:rPr lang="en-US"/>
              <a:pPr/>
              <a:t>22</a:t>
            </a:fld>
            <a:endParaRPr lang="en-US"/>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6631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9B1D6-0161-461D-A848-E2639CFB48CE}" type="slidenum">
              <a:rPr lang="en-US"/>
              <a:pPr/>
              <a:t>24</a:t>
            </a:fld>
            <a:endParaRPr 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791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1258EE04-94A6-416B-9C7C-0902CADBB1CB}" type="slidenum">
              <a:rPr lang="en-US" sz="1200"/>
              <a:pPr algn="r" eaLnBrk="1" hangingPunct="1"/>
              <a:t>26</a:t>
            </a:fld>
            <a:endParaRPr 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1743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793978F2-9FB1-453E-B111-2C6A92CE48BC}" type="slidenum">
              <a:rPr lang="en-US" sz="1200"/>
              <a:pPr algn="r" eaLnBrk="1" hangingPunct="1"/>
              <a:t>27</a:t>
            </a:fld>
            <a:endParaRPr lang="en-US"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0701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E2CC6C53-42C5-4736-9775-FDFC5C475A1D}" type="slidenum">
              <a:rPr lang="en-US" sz="1200"/>
              <a:pPr algn="r" eaLnBrk="1" hangingPunct="1"/>
              <a:t>28</a:t>
            </a:fld>
            <a:endParaRPr lang="en-US" sz="12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65347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CCA90188-B7D7-495F-B387-32565C05812C}" type="slidenum">
              <a:rPr lang="en-US" sz="1200"/>
              <a:pPr algn="r" eaLnBrk="1" hangingPunct="1"/>
              <a:t>29</a:t>
            </a:fld>
            <a:endParaRPr lang="en-US" sz="12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14620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FB825382-E631-4B69-9918-4C6AD3D1E58B}" type="slidenum">
              <a:rPr lang="en-US" sz="1200"/>
              <a:pPr algn="r" eaLnBrk="1" hangingPunct="1"/>
              <a:t>30</a:t>
            </a:fld>
            <a:endParaRPr lang="en-US"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87859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FB825382-E631-4B69-9918-4C6AD3D1E58B}" type="slidenum">
              <a:rPr lang="en-US" sz="1200"/>
              <a:pPr algn="r" eaLnBrk="1" hangingPunct="1"/>
              <a:t>31</a:t>
            </a:fld>
            <a:endParaRPr lang="en-US"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8433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F98EAB-5F79-4521-BBA8-CA8D71313D05}" type="slidenum">
              <a:rPr lang="en-US" smtClean="0"/>
              <a:pPr/>
              <a:t>10</a:t>
            </a:fld>
            <a:endParaRPr lang="en-US"/>
          </a:p>
        </p:txBody>
      </p:sp>
    </p:spTree>
    <p:extLst>
      <p:ext uri="{BB962C8B-B14F-4D97-AF65-F5344CB8AC3E}">
        <p14:creationId xmlns:p14="http://schemas.microsoft.com/office/powerpoint/2010/main" val="2517525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10402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33626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2159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65955-D37B-4B07-94ED-A8A4FE882283}" type="slidenum">
              <a:rPr lang="en-US"/>
              <a:pPr/>
              <a:t>35</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4398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8E376-9A38-44E2-94C2-BB64F9BAC336}" type="slidenum">
              <a:rPr lang="en-US"/>
              <a:pPr/>
              <a:t>37</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r>
              <a:rPr lang="en-US"/>
              <a:t>If registers read at dispatch, then deallocate physical register when the corresponding arch register is overwritten.  If read right before issue, then cannot deallocate until all pending reads to that physical register have completed.</a:t>
            </a:r>
          </a:p>
          <a:p>
            <a:endParaRPr lang="en-US"/>
          </a:p>
        </p:txBody>
      </p:sp>
    </p:spTree>
    <p:extLst>
      <p:ext uri="{BB962C8B-B14F-4D97-AF65-F5344CB8AC3E}">
        <p14:creationId xmlns:p14="http://schemas.microsoft.com/office/powerpoint/2010/main" val="3643832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C8F79-1167-4E5D-A6F5-533DA61C50FD}" type="slidenum">
              <a:rPr lang="en-US"/>
              <a:pPr/>
              <a:t>38</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9745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FB416-0DED-40D4-A149-E0B7C8BD1DB3}" type="slidenum">
              <a:rPr lang="en-US"/>
              <a:pPr/>
              <a:t>39</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r>
              <a:rPr lang="en-US"/>
              <a:t>Looking at R1, P17 is committed.  Instruction 000, 001 and 011 reused R1, renaming to P7, P8 and P18 respectively.  Upon commit of 000, would need to write P7 into the Committed field of R0.</a:t>
            </a:r>
          </a:p>
          <a:p>
            <a:endParaRPr lang="en-US"/>
          </a:p>
          <a:p>
            <a:endParaRPr lang="en-US"/>
          </a:p>
        </p:txBody>
      </p:sp>
    </p:spTree>
    <p:extLst>
      <p:ext uri="{BB962C8B-B14F-4D97-AF65-F5344CB8AC3E}">
        <p14:creationId xmlns:p14="http://schemas.microsoft.com/office/powerpoint/2010/main" val="2454597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9E0BF-F383-4C08-914A-37410E8262D1}" type="slidenum">
              <a:rPr lang="en-US"/>
              <a:pPr/>
              <a:t>40</a:t>
            </a:fld>
            <a:endParaRPr lang="en-US"/>
          </a:p>
        </p:txBody>
      </p:sp>
      <p:sp>
        <p:nvSpPr>
          <p:cNvPr id="1150978" name="Rectangle 2"/>
          <p:cNvSpPr>
            <a:spLocks noGrp="1" noRot="1" noChangeAspect="1" noChangeArrowheads="1" noTextEdit="1"/>
          </p:cNvSpPr>
          <p:nvPr>
            <p:ph type="sldImg"/>
          </p:nvPr>
        </p:nvSpPr>
        <p:spPr>
          <a:xfrm>
            <a:off x="1295400" y="685800"/>
            <a:ext cx="4800600" cy="3600450"/>
          </a:xfrm>
          <a:ln/>
        </p:spPr>
      </p:sp>
      <p:sp>
        <p:nvSpPr>
          <p:cNvPr id="115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878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87659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4017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09AE8-88ED-40C8-8AC0-7AD752692557}" type="slidenum">
              <a:rPr lang="en-US"/>
              <a:pPr/>
              <a:t>11</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1094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84275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760274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07094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79629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46769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79689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90622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80103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49199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1116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E0795-64D0-46F7-A0D9-D7FFC11D0602}" type="slidenum">
              <a:rPr lang="en-US"/>
              <a:pPr/>
              <a:t>12</a:t>
            </a:fld>
            <a:endParaRPr lang="en-US"/>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186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34222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78401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66928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85684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2605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08618-405F-43C3-8E83-CD88A413F45D}" type="slidenum">
              <a:rPr lang="en-US"/>
              <a:pPr/>
              <a:t>13</a:t>
            </a:fld>
            <a:endParaRPr 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616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6E8ED-54CD-4881-9684-6FDB9AE58711}" type="slidenum">
              <a:rPr lang="en-US"/>
              <a:pPr/>
              <a:t>15</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064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71AF2-DEE7-4C60-BF90-B187F1BC76FC}" type="slidenum">
              <a:rPr lang="en-US"/>
              <a:pPr/>
              <a:t>16</a:t>
            </a:fld>
            <a:endParaRPr 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121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F0810-6A98-4F71-B2A0-61D32C951107}" type="slidenum">
              <a:rPr lang="en-US"/>
              <a:pPr/>
              <a:t>17</a:t>
            </a:fld>
            <a:endParaRPr lang="en-US"/>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5504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39974-D048-49E0-88DA-4CF223F23BEF}" type="slidenum">
              <a:rPr lang="en-US"/>
              <a:pPr/>
              <a:t>18</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845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idx="12"/>
          </p:nvPr>
        </p:nvSpPr>
        <p:spPr/>
        <p:txBody>
          <a:bodyPr/>
          <a:lstStyle>
            <a:lvl1pPr>
              <a:defRPr>
                <a:solidFill>
                  <a:schemeClr val="tx2"/>
                </a:solidFill>
              </a:defRPr>
            </a:lvl1pPr>
          </a:lstStyle>
          <a:p>
            <a:fld id="{AE7C536B-9D4C-40E9-808E-AE5D414C922D}"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
        <p:nvSpPr>
          <p:cNvPr id="8" name="Text Box 41"/>
          <p:cNvSpPr txBox="1">
            <a:spLocks noChangeArrowheads="1"/>
          </p:cNvSpPr>
          <p:nvPr userDrawn="1"/>
        </p:nvSpPr>
        <p:spPr bwMode="auto">
          <a:xfrm>
            <a:off x="-22225" y="6613525"/>
            <a:ext cx="1851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000">
                <a:cs typeface="Arial" charset="0"/>
              </a:rPr>
              <a:t>© Derek Chiou &amp; Mattan Erez</a:t>
            </a:r>
          </a:p>
        </p:txBody>
      </p:sp>
    </p:spTree>
    <p:extLst>
      <p:ext uri="{BB962C8B-B14F-4D97-AF65-F5344CB8AC3E}">
        <p14:creationId xmlns:p14="http://schemas.microsoft.com/office/powerpoint/2010/main" val="290883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idx="12"/>
          </p:nvPr>
        </p:nvSpPr>
        <p:spPr/>
        <p:txBody>
          <a:bodyPr/>
          <a:lstStyle>
            <a:lvl1pPr>
              <a:defRPr/>
            </a:lvl1pPr>
          </a:lstStyle>
          <a:p>
            <a:fld id="{7E1B7D08-3D83-458D-A577-BB55E55FB238}"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(c) Derek Chiou &amp; Mattan Erez &amp; Dam Sunwoo</a:t>
            </a:r>
          </a:p>
        </p:txBody>
      </p:sp>
    </p:spTree>
    <p:extLst>
      <p:ext uri="{BB962C8B-B14F-4D97-AF65-F5344CB8AC3E}">
        <p14:creationId xmlns:p14="http://schemas.microsoft.com/office/powerpoint/2010/main" val="252042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0"/>
            <a:ext cx="2170113" cy="6399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362700" cy="6399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idx="12"/>
          </p:nvPr>
        </p:nvSpPr>
        <p:spPr/>
        <p:txBody>
          <a:bodyPr/>
          <a:lstStyle>
            <a:lvl1pPr>
              <a:defRPr/>
            </a:lvl1pPr>
          </a:lstStyle>
          <a:p>
            <a:fld id="{0CEEFB18-BA1D-41A0-9873-645E1FBEF4A5}"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(c) Derek Chiou &amp; Mattan Erez &amp; Dam Sunwoo</a:t>
            </a:r>
          </a:p>
        </p:txBody>
      </p:sp>
    </p:spTree>
    <p:extLst>
      <p:ext uri="{BB962C8B-B14F-4D97-AF65-F5344CB8AC3E}">
        <p14:creationId xmlns:p14="http://schemas.microsoft.com/office/powerpoint/2010/main" val="266326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5613" cy="900113"/>
          </a:xfrm>
        </p:spPr>
        <p:txBody>
          <a:bodyPr/>
          <a:lstStyle>
            <a:lvl1pPr>
              <a:defRPr>
                <a:solidFill>
                  <a:schemeClr val="tx1"/>
                </a:solidFill>
              </a:defRPr>
            </a:lvl1pPr>
          </a:lstStyle>
          <a:p>
            <a:r>
              <a:rPr lang="en-US"/>
              <a:t>Click to edit Master title style</a:t>
            </a:r>
          </a:p>
        </p:txBody>
      </p:sp>
      <p:sp>
        <p:nvSpPr>
          <p:cNvPr id="3" name="Table Placeholder 2"/>
          <p:cNvSpPr>
            <a:spLocks noGrp="1"/>
          </p:cNvSpPr>
          <p:nvPr>
            <p:ph type="tbl" idx="1"/>
          </p:nvPr>
        </p:nvSpPr>
        <p:spPr>
          <a:xfrm>
            <a:off x="457200" y="1143000"/>
            <a:ext cx="8534400" cy="5256213"/>
          </a:xfrm>
        </p:spPr>
        <p:txBody>
          <a:bodyPr/>
          <a:lstStyle/>
          <a:p>
            <a:r>
              <a:rPr lang="en-US"/>
              <a:t>Click icon to add table</a:t>
            </a:r>
          </a:p>
        </p:txBody>
      </p:sp>
      <p:sp>
        <p:nvSpPr>
          <p:cNvPr id="6" name="Slide Number Placeholder 5"/>
          <p:cNvSpPr>
            <a:spLocks noGrp="1"/>
          </p:cNvSpPr>
          <p:nvPr>
            <p:ph type="sldNum" idx="12"/>
          </p:nvPr>
        </p:nvSpPr>
        <p:spPr>
          <a:xfrm>
            <a:off x="8305800" y="6400800"/>
            <a:ext cx="836613" cy="455613"/>
          </a:xfrm>
        </p:spPr>
        <p:txBody>
          <a:bodyPr/>
          <a:lstStyle>
            <a:lvl1pPr>
              <a:defRPr/>
            </a:lvl1pPr>
          </a:lstStyle>
          <a:p>
            <a:fld id="{E490F00D-2DF2-4DD3-A4B3-02FC914B153F}"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tx2"/>
                </a:solidFill>
              </a:defRPr>
            </a:lvl1pPr>
          </a:lstStyle>
          <a:p>
            <a:r>
              <a:rPr lang="en-US" altLang="en-US"/>
              <a:t>(c) Derek Chiou &amp; Mattan Erez &amp; Dam Sunwoo</a:t>
            </a:r>
          </a:p>
        </p:txBody>
      </p:sp>
    </p:spTree>
    <p:extLst>
      <p:ext uri="{BB962C8B-B14F-4D97-AF65-F5344CB8AC3E}">
        <p14:creationId xmlns:p14="http://schemas.microsoft.com/office/powerpoint/2010/main" val="4059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idx="12"/>
          </p:nvPr>
        </p:nvSpPr>
        <p:spPr/>
        <p:txBody>
          <a:bodyPr/>
          <a:lstStyle>
            <a:lvl1pPr>
              <a:defRPr>
                <a:solidFill>
                  <a:schemeClr val="tx2"/>
                </a:solidFill>
              </a:defRPr>
            </a:lvl1pPr>
          </a:lstStyle>
          <a:p>
            <a:fld id="{9298A09C-1584-4E46-935C-492AB14C1C1B}"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34175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idx="12"/>
          </p:nvPr>
        </p:nvSpPr>
        <p:spPr/>
        <p:txBody>
          <a:bodyPr/>
          <a:lstStyle>
            <a:lvl1pPr>
              <a:defRPr>
                <a:solidFill>
                  <a:schemeClr val="tx2"/>
                </a:solidFill>
              </a:defRPr>
            </a:lvl1pPr>
          </a:lstStyle>
          <a:p>
            <a:fld id="{0299F8BE-3158-4ACC-9D6D-293553305AA7}"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178595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sz="half" idx="1"/>
          </p:nvPr>
        </p:nvSpPr>
        <p:spPr>
          <a:xfrm>
            <a:off x="457200" y="1143000"/>
            <a:ext cx="4191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143000"/>
            <a:ext cx="4191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2"/>
          </p:nvPr>
        </p:nvSpPr>
        <p:spPr/>
        <p:txBody>
          <a:bodyPr/>
          <a:lstStyle>
            <a:lvl1pPr>
              <a:defRPr>
                <a:solidFill>
                  <a:schemeClr val="tx2"/>
                </a:solidFill>
              </a:defRPr>
            </a:lvl1pPr>
          </a:lstStyle>
          <a:p>
            <a:fld id="{AB3F87AD-1B09-4106-B498-C90F07B9EFAF}" type="slidenum">
              <a:rPr lang="en-US" altLang="en-US" smtClean="0"/>
              <a:pPr/>
              <a:t>‹#›</a:t>
            </a:fld>
            <a:endParaRPr lang="en-US" altLang="en-US"/>
          </a:p>
        </p:txBody>
      </p:sp>
      <p:sp>
        <p:nvSpPr>
          <p:cNvPr id="8"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191379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idx="12"/>
          </p:nvPr>
        </p:nvSpPr>
        <p:spPr/>
        <p:txBody>
          <a:bodyPr/>
          <a:lstStyle>
            <a:lvl1pPr>
              <a:defRPr/>
            </a:lvl1pPr>
          </a:lstStyle>
          <a:p>
            <a:fld id="{30F9CA2E-3FB3-45A8-9984-8D82C0233043}" type="slidenum">
              <a:rPr lang="en-US" altLang="en-US" smtClean="0"/>
              <a:pPr/>
              <a:t>‹#›</a:t>
            </a:fld>
            <a:endParaRPr lang="en-US" altLang="en-US"/>
          </a:p>
        </p:txBody>
      </p:sp>
      <p:sp>
        <p:nvSpPr>
          <p:cNvPr id="12" name="Footer Placeholder 4"/>
          <p:cNvSpPr>
            <a:spLocks noGrp="1"/>
          </p:cNvSpPr>
          <p:nvPr>
            <p:ph type="ftr" idx="13"/>
          </p:nvPr>
        </p:nvSpPr>
        <p:spPr>
          <a:xfrm>
            <a:off x="1143000" y="0"/>
            <a:ext cx="5181600" cy="417871"/>
          </a:xfrm>
          <a:prstGeom prst="rect">
            <a:avLst/>
          </a:prstGeom>
        </p:spPr>
        <p:txBody>
          <a:bodyPr anchor="ctr"/>
          <a:lstStyle>
            <a:lvl1pPr algn="ctr">
              <a:defRPr sz="1200">
                <a:solidFill>
                  <a:schemeClr val="tx2"/>
                </a:solidFill>
              </a:defRPr>
            </a:lvl1pPr>
          </a:lstStyle>
          <a:p>
            <a:r>
              <a:rPr lang="en-US" altLang="en-US"/>
              <a:t>(c) Derek Chiou &amp; Mattan Erez &amp; Dam Sunwoo</a:t>
            </a:r>
          </a:p>
        </p:txBody>
      </p:sp>
    </p:spTree>
    <p:extLst>
      <p:ext uri="{BB962C8B-B14F-4D97-AF65-F5344CB8AC3E}">
        <p14:creationId xmlns:p14="http://schemas.microsoft.com/office/powerpoint/2010/main" val="106815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5" name="Slide Number Placeholder 4"/>
          <p:cNvSpPr>
            <a:spLocks noGrp="1"/>
          </p:cNvSpPr>
          <p:nvPr>
            <p:ph type="sldNum" idx="12"/>
          </p:nvPr>
        </p:nvSpPr>
        <p:spPr/>
        <p:txBody>
          <a:bodyPr/>
          <a:lstStyle>
            <a:lvl1pPr>
              <a:defRPr/>
            </a:lvl1pPr>
          </a:lstStyle>
          <a:p>
            <a:fld id="{76F08723-54D2-4578-BD5A-75247D965FFA}" type="slidenum">
              <a:rPr lang="en-US" altLang="en-US" smtClean="0"/>
              <a:pPr/>
              <a:t>‹#›</a:t>
            </a:fld>
            <a:endParaRPr lang="en-US" altLang="en-US"/>
          </a:p>
        </p:txBody>
      </p:sp>
      <p:sp>
        <p:nvSpPr>
          <p:cNvPr id="7" name="Footer Placeholder 4"/>
          <p:cNvSpPr txBox="1">
            <a:spLocks/>
          </p:cNvSpPr>
          <p:nvPr/>
        </p:nvSpPr>
        <p:spPr>
          <a:xfrm>
            <a:off x="841376" y="0"/>
            <a:ext cx="5483224" cy="455613"/>
          </a:xfrm>
          <a:prstGeom prst="rect">
            <a:avLst/>
          </a:prstGeom>
        </p:spPr>
        <p:txBody>
          <a:bodyPr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296699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lvl1pPr>
              <a:defRPr/>
            </a:lvl1pPr>
          </a:lstStyle>
          <a:p>
            <a:fld id="{0CA1E50F-F327-4055-8D0A-884D8C8DB322}" type="slidenum">
              <a:rPr lang="en-US" altLang="en-US" smtClean="0"/>
              <a:pPr/>
              <a:t>‹#›</a:t>
            </a:fld>
            <a:endParaRPr lang="en-US" altLang="en-US"/>
          </a:p>
        </p:txBody>
      </p:sp>
      <p:sp>
        <p:nvSpPr>
          <p:cNvPr id="5"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118607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idx="12"/>
          </p:nvPr>
        </p:nvSpPr>
        <p:spPr/>
        <p:txBody>
          <a:bodyPr/>
          <a:lstStyle>
            <a:lvl1pPr>
              <a:defRPr/>
            </a:lvl1pPr>
          </a:lstStyle>
          <a:p>
            <a:fld id="{7D36EE54-81DB-4D53-A93A-BD88AB001722}"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tx2"/>
                </a:solidFill>
              </a:defRPr>
            </a:lvl1pPr>
          </a:lstStyle>
          <a:p>
            <a:r>
              <a:rPr lang="en-US" altLang="en-US"/>
              <a:t>(c) Derek Chiou &amp; Mattan Erez &amp; Dam Sunwoo</a:t>
            </a:r>
          </a:p>
        </p:txBody>
      </p:sp>
    </p:spTree>
    <p:extLst>
      <p:ext uri="{BB962C8B-B14F-4D97-AF65-F5344CB8AC3E}">
        <p14:creationId xmlns:p14="http://schemas.microsoft.com/office/powerpoint/2010/main" val="340822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idx="12"/>
          </p:nvPr>
        </p:nvSpPr>
        <p:spPr/>
        <p:txBody>
          <a:bodyPr/>
          <a:lstStyle>
            <a:lvl1pPr>
              <a:defRPr/>
            </a:lvl1pPr>
          </a:lstStyle>
          <a:p>
            <a:fld id="{4FEBB740-3606-4F0C-B3D6-7D39D1CFD476}" type="slidenum">
              <a:rPr lang="en-US" altLang="en-US" smtClean="0"/>
              <a:pPr/>
              <a:t>‹#›</a:t>
            </a:fld>
            <a:endParaRPr lang="en-US" altLang="en-US"/>
          </a:p>
        </p:txBody>
      </p:sp>
      <p:sp>
        <p:nvSpPr>
          <p:cNvPr id="9"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(c) Derek Chiou &amp; Mattan Erez &amp; Dam Sunwoo</a:t>
            </a:r>
          </a:p>
        </p:txBody>
      </p:sp>
    </p:spTree>
    <p:extLst>
      <p:ext uri="{BB962C8B-B14F-4D97-AF65-F5344CB8AC3E}">
        <p14:creationId xmlns:p14="http://schemas.microsoft.com/office/powerpoint/2010/main" val="296916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388415" y="457200"/>
            <a:ext cx="860318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1026" name="Rectangle 2"/>
          <p:cNvSpPr>
            <a:spLocks noGrp="1" noChangeArrowheads="1"/>
          </p:cNvSpPr>
          <p:nvPr>
            <p:ph type="body" idx="1"/>
          </p:nvPr>
        </p:nvSpPr>
        <p:spPr bwMode="auto">
          <a:xfrm>
            <a:off x="457200" y="1433513"/>
            <a:ext cx="8534400" cy="540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9" name="Rectangle 5"/>
          <p:cNvSpPr>
            <a:spLocks noGrp="1" noChangeArrowheads="1"/>
          </p:cNvSpPr>
          <p:nvPr>
            <p:ph type="sldNum"/>
          </p:nvPr>
        </p:nvSpPr>
        <p:spPr bwMode="auto">
          <a:xfrm>
            <a:off x="6705600" y="-14221"/>
            <a:ext cx="8366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chemeClr val="tx2"/>
                </a:solidFill>
                <a:latin typeface="Lato" panose="020F0502020204030203" pitchFamily="34" charset="0"/>
                <a:ea typeface="Source Sans Pro Light" panose="020B0403030403020204" pitchFamily="34" charset="0"/>
              </a:defRPr>
            </a:lvl1pPr>
          </a:lstStyle>
          <a:p>
            <a:fld id="{E490F00D-2DF2-4DD3-A4B3-02FC914B153F}" type="slidenum">
              <a:rPr lang="en-US" altLang="en-US" smtClean="0"/>
              <a:pPr/>
              <a:t>‹#›</a:t>
            </a:fld>
            <a:endParaRPr lang="en-US" altLang="en-US"/>
          </a:p>
        </p:txBody>
      </p:sp>
      <p:sp>
        <p:nvSpPr>
          <p:cNvPr id="12"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Lato" panose="020F0502020204030203" pitchFamily="34" charset="0"/>
                <a:ea typeface="Source Sans Pro Light" panose="020B0403030403020204" pitchFamily="34" charset="0"/>
              </a:defRPr>
            </a:lvl1pPr>
          </a:lstStyle>
          <a:p>
            <a:r>
              <a:rPr lang="en-US" altLang="en-US"/>
              <a:t>(c) Derek Chiou &amp; Mattan Erez &amp; Dam Sunwoo</a:t>
            </a:r>
          </a:p>
        </p:txBody>
      </p:sp>
      <p:pic>
        <p:nvPicPr>
          <p:cNvPr id="2" name="Picture 1"/>
          <p:cNvPicPr>
            <a:picLocks noChangeAspect="1"/>
          </p:cNvPicPr>
          <p:nvPr/>
        </p:nvPicPr>
        <p:blipFill rotWithShape="1">
          <a:blip r:embed="rId14" cstate="print">
            <a:extLst>
              <a:ext uri="{28A0092B-C50C-407E-A947-70E740481C1C}">
                <a14:useLocalDpi xmlns:a14="http://schemas.microsoft.com/office/drawing/2010/main" val="0"/>
              </a:ext>
            </a:extLst>
          </a:blip>
          <a:srcRect l="15401" t="30441" r="14442" b="31507"/>
          <a:stretch/>
        </p:blipFill>
        <p:spPr>
          <a:xfrm>
            <a:off x="7733531" y="76200"/>
            <a:ext cx="1249680" cy="304800"/>
          </a:xfrm>
          <a:prstGeom prst="rect">
            <a:avLst/>
          </a:prstGeom>
        </p:spPr>
      </p:pic>
    </p:spTree>
    <p:extLst>
      <p:ext uri="{BB962C8B-B14F-4D97-AF65-F5344CB8AC3E}">
        <p14:creationId xmlns:p14="http://schemas.microsoft.com/office/powerpoint/2010/main" val="105153289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dt="0"/>
  <p:txStyles>
    <p:titleStyle>
      <a:lvl1pPr algn="l" defTabSz="457200" rtl="0" eaLnBrk="1" fontAlgn="base" hangingPunct="1">
        <a:lnSpc>
          <a:spcPct val="99000"/>
        </a:lnSpc>
        <a:spcBef>
          <a:spcPct val="0"/>
        </a:spcBef>
        <a:spcAft>
          <a:spcPct val="0"/>
        </a:spcAft>
        <a:buClr>
          <a:srgbClr val="333399"/>
        </a:buClr>
        <a:buSzPct val="100000"/>
        <a:buFont typeface="Century Gothic" pitchFamily="34" charset="0"/>
        <a:defRPr sz="2800" b="1">
          <a:solidFill>
            <a:schemeClr val="tx1"/>
          </a:solidFill>
          <a:latin typeface="Lato" panose="020F0502020204030203" pitchFamily="34" charset="0"/>
          <a:ea typeface="Source Sans Pro Light" panose="020B0403030403020204" pitchFamily="34" charset="0"/>
          <a:cs typeface="+mj-cs"/>
        </a:defRPr>
      </a:lvl1pPr>
      <a:lvl2pPr marL="4318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2pPr>
      <a:lvl3pPr marL="6477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3pPr>
      <a:lvl4pPr marL="8636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4pPr>
      <a:lvl5pPr marL="10795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5pPr>
      <a:lvl6pPr marL="15367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6pPr>
      <a:lvl7pPr marL="19939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7pPr>
      <a:lvl8pPr marL="24511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8pPr>
      <a:lvl9pPr marL="29083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9pPr>
    </p:titleStyle>
    <p:bodyStyle>
      <a:lvl1pPr marL="341313" indent="-341313" algn="l" defTabSz="457200" rtl="0" eaLnBrk="1" fontAlgn="base" hangingPunct="1">
        <a:lnSpc>
          <a:spcPct val="90000"/>
        </a:lnSpc>
        <a:spcBef>
          <a:spcPts val="650"/>
        </a:spcBef>
        <a:spcAft>
          <a:spcPct val="0"/>
        </a:spcAft>
        <a:buClr>
          <a:schemeClr val="tx1"/>
        </a:buClr>
        <a:buSzPct val="100000"/>
        <a:buFont typeface="Century Gothic" pitchFamily="34" charset="0"/>
        <a:buChar char="•"/>
        <a:defRPr sz="2600">
          <a:solidFill>
            <a:schemeClr val="tx1"/>
          </a:solidFill>
          <a:latin typeface="Lato" panose="020F0502020204030203" pitchFamily="34" charset="0"/>
          <a:ea typeface="Source Sans Pro Light" panose="020B0403030403020204" pitchFamily="34" charset="0"/>
          <a:cs typeface="+mn-cs"/>
        </a:defRPr>
      </a:lvl1pPr>
      <a:lvl2pPr marL="741363" indent="-284163" algn="l" defTabSz="457200" rtl="0" eaLnBrk="1" fontAlgn="base" hangingPunct="1">
        <a:lnSpc>
          <a:spcPct val="90000"/>
        </a:lnSpc>
        <a:spcBef>
          <a:spcPts val="600"/>
        </a:spcBef>
        <a:spcAft>
          <a:spcPct val="0"/>
        </a:spcAft>
        <a:buClr>
          <a:schemeClr val="tx2"/>
        </a:buClr>
        <a:buSzPct val="100000"/>
        <a:buFont typeface="Century Gothic" pitchFamily="34" charset="0"/>
        <a:buChar char="–"/>
        <a:defRPr sz="2200">
          <a:solidFill>
            <a:schemeClr val="tx2"/>
          </a:solidFill>
          <a:latin typeface="Lato" panose="020F0502020204030203" pitchFamily="34" charset="0"/>
          <a:ea typeface="Source Sans Pro Light" panose="020B0403030403020204" pitchFamily="34" charset="0"/>
          <a:cs typeface="+mn-cs"/>
        </a:defRPr>
      </a:lvl2pPr>
      <a:lvl3pPr marL="1143000" indent="-228600" algn="l" defTabSz="457200" rtl="0" eaLnBrk="1" fontAlgn="base" hangingPunct="1">
        <a:lnSpc>
          <a:spcPct val="90000"/>
        </a:lnSpc>
        <a:spcBef>
          <a:spcPts val="500"/>
        </a:spcBef>
        <a:spcAft>
          <a:spcPct val="0"/>
        </a:spcAft>
        <a:buClr>
          <a:schemeClr val="accent2"/>
        </a:buClr>
        <a:buSzPct val="100000"/>
        <a:buFont typeface="Century Gothic" pitchFamily="34" charset="0"/>
        <a:buChar char="•"/>
        <a:defRPr>
          <a:solidFill>
            <a:schemeClr val="accent2"/>
          </a:solidFill>
          <a:latin typeface="Lato" panose="020F0502020204030203" pitchFamily="34" charset="0"/>
          <a:ea typeface="Source Sans Pro Light" panose="020B0403030403020204" pitchFamily="34" charset="0"/>
          <a:cs typeface="+mn-cs"/>
        </a:defRPr>
      </a:lvl3pPr>
      <a:lvl4pPr marL="1600200" indent="-228600" algn="l" defTabSz="457200" rtl="0" eaLnBrk="1" fontAlgn="base" hangingPunct="1">
        <a:lnSpc>
          <a:spcPct val="90000"/>
        </a:lnSpc>
        <a:spcBef>
          <a:spcPts val="45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4pPr>
      <a:lvl5pPr marL="2057400" indent="-228600" algn="l" defTabSz="457200" rtl="0" eaLnBrk="1" fontAlgn="base" hangingPunct="1">
        <a:lnSpc>
          <a:spcPct val="90000"/>
        </a:lnSpc>
        <a:spcBef>
          <a:spcPts val="50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5pPr>
      <a:lvl6pPr marL="25146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6pPr>
      <a:lvl7pPr marL="29718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7pPr>
      <a:lvl8pPr marL="34290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8pPr>
      <a:lvl9pPr marL="38862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382N.1: Computer Architecture</a:t>
            </a:r>
            <a:br>
              <a:rPr lang="en-US" dirty="0"/>
            </a:br>
            <a:r>
              <a:rPr lang="en-US" dirty="0"/>
              <a:t>           Fall 201</a:t>
            </a:r>
            <a:r>
              <a:rPr lang="en-US" altLang="ko-KR" dirty="0"/>
              <a:t>8</a:t>
            </a:r>
            <a:r>
              <a:rPr lang="en-US" dirty="0"/>
              <a:t>: Lecture 9</a:t>
            </a:r>
            <a:br>
              <a:rPr lang="en-US" dirty="0"/>
            </a:br>
            <a:endParaRPr lang="en-US" dirty="0"/>
          </a:p>
        </p:txBody>
      </p:sp>
      <p:sp>
        <p:nvSpPr>
          <p:cNvPr id="2051" name="Rectangle 3"/>
          <p:cNvSpPr>
            <a:spLocks noGrp="1" noChangeArrowheads="1"/>
          </p:cNvSpPr>
          <p:nvPr>
            <p:ph type="subTitle" idx="1"/>
          </p:nvPr>
        </p:nvSpPr>
        <p:spPr/>
        <p:txBody>
          <a:bodyPr/>
          <a:lstStyle/>
          <a:p>
            <a:r>
              <a:rPr lang="en-US" dirty="0"/>
              <a:t>Dam Sunwoo</a:t>
            </a:r>
          </a:p>
          <a:p>
            <a:r>
              <a:rPr lang="en-US" dirty="0"/>
              <a:t>University of Texas at Austin</a:t>
            </a:r>
          </a:p>
          <a:p>
            <a:r>
              <a:rPr lang="en-US" dirty="0"/>
              <a:t>Arm Research</a:t>
            </a:r>
          </a:p>
          <a:p>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815360" y="5627520"/>
              <a:ext cx="2520" cy="2520"/>
            </p14:xfrm>
          </p:contentPart>
        </mc:Choice>
        <mc:Fallback xmlns="">
          <p:pic>
            <p:nvPicPr>
              <p:cNvPr id="3" name="Ink 2"/>
              <p:cNvPicPr/>
              <p:nvPr/>
            </p:nvPicPr>
            <p:blipFill>
              <a:blip r:embed="rId6"/>
              <a:stretch>
                <a:fillRect/>
              </a:stretch>
            </p:blipFill>
            <p:spPr>
              <a:xfrm>
                <a:off x="4812480" y="5624280"/>
                <a:ext cx="8640" cy="86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Scoreboarding</a:t>
            </a:r>
            <a:r>
              <a:rPr lang="en-US" dirty="0"/>
              <a:t> Review</a:t>
            </a:r>
          </a:p>
        </p:txBody>
      </p:sp>
      <p:sp>
        <p:nvSpPr>
          <p:cNvPr id="3" name="Content Placeholder 2"/>
          <p:cNvSpPr>
            <a:spLocks noGrp="1"/>
          </p:cNvSpPr>
          <p:nvPr>
            <p:ph idx="1"/>
          </p:nvPr>
        </p:nvSpPr>
        <p:spPr/>
        <p:txBody>
          <a:bodyPr/>
          <a:lstStyle/>
          <a:p>
            <a:r>
              <a:rPr lang="en-US" dirty="0"/>
              <a:t>Allows instructions to execute out-of-order when necessary resources are available and there are no data dependencies</a:t>
            </a:r>
          </a:p>
          <a:p>
            <a:r>
              <a:rPr lang="en-US" dirty="0"/>
              <a:t>Stalls front of pipeline if</a:t>
            </a:r>
          </a:p>
          <a:p>
            <a:pPr lvl="1"/>
            <a:r>
              <a:rPr lang="en-US" dirty="0"/>
              <a:t>functional unit busy (deals with FU hazard)</a:t>
            </a:r>
          </a:p>
          <a:p>
            <a:pPr lvl="1"/>
            <a:r>
              <a:rPr lang="en-US" dirty="0"/>
              <a:t>destination register busy (deals with WAW hazard)</a:t>
            </a:r>
          </a:p>
          <a:p>
            <a:r>
              <a:rPr lang="en-US" dirty="0"/>
              <a:t>Reads registers immediately before execution</a:t>
            </a:r>
          </a:p>
          <a:p>
            <a:pPr lvl="1"/>
            <a:r>
              <a:rPr lang="en-US" dirty="0"/>
              <a:t>May need more register read ports</a:t>
            </a:r>
          </a:p>
          <a:p>
            <a:r>
              <a:rPr lang="en-US" dirty="0"/>
              <a:t>Every register </a:t>
            </a:r>
            <a:r>
              <a:rPr lang="en-US" dirty="0" err="1"/>
              <a:t>writeback</a:t>
            </a:r>
            <a:r>
              <a:rPr lang="en-US" dirty="0"/>
              <a:t> is performed</a:t>
            </a:r>
          </a:p>
          <a:p>
            <a:r>
              <a:rPr lang="en-US" dirty="0"/>
              <a:t>If pending reads of </a:t>
            </a:r>
            <a:r>
              <a:rPr lang="en-US" b="1" i="1" dirty="0"/>
              <a:t>previous</a:t>
            </a:r>
            <a:r>
              <a:rPr lang="en-US" dirty="0"/>
              <a:t> value of register, </a:t>
            </a:r>
            <a:r>
              <a:rPr lang="en-US" dirty="0" err="1"/>
              <a:t>writeback</a:t>
            </a:r>
            <a:r>
              <a:rPr lang="en-US" dirty="0"/>
              <a:t> stalled</a:t>
            </a:r>
          </a:p>
          <a:p>
            <a:pPr lvl="1"/>
            <a:r>
              <a:rPr lang="en-US" dirty="0"/>
              <a:t>Otherwise, potential for WAR hazard</a:t>
            </a:r>
          </a:p>
          <a:p>
            <a:endParaRPr lang="en-US" dirty="0"/>
          </a:p>
        </p:txBody>
      </p:sp>
      <p:sp>
        <p:nvSpPr>
          <p:cNvPr id="7" name="Slide Number Placeholder 6"/>
          <p:cNvSpPr>
            <a:spLocks noGrp="1"/>
          </p:cNvSpPr>
          <p:nvPr>
            <p:ph type="sldNum" idx="12"/>
          </p:nvPr>
        </p:nvSpPr>
        <p:spPr/>
        <p:txBody>
          <a:bodyPr/>
          <a:lstStyle/>
          <a:p>
            <a:pPr>
              <a:defRPr/>
            </a:pPr>
            <a:fld id="{4BB9DA91-BD60-4360-9264-C6D48C9856DC}" type="slidenum">
              <a:rPr lang="en-US" altLang="en-US" smtClean="0"/>
              <a:pPr>
                <a:defRPr/>
              </a:pPr>
              <a:t>10</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413609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noFill/>
          <a:ln/>
        </p:spPr>
        <p:txBody>
          <a:bodyPr lIns="90488" tIns="44450" rIns="90488" bIns="44450"/>
          <a:lstStyle/>
          <a:p>
            <a:r>
              <a:rPr lang="en-US" dirty="0" err="1"/>
              <a:t>Tomasulo’s</a:t>
            </a:r>
            <a:r>
              <a:rPr lang="en-US" dirty="0"/>
              <a:t> Algorithm Review</a:t>
            </a:r>
          </a:p>
        </p:txBody>
      </p:sp>
      <p:sp>
        <p:nvSpPr>
          <p:cNvPr id="815107" name="Rectangle 3"/>
          <p:cNvSpPr>
            <a:spLocks noGrp="1" noChangeArrowheads="1"/>
          </p:cNvSpPr>
          <p:nvPr>
            <p:ph idx="1"/>
          </p:nvPr>
        </p:nvSpPr>
        <p:spPr>
          <a:noFill/>
          <a:ln/>
        </p:spPr>
        <p:txBody>
          <a:bodyPr lIns="90488" tIns="44450" rIns="90488" bIns="44450">
            <a:normAutofit/>
          </a:bodyPr>
          <a:lstStyle/>
          <a:p>
            <a:r>
              <a:rPr lang="en-US" dirty="0"/>
              <a:t>More distributed than </a:t>
            </a:r>
            <a:r>
              <a:rPr lang="en-US" dirty="0" err="1"/>
              <a:t>scoreboarding</a:t>
            </a:r>
            <a:endParaRPr lang="en-US" dirty="0"/>
          </a:p>
          <a:p>
            <a:pPr lvl="1"/>
            <a:r>
              <a:rPr lang="en-US" dirty="0"/>
              <a:t>Decisions can be made in distributed </a:t>
            </a:r>
            <a:r>
              <a:rPr lang="en-US" b="1" i="1" dirty="0"/>
              <a:t>reservation stations</a:t>
            </a:r>
          </a:p>
          <a:p>
            <a:r>
              <a:rPr lang="en-US" dirty="0"/>
              <a:t>Address WAW hazards without stalling</a:t>
            </a:r>
          </a:p>
          <a:p>
            <a:pPr lvl="1"/>
            <a:r>
              <a:rPr lang="en-US" dirty="0"/>
              <a:t>Register Renaming</a:t>
            </a:r>
          </a:p>
          <a:p>
            <a:endParaRPr lang="en-US" dirty="0"/>
          </a:p>
          <a:p>
            <a:endParaRPr lang="en-US" dirty="0"/>
          </a:p>
          <a:p>
            <a:endParaRPr lang="en-US" dirty="0"/>
          </a:p>
          <a:p>
            <a:endParaRPr lang="en-US" dirty="0"/>
          </a:p>
          <a:p>
            <a:r>
              <a:rPr lang="en-US" dirty="0"/>
              <a:t>Today:</a:t>
            </a:r>
          </a:p>
          <a:p>
            <a:pPr lvl="1"/>
            <a:r>
              <a:rPr lang="en-US" dirty="0"/>
              <a:t>More details on </a:t>
            </a:r>
            <a:r>
              <a:rPr lang="en-US" dirty="0" err="1"/>
              <a:t>Tomasulo</a:t>
            </a:r>
            <a:endParaRPr lang="en-US" dirty="0"/>
          </a:p>
          <a:p>
            <a:pPr lvl="1"/>
            <a:r>
              <a:rPr lang="en-US" dirty="0"/>
              <a:t>Handling In-order Retirement (ROB)</a:t>
            </a:r>
          </a:p>
          <a:p>
            <a:endParaRPr lang="en-US" dirty="0"/>
          </a:p>
        </p:txBody>
      </p:sp>
      <p:sp>
        <p:nvSpPr>
          <p:cNvPr id="6" name="Slide Number Placeholder 5"/>
          <p:cNvSpPr>
            <a:spLocks noGrp="1"/>
          </p:cNvSpPr>
          <p:nvPr>
            <p:ph type="sldNum" idx="12"/>
          </p:nvPr>
        </p:nvSpPr>
        <p:spPr/>
        <p:txBody>
          <a:bodyPr/>
          <a:lstStyle/>
          <a:p>
            <a:fld id="{8BD99E6A-5121-4217-89FF-BFF12993D8E6}" type="slidenum">
              <a:rPr lang="en-US" altLang="en-US"/>
              <a:pPr/>
              <a:t>11</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6869821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dirty="0"/>
              <a:t>Review: Simplified </a:t>
            </a:r>
            <a:r>
              <a:rPr lang="en-US" dirty="0" err="1"/>
              <a:t>Tomasulo</a:t>
            </a:r>
            <a:r>
              <a:rPr lang="en-US" dirty="0"/>
              <a:t> Pipeline</a:t>
            </a:r>
          </a:p>
        </p:txBody>
      </p:sp>
      <p:sp>
        <p:nvSpPr>
          <p:cNvPr id="30" name="Slide Number Placeholder 5"/>
          <p:cNvSpPr>
            <a:spLocks noGrp="1"/>
          </p:cNvSpPr>
          <p:nvPr>
            <p:ph type="sldNum" idx="12"/>
          </p:nvPr>
        </p:nvSpPr>
        <p:spPr/>
        <p:txBody>
          <a:bodyPr/>
          <a:lstStyle/>
          <a:p>
            <a:fld id="{97EA4933-9497-4859-A547-66162FFE7763}" type="slidenum">
              <a:rPr lang="en-US" altLang="en-US"/>
              <a:pPr/>
              <a:t>12</a:t>
            </a:fld>
            <a:endParaRPr lang="en-US" altLang="en-US"/>
          </a:p>
        </p:txBody>
      </p:sp>
      <p:sp>
        <p:nvSpPr>
          <p:cNvPr id="29"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768003" name="Rectangle 3"/>
          <p:cNvSpPr>
            <a:spLocks noChangeArrowheads="1"/>
          </p:cNvSpPr>
          <p:nvPr/>
        </p:nvSpPr>
        <p:spPr bwMode="auto">
          <a:xfrm>
            <a:off x="1143000" y="3505200"/>
            <a:ext cx="762000" cy="990600"/>
          </a:xfrm>
          <a:prstGeom prst="rect">
            <a:avLst/>
          </a:prstGeom>
          <a:noFill/>
          <a:ln w="9525" algn="ctr">
            <a:solidFill>
              <a:schemeClr val="tx1"/>
            </a:solidFill>
            <a:miter lim="800000"/>
            <a:headEnd/>
            <a:tailEnd/>
          </a:ln>
          <a:effectLst/>
        </p:spPr>
        <p:txBody>
          <a:bodyPr wrap="none" anchor="ctr"/>
          <a:lstStyle/>
          <a:p>
            <a:r>
              <a:rPr lang="en-US" sz="1800" dirty="0">
                <a:latin typeface="Lato" panose="020F0502020204030203" pitchFamily="34" charset="0"/>
              </a:rPr>
              <a:t>Fetch</a:t>
            </a:r>
          </a:p>
        </p:txBody>
      </p:sp>
      <p:sp>
        <p:nvSpPr>
          <p:cNvPr id="768004" name="Rectangle 4"/>
          <p:cNvSpPr>
            <a:spLocks noChangeArrowheads="1"/>
          </p:cNvSpPr>
          <p:nvPr/>
        </p:nvSpPr>
        <p:spPr bwMode="auto">
          <a:xfrm>
            <a:off x="2133600" y="3505200"/>
            <a:ext cx="762000" cy="990600"/>
          </a:xfrm>
          <a:prstGeom prst="rect">
            <a:avLst/>
          </a:prstGeom>
          <a:noFill/>
          <a:ln w="9525" algn="ctr">
            <a:solidFill>
              <a:schemeClr val="tx1"/>
            </a:solidFill>
            <a:miter lim="800000"/>
            <a:headEnd/>
            <a:tailEnd/>
          </a:ln>
          <a:effectLst/>
        </p:spPr>
        <p:txBody>
          <a:bodyPr wrap="none" anchor="ctr"/>
          <a:lstStyle/>
          <a:p>
            <a:pPr algn="ctr"/>
            <a:r>
              <a:rPr lang="en-US" sz="1800" dirty="0">
                <a:latin typeface="Lato" panose="020F0502020204030203" pitchFamily="34" charset="0"/>
              </a:rPr>
              <a:t>Decode	</a:t>
            </a:r>
          </a:p>
        </p:txBody>
      </p:sp>
      <p:sp>
        <p:nvSpPr>
          <p:cNvPr id="768006" name="Rectangle 6"/>
          <p:cNvSpPr>
            <a:spLocks noChangeArrowheads="1"/>
          </p:cNvSpPr>
          <p:nvPr/>
        </p:nvSpPr>
        <p:spPr bwMode="auto">
          <a:xfrm>
            <a:off x="4904295" y="1930138"/>
            <a:ext cx="1752600" cy="990600"/>
          </a:xfrm>
          <a:prstGeom prst="rect">
            <a:avLst/>
          </a:prstGeom>
          <a:solidFill>
            <a:schemeClr val="accent2"/>
          </a:solidFill>
          <a:ln w="9525" algn="ctr">
            <a:solidFill>
              <a:schemeClr val="tx1"/>
            </a:solidFill>
            <a:miter lim="800000"/>
            <a:headEnd/>
            <a:tailEnd/>
          </a:ln>
          <a:effectLst/>
        </p:spPr>
        <p:txBody>
          <a:bodyPr wrap="none" anchor="ctr"/>
          <a:lstStyle/>
          <a:p>
            <a:r>
              <a:rPr lang="en-US" sz="1800" dirty="0">
                <a:solidFill>
                  <a:schemeClr val="bg1">
                    <a:lumMod val="95000"/>
                  </a:schemeClr>
                </a:solidFill>
                <a:latin typeface="Lato" panose="020F0502020204030203" pitchFamily="34" charset="0"/>
              </a:rPr>
              <a:t>FU1</a:t>
            </a:r>
          </a:p>
        </p:txBody>
      </p:sp>
      <p:cxnSp>
        <p:nvCxnSpPr>
          <p:cNvPr id="768007" name="AutoShape 7"/>
          <p:cNvCxnSpPr>
            <a:cxnSpLocks noChangeShapeType="1"/>
            <a:stCxn id="768003" idx="3"/>
            <a:endCxn id="768004" idx="1"/>
          </p:cNvCxnSpPr>
          <p:nvPr/>
        </p:nvCxnSpPr>
        <p:spPr bwMode="auto">
          <a:xfrm>
            <a:off x="1905000" y="4000500"/>
            <a:ext cx="228600" cy="1588"/>
          </a:xfrm>
          <a:prstGeom prst="straightConnector1">
            <a:avLst/>
          </a:prstGeom>
          <a:noFill/>
          <a:ln w="9525">
            <a:solidFill>
              <a:schemeClr val="tx1"/>
            </a:solidFill>
            <a:round/>
            <a:headEnd/>
            <a:tailEnd type="triangle" w="med" len="med"/>
          </a:ln>
          <a:effectLst/>
        </p:spPr>
      </p:cxnSp>
      <p:sp>
        <p:nvSpPr>
          <p:cNvPr id="768010" name="Rectangle 10"/>
          <p:cNvSpPr>
            <a:spLocks noChangeArrowheads="1"/>
          </p:cNvSpPr>
          <p:nvPr/>
        </p:nvSpPr>
        <p:spPr bwMode="auto">
          <a:xfrm>
            <a:off x="4294695" y="1930138"/>
            <a:ext cx="76200" cy="990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12" name="Rectangle 12"/>
          <p:cNvSpPr>
            <a:spLocks noChangeArrowheads="1"/>
          </p:cNvSpPr>
          <p:nvPr/>
        </p:nvSpPr>
        <p:spPr bwMode="auto">
          <a:xfrm>
            <a:off x="4294695" y="3454138"/>
            <a:ext cx="76200" cy="990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15" name="Rectangle 15"/>
          <p:cNvSpPr>
            <a:spLocks noChangeArrowheads="1"/>
          </p:cNvSpPr>
          <p:nvPr/>
        </p:nvSpPr>
        <p:spPr bwMode="auto">
          <a:xfrm>
            <a:off x="4294695" y="4978138"/>
            <a:ext cx="76200" cy="990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19" name="Rectangle 19"/>
          <p:cNvSpPr>
            <a:spLocks noChangeArrowheads="1"/>
          </p:cNvSpPr>
          <p:nvPr/>
        </p:nvSpPr>
        <p:spPr bwMode="auto">
          <a:xfrm>
            <a:off x="4447095" y="1930138"/>
            <a:ext cx="228600" cy="228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20" name="Rectangle 20"/>
          <p:cNvSpPr>
            <a:spLocks noChangeArrowheads="1"/>
          </p:cNvSpPr>
          <p:nvPr/>
        </p:nvSpPr>
        <p:spPr bwMode="auto">
          <a:xfrm>
            <a:off x="4447095" y="2311138"/>
            <a:ext cx="228600" cy="228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21" name="Rectangle 21"/>
          <p:cNvSpPr>
            <a:spLocks noChangeArrowheads="1"/>
          </p:cNvSpPr>
          <p:nvPr/>
        </p:nvSpPr>
        <p:spPr bwMode="auto">
          <a:xfrm>
            <a:off x="4447095" y="2692138"/>
            <a:ext cx="228600" cy="228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22" name="Rectangle 22"/>
          <p:cNvSpPr>
            <a:spLocks noChangeArrowheads="1"/>
          </p:cNvSpPr>
          <p:nvPr/>
        </p:nvSpPr>
        <p:spPr bwMode="auto">
          <a:xfrm>
            <a:off x="4904295" y="3454138"/>
            <a:ext cx="990600" cy="990600"/>
          </a:xfrm>
          <a:prstGeom prst="rect">
            <a:avLst/>
          </a:prstGeom>
          <a:solidFill>
            <a:schemeClr val="accent2"/>
          </a:solidFill>
          <a:ln w="9525" algn="ctr">
            <a:solidFill>
              <a:schemeClr val="tx1"/>
            </a:solidFill>
            <a:miter lim="800000"/>
            <a:headEnd/>
            <a:tailEnd/>
          </a:ln>
          <a:effectLst/>
        </p:spPr>
        <p:txBody>
          <a:bodyPr wrap="none" anchor="ctr"/>
          <a:lstStyle/>
          <a:p>
            <a:r>
              <a:rPr lang="en-US" sz="1800" dirty="0">
                <a:solidFill>
                  <a:schemeClr val="bg1">
                    <a:lumMod val="95000"/>
                  </a:schemeClr>
                </a:solidFill>
                <a:latin typeface="Lato" panose="020F0502020204030203" pitchFamily="34" charset="0"/>
              </a:rPr>
              <a:t>FU2</a:t>
            </a:r>
          </a:p>
        </p:txBody>
      </p:sp>
      <p:sp>
        <p:nvSpPr>
          <p:cNvPr id="768023" name="Rectangle 23"/>
          <p:cNvSpPr>
            <a:spLocks noChangeArrowheads="1"/>
          </p:cNvSpPr>
          <p:nvPr/>
        </p:nvSpPr>
        <p:spPr bwMode="auto">
          <a:xfrm>
            <a:off x="4447095" y="3454138"/>
            <a:ext cx="228600" cy="228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25" name="Rectangle 25"/>
          <p:cNvSpPr>
            <a:spLocks noChangeArrowheads="1"/>
          </p:cNvSpPr>
          <p:nvPr/>
        </p:nvSpPr>
        <p:spPr bwMode="auto">
          <a:xfrm>
            <a:off x="4447095" y="4216138"/>
            <a:ext cx="228600" cy="228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26" name="Rectangle 26"/>
          <p:cNvSpPr>
            <a:spLocks noChangeArrowheads="1"/>
          </p:cNvSpPr>
          <p:nvPr/>
        </p:nvSpPr>
        <p:spPr bwMode="auto">
          <a:xfrm>
            <a:off x="4904295" y="4978138"/>
            <a:ext cx="685800" cy="990600"/>
          </a:xfrm>
          <a:prstGeom prst="rect">
            <a:avLst/>
          </a:prstGeom>
          <a:solidFill>
            <a:schemeClr val="accent2"/>
          </a:solidFill>
          <a:ln w="9525" algn="ctr">
            <a:solidFill>
              <a:schemeClr val="tx1"/>
            </a:solidFill>
            <a:miter lim="800000"/>
            <a:headEnd/>
            <a:tailEnd/>
          </a:ln>
          <a:effectLst/>
        </p:spPr>
        <p:txBody>
          <a:bodyPr wrap="none" anchor="ctr"/>
          <a:lstStyle/>
          <a:p>
            <a:r>
              <a:rPr lang="en-US" sz="1800" dirty="0">
                <a:solidFill>
                  <a:schemeClr val="bg1">
                    <a:lumMod val="95000"/>
                  </a:schemeClr>
                </a:solidFill>
                <a:latin typeface="Lato" panose="020F0502020204030203" pitchFamily="34" charset="0"/>
              </a:rPr>
              <a:t>FU3</a:t>
            </a:r>
          </a:p>
        </p:txBody>
      </p:sp>
      <p:sp>
        <p:nvSpPr>
          <p:cNvPr id="768027" name="Rectangle 27"/>
          <p:cNvSpPr>
            <a:spLocks noChangeArrowheads="1"/>
          </p:cNvSpPr>
          <p:nvPr/>
        </p:nvSpPr>
        <p:spPr bwMode="auto">
          <a:xfrm>
            <a:off x="4447095" y="5359138"/>
            <a:ext cx="228600" cy="228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30" name="Rectangle 30"/>
          <p:cNvSpPr>
            <a:spLocks noChangeArrowheads="1"/>
          </p:cNvSpPr>
          <p:nvPr/>
        </p:nvSpPr>
        <p:spPr bwMode="auto">
          <a:xfrm>
            <a:off x="4751895" y="1930138"/>
            <a:ext cx="76200" cy="990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31" name="Rectangle 31"/>
          <p:cNvSpPr>
            <a:spLocks noChangeArrowheads="1"/>
          </p:cNvSpPr>
          <p:nvPr/>
        </p:nvSpPr>
        <p:spPr bwMode="auto">
          <a:xfrm>
            <a:off x="4751895" y="3454138"/>
            <a:ext cx="76200" cy="990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768032" name="Rectangle 32"/>
          <p:cNvSpPr>
            <a:spLocks noChangeArrowheads="1"/>
          </p:cNvSpPr>
          <p:nvPr/>
        </p:nvSpPr>
        <p:spPr bwMode="auto">
          <a:xfrm>
            <a:off x="4751895" y="4978138"/>
            <a:ext cx="76200" cy="990600"/>
          </a:xfrm>
          <a:prstGeom prst="rect">
            <a:avLst/>
          </a:prstGeom>
          <a:solidFill>
            <a:schemeClr val="accent1"/>
          </a:solidFill>
          <a:ln w="9525" algn="ctr">
            <a:solidFill>
              <a:schemeClr val="tx1"/>
            </a:solidFill>
            <a:miter lim="800000"/>
            <a:headEnd/>
            <a:tailEnd/>
          </a:ln>
          <a:effectLst/>
        </p:spPr>
        <p:txBody>
          <a:bodyPr wrap="none" anchor="ctr"/>
          <a:lstStyle/>
          <a:p>
            <a:endParaRPr lang="en-US">
              <a:latin typeface="Lato" panose="020F0502020204030203" pitchFamily="34" charset="0"/>
            </a:endParaRPr>
          </a:p>
        </p:txBody>
      </p:sp>
      <p:sp>
        <p:nvSpPr>
          <p:cNvPr id="35" name="Freeform 34"/>
          <p:cNvSpPr/>
          <p:nvPr/>
        </p:nvSpPr>
        <p:spPr bwMode="auto">
          <a:xfrm>
            <a:off x="4049598" y="1600200"/>
            <a:ext cx="2884602" cy="4355183"/>
          </a:xfrm>
          <a:custGeom>
            <a:avLst/>
            <a:gdLst>
              <a:gd name="connsiteX0" fmla="*/ 0 w 2884602"/>
              <a:gd name="connsiteY0" fmla="*/ 4355183 h 4355183"/>
              <a:gd name="connsiteX1" fmla="*/ 0 w 2884602"/>
              <a:gd name="connsiteY1" fmla="*/ 0 h 4355183"/>
              <a:gd name="connsiteX2" fmla="*/ 2865749 w 2884602"/>
              <a:gd name="connsiteY2" fmla="*/ 0 h 4355183"/>
              <a:gd name="connsiteX3" fmla="*/ 2884602 w 2884602"/>
              <a:gd name="connsiteY3" fmla="*/ 4355183 h 4355183"/>
            </a:gdLst>
            <a:ahLst/>
            <a:cxnLst>
              <a:cxn ang="0">
                <a:pos x="connsiteX0" y="connsiteY0"/>
              </a:cxn>
              <a:cxn ang="0">
                <a:pos x="connsiteX1" y="connsiteY1"/>
              </a:cxn>
              <a:cxn ang="0">
                <a:pos x="connsiteX2" y="connsiteY2"/>
              </a:cxn>
              <a:cxn ang="0">
                <a:pos x="connsiteX3" y="connsiteY3"/>
              </a:cxn>
            </a:cxnLst>
            <a:rect l="l" t="t" r="r" b="b"/>
            <a:pathLst>
              <a:path w="2884602" h="4355183">
                <a:moveTo>
                  <a:pt x="0" y="4355183"/>
                </a:moveTo>
                <a:lnTo>
                  <a:pt x="0" y="0"/>
                </a:lnTo>
                <a:lnTo>
                  <a:pt x="2865749" y="0"/>
                </a:lnTo>
                <a:cubicBezTo>
                  <a:pt x="2872033" y="1451728"/>
                  <a:pt x="2878318" y="2903455"/>
                  <a:pt x="2884602" y="4355183"/>
                </a:cubicBezTo>
              </a:path>
            </a:pathLst>
          </a:custGeom>
          <a:no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ato" panose="020F0502020204030203" pitchFamily="34" charset="0"/>
            </a:endParaRPr>
          </a:p>
        </p:txBody>
      </p:sp>
      <p:cxnSp>
        <p:nvCxnSpPr>
          <p:cNvPr id="37" name="Straight Arrow Connector 36"/>
          <p:cNvCxnSpPr/>
          <p:nvPr/>
        </p:nvCxnSpPr>
        <p:spPr bwMode="auto">
          <a:xfrm>
            <a:off x="4066095" y="2387338"/>
            <a:ext cx="228600" cy="1588"/>
          </a:xfrm>
          <a:prstGeom prst="straightConnector1">
            <a:avLst/>
          </a:prstGeom>
          <a:no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4066095" y="3987538"/>
            <a:ext cx="228600" cy="1588"/>
          </a:xfrm>
          <a:prstGeom prst="straightConnector1">
            <a:avLst/>
          </a:prstGeom>
          <a:noFill/>
          <a:ln w="9525"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4066095" y="5587738"/>
            <a:ext cx="228600" cy="1588"/>
          </a:xfrm>
          <a:prstGeom prst="straightConnector1">
            <a:avLst/>
          </a:prstGeom>
          <a:noFill/>
          <a:ln w="9525"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a:off x="6656895" y="2387338"/>
            <a:ext cx="228600" cy="1588"/>
          </a:xfrm>
          <a:prstGeom prst="straightConnector1">
            <a:avLst/>
          </a:prstGeom>
          <a:noFill/>
          <a:ln w="9525" cap="flat" cmpd="sng" algn="ctr">
            <a:solidFill>
              <a:schemeClr val="tx1"/>
            </a:solidFill>
            <a:prstDash val="solid"/>
            <a:round/>
            <a:headEnd type="none" w="med" len="med"/>
            <a:tailEnd type="arrow"/>
          </a:ln>
          <a:effectLst/>
        </p:spPr>
      </p:cxnSp>
      <p:cxnSp>
        <p:nvCxnSpPr>
          <p:cNvPr id="44" name="Straight Arrow Connector 43"/>
          <p:cNvCxnSpPr>
            <a:cxnSpLocks/>
            <a:stCxn id="768022" idx="3"/>
          </p:cNvCxnSpPr>
          <p:nvPr/>
        </p:nvCxnSpPr>
        <p:spPr bwMode="auto">
          <a:xfrm>
            <a:off x="5894895" y="3949438"/>
            <a:ext cx="990600" cy="0"/>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cxnSpLocks/>
            <a:stCxn id="768026" idx="3"/>
          </p:cNvCxnSpPr>
          <p:nvPr/>
        </p:nvCxnSpPr>
        <p:spPr bwMode="auto">
          <a:xfrm>
            <a:off x="5590095" y="5473438"/>
            <a:ext cx="1295400" cy="0"/>
          </a:xfrm>
          <a:prstGeom prst="straightConnector1">
            <a:avLst/>
          </a:prstGeom>
          <a:noFill/>
          <a:ln w="9525" cap="flat" cmpd="sng" algn="ctr">
            <a:solidFill>
              <a:schemeClr val="tx1"/>
            </a:solidFill>
            <a:prstDash val="solid"/>
            <a:round/>
            <a:headEnd type="none" w="med" len="med"/>
            <a:tailEnd type="arrow"/>
          </a:ln>
          <a:effectLst/>
        </p:spPr>
      </p:cxnSp>
      <p:cxnSp>
        <p:nvCxnSpPr>
          <p:cNvPr id="54" name="Straight Arrow Connector 53"/>
          <p:cNvCxnSpPr>
            <a:stCxn id="59" idx="3"/>
          </p:cNvCxnSpPr>
          <p:nvPr/>
        </p:nvCxnSpPr>
        <p:spPr bwMode="auto">
          <a:xfrm flipV="1">
            <a:off x="3886200" y="3989126"/>
            <a:ext cx="179895" cy="11374"/>
          </a:xfrm>
          <a:prstGeom prst="straightConnector1">
            <a:avLst/>
          </a:prstGeom>
          <a:noFill/>
          <a:ln w="9525" cap="flat" cmpd="sng" algn="ctr">
            <a:solidFill>
              <a:schemeClr val="tx1"/>
            </a:solidFill>
            <a:prstDash val="solid"/>
            <a:round/>
            <a:headEnd type="none" w="med" len="med"/>
            <a:tailEnd type="arrow"/>
          </a:ln>
          <a:effectLst/>
        </p:spPr>
      </p:cxnSp>
      <p:sp>
        <p:nvSpPr>
          <p:cNvPr id="59" name="Rectangle 4"/>
          <p:cNvSpPr>
            <a:spLocks noChangeArrowheads="1"/>
          </p:cNvSpPr>
          <p:nvPr/>
        </p:nvSpPr>
        <p:spPr bwMode="auto">
          <a:xfrm>
            <a:off x="3124200" y="3505200"/>
            <a:ext cx="762000" cy="990600"/>
          </a:xfrm>
          <a:prstGeom prst="rect">
            <a:avLst/>
          </a:prstGeom>
          <a:noFill/>
          <a:ln w="9525" algn="ctr">
            <a:solidFill>
              <a:schemeClr val="tx1"/>
            </a:solidFill>
            <a:miter lim="800000"/>
            <a:headEnd/>
            <a:tailEnd/>
          </a:ln>
          <a:effectLst/>
        </p:spPr>
        <p:txBody>
          <a:bodyPr wrap="none" anchor="ctr"/>
          <a:lstStyle/>
          <a:p>
            <a:r>
              <a:rPr lang="en-US" sz="1800" dirty="0" err="1">
                <a:latin typeface="Lato" panose="020F0502020204030203" pitchFamily="34" charset="0"/>
              </a:rPr>
              <a:t>Reg</a:t>
            </a:r>
            <a:endParaRPr lang="en-US" sz="1800" dirty="0">
              <a:latin typeface="Lato" panose="020F0502020204030203" pitchFamily="34" charset="0"/>
            </a:endParaRPr>
          </a:p>
          <a:p>
            <a:r>
              <a:rPr lang="en-US" sz="1800" dirty="0">
                <a:latin typeface="Lato" panose="020F0502020204030203" pitchFamily="34" charset="0"/>
              </a:rPr>
              <a:t>Read</a:t>
            </a:r>
          </a:p>
        </p:txBody>
      </p:sp>
      <p:cxnSp>
        <p:nvCxnSpPr>
          <p:cNvPr id="60" name="AutoShape 7"/>
          <p:cNvCxnSpPr>
            <a:cxnSpLocks noChangeShapeType="1"/>
          </p:cNvCxnSpPr>
          <p:nvPr/>
        </p:nvCxnSpPr>
        <p:spPr bwMode="auto">
          <a:xfrm>
            <a:off x="2895600" y="4038600"/>
            <a:ext cx="228600" cy="1588"/>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157083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noFill/>
          <a:ln/>
        </p:spPr>
        <p:txBody>
          <a:bodyPr lIns="90488" tIns="44450" rIns="90488" bIns="44450"/>
          <a:lstStyle/>
          <a:p>
            <a:r>
              <a:rPr lang="en-US" dirty="0"/>
              <a:t>Register File</a:t>
            </a:r>
          </a:p>
        </p:txBody>
      </p:sp>
      <p:sp>
        <p:nvSpPr>
          <p:cNvPr id="835587" name="Rectangle 3"/>
          <p:cNvSpPr>
            <a:spLocks noGrp="1" noChangeArrowheads="1"/>
          </p:cNvSpPr>
          <p:nvPr>
            <p:ph idx="1"/>
          </p:nvPr>
        </p:nvSpPr>
        <p:spPr>
          <a:xfrm>
            <a:off x="457200" y="1433513"/>
            <a:ext cx="8534400" cy="5408613"/>
          </a:xfrm>
          <a:noFill/>
          <a:ln>
            <a:noFill/>
          </a:ln>
        </p:spPr>
        <p:txBody>
          <a:bodyPr lIns="90488" tIns="44450" rIns="90488" bIns="44450"/>
          <a:lstStyle/>
          <a:p>
            <a:pPr marL="0" indent="0">
              <a:buNone/>
            </a:pPr>
            <a:br>
              <a:rPr lang="en-US" dirty="0"/>
            </a:br>
            <a:endParaRPr lang="en-US" dirty="0"/>
          </a:p>
          <a:p>
            <a:r>
              <a:rPr lang="en-US" dirty="0"/>
              <a:t>Each register has a </a:t>
            </a:r>
            <a:r>
              <a:rPr lang="en-US" b="1" i="1" dirty="0"/>
              <a:t>presence bit </a:t>
            </a:r>
            <a:r>
              <a:rPr lang="en-US" dirty="0"/>
              <a:t>indicating whether its value is present (valid) or not present (invalid)</a:t>
            </a:r>
          </a:p>
          <a:p>
            <a:r>
              <a:rPr lang="en-US" dirty="0"/>
              <a:t>If data invalid, value is being computed</a:t>
            </a:r>
          </a:p>
          <a:p>
            <a:pPr lvl="1"/>
            <a:r>
              <a:rPr lang="en-US" b="1" i="1" dirty="0"/>
              <a:t>Tag</a:t>
            </a:r>
            <a:r>
              <a:rPr lang="en-US" dirty="0"/>
              <a:t> is used as a placeholder for the value until it is computed</a:t>
            </a:r>
          </a:p>
          <a:p>
            <a:r>
              <a:rPr lang="en-US" dirty="0"/>
              <a:t>When is presence bit set to invalid?</a:t>
            </a:r>
          </a:p>
          <a:p>
            <a:r>
              <a:rPr lang="en-US" dirty="0"/>
              <a:t>Register file read returns either valid data or a tag</a:t>
            </a:r>
          </a:p>
        </p:txBody>
      </p:sp>
      <p:sp>
        <p:nvSpPr>
          <p:cNvPr id="6" name="Slide Number Placeholder 5"/>
          <p:cNvSpPr>
            <a:spLocks noGrp="1"/>
          </p:cNvSpPr>
          <p:nvPr>
            <p:ph type="sldNum" idx="12"/>
          </p:nvPr>
        </p:nvSpPr>
        <p:spPr/>
        <p:txBody>
          <a:bodyPr/>
          <a:lstStyle/>
          <a:p>
            <a:fld id="{10CE7190-7FB3-4B9A-8202-C8562609FF2E}" type="slidenum">
              <a:rPr lang="en-US" altLang="en-US"/>
              <a:pPr/>
              <a:t>13</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37" name="Rectangle 6"/>
          <p:cNvSpPr>
            <a:spLocks noChangeArrowheads="1"/>
          </p:cNvSpPr>
          <p:nvPr/>
        </p:nvSpPr>
        <p:spPr bwMode="auto">
          <a:xfrm>
            <a:off x="8037564" y="633826"/>
            <a:ext cx="786229"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t>FU1</a:t>
            </a:r>
          </a:p>
        </p:txBody>
      </p:sp>
      <p:sp>
        <p:nvSpPr>
          <p:cNvPr id="38" name="Rectangle 37"/>
          <p:cNvSpPr>
            <a:spLocks noChangeArrowheads="1"/>
          </p:cNvSpPr>
          <p:nvPr/>
        </p:nvSpPr>
        <p:spPr bwMode="auto">
          <a:xfrm>
            <a:off x="7764093" y="633826"/>
            <a:ext cx="34184" cy="349179"/>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39" name="Rectangle 38"/>
          <p:cNvSpPr>
            <a:spLocks noChangeArrowheads="1"/>
          </p:cNvSpPr>
          <p:nvPr/>
        </p:nvSpPr>
        <p:spPr bwMode="auto">
          <a:xfrm>
            <a:off x="7764093" y="1171023"/>
            <a:ext cx="34184" cy="349179"/>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0" name="Rectangle 15"/>
          <p:cNvSpPr>
            <a:spLocks noChangeArrowheads="1"/>
          </p:cNvSpPr>
          <p:nvPr/>
        </p:nvSpPr>
        <p:spPr bwMode="auto">
          <a:xfrm>
            <a:off x="7764093" y="1708221"/>
            <a:ext cx="34184" cy="349179"/>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1" name="Rectangle 19"/>
          <p:cNvSpPr>
            <a:spLocks noChangeArrowheads="1"/>
          </p:cNvSpPr>
          <p:nvPr/>
        </p:nvSpPr>
        <p:spPr bwMode="auto">
          <a:xfrm>
            <a:off x="7832460" y="633826"/>
            <a:ext cx="102552" cy="80580"/>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2" name="Rectangle 20"/>
          <p:cNvSpPr>
            <a:spLocks noChangeArrowheads="1"/>
          </p:cNvSpPr>
          <p:nvPr/>
        </p:nvSpPr>
        <p:spPr bwMode="auto">
          <a:xfrm>
            <a:off x="7832460" y="768125"/>
            <a:ext cx="102552" cy="80580"/>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3" name="Rectangle 21"/>
          <p:cNvSpPr>
            <a:spLocks noChangeArrowheads="1"/>
          </p:cNvSpPr>
          <p:nvPr/>
        </p:nvSpPr>
        <p:spPr bwMode="auto">
          <a:xfrm>
            <a:off x="7832460" y="902425"/>
            <a:ext cx="102552" cy="80580"/>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4" name="Rectangle 22"/>
          <p:cNvSpPr>
            <a:spLocks noChangeArrowheads="1"/>
          </p:cNvSpPr>
          <p:nvPr/>
        </p:nvSpPr>
        <p:spPr bwMode="auto">
          <a:xfrm>
            <a:off x="8037564" y="1171023"/>
            <a:ext cx="444391"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t>FU2</a:t>
            </a:r>
          </a:p>
        </p:txBody>
      </p:sp>
      <p:sp>
        <p:nvSpPr>
          <p:cNvPr id="45" name="Rectangle 23"/>
          <p:cNvSpPr>
            <a:spLocks noChangeArrowheads="1"/>
          </p:cNvSpPr>
          <p:nvPr/>
        </p:nvSpPr>
        <p:spPr bwMode="auto">
          <a:xfrm>
            <a:off x="7832460" y="1171023"/>
            <a:ext cx="102552" cy="80580"/>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6" name="Rectangle 25"/>
          <p:cNvSpPr>
            <a:spLocks noChangeArrowheads="1"/>
          </p:cNvSpPr>
          <p:nvPr/>
        </p:nvSpPr>
        <p:spPr bwMode="auto">
          <a:xfrm>
            <a:off x="7832460" y="1439622"/>
            <a:ext cx="102552" cy="80580"/>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7" name="Rectangle 26"/>
          <p:cNvSpPr>
            <a:spLocks noChangeArrowheads="1"/>
          </p:cNvSpPr>
          <p:nvPr/>
        </p:nvSpPr>
        <p:spPr bwMode="auto">
          <a:xfrm>
            <a:off x="8037564" y="1708221"/>
            <a:ext cx="307655" cy="349179"/>
          </a:xfrm>
          <a:prstGeom prst="rect">
            <a:avLst/>
          </a:prstGeom>
          <a:solidFill>
            <a:schemeClr val="bg2"/>
          </a:solidFill>
          <a:ln w="9525" algn="ctr">
            <a:solidFill>
              <a:schemeClr val="tx1"/>
            </a:solidFill>
            <a:miter lim="800000"/>
            <a:headEnd/>
            <a:tailEnd/>
          </a:ln>
          <a:effectLst/>
        </p:spPr>
        <p:txBody>
          <a:bodyPr wrap="none" anchor="ctr"/>
          <a:lstStyle/>
          <a:p>
            <a:pPr algn="ctr"/>
            <a:r>
              <a:rPr lang="en-US" sz="1100" dirty="0"/>
              <a:t>FU3</a:t>
            </a:r>
          </a:p>
        </p:txBody>
      </p:sp>
      <p:sp>
        <p:nvSpPr>
          <p:cNvPr id="48" name="Rectangle 27"/>
          <p:cNvSpPr>
            <a:spLocks noChangeArrowheads="1"/>
          </p:cNvSpPr>
          <p:nvPr/>
        </p:nvSpPr>
        <p:spPr bwMode="auto">
          <a:xfrm>
            <a:off x="7832460" y="1842521"/>
            <a:ext cx="102552" cy="80580"/>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49" name="Rectangle 30"/>
          <p:cNvSpPr>
            <a:spLocks noChangeArrowheads="1"/>
          </p:cNvSpPr>
          <p:nvPr/>
        </p:nvSpPr>
        <p:spPr bwMode="auto">
          <a:xfrm>
            <a:off x="7969196" y="633826"/>
            <a:ext cx="34184" cy="349179"/>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50" name="Rectangle 31"/>
          <p:cNvSpPr>
            <a:spLocks noChangeArrowheads="1"/>
          </p:cNvSpPr>
          <p:nvPr/>
        </p:nvSpPr>
        <p:spPr bwMode="auto">
          <a:xfrm>
            <a:off x="7969196" y="1171023"/>
            <a:ext cx="34184" cy="349179"/>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51" name="Rectangle 32"/>
          <p:cNvSpPr>
            <a:spLocks noChangeArrowheads="1"/>
          </p:cNvSpPr>
          <p:nvPr/>
        </p:nvSpPr>
        <p:spPr bwMode="auto">
          <a:xfrm>
            <a:off x="7969196" y="1708221"/>
            <a:ext cx="34184" cy="349179"/>
          </a:xfrm>
          <a:prstGeom prst="rect">
            <a:avLst/>
          </a:prstGeom>
          <a:solidFill>
            <a:schemeClr val="bg2"/>
          </a:solidFill>
          <a:ln w="9525" algn="ctr">
            <a:solidFill>
              <a:schemeClr val="tx1"/>
            </a:solidFill>
            <a:miter lim="800000"/>
            <a:headEnd/>
            <a:tailEnd/>
          </a:ln>
          <a:effectLst/>
        </p:spPr>
        <p:txBody>
          <a:bodyPr wrap="none" anchor="ctr"/>
          <a:lstStyle/>
          <a:p>
            <a:endParaRPr lang="en-US" sz="1400"/>
          </a:p>
        </p:txBody>
      </p:sp>
      <p:sp>
        <p:nvSpPr>
          <p:cNvPr id="52" name="Freeform 51"/>
          <p:cNvSpPr/>
          <p:nvPr/>
        </p:nvSpPr>
        <p:spPr bwMode="auto">
          <a:xfrm>
            <a:off x="7654140" y="517525"/>
            <a:ext cx="1294054" cy="1535167"/>
          </a:xfrm>
          <a:custGeom>
            <a:avLst/>
            <a:gdLst>
              <a:gd name="connsiteX0" fmla="*/ 0 w 2884602"/>
              <a:gd name="connsiteY0" fmla="*/ 4355183 h 4355183"/>
              <a:gd name="connsiteX1" fmla="*/ 0 w 2884602"/>
              <a:gd name="connsiteY1" fmla="*/ 0 h 4355183"/>
              <a:gd name="connsiteX2" fmla="*/ 2865749 w 2884602"/>
              <a:gd name="connsiteY2" fmla="*/ 0 h 4355183"/>
              <a:gd name="connsiteX3" fmla="*/ 2884602 w 2884602"/>
              <a:gd name="connsiteY3" fmla="*/ 4355183 h 4355183"/>
            </a:gdLst>
            <a:ahLst/>
            <a:cxnLst>
              <a:cxn ang="0">
                <a:pos x="connsiteX0" y="connsiteY0"/>
              </a:cxn>
              <a:cxn ang="0">
                <a:pos x="connsiteX1" y="connsiteY1"/>
              </a:cxn>
              <a:cxn ang="0">
                <a:pos x="connsiteX2" y="connsiteY2"/>
              </a:cxn>
              <a:cxn ang="0">
                <a:pos x="connsiteX3" y="connsiteY3"/>
              </a:cxn>
            </a:cxnLst>
            <a:rect l="l" t="t" r="r" b="b"/>
            <a:pathLst>
              <a:path w="2884602" h="4355183">
                <a:moveTo>
                  <a:pt x="0" y="4355183"/>
                </a:moveTo>
                <a:lnTo>
                  <a:pt x="0" y="0"/>
                </a:lnTo>
                <a:lnTo>
                  <a:pt x="2865749" y="0"/>
                </a:lnTo>
                <a:cubicBezTo>
                  <a:pt x="2872033" y="1451728"/>
                  <a:pt x="2878318" y="2903455"/>
                  <a:pt x="2884602" y="4355183"/>
                </a:cubicBezTo>
              </a:path>
            </a:pathLst>
          </a:custGeom>
          <a:no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cxnSp>
        <p:nvCxnSpPr>
          <p:cNvPr id="53" name="Straight Arrow Connector 52"/>
          <p:cNvCxnSpPr/>
          <p:nvPr/>
        </p:nvCxnSpPr>
        <p:spPr bwMode="auto">
          <a:xfrm>
            <a:off x="7661541" y="794985"/>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a:off x="7661541" y="1359043"/>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a:off x="7661541" y="1923101"/>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56" name="Straight Arrow Connector 55"/>
          <p:cNvCxnSpPr/>
          <p:nvPr/>
        </p:nvCxnSpPr>
        <p:spPr bwMode="auto">
          <a:xfrm>
            <a:off x="8823793" y="794985"/>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cxnSpLocks/>
            <a:stCxn id="44" idx="3"/>
          </p:cNvCxnSpPr>
          <p:nvPr/>
        </p:nvCxnSpPr>
        <p:spPr bwMode="auto">
          <a:xfrm>
            <a:off x="8481955" y="1345613"/>
            <a:ext cx="444389" cy="0"/>
          </a:xfrm>
          <a:prstGeom prst="straightConnector1">
            <a:avLst/>
          </a:prstGeom>
          <a:noFill/>
          <a:ln w="9525" cap="flat" cmpd="sng" algn="ctr">
            <a:solidFill>
              <a:schemeClr val="tx1"/>
            </a:solidFill>
            <a:prstDash val="solid"/>
            <a:round/>
            <a:headEnd type="none" w="med" len="med"/>
            <a:tailEnd type="arrow"/>
          </a:ln>
          <a:effectLst/>
        </p:spPr>
      </p:cxnSp>
      <p:cxnSp>
        <p:nvCxnSpPr>
          <p:cNvPr id="58" name="Straight Arrow Connector 57"/>
          <p:cNvCxnSpPr>
            <a:cxnSpLocks/>
            <a:stCxn id="47" idx="3"/>
          </p:cNvCxnSpPr>
          <p:nvPr/>
        </p:nvCxnSpPr>
        <p:spPr bwMode="auto">
          <a:xfrm>
            <a:off x="8345219" y="1882811"/>
            <a:ext cx="581125" cy="0"/>
          </a:xfrm>
          <a:prstGeom prst="straightConnector1">
            <a:avLst/>
          </a:prstGeom>
          <a:noFill/>
          <a:ln w="9525" cap="flat" cmpd="sng" algn="ctr">
            <a:solidFill>
              <a:schemeClr val="tx1"/>
            </a:solidFill>
            <a:prstDash val="solid"/>
            <a:round/>
            <a:headEnd type="none" w="med" len="med"/>
            <a:tailEnd type="arrow"/>
          </a:ln>
          <a:effectLst/>
        </p:spPr>
      </p:cxnSp>
      <p:cxnSp>
        <p:nvCxnSpPr>
          <p:cNvPr id="59" name="Straight Arrow Connector 58"/>
          <p:cNvCxnSpPr>
            <a:stCxn id="60" idx="3"/>
          </p:cNvCxnSpPr>
          <p:nvPr/>
        </p:nvCxnSpPr>
        <p:spPr bwMode="auto">
          <a:xfrm flipV="1">
            <a:off x="7580839" y="1359603"/>
            <a:ext cx="80702" cy="4009"/>
          </a:xfrm>
          <a:prstGeom prst="straightConnector1">
            <a:avLst/>
          </a:prstGeom>
          <a:noFill/>
          <a:ln w="9525" cap="flat" cmpd="sng" algn="ctr">
            <a:solidFill>
              <a:schemeClr val="tx1"/>
            </a:solidFill>
            <a:prstDash val="solid"/>
            <a:round/>
            <a:headEnd type="none" w="med" len="med"/>
            <a:tailEnd type="arrow"/>
          </a:ln>
          <a:effectLst/>
        </p:spPr>
      </p:cxnSp>
      <p:sp>
        <p:nvSpPr>
          <p:cNvPr id="60" name="Rectangle 4"/>
          <p:cNvSpPr>
            <a:spLocks noChangeArrowheads="1"/>
          </p:cNvSpPr>
          <p:nvPr/>
        </p:nvSpPr>
        <p:spPr bwMode="auto">
          <a:xfrm>
            <a:off x="7239000" y="1189022"/>
            <a:ext cx="341839" cy="349179"/>
          </a:xfrm>
          <a:prstGeom prst="rect">
            <a:avLst/>
          </a:prstGeom>
          <a:solidFill>
            <a:srgbClr val="FF0000"/>
          </a:solidFill>
          <a:ln w="9525" algn="ctr">
            <a:solidFill>
              <a:schemeClr val="tx1"/>
            </a:solidFill>
            <a:miter lim="800000"/>
            <a:headEnd/>
            <a:tailEnd/>
          </a:ln>
          <a:effectLst/>
        </p:spPr>
        <p:txBody>
          <a:bodyPr wrap="none" anchor="ctr"/>
          <a:lstStyle/>
          <a:p>
            <a:pPr algn="ctr"/>
            <a:r>
              <a:rPr lang="en-US" sz="1000" dirty="0" err="1"/>
              <a:t>Reg</a:t>
            </a:r>
            <a:endParaRPr lang="en-US" sz="1000" dirty="0"/>
          </a:p>
          <a:p>
            <a:pPr algn="ctr"/>
            <a:r>
              <a:rPr lang="en-US" sz="1000" dirty="0"/>
              <a:t>Read</a:t>
            </a:r>
          </a:p>
        </p:txBody>
      </p:sp>
      <p:sp>
        <p:nvSpPr>
          <p:cNvPr id="61" name="Rectangle 3"/>
          <p:cNvSpPr>
            <a:spLocks noChangeArrowheads="1"/>
          </p:cNvSpPr>
          <p:nvPr/>
        </p:nvSpPr>
        <p:spPr bwMode="auto">
          <a:xfrm>
            <a:off x="2743200" y="5029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2" name="Rectangle 4"/>
          <p:cNvSpPr>
            <a:spLocks noChangeArrowheads="1"/>
          </p:cNvSpPr>
          <p:nvPr/>
        </p:nvSpPr>
        <p:spPr bwMode="auto">
          <a:xfrm>
            <a:off x="2743200" y="5410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7" name="Rectangle 5"/>
          <p:cNvSpPr>
            <a:spLocks noChangeArrowheads="1"/>
          </p:cNvSpPr>
          <p:nvPr/>
        </p:nvSpPr>
        <p:spPr bwMode="auto">
          <a:xfrm>
            <a:off x="2743200" y="5791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8" name="Rectangle 6"/>
          <p:cNvSpPr>
            <a:spLocks noChangeArrowheads="1"/>
          </p:cNvSpPr>
          <p:nvPr/>
        </p:nvSpPr>
        <p:spPr bwMode="auto">
          <a:xfrm>
            <a:off x="2743200" y="6172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9" name="Rectangle 7"/>
          <p:cNvSpPr>
            <a:spLocks noChangeArrowheads="1"/>
          </p:cNvSpPr>
          <p:nvPr/>
        </p:nvSpPr>
        <p:spPr bwMode="auto">
          <a:xfrm>
            <a:off x="2209800" y="5029200"/>
            <a:ext cx="533400" cy="381000"/>
          </a:xfrm>
          <a:prstGeom prst="rect">
            <a:avLst/>
          </a:prstGeom>
          <a:noFill/>
          <a:ln w="9525" algn="ctr">
            <a:noFill/>
            <a:miter lim="800000"/>
            <a:headEnd/>
            <a:tailEnd/>
          </a:ln>
          <a:effectLst/>
        </p:spPr>
        <p:txBody>
          <a:bodyPr wrap="none" anchor="ctr"/>
          <a:lstStyle/>
          <a:p>
            <a:r>
              <a:rPr lang="en-US" sz="1800" dirty="0"/>
              <a:t>R0</a:t>
            </a:r>
          </a:p>
        </p:txBody>
      </p:sp>
      <p:sp>
        <p:nvSpPr>
          <p:cNvPr id="70" name="Rectangle 8"/>
          <p:cNvSpPr>
            <a:spLocks noChangeArrowheads="1"/>
          </p:cNvSpPr>
          <p:nvPr/>
        </p:nvSpPr>
        <p:spPr bwMode="auto">
          <a:xfrm>
            <a:off x="2209800" y="5410200"/>
            <a:ext cx="533400" cy="381000"/>
          </a:xfrm>
          <a:prstGeom prst="rect">
            <a:avLst/>
          </a:prstGeom>
          <a:noFill/>
          <a:ln w="9525" algn="ctr">
            <a:noFill/>
            <a:miter lim="800000"/>
            <a:headEnd/>
            <a:tailEnd/>
          </a:ln>
          <a:effectLst/>
        </p:spPr>
        <p:txBody>
          <a:bodyPr wrap="none" anchor="ctr"/>
          <a:lstStyle/>
          <a:p>
            <a:r>
              <a:rPr lang="en-US" sz="1800"/>
              <a:t>R1</a:t>
            </a:r>
          </a:p>
        </p:txBody>
      </p:sp>
      <p:sp>
        <p:nvSpPr>
          <p:cNvPr id="75" name="Rectangle 9"/>
          <p:cNvSpPr>
            <a:spLocks noChangeArrowheads="1"/>
          </p:cNvSpPr>
          <p:nvPr/>
        </p:nvSpPr>
        <p:spPr bwMode="auto">
          <a:xfrm>
            <a:off x="2209800" y="5791200"/>
            <a:ext cx="533400" cy="381000"/>
          </a:xfrm>
          <a:prstGeom prst="rect">
            <a:avLst/>
          </a:prstGeom>
          <a:noFill/>
          <a:ln w="9525" algn="ctr">
            <a:noFill/>
            <a:miter lim="800000"/>
            <a:headEnd/>
            <a:tailEnd/>
          </a:ln>
          <a:effectLst/>
        </p:spPr>
        <p:txBody>
          <a:bodyPr wrap="none" anchor="ctr"/>
          <a:lstStyle/>
          <a:p>
            <a:r>
              <a:rPr lang="en-US" sz="1800"/>
              <a:t>R2</a:t>
            </a:r>
          </a:p>
        </p:txBody>
      </p:sp>
      <p:sp>
        <p:nvSpPr>
          <p:cNvPr id="76" name="Rectangle 10"/>
          <p:cNvSpPr>
            <a:spLocks noChangeArrowheads="1"/>
          </p:cNvSpPr>
          <p:nvPr/>
        </p:nvSpPr>
        <p:spPr bwMode="auto">
          <a:xfrm>
            <a:off x="2209800" y="6172200"/>
            <a:ext cx="533400" cy="381000"/>
          </a:xfrm>
          <a:prstGeom prst="rect">
            <a:avLst/>
          </a:prstGeom>
          <a:noFill/>
          <a:ln w="9525" algn="ctr">
            <a:noFill/>
            <a:miter lim="800000"/>
            <a:headEnd/>
            <a:tailEnd/>
          </a:ln>
          <a:effectLst/>
        </p:spPr>
        <p:txBody>
          <a:bodyPr wrap="none" anchor="ctr"/>
          <a:lstStyle/>
          <a:p>
            <a:r>
              <a:rPr lang="en-US" sz="1800"/>
              <a:t>R3</a:t>
            </a:r>
          </a:p>
        </p:txBody>
      </p:sp>
      <p:sp>
        <p:nvSpPr>
          <p:cNvPr id="77" name="Rectangle 11"/>
          <p:cNvSpPr>
            <a:spLocks noChangeArrowheads="1"/>
          </p:cNvSpPr>
          <p:nvPr/>
        </p:nvSpPr>
        <p:spPr bwMode="auto">
          <a:xfrm>
            <a:off x="5029200" y="5029200"/>
            <a:ext cx="304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78" name="Rectangle 12"/>
          <p:cNvSpPr>
            <a:spLocks noChangeArrowheads="1"/>
          </p:cNvSpPr>
          <p:nvPr/>
        </p:nvSpPr>
        <p:spPr bwMode="auto">
          <a:xfrm>
            <a:off x="5029200" y="5410200"/>
            <a:ext cx="304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81" name="Rectangle 13"/>
          <p:cNvSpPr>
            <a:spLocks noChangeArrowheads="1"/>
          </p:cNvSpPr>
          <p:nvPr/>
        </p:nvSpPr>
        <p:spPr bwMode="auto">
          <a:xfrm>
            <a:off x="5029200" y="5791200"/>
            <a:ext cx="304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82" name="Rectangle 14"/>
          <p:cNvSpPr>
            <a:spLocks noChangeArrowheads="1"/>
          </p:cNvSpPr>
          <p:nvPr/>
        </p:nvSpPr>
        <p:spPr bwMode="auto">
          <a:xfrm>
            <a:off x="5029200" y="6172200"/>
            <a:ext cx="304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83" name="Rectangle 15"/>
          <p:cNvSpPr>
            <a:spLocks noChangeArrowheads="1"/>
          </p:cNvSpPr>
          <p:nvPr/>
        </p:nvSpPr>
        <p:spPr bwMode="auto">
          <a:xfrm>
            <a:off x="3886200" y="5029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84" name="Rectangle 16"/>
          <p:cNvSpPr>
            <a:spLocks noChangeArrowheads="1"/>
          </p:cNvSpPr>
          <p:nvPr/>
        </p:nvSpPr>
        <p:spPr bwMode="auto">
          <a:xfrm>
            <a:off x="3886200" y="5410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85" name="Rectangle 17"/>
          <p:cNvSpPr>
            <a:spLocks noChangeArrowheads="1"/>
          </p:cNvSpPr>
          <p:nvPr/>
        </p:nvSpPr>
        <p:spPr bwMode="auto">
          <a:xfrm>
            <a:off x="3886200" y="5791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86" name="Rectangle 18"/>
          <p:cNvSpPr>
            <a:spLocks noChangeArrowheads="1"/>
          </p:cNvSpPr>
          <p:nvPr/>
        </p:nvSpPr>
        <p:spPr bwMode="auto">
          <a:xfrm>
            <a:off x="3886200" y="6172200"/>
            <a:ext cx="11430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87" name="Text Box 19"/>
          <p:cNvSpPr txBox="1">
            <a:spLocks noChangeArrowheads="1"/>
          </p:cNvSpPr>
          <p:nvPr/>
        </p:nvSpPr>
        <p:spPr bwMode="auto">
          <a:xfrm>
            <a:off x="3049588" y="4645223"/>
            <a:ext cx="433132" cy="307777"/>
          </a:xfrm>
          <a:prstGeom prst="rect">
            <a:avLst/>
          </a:prstGeom>
          <a:noFill/>
          <a:ln w="9525" algn="ctr">
            <a:noFill/>
            <a:miter lim="800000"/>
            <a:headEnd/>
            <a:tailEnd/>
          </a:ln>
          <a:effectLst/>
        </p:spPr>
        <p:txBody>
          <a:bodyPr wrap="none">
            <a:spAutoFit/>
          </a:bodyPr>
          <a:lstStyle/>
          <a:p>
            <a:r>
              <a:rPr lang="en-US" sz="1400" dirty="0"/>
              <a:t>tag</a:t>
            </a:r>
          </a:p>
        </p:txBody>
      </p:sp>
      <p:sp>
        <p:nvSpPr>
          <p:cNvPr id="88" name="Text Box 20"/>
          <p:cNvSpPr txBox="1">
            <a:spLocks noChangeArrowheads="1"/>
          </p:cNvSpPr>
          <p:nvPr/>
        </p:nvSpPr>
        <p:spPr bwMode="auto">
          <a:xfrm>
            <a:off x="3962400" y="4645223"/>
            <a:ext cx="612667" cy="307777"/>
          </a:xfrm>
          <a:prstGeom prst="rect">
            <a:avLst/>
          </a:prstGeom>
          <a:noFill/>
          <a:ln w="9525" algn="ctr">
            <a:noFill/>
            <a:miter lim="800000"/>
            <a:headEnd/>
            <a:tailEnd/>
          </a:ln>
          <a:effectLst/>
        </p:spPr>
        <p:txBody>
          <a:bodyPr wrap="none">
            <a:spAutoFit/>
          </a:bodyPr>
          <a:lstStyle/>
          <a:p>
            <a:r>
              <a:rPr lang="en-US" sz="1400"/>
              <a:t>value</a:t>
            </a:r>
          </a:p>
        </p:txBody>
      </p:sp>
      <p:sp>
        <p:nvSpPr>
          <p:cNvPr id="89" name="Text Box 21"/>
          <p:cNvSpPr txBox="1">
            <a:spLocks noChangeArrowheads="1"/>
          </p:cNvSpPr>
          <p:nvPr/>
        </p:nvSpPr>
        <p:spPr bwMode="auto">
          <a:xfrm>
            <a:off x="4953000" y="4645223"/>
            <a:ext cx="652743" cy="307777"/>
          </a:xfrm>
          <a:prstGeom prst="rect">
            <a:avLst/>
          </a:prstGeom>
          <a:noFill/>
          <a:ln w="9525" algn="ctr">
            <a:noFill/>
            <a:miter lim="800000"/>
            <a:headEnd/>
            <a:tailEnd/>
          </a:ln>
          <a:effectLst/>
        </p:spPr>
        <p:txBody>
          <a:bodyPr wrap="none">
            <a:spAutoFit/>
          </a:bodyPr>
          <a:lstStyle/>
          <a:p>
            <a:r>
              <a:rPr lang="en-US" sz="1400" dirty="0"/>
              <a:t>valid?</a:t>
            </a:r>
          </a:p>
        </p:txBody>
      </p:sp>
    </p:spTree>
    <p:extLst>
      <p:ext uri="{BB962C8B-B14F-4D97-AF65-F5344CB8AC3E}">
        <p14:creationId xmlns:p14="http://schemas.microsoft.com/office/powerpoint/2010/main" val="28686151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File Valid?</a:t>
            </a:r>
          </a:p>
        </p:txBody>
      </p:sp>
      <p:sp>
        <p:nvSpPr>
          <p:cNvPr id="3" name="Content Placeholder 2"/>
          <p:cNvSpPr>
            <a:spLocks noGrp="1"/>
          </p:cNvSpPr>
          <p:nvPr>
            <p:ph idx="1"/>
          </p:nvPr>
        </p:nvSpPr>
        <p:spPr/>
        <p:txBody>
          <a:bodyPr/>
          <a:lstStyle/>
          <a:p>
            <a:r>
              <a:rPr lang="en-US" dirty="0"/>
              <a:t>Set to invalid the moment dispatched as destination</a:t>
            </a:r>
          </a:p>
          <a:p>
            <a:pPr lvl="1"/>
            <a:r>
              <a:rPr lang="en-US" dirty="0"/>
              <a:t>At that point no following instructions should read the old value</a:t>
            </a:r>
          </a:p>
          <a:p>
            <a:r>
              <a:rPr lang="en-US" dirty="0"/>
              <a:t>Set to valid during </a:t>
            </a:r>
            <a:r>
              <a:rPr lang="en-US" dirty="0" err="1"/>
              <a:t>writeback</a:t>
            </a:r>
            <a:r>
              <a:rPr lang="en-US" dirty="0"/>
              <a:t>/complete </a:t>
            </a:r>
            <a:r>
              <a:rPr lang="en-US" dirty="0" err="1"/>
              <a:t>iff</a:t>
            </a:r>
            <a:r>
              <a:rPr lang="en-US" dirty="0"/>
              <a:t> tag matches instructions and register file location</a:t>
            </a:r>
          </a:p>
          <a:p>
            <a:pPr lvl="1"/>
            <a:r>
              <a:rPr lang="en-US" dirty="0"/>
              <a:t>Every instruction must maintain its original destination architectural register name</a:t>
            </a:r>
          </a:p>
          <a:p>
            <a:pPr lvl="1"/>
            <a:r>
              <a:rPr lang="en-US" dirty="0"/>
              <a:t>Every instruction must maintain its tag</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14</a:t>
            </a:fld>
            <a:endParaRPr lang="en-US" altLang="en-US"/>
          </a:p>
        </p:txBody>
      </p:sp>
      <p:sp>
        <p:nvSpPr>
          <p:cNvPr id="5" name="Footer Placeholder 4"/>
          <p:cNvSpPr>
            <a:spLocks noGrp="1"/>
          </p:cNvSpPr>
          <p:nvPr>
            <p:ph type="ftr" idx="3"/>
          </p:nvPr>
        </p:nvSpPr>
        <p:spPr/>
        <p:txBody>
          <a:bodyPr/>
          <a:lstStyle/>
          <a:p>
            <a:r>
              <a:rPr lang="fi-FI" altLang="en-US"/>
              <a:t>(c) Derek Chiou &amp; Mattan Erez &amp; Dam Sunwoo</a:t>
            </a:r>
            <a:endParaRPr lang="en-US" altLang="en-US" dirty="0"/>
          </a:p>
        </p:txBody>
      </p:sp>
    </p:spTree>
    <p:extLst>
      <p:ext uri="{BB962C8B-B14F-4D97-AF65-F5344CB8AC3E}">
        <p14:creationId xmlns:p14="http://schemas.microsoft.com/office/powerpoint/2010/main" val="181589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noFill/>
          <a:ln/>
        </p:spPr>
        <p:txBody>
          <a:bodyPr lIns="90488" tIns="44450" rIns="90488" bIns="44450"/>
          <a:lstStyle/>
          <a:p>
            <a:r>
              <a:rPr lang="en-US" dirty="0"/>
              <a:t>More Registers without More Registers?</a:t>
            </a:r>
          </a:p>
        </p:txBody>
      </p:sp>
      <p:sp>
        <p:nvSpPr>
          <p:cNvPr id="802819" name="Rectangle 3"/>
          <p:cNvSpPr>
            <a:spLocks noGrp="1" noChangeArrowheads="1"/>
          </p:cNvSpPr>
          <p:nvPr>
            <p:ph idx="1"/>
          </p:nvPr>
        </p:nvSpPr>
        <p:spPr>
          <a:noFill/>
          <a:ln/>
        </p:spPr>
        <p:txBody>
          <a:bodyPr lIns="90488" tIns="44450" rIns="90488" bIns="44450"/>
          <a:lstStyle/>
          <a:p>
            <a:r>
              <a:rPr lang="en-US" dirty="0"/>
              <a:t>Rename registers effectively increase number of usable registers without increasing number of bits in instruction</a:t>
            </a:r>
          </a:p>
          <a:p>
            <a:pPr lvl="1"/>
            <a:r>
              <a:rPr lang="en-US" dirty="0"/>
              <a:t>not quite as good.  why?</a:t>
            </a:r>
          </a:p>
          <a:p>
            <a:r>
              <a:rPr lang="en-US" dirty="0"/>
              <a:t>Need some way to “reclaim” registers</a:t>
            </a:r>
          </a:p>
          <a:p>
            <a:r>
              <a:rPr lang="en-US" dirty="0"/>
              <a:t>Potential performance hit?</a:t>
            </a:r>
          </a:p>
          <a:p>
            <a:endParaRPr lang="en-US" dirty="0"/>
          </a:p>
          <a:p>
            <a:endParaRPr lang="en-US" dirty="0"/>
          </a:p>
          <a:p>
            <a:endParaRPr lang="en-US" dirty="0"/>
          </a:p>
          <a:p>
            <a:endParaRPr lang="en-US" dirty="0"/>
          </a:p>
          <a:p>
            <a:r>
              <a:rPr lang="en-US" dirty="0"/>
              <a:t>Why can’t the </a:t>
            </a:r>
            <a:r>
              <a:rPr lang="en-US" i="1" dirty="0"/>
              <a:t>compiler</a:t>
            </a:r>
            <a:r>
              <a:rPr lang="en-US" dirty="0"/>
              <a:t> just use different registers?</a:t>
            </a:r>
          </a:p>
        </p:txBody>
      </p:sp>
      <p:sp>
        <p:nvSpPr>
          <p:cNvPr id="6" name="Slide Number Placeholder 5"/>
          <p:cNvSpPr>
            <a:spLocks noGrp="1"/>
          </p:cNvSpPr>
          <p:nvPr>
            <p:ph type="sldNum" idx="12"/>
          </p:nvPr>
        </p:nvSpPr>
        <p:spPr/>
        <p:txBody>
          <a:bodyPr/>
          <a:lstStyle/>
          <a:p>
            <a:fld id="{FD31F061-58D7-4AA1-95C2-A9FE95BCD6A7}" type="slidenum">
              <a:rPr lang="en-US" altLang="en-US"/>
              <a:pPr/>
              <a:t>15</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25693822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dirty="0"/>
              <a:t>Renaming and Hazards</a:t>
            </a:r>
          </a:p>
        </p:txBody>
      </p:sp>
      <p:sp>
        <p:nvSpPr>
          <p:cNvPr id="819203" name="Rectangle 3"/>
          <p:cNvSpPr>
            <a:spLocks noGrp="1" noChangeArrowheads="1"/>
          </p:cNvSpPr>
          <p:nvPr>
            <p:ph idx="1"/>
          </p:nvPr>
        </p:nvSpPr>
        <p:spPr/>
        <p:txBody>
          <a:bodyPr/>
          <a:lstStyle/>
          <a:p>
            <a:pPr>
              <a:lnSpc>
                <a:spcPct val="90000"/>
              </a:lnSpc>
            </a:pPr>
            <a:r>
              <a:rPr lang="en-US" dirty="0"/>
              <a:t>Do WAW/WAR hazards occur after rename?</a:t>
            </a:r>
          </a:p>
          <a:p>
            <a:pPr lvl="1">
              <a:lnSpc>
                <a:spcPct val="90000"/>
              </a:lnSpc>
            </a:pPr>
            <a:r>
              <a:rPr lang="en-US" dirty="0"/>
              <a:t>No!  </a:t>
            </a:r>
          </a:p>
          <a:p>
            <a:pPr lvl="1"/>
            <a:r>
              <a:rPr lang="en-US" dirty="0"/>
              <a:t>New name (tag) for every register written</a:t>
            </a:r>
          </a:p>
          <a:p>
            <a:pPr lvl="2"/>
            <a:r>
              <a:rPr lang="en-US" dirty="0"/>
              <a:t>Dependence based on tag, not register name</a:t>
            </a:r>
          </a:p>
          <a:p>
            <a:pPr lvl="1">
              <a:lnSpc>
                <a:spcPct val="90000"/>
              </a:lnSpc>
            </a:pPr>
            <a:r>
              <a:rPr lang="en-US" dirty="0"/>
              <a:t>Rename eliminates all hazards by renaming all destination registers and using new names for real dependencies</a:t>
            </a:r>
          </a:p>
          <a:p>
            <a:pPr lvl="1">
              <a:lnSpc>
                <a:spcPct val="90000"/>
              </a:lnSpc>
            </a:pPr>
            <a:endParaRPr lang="en-US" dirty="0"/>
          </a:p>
          <a:p>
            <a:pPr lvl="1">
              <a:lnSpc>
                <a:spcPct val="90000"/>
              </a:lnSpc>
            </a:pPr>
            <a:endParaRPr lang="en-US" dirty="0"/>
          </a:p>
          <a:p>
            <a:pPr>
              <a:lnSpc>
                <a:spcPct val="90000"/>
              </a:lnSpc>
            </a:pPr>
            <a:r>
              <a:rPr lang="en-US" dirty="0"/>
              <a:t>What if you run out of rename names?</a:t>
            </a:r>
          </a:p>
          <a:p>
            <a:pPr lvl="1">
              <a:lnSpc>
                <a:spcPct val="90000"/>
              </a:lnSpc>
            </a:pPr>
            <a:r>
              <a:rPr lang="en-US" dirty="0"/>
              <a:t>Standard solution (stall)</a:t>
            </a:r>
          </a:p>
          <a:p>
            <a:pPr>
              <a:lnSpc>
                <a:spcPct val="90000"/>
              </a:lnSpc>
            </a:pPr>
            <a:endParaRPr lang="en-US" dirty="0"/>
          </a:p>
        </p:txBody>
      </p:sp>
      <p:sp>
        <p:nvSpPr>
          <p:cNvPr id="6" name="Slide Number Placeholder 5"/>
          <p:cNvSpPr>
            <a:spLocks noGrp="1"/>
          </p:cNvSpPr>
          <p:nvPr>
            <p:ph type="sldNum" idx="12"/>
          </p:nvPr>
        </p:nvSpPr>
        <p:spPr/>
        <p:txBody>
          <a:bodyPr/>
          <a:lstStyle/>
          <a:p>
            <a:fld id="{6A4A7228-B0FC-4E73-9EE5-A089B6B6BEF6}" type="slidenum">
              <a:rPr lang="en-US" altLang="en-US"/>
              <a:pPr/>
              <a:t>16</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87543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203">
                                            <p:txEl>
                                              <p:pRg st="1" end="1"/>
                                            </p:txEl>
                                          </p:spTgt>
                                        </p:tgtEl>
                                        <p:attrNameLst>
                                          <p:attrName>style.visibility</p:attrName>
                                        </p:attrNameLst>
                                      </p:cBhvr>
                                      <p:to>
                                        <p:strVal val="visible"/>
                                      </p:to>
                                    </p:set>
                                    <p:animEffect transition="in" filter="dissolve">
                                      <p:cBhvr>
                                        <p:cTn id="7" dur="500"/>
                                        <p:tgtEl>
                                          <p:spTgt spid="81920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9203">
                                            <p:txEl>
                                              <p:pRg st="4" end="4"/>
                                            </p:txEl>
                                          </p:spTgt>
                                        </p:tgtEl>
                                        <p:attrNameLst>
                                          <p:attrName>style.visibility</p:attrName>
                                        </p:attrNameLst>
                                      </p:cBhvr>
                                      <p:to>
                                        <p:strVal val="visible"/>
                                      </p:to>
                                    </p:set>
                                    <p:animEffect transition="in" filter="dissolve">
                                      <p:cBhvr>
                                        <p:cTn id="10" dur="500"/>
                                        <p:tgtEl>
                                          <p:spTgt spid="81920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19203">
                                            <p:txEl>
                                              <p:pRg st="2" end="2"/>
                                            </p:txEl>
                                          </p:spTgt>
                                        </p:tgtEl>
                                        <p:attrNameLst>
                                          <p:attrName>style.visibility</p:attrName>
                                        </p:attrNameLst>
                                      </p:cBhvr>
                                      <p:to>
                                        <p:strVal val="visible"/>
                                      </p:to>
                                    </p:set>
                                    <p:animEffect transition="in" filter="dissolve">
                                      <p:cBhvr>
                                        <p:cTn id="13" dur="500"/>
                                        <p:tgtEl>
                                          <p:spTgt spid="81920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819203">
                                            <p:txEl>
                                              <p:pRg st="3" end="3"/>
                                            </p:txEl>
                                          </p:spTgt>
                                        </p:tgtEl>
                                        <p:attrNameLst>
                                          <p:attrName>style.visibility</p:attrName>
                                        </p:attrNameLst>
                                      </p:cBhvr>
                                      <p:to>
                                        <p:strVal val="visible"/>
                                      </p:to>
                                    </p:set>
                                    <p:animEffect transition="in" filter="dissolve">
                                      <p:cBhvr>
                                        <p:cTn id="16" dur="500"/>
                                        <p:tgtEl>
                                          <p:spTgt spid="8192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19203">
                                            <p:txEl>
                                              <p:pRg st="7" end="7"/>
                                            </p:txEl>
                                          </p:spTgt>
                                        </p:tgtEl>
                                        <p:attrNameLst>
                                          <p:attrName>style.visibility</p:attrName>
                                        </p:attrNameLst>
                                      </p:cBhvr>
                                      <p:to>
                                        <p:strVal val="visible"/>
                                      </p:to>
                                    </p:set>
                                    <p:animEffect transition="in" filter="dissolve">
                                      <p:cBhvr>
                                        <p:cTn id="21" dur="500"/>
                                        <p:tgtEl>
                                          <p:spTgt spid="81920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19203">
                                            <p:txEl>
                                              <p:pRg st="8" end="8"/>
                                            </p:txEl>
                                          </p:spTgt>
                                        </p:tgtEl>
                                        <p:attrNameLst>
                                          <p:attrName>style.visibility</p:attrName>
                                        </p:attrNameLst>
                                      </p:cBhvr>
                                      <p:to>
                                        <p:strVal val="visible"/>
                                      </p:to>
                                    </p:set>
                                    <p:animEffect transition="in" filter="dissolve">
                                      <p:cBhvr>
                                        <p:cTn id="26" dur="500"/>
                                        <p:tgtEl>
                                          <p:spTgt spid="819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noFill/>
          <a:ln/>
        </p:spPr>
        <p:txBody>
          <a:bodyPr lIns="90488" tIns="44450" rIns="90488" bIns="44450"/>
          <a:lstStyle/>
          <a:p>
            <a:r>
              <a:rPr lang="en-US" dirty="0" err="1"/>
              <a:t>Tomasulo</a:t>
            </a:r>
            <a:r>
              <a:rPr lang="en-US" dirty="0"/>
              <a:t> Register Renaming Algorithm</a:t>
            </a:r>
            <a:br>
              <a:rPr lang="en-US" dirty="0"/>
            </a:br>
            <a:r>
              <a:rPr lang="en-US" dirty="0"/>
              <a:t>	</a:t>
            </a:r>
            <a:r>
              <a:rPr lang="en-US" dirty="0">
                <a:solidFill>
                  <a:srgbClr val="FF0000"/>
                </a:solidFill>
              </a:rPr>
              <a:t>Intentional Error!</a:t>
            </a:r>
          </a:p>
        </p:txBody>
      </p:sp>
      <p:sp>
        <p:nvSpPr>
          <p:cNvPr id="936963" name="Rectangle 3"/>
          <p:cNvSpPr>
            <a:spLocks noGrp="1" noChangeArrowheads="1"/>
          </p:cNvSpPr>
          <p:nvPr>
            <p:ph idx="1"/>
          </p:nvPr>
        </p:nvSpPr>
        <p:spPr>
          <a:noFill/>
          <a:ln/>
        </p:spPr>
        <p:txBody>
          <a:bodyPr lIns="90488" tIns="44450" rIns="90488" bIns="44450"/>
          <a:lstStyle/>
          <a:p>
            <a:pPr>
              <a:lnSpc>
                <a:spcPct val="90000"/>
              </a:lnSpc>
            </a:pPr>
            <a:r>
              <a:rPr lang="en-US" dirty="0"/>
              <a:t>Dispatch in order</a:t>
            </a:r>
          </a:p>
          <a:p>
            <a:pPr>
              <a:lnSpc>
                <a:spcPct val="90000"/>
              </a:lnSpc>
            </a:pPr>
            <a:r>
              <a:rPr lang="en-US" dirty="0"/>
              <a:t>Dispatch (to RS) has a register rename table</a:t>
            </a:r>
          </a:p>
          <a:p>
            <a:pPr lvl="1">
              <a:lnSpc>
                <a:spcPct val="90000"/>
              </a:lnSpc>
            </a:pPr>
            <a:r>
              <a:rPr lang="en-US" dirty="0"/>
              <a:t>One entry per architectural register</a:t>
            </a:r>
          </a:p>
          <a:p>
            <a:pPr lvl="1">
              <a:lnSpc>
                <a:spcPct val="90000"/>
              </a:lnSpc>
            </a:pPr>
            <a:r>
              <a:rPr lang="en-US" dirty="0" err="1"/>
              <a:t>RenameTable</a:t>
            </a:r>
            <a:r>
              <a:rPr lang="en-US" dirty="0"/>
              <a:t>[0..MAX_REG-1]</a:t>
            </a:r>
          </a:p>
          <a:p>
            <a:pPr>
              <a:lnSpc>
                <a:spcPct val="90000"/>
              </a:lnSpc>
            </a:pPr>
            <a:r>
              <a:rPr lang="en-US" dirty="0"/>
              <a:t>At dispatch do the following</a:t>
            </a:r>
          </a:p>
          <a:p>
            <a:pPr lvl="1">
              <a:lnSpc>
                <a:spcPct val="90000"/>
              </a:lnSpc>
            </a:pPr>
            <a:r>
              <a:rPr lang="en-US" dirty="0"/>
              <a:t>Rename every destination register with a tag</a:t>
            </a:r>
            <a:endParaRPr lang="en-US" i="1" dirty="0"/>
          </a:p>
          <a:p>
            <a:pPr lvl="2">
              <a:lnSpc>
                <a:spcPct val="90000"/>
              </a:lnSpc>
            </a:pPr>
            <a:r>
              <a:rPr lang="en-US" dirty="0"/>
              <a:t>Tag allocated, stored in rename table</a:t>
            </a:r>
          </a:p>
          <a:p>
            <a:pPr lvl="3">
              <a:lnSpc>
                <a:spcPct val="90000"/>
              </a:lnSpc>
            </a:pPr>
            <a:r>
              <a:rPr lang="en-US" dirty="0" err="1"/>
              <a:t>RenameTable</a:t>
            </a:r>
            <a:r>
              <a:rPr lang="en-US" dirty="0"/>
              <a:t>[register] = tag</a:t>
            </a:r>
          </a:p>
          <a:p>
            <a:pPr lvl="1">
              <a:lnSpc>
                <a:spcPct val="90000"/>
              </a:lnSpc>
            </a:pPr>
            <a:endParaRPr lang="en-US" dirty="0"/>
          </a:p>
          <a:p>
            <a:pPr lvl="1">
              <a:lnSpc>
                <a:spcPct val="90000"/>
              </a:lnSpc>
            </a:pPr>
            <a:r>
              <a:rPr lang="en-US" dirty="0"/>
              <a:t>IF value available, read value from </a:t>
            </a:r>
            <a:r>
              <a:rPr lang="en-US" dirty="0" err="1"/>
              <a:t>reg</a:t>
            </a:r>
            <a:r>
              <a:rPr lang="en-US" dirty="0"/>
              <a:t> file ELSE</a:t>
            </a:r>
          </a:p>
          <a:p>
            <a:pPr lvl="1">
              <a:lnSpc>
                <a:spcPct val="90000"/>
              </a:lnSpc>
            </a:pPr>
            <a:r>
              <a:rPr lang="en-US" dirty="0"/>
              <a:t>Use </a:t>
            </a:r>
            <a:r>
              <a:rPr lang="en-US" i="1" dirty="0"/>
              <a:t>tag</a:t>
            </a:r>
            <a:r>
              <a:rPr lang="en-US" dirty="0"/>
              <a:t> instead of register names for source registers</a:t>
            </a:r>
          </a:p>
          <a:p>
            <a:pPr lvl="2">
              <a:lnSpc>
                <a:spcPct val="90000"/>
              </a:lnSpc>
            </a:pPr>
            <a:r>
              <a:rPr lang="en-US" dirty="0"/>
              <a:t>Tag = </a:t>
            </a:r>
            <a:r>
              <a:rPr lang="en-US" dirty="0" err="1"/>
              <a:t>RenameTable</a:t>
            </a:r>
            <a:r>
              <a:rPr lang="en-US" dirty="0"/>
              <a:t>[register]</a:t>
            </a:r>
          </a:p>
        </p:txBody>
      </p:sp>
      <p:sp>
        <p:nvSpPr>
          <p:cNvPr id="6" name="Slide Number Placeholder 5"/>
          <p:cNvSpPr>
            <a:spLocks noGrp="1"/>
          </p:cNvSpPr>
          <p:nvPr>
            <p:ph type="sldNum" idx="12"/>
          </p:nvPr>
        </p:nvSpPr>
        <p:spPr/>
        <p:txBody>
          <a:bodyPr/>
          <a:lstStyle/>
          <a:p>
            <a:fld id="{B6EBB52B-9830-4CA0-862E-3BBA612653F5}" type="slidenum">
              <a:rPr lang="en-US" altLang="en-US"/>
              <a:pPr/>
              <a:t>17</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21322741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noFill/>
          <a:ln/>
        </p:spPr>
        <p:txBody>
          <a:bodyPr lIns="90488" tIns="44450" rIns="90488" bIns="44450"/>
          <a:lstStyle/>
          <a:p>
            <a:r>
              <a:rPr lang="en-US" dirty="0" err="1"/>
              <a:t>Tomasulo</a:t>
            </a:r>
            <a:r>
              <a:rPr lang="en-US" dirty="0"/>
              <a:t> Register Renaming Algorithm:</a:t>
            </a:r>
            <a:br>
              <a:rPr lang="en-US" dirty="0"/>
            </a:br>
            <a:r>
              <a:rPr lang="en-US" dirty="0">
                <a:solidFill>
                  <a:srgbClr val="0000CC"/>
                </a:solidFill>
              </a:rPr>
              <a:t>	Corrected</a:t>
            </a:r>
          </a:p>
        </p:txBody>
      </p:sp>
      <p:sp>
        <p:nvSpPr>
          <p:cNvPr id="939011" name="Rectangle 3"/>
          <p:cNvSpPr>
            <a:spLocks noGrp="1" noChangeArrowheads="1"/>
          </p:cNvSpPr>
          <p:nvPr>
            <p:ph idx="1"/>
          </p:nvPr>
        </p:nvSpPr>
        <p:spPr>
          <a:noFill/>
          <a:ln/>
        </p:spPr>
        <p:txBody>
          <a:bodyPr lIns="90488" tIns="44450" rIns="90488" bIns="44450"/>
          <a:lstStyle/>
          <a:p>
            <a:pPr>
              <a:lnSpc>
                <a:spcPct val="90000"/>
              </a:lnSpc>
            </a:pPr>
            <a:r>
              <a:rPr lang="en-US" dirty="0"/>
              <a:t>Dispatch in order</a:t>
            </a:r>
          </a:p>
          <a:p>
            <a:pPr>
              <a:lnSpc>
                <a:spcPct val="90000"/>
              </a:lnSpc>
            </a:pPr>
            <a:r>
              <a:rPr lang="en-US" dirty="0"/>
              <a:t>Dispatch (to RS) has a register rename table</a:t>
            </a:r>
          </a:p>
          <a:p>
            <a:pPr lvl="1">
              <a:lnSpc>
                <a:spcPct val="90000"/>
              </a:lnSpc>
            </a:pPr>
            <a:r>
              <a:rPr lang="en-US" dirty="0"/>
              <a:t>One entry per architectural register</a:t>
            </a:r>
          </a:p>
          <a:p>
            <a:pPr lvl="1">
              <a:lnSpc>
                <a:spcPct val="90000"/>
              </a:lnSpc>
            </a:pPr>
            <a:r>
              <a:rPr lang="en-US" dirty="0" err="1"/>
              <a:t>RenameTable</a:t>
            </a:r>
            <a:r>
              <a:rPr lang="en-US" dirty="0"/>
              <a:t>[0..MAX_REG-1]</a:t>
            </a:r>
          </a:p>
          <a:p>
            <a:pPr>
              <a:lnSpc>
                <a:spcPct val="90000"/>
              </a:lnSpc>
            </a:pPr>
            <a:r>
              <a:rPr lang="en-US" dirty="0"/>
              <a:t>At dispatch do the following</a:t>
            </a:r>
          </a:p>
          <a:p>
            <a:pPr lvl="1">
              <a:lnSpc>
                <a:spcPct val="90000"/>
              </a:lnSpc>
            </a:pPr>
            <a:r>
              <a:rPr lang="en-US" dirty="0"/>
              <a:t>IF value available read value from </a:t>
            </a:r>
            <a:r>
              <a:rPr lang="en-US" dirty="0" err="1"/>
              <a:t>reg</a:t>
            </a:r>
            <a:r>
              <a:rPr lang="en-US" dirty="0"/>
              <a:t> file ELSE</a:t>
            </a:r>
          </a:p>
          <a:p>
            <a:pPr lvl="1">
              <a:lnSpc>
                <a:spcPct val="90000"/>
              </a:lnSpc>
            </a:pPr>
            <a:r>
              <a:rPr lang="en-US" dirty="0"/>
              <a:t>Use </a:t>
            </a:r>
            <a:r>
              <a:rPr lang="en-US" i="1" dirty="0"/>
              <a:t>tag</a:t>
            </a:r>
            <a:r>
              <a:rPr lang="en-US" dirty="0"/>
              <a:t> instead of register names for source registers</a:t>
            </a:r>
          </a:p>
          <a:p>
            <a:pPr lvl="2">
              <a:lnSpc>
                <a:spcPct val="90000"/>
              </a:lnSpc>
            </a:pPr>
            <a:r>
              <a:rPr lang="en-US" dirty="0"/>
              <a:t>Tag = </a:t>
            </a:r>
            <a:r>
              <a:rPr lang="en-US" dirty="0" err="1"/>
              <a:t>RenameTable</a:t>
            </a:r>
            <a:r>
              <a:rPr lang="en-US" dirty="0"/>
              <a:t>[register]</a:t>
            </a:r>
          </a:p>
          <a:p>
            <a:pPr lvl="2">
              <a:lnSpc>
                <a:spcPct val="90000"/>
              </a:lnSpc>
            </a:pPr>
            <a:endParaRPr lang="en-US" dirty="0"/>
          </a:p>
          <a:p>
            <a:pPr lvl="1">
              <a:lnSpc>
                <a:spcPct val="90000"/>
              </a:lnSpc>
            </a:pPr>
            <a:r>
              <a:rPr lang="en-US" dirty="0"/>
              <a:t>Rename every destination register with a tag</a:t>
            </a:r>
            <a:endParaRPr lang="en-US" i="1" dirty="0"/>
          </a:p>
          <a:p>
            <a:pPr lvl="2">
              <a:lnSpc>
                <a:spcPct val="90000"/>
              </a:lnSpc>
            </a:pPr>
            <a:r>
              <a:rPr lang="en-US" dirty="0"/>
              <a:t>Tag allocated, stored in rename table</a:t>
            </a:r>
          </a:p>
          <a:p>
            <a:pPr lvl="3">
              <a:lnSpc>
                <a:spcPct val="90000"/>
              </a:lnSpc>
            </a:pPr>
            <a:r>
              <a:rPr lang="en-US" dirty="0" err="1"/>
              <a:t>RenameTable</a:t>
            </a:r>
            <a:r>
              <a:rPr lang="en-US" dirty="0"/>
              <a:t>[register] = tag</a:t>
            </a:r>
          </a:p>
        </p:txBody>
      </p:sp>
      <p:sp>
        <p:nvSpPr>
          <p:cNvPr id="6" name="Slide Number Placeholder 5"/>
          <p:cNvSpPr>
            <a:spLocks noGrp="1"/>
          </p:cNvSpPr>
          <p:nvPr>
            <p:ph type="sldNum" idx="12"/>
          </p:nvPr>
        </p:nvSpPr>
        <p:spPr/>
        <p:txBody>
          <a:bodyPr/>
          <a:lstStyle/>
          <a:p>
            <a:fld id="{81805E28-FA7F-4A20-8FB7-72CC8E975102}" type="slidenum">
              <a:rPr lang="en-US" altLang="en-US"/>
              <a:pPr/>
              <a:t>18</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20803367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a:t>New Pipeline?</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19</a:t>
            </a:fld>
            <a:endParaRPr lang="en-US" altLang="en-US"/>
          </a:p>
        </p:txBody>
      </p:sp>
      <p:sp>
        <p:nvSpPr>
          <p:cNvPr id="10"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12643" name="Rectangle 3"/>
          <p:cNvSpPr>
            <a:spLocks noChangeArrowheads="1"/>
          </p:cNvSpPr>
          <p:nvPr/>
        </p:nvSpPr>
        <p:spPr bwMode="auto">
          <a:xfrm>
            <a:off x="3124200" y="1524000"/>
            <a:ext cx="2438400" cy="685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atin typeface="Lato" panose="020F0502020204030203" pitchFamily="34" charset="0"/>
              </a:rPr>
              <a:t>Fetch</a:t>
            </a:r>
          </a:p>
        </p:txBody>
      </p:sp>
      <p:sp>
        <p:nvSpPr>
          <p:cNvPr id="112644" name="Rectangle 4"/>
          <p:cNvSpPr>
            <a:spLocks noChangeArrowheads="1"/>
          </p:cNvSpPr>
          <p:nvPr/>
        </p:nvSpPr>
        <p:spPr bwMode="auto">
          <a:xfrm>
            <a:off x="3124200" y="2209800"/>
            <a:ext cx="2438400" cy="685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atin typeface="Lato" panose="020F0502020204030203" pitchFamily="34" charset="0"/>
              </a:rPr>
              <a:t>Decode</a:t>
            </a:r>
          </a:p>
        </p:txBody>
      </p:sp>
      <p:sp>
        <p:nvSpPr>
          <p:cNvPr id="112645" name="Rectangle 5"/>
          <p:cNvSpPr>
            <a:spLocks noChangeArrowheads="1"/>
          </p:cNvSpPr>
          <p:nvPr/>
        </p:nvSpPr>
        <p:spPr bwMode="auto">
          <a:xfrm>
            <a:off x="3124200" y="2895600"/>
            <a:ext cx="2438400" cy="685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err="1">
                <a:latin typeface="Lato" panose="020F0502020204030203" pitchFamily="34" charset="0"/>
              </a:rPr>
              <a:t>Dispatch+Rename</a:t>
            </a:r>
            <a:endParaRPr lang="en-US" dirty="0">
              <a:latin typeface="Lato" panose="020F0502020204030203" pitchFamily="34" charset="0"/>
            </a:endParaRPr>
          </a:p>
        </p:txBody>
      </p:sp>
      <p:sp>
        <p:nvSpPr>
          <p:cNvPr id="112646" name="Rectangle 6"/>
          <p:cNvSpPr>
            <a:spLocks noChangeArrowheads="1"/>
          </p:cNvSpPr>
          <p:nvPr/>
        </p:nvSpPr>
        <p:spPr bwMode="auto">
          <a:xfrm>
            <a:off x="3124200" y="3581400"/>
            <a:ext cx="2438400" cy="685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atin typeface="Lato" panose="020F0502020204030203" pitchFamily="34" charset="0"/>
              </a:rPr>
              <a:t>Execute/Mem</a:t>
            </a:r>
          </a:p>
        </p:txBody>
      </p:sp>
      <p:sp>
        <p:nvSpPr>
          <p:cNvPr id="112647" name="Rectangle 7"/>
          <p:cNvSpPr>
            <a:spLocks noChangeArrowheads="1"/>
          </p:cNvSpPr>
          <p:nvPr/>
        </p:nvSpPr>
        <p:spPr bwMode="auto">
          <a:xfrm>
            <a:off x="3124200" y="4267200"/>
            <a:ext cx="2438400" cy="685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atin typeface="Lato" panose="020F0502020204030203" pitchFamily="34" charset="0"/>
              </a:rPr>
              <a:t>WB</a:t>
            </a:r>
          </a:p>
        </p:txBody>
      </p:sp>
      <p:sp>
        <p:nvSpPr>
          <p:cNvPr id="112648" name="Text Box 8"/>
          <p:cNvSpPr txBox="1">
            <a:spLocks noChangeArrowheads="1"/>
          </p:cNvSpPr>
          <p:nvPr/>
        </p:nvSpPr>
        <p:spPr bwMode="auto">
          <a:xfrm>
            <a:off x="1470025" y="5638800"/>
            <a:ext cx="578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b="1" dirty="0">
                <a:solidFill>
                  <a:schemeClr val="accent2"/>
                </a:solidFill>
                <a:latin typeface="Lato" panose="020F0502020204030203" pitchFamily="34" charset="0"/>
              </a:rPr>
              <a:t>How do we decouple IF/ID from EX/WB</a:t>
            </a:r>
          </a:p>
        </p:txBody>
      </p:sp>
    </p:spTree>
    <p:extLst>
      <p:ext uri="{BB962C8B-B14F-4D97-AF65-F5344CB8AC3E}">
        <p14:creationId xmlns:p14="http://schemas.microsoft.com/office/powerpoint/2010/main" val="3919693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8"/>
                                        </p:tgtEl>
                                        <p:attrNameLst>
                                          <p:attrName>style.visibility</p:attrName>
                                        </p:attrNameLst>
                                      </p:cBhvr>
                                      <p:to>
                                        <p:strVal val="visible"/>
                                      </p:to>
                                    </p:set>
                                    <p:animEffect transition="in" filter="fade">
                                      <p:cBhvr>
                                        <p:cTn id="7" dur="2000"/>
                                        <p:tgtEl>
                                          <p:spTgt spid="1126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path" presetSubtype="0" accel="50000" decel="50000" fill="hold" grpId="0" nodeType="clickEffect">
                                  <p:stCondLst>
                                    <p:cond delay="0"/>
                                  </p:stCondLst>
                                  <p:childTnLst>
                                    <p:animMotion origin="layout" path="M 0 4.87856E-6 L 0 0.04996 " pathEditMode="relative" rAng="0" ptsTypes="AA">
                                      <p:cBhvr>
                                        <p:cTn id="11" dur="2000" fill="hold"/>
                                        <p:tgtEl>
                                          <p:spTgt spid="112646"/>
                                        </p:tgtEl>
                                        <p:attrNameLst>
                                          <p:attrName>ppt_x</p:attrName>
                                          <p:attrName>ppt_y</p:attrName>
                                        </p:attrNameLst>
                                      </p:cBhvr>
                                      <p:rCtr x="0" y="2498"/>
                                    </p:animMotion>
                                  </p:childTnLst>
                                </p:cTn>
                              </p:par>
                              <p:par>
                                <p:cTn id="12" presetID="42" presetClass="path" presetSubtype="0" accel="50000" decel="50000" fill="hold" grpId="0" nodeType="withEffect">
                                  <p:stCondLst>
                                    <p:cond delay="0"/>
                                  </p:stCondLst>
                                  <p:childTnLst>
                                    <p:animMotion origin="layout" path="M 0 -0.0007 L 0 0.04996 " pathEditMode="relative" rAng="0" ptsTypes="AA">
                                      <p:cBhvr>
                                        <p:cTn id="13" dur="2000" fill="hold"/>
                                        <p:tgtEl>
                                          <p:spTgt spid="112647"/>
                                        </p:tgtEl>
                                        <p:attrNameLst>
                                          <p:attrName>ppt_x</p:attrName>
                                          <p:attrName>ppt_y</p:attrName>
                                        </p:attrNameLst>
                                      </p:cBhvr>
                                      <p:rCtr x="0" y="25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animBg="1"/>
      <p:bldP spid="112647" grpId="0" animBg="1"/>
      <p:bldP spid="1126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sym typeface="Wingdings" panose="05000000000000000000" pitchFamily="2" charset="2"/>
              </a:rPr>
              <a:t>Survey #2 results</a:t>
            </a:r>
          </a:p>
          <a:p>
            <a:pPr lvl="1"/>
            <a:r>
              <a:rPr lang="en-US" dirty="0">
                <a:sym typeface="Wingdings" panose="05000000000000000000" pitchFamily="2" charset="2"/>
              </a:rPr>
              <a:t>26 students responded (26/32 = 81% response rate)</a:t>
            </a:r>
          </a:p>
          <a:p>
            <a:pPr lvl="1"/>
            <a:r>
              <a:rPr lang="en-US" dirty="0">
                <a:sym typeface="Wingdings" panose="05000000000000000000" pitchFamily="2" charset="2"/>
              </a:rPr>
              <a:t>Thank you for providing honest feedback! </a:t>
            </a:r>
          </a:p>
        </p:txBody>
      </p:sp>
      <p:sp>
        <p:nvSpPr>
          <p:cNvPr id="6" name="Slide Number Placeholder 5"/>
          <p:cNvSpPr>
            <a:spLocks noGrp="1"/>
          </p:cNvSpPr>
          <p:nvPr>
            <p:ph type="sldNum" idx="12"/>
          </p:nvPr>
        </p:nvSpPr>
        <p:spPr/>
        <p:txBody>
          <a:bodyPr/>
          <a:lstStyle/>
          <a:p>
            <a:fld id="{9298A09C-1584-4E46-935C-492AB14C1C1B}" type="slidenum">
              <a:rPr lang="en-US" altLang="en-US" smtClean="0"/>
              <a:pPr/>
              <a:t>2</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252290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noFill/>
          <a:ln/>
        </p:spPr>
        <p:txBody>
          <a:bodyPr lIns="90488" tIns="44450" rIns="90488" bIns="44450"/>
          <a:lstStyle/>
          <a:p>
            <a:r>
              <a:rPr lang="en-US" dirty="0"/>
              <a:t>Common Data Bus in 360/91 </a:t>
            </a:r>
            <a:br>
              <a:rPr lang="en-US" dirty="0"/>
            </a:br>
            <a:r>
              <a:rPr lang="en-US" dirty="0"/>
              <a:t>	(floating point path)</a:t>
            </a:r>
          </a:p>
        </p:txBody>
      </p:sp>
      <p:sp>
        <p:nvSpPr>
          <p:cNvPr id="54" name="Slide Number Placeholder 5"/>
          <p:cNvSpPr>
            <a:spLocks noGrp="1"/>
          </p:cNvSpPr>
          <p:nvPr>
            <p:ph type="sldNum" idx="12"/>
          </p:nvPr>
        </p:nvSpPr>
        <p:spPr/>
        <p:txBody>
          <a:bodyPr/>
          <a:lstStyle/>
          <a:p>
            <a:fld id="{210C3BBF-BB21-4D3D-9F3D-969ABC64662A}" type="slidenum">
              <a:rPr lang="en-US" altLang="en-US"/>
              <a:pPr/>
              <a:t>20</a:t>
            </a:fld>
            <a:endParaRPr lang="en-US" altLang="en-US"/>
          </a:p>
        </p:txBody>
      </p:sp>
      <p:sp>
        <p:nvSpPr>
          <p:cNvPr id="53"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841731" name="Rectangle 3"/>
          <p:cNvSpPr>
            <a:spLocks noChangeArrowheads="1"/>
          </p:cNvSpPr>
          <p:nvPr/>
        </p:nvSpPr>
        <p:spPr bwMode="auto">
          <a:xfrm>
            <a:off x="2063750" y="4730750"/>
            <a:ext cx="1435100" cy="444500"/>
          </a:xfrm>
          <a:prstGeom prst="rect">
            <a:avLst/>
          </a:prstGeom>
          <a:noFill/>
          <a:ln w="12700">
            <a:solidFill>
              <a:schemeClr val="tx1"/>
            </a:solidFill>
            <a:miter lim="800000"/>
            <a:headEnd/>
            <a:tailEnd/>
          </a:ln>
          <a:effectLst/>
        </p:spPr>
        <p:txBody>
          <a:bodyPr wrap="none" lIns="90488" tIns="44450" rIns="90488" bIns="44450" anchor="ctr"/>
          <a:lstStyle/>
          <a:p>
            <a:r>
              <a:rPr lang="en-US" sz="2000" dirty="0"/>
              <a:t>FP FU</a:t>
            </a:r>
          </a:p>
        </p:txBody>
      </p:sp>
      <p:sp>
        <p:nvSpPr>
          <p:cNvPr id="841732" name="Rectangle 4"/>
          <p:cNvSpPr>
            <a:spLocks noChangeArrowheads="1"/>
          </p:cNvSpPr>
          <p:nvPr/>
        </p:nvSpPr>
        <p:spPr bwMode="auto">
          <a:xfrm>
            <a:off x="2063750" y="4502150"/>
            <a:ext cx="1435100" cy="139700"/>
          </a:xfrm>
          <a:prstGeom prst="rect">
            <a:avLst/>
          </a:prstGeom>
          <a:noFill/>
          <a:ln w="12700">
            <a:solidFill>
              <a:schemeClr val="tx1"/>
            </a:solidFill>
            <a:miter lim="800000"/>
            <a:headEnd/>
            <a:tailEnd/>
          </a:ln>
          <a:effectLst/>
        </p:spPr>
        <p:txBody>
          <a:bodyPr wrap="none" anchor="ctr"/>
          <a:lstStyle/>
          <a:p>
            <a:endParaRPr lang="en-US"/>
          </a:p>
        </p:txBody>
      </p:sp>
      <p:sp>
        <p:nvSpPr>
          <p:cNvPr id="841733" name="Rectangle 5"/>
          <p:cNvSpPr>
            <a:spLocks noChangeArrowheads="1"/>
          </p:cNvSpPr>
          <p:nvPr/>
        </p:nvSpPr>
        <p:spPr bwMode="auto">
          <a:xfrm>
            <a:off x="2063750" y="4349750"/>
            <a:ext cx="1435100" cy="139700"/>
          </a:xfrm>
          <a:prstGeom prst="rect">
            <a:avLst/>
          </a:prstGeom>
          <a:noFill/>
          <a:ln w="12700">
            <a:solidFill>
              <a:schemeClr val="tx1"/>
            </a:solidFill>
            <a:miter lim="800000"/>
            <a:headEnd/>
            <a:tailEnd/>
          </a:ln>
          <a:effectLst/>
        </p:spPr>
        <p:txBody>
          <a:bodyPr wrap="none" anchor="ctr"/>
          <a:lstStyle/>
          <a:p>
            <a:endParaRPr lang="en-US"/>
          </a:p>
        </p:txBody>
      </p:sp>
      <p:sp>
        <p:nvSpPr>
          <p:cNvPr id="841734" name="Rectangle 6"/>
          <p:cNvSpPr>
            <a:spLocks noChangeArrowheads="1"/>
          </p:cNvSpPr>
          <p:nvPr/>
        </p:nvSpPr>
        <p:spPr bwMode="auto">
          <a:xfrm>
            <a:off x="2063750" y="4197350"/>
            <a:ext cx="1435100" cy="139700"/>
          </a:xfrm>
          <a:prstGeom prst="rect">
            <a:avLst/>
          </a:prstGeom>
          <a:noFill/>
          <a:ln w="12700">
            <a:solidFill>
              <a:schemeClr val="tx1"/>
            </a:solidFill>
            <a:miter lim="800000"/>
            <a:headEnd/>
            <a:tailEnd/>
          </a:ln>
          <a:effectLst/>
        </p:spPr>
        <p:txBody>
          <a:bodyPr wrap="none" anchor="ctr"/>
          <a:lstStyle/>
          <a:p>
            <a:endParaRPr lang="en-US"/>
          </a:p>
        </p:txBody>
      </p:sp>
      <p:sp>
        <p:nvSpPr>
          <p:cNvPr id="841735" name="Rectangle 7"/>
          <p:cNvSpPr>
            <a:spLocks noChangeArrowheads="1"/>
          </p:cNvSpPr>
          <p:nvPr/>
        </p:nvSpPr>
        <p:spPr bwMode="auto">
          <a:xfrm>
            <a:off x="3816350" y="4730750"/>
            <a:ext cx="1435100" cy="444500"/>
          </a:xfrm>
          <a:prstGeom prst="rect">
            <a:avLst/>
          </a:prstGeom>
          <a:noFill/>
          <a:ln w="12700">
            <a:solidFill>
              <a:schemeClr val="tx1"/>
            </a:solidFill>
            <a:miter lim="800000"/>
            <a:headEnd/>
            <a:tailEnd/>
          </a:ln>
          <a:effectLst/>
        </p:spPr>
        <p:txBody>
          <a:bodyPr wrap="none" lIns="90488" tIns="44450" rIns="90488" bIns="44450" anchor="ctr"/>
          <a:lstStyle/>
          <a:p>
            <a:r>
              <a:rPr lang="en-US" sz="2000" dirty="0"/>
              <a:t>FP FU</a:t>
            </a:r>
          </a:p>
        </p:txBody>
      </p:sp>
      <p:sp>
        <p:nvSpPr>
          <p:cNvPr id="841736" name="Rectangle 8"/>
          <p:cNvSpPr>
            <a:spLocks noChangeArrowheads="1"/>
          </p:cNvSpPr>
          <p:nvPr/>
        </p:nvSpPr>
        <p:spPr bwMode="auto">
          <a:xfrm>
            <a:off x="3816350" y="4502150"/>
            <a:ext cx="1435100" cy="139700"/>
          </a:xfrm>
          <a:prstGeom prst="rect">
            <a:avLst/>
          </a:prstGeom>
          <a:noFill/>
          <a:ln w="12700">
            <a:solidFill>
              <a:schemeClr val="tx1"/>
            </a:solidFill>
            <a:miter lim="800000"/>
            <a:headEnd/>
            <a:tailEnd/>
          </a:ln>
          <a:effectLst/>
        </p:spPr>
        <p:txBody>
          <a:bodyPr wrap="none" anchor="ctr"/>
          <a:lstStyle/>
          <a:p>
            <a:endParaRPr lang="en-US"/>
          </a:p>
        </p:txBody>
      </p:sp>
      <p:sp>
        <p:nvSpPr>
          <p:cNvPr id="841737" name="Rectangle 9"/>
          <p:cNvSpPr>
            <a:spLocks noChangeArrowheads="1"/>
          </p:cNvSpPr>
          <p:nvPr/>
        </p:nvSpPr>
        <p:spPr bwMode="auto">
          <a:xfrm>
            <a:off x="3816350" y="4349750"/>
            <a:ext cx="1435100" cy="139700"/>
          </a:xfrm>
          <a:prstGeom prst="rect">
            <a:avLst/>
          </a:prstGeom>
          <a:noFill/>
          <a:ln w="12700">
            <a:solidFill>
              <a:schemeClr val="tx1"/>
            </a:solidFill>
            <a:miter lim="800000"/>
            <a:headEnd/>
            <a:tailEnd/>
          </a:ln>
          <a:effectLst/>
        </p:spPr>
        <p:txBody>
          <a:bodyPr wrap="none" anchor="ctr"/>
          <a:lstStyle/>
          <a:p>
            <a:endParaRPr lang="en-US"/>
          </a:p>
        </p:txBody>
      </p:sp>
      <p:sp>
        <p:nvSpPr>
          <p:cNvPr id="841738" name="Line 10"/>
          <p:cNvSpPr>
            <a:spLocks noChangeShapeType="1"/>
          </p:cNvSpPr>
          <p:nvPr/>
        </p:nvSpPr>
        <p:spPr bwMode="auto">
          <a:xfrm>
            <a:off x="2286000" y="4191000"/>
            <a:ext cx="0" cy="457200"/>
          </a:xfrm>
          <a:prstGeom prst="line">
            <a:avLst/>
          </a:prstGeom>
          <a:noFill/>
          <a:ln w="12700">
            <a:solidFill>
              <a:schemeClr val="tx1"/>
            </a:solidFill>
            <a:round/>
            <a:headEnd/>
            <a:tailEnd/>
          </a:ln>
          <a:effectLst/>
        </p:spPr>
        <p:txBody>
          <a:bodyPr/>
          <a:lstStyle/>
          <a:p>
            <a:endParaRPr lang="en-US"/>
          </a:p>
        </p:txBody>
      </p:sp>
      <p:sp>
        <p:nvSpPr>
          <p:cNvPr id="841739" name="Line 11"/>
          <p:cNvSpPr>
            <a:spLocks noChangeShapeType="1"/>
          </p:cNvSpPr>
          <p:nvPr/>
        </p:nvSpPr>
        <p:spPr bwMode="auto">
          <a:xfrm>
            <a:off x="4038600" y="4343400"/>
            <a:ext cx="0" cy="304800"/>
          </a:xfrm>
          <a:prstGeom prst="line">
            <a:avLst/>
          </a:prstGeom>
          <a:noFill/>
          <a:ln w="12700">
            <a:solidFill>
              <a:schemeClr val="tx1"/>
            </a:solidFill>
            <a:round/>
            <a:headEnd/>
            <a:tailEnd/>
          </a:ln>
          <a:effectLst/>
        </p:spPr>
        <p:txBody>
          <a:bodyPr/>
          <a:lstStyle/>
          <a:p>
            <a:endParaRPr lang="en-US"/>
          </a:p>
        </p:txBody>
      </p:sp>
      <p:sp>
        <p:nvSpPr>
          <p:cNvPr id="841740" name="Rectangle 12"/>
          <p:cNvSpPr>
            <a:spLocks noChangeArrowheads="1"/>
          </p:cNvSpPr>
          <p:nvPr/>
        </p:nvSpPr>
        <p:spPr bwMode="auto">
          <a:xfrm>
            <a:off x="996950" y="27495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1" name="Rectangle 13"/>
          <p:cNvSpPr>
            <a:spLocks noChangeArrowheads="1"/>
          </p:cNvSpPr>
          <p:nvPr/>
        </p:nvSpPr>
        <p:spPr bwMode="auto">
          <a:xfrm>
            <a:off x="996950" y="29019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2" name="Rectangle 14"/>
          <p:cNvSpPr>
            <a:spLocks noChangeArrowheads="1"/>
          </p:cNvSpPr>
          <p:nvPr/>
        </p:nvSpPr>
        <p:spPr bwMode="auto">
          <a:xfrm>
            <a:off x="996950" y="30543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3" name="Rectangle 15"/>
          <p:cNvSpPr>
            <a:spLocks noChangeArrowheads="1"/>
          </p:cNvSpPr>
          <p:nvPr/>
        </p:nvSpPr>
        <p:spPr bwMode="auto">
          <a:xfrm>
            <a:off x="996950" y="32067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4" name="Rectangle 16"/>
          <p:cNvSpPr>
            <a:spLocks noChangeArrowheads="1"/>
          </p:cNvSpPr>
          <p:nvPr/>
        </p:nvSpPr>
        <p:spPr bwMode="auto">
          <a:xfrm>
            <a:off x="996950" y="33591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5" name="Rectangle 17"/>
          <p:cNvSpPr>
            <a:spLocks noChangeArrowheads="1"/>
          </p:cNvSpPr>
          <p:nvPr/>
        </p:nvSpPr>
        <p:spPr bwMode="auto">
          <a:xfrm>
            <a:off x="3359150" y="25209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6" name="Rectangle 18"/>
          <p:cNvSpPr>
            <a:spLocks noChangeArrowheads="1"/>
          </p:cNvSpPr>
          <p:nvPr/>
        </p:nvSpPr>
        <p:spPr bwMode="auto">
          <a:xfrm>
            <a:off x="3359150" y="26733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7" name="Rectangle 19"/>
          <p:cNvSpPr>
            <a:spLocks noChangeArrowheads="1"/>
          </p:cNvSpPr>
          <p:nvPr/>
        </p:nvSpPr>
        <p:spPr bwMode="auto">
          <a:xfrm>
            <a:off x="3359150" y="28257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8" name="Rectangle 20"/>
          <p:cNvSpPr>
            <a:spLocks noChangeArrowheads="1"/>
          </p:cNvSpPr>
          <p:nvPr/>
        </p:nvSpPr>
        <p:spPr bwMode="auto">
          <a:xfrm>
            <a:off x="3359150" y="29781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49" name="Rectangle 21"/>
          <p:cNvSpPr>
            <a:spLocks noChangeArrowheads="1"/>
          </p:cNvSpPr>
          <p:nvPr/>
        </p:nvSpPr>
        <p:spPr bwMode="auto">
          <a:xfrm>
            <a:off x="3359150" y="3130550"/>
            <a:ext cx="596900" cy="139700"/>
          </a:xfrm>
          <a:prstGeom prst="rect">
            <a:avLst/>
          </a:prstGeom>
          <a:noFill/>
          <a:ln w="12700">
            <a:solidFill>
              <a:schemeClr val="tx1"/>
            </a:solidFill>
            <a:miter lim="800000"/>
            <a:headEnd/>
            <a:tailEnd/>
          </a:ln>
          <a:effectLst/>
        </p:spPr>
        <p:txBody>
          <a:bodyPr wrap="none" anchor="ctr"/>
          <a:lstStyle/>
          <a:p>
            <a:endParaRPr lang="en-US"/>
          </a:p>
        </p:txBody>
      </p:sp>
      <p:sp>
        <p:nvSpPr>
          <p:cNvPr id="841750" name="Rectangle 22"/>
          <p:cNvSpPr>
            <a:spLocks noChangeArrowheads="1"/>
          </p:cNvSpPr>
          <p:nvPr/>
        </p:nvSpPr>
        <p:spPr bwMode="auto">
          <a:xfrm>
            <a:off x="5340350" y="2444750"/>
            <a:ext cx="1282700" cy="139700"/>
          </a:xfrm>
          <a:prstGeom prst="rect">
            <a:avLst/>
          </a:prstGeom>
          <a:noFill/>
          <a:ln w="12700">
            <a:solidFill>
              <a:schemeClr val="tx1"/>
            </a:solidFill>
            <a:miter lim="800000"/>
            <a:headEnd/>
            <a:tailEnd/>
          </a:ln>
          <a:effectLst/>
        </p:spPr>
        <p:txBody>
          <a:bodyPr wrap="none" anchor="ctr"/>
          <a:lstStyle/>
          <a:p>
            <a:endParaRPr lang="en-US"/>
          </a:p>
        </p:txBody>
      </p:sp>
      <p:sp>
        <p:nvSpPr>
          <p:cNvPr id="841751" name="Rectangle 23"/>
          <p:cNvSpPr>
            <a:spLocks noChangeArrowheads="1"/>
          </p:cNvSpPr>
          <p:nvPr/>
        </p:nvSpPr>
        <p:spPr bwMode="auto">
          <a:xfrm>
            <a:off x="5340350" y="2597150"/>
            <a:ext cx="1282700" cy="139700"/>
          </a:xfrm>
          <a:prstGeom prst="rect">
            <a:avLst/>
          </a:prstGeom>
          <a:noFill/>
          <a:ln w="12700">
            <a:solidFill>
              <a:schemeClr val="tx1"/>
            </a:solidFill>
            <a:miter lim="800000"/>
            <a:headEnd/>
            <a:tailEnd/>
          </a:ln>
          <a:effectLst/>
        </p:spPr>
        <p:txBody>
          <a:bodyPr wrap="none" anchor="ctr"/>
          <a:lstStyle/>
          <a:p>
            <a:endParaRPr lang="en-US"/>
          </a:p>
        </p:txBody>
      </p:sp>
      <p:sp>
        <p:nvSpPr>
          <p:cNvPr id="841752" name="Rectangle 24"/>
          <p:cNvSpPr>
            <a:spLocks noChangeArrowheads="1"/>
          </p:cNvSpPr>
          <p:nvPr/>
        </p:nvSpPr>
        <p:spPr bwMode="auto">
          <a:xfrm>
            <a:off x="5340350" y="2749550"/>
            <a:ext cx="1282700" cy="139700"/>
          </a:xfrm>
          <a:prstGeom prst="rect">
            <a:avLst/>
          </a:prstGeom>
          <a:noFill/>
          <a:ln w="12700">
            <a:solidFill>
              <a:schemeClr val="tx1"/>
            </a:solidFill>
            <a:miter lim="800000"/>
            <a:headEnd/>
            <a:tailEnd/>
          </a:ln>
          <a:effectLst/>
        </p:spPr>
        <p:txBody>
          <a:bodyPr wrap="none" anchor="ctr"/>
          <a:lstStyle/>
          <a:p>
            <a:endParaRPr lang="en-US"/>
          </a:p>
        </p:txBody>
      </p:sp>
      <p:sp>
        <p:nvSpPr>
          <p:cNvPr id="841753" name="Rectangle 25"/>
          <p:cNvSpPr>
            <a:spLocks noChangeArrowheads="1"/>
          </p:cNvSpPr>
          <p:nvPr/>
        </p:nvSpPr>
        <p:spPr bwMode="auto">
          <a:xfrm>
            <a:off x="5340350" y="2901950"/>
            <a:ext cx="1282700" cy="139700"/>
          </a:xfrm>
          <a:prstGeom prst="rect">
            <a:avLst/>
          </a:prstGeom>
          <a:noFill/>
          <a:ln w="12700">
            <a:solidFill>
              <a:schemeClr val="tx1"/>
            </a:solidFill>
            <a:miter lim="800000"/>
            <a:headEnd/>
            <a:tailEnd/>
          </a:ln>
          <a:effectLst/>
        </p:spPr>
        <p:txBody>
          <a:bodyPr wrap="none" anchor="ctr"/>
          <a:lstStyle/>
          <a:p>
            <a:endParaRPr lang="en-US"/>
          </a:p>
        </p:txBody>
      </p:sp>
      <p:sp>
        <p:nvSpPr>
          <p:cNvPr id="841754" name="Rectangle 26"/>
          <p:cNvSpPr>
            <a:spLocks noChangeArrowheads="1"/>
          </p:cNvSpPr>
          <p:nvPr/>
        </p:nvSpPr>
        <p:spPr bwMode="auto">
          <a:xfrm>
            <a:off x="5340350" y="3054350"/>
            <a:ext cx="1282700" cy="139700"/>
          </a:xfrm>
          <a:prstGeom prst="rect">
            <a:avLst/>
          </a:prstGeom>
          <a:noFill/>
          <a:ln w="12700">
            <a:solidFill>
              <a:schemeClr val="tx1"/>
            </a:solidFill>
            <a:miter lim="800000"/>
            <a:headEnd/>
            <a:tailEnd/>
          </a:ln>
          <a:effectLst/>
        </p:spPr>
        <p:txBody>
          <a:bodyPr wrap="none" anchor="ctr"/>
          <a:lstStyle/>
          <a:p>
            <a:endParaRPr lang="en-US"/>
          </a:p>
        </p:txBody>
      </p:sp>
      <p:sp>
        <p:nvSpPr>
          <p:cNvPr id="841755" name="Rectangle 27"/>
          <p:cNvSpPr>
            <a:spLocks noChangeArrowheads="1"/>
          </p:cNvSpPr>
          <p:nvPr/>
        </p:nvSpPr>
        <p:spPr bwMode="auto">
          <a:xfrm>
            <a:off x="7245350" y="3435350"/>
            <a:ext cx="825500" cy="139700"/>
          </a:xfrm>
          <a:prstGeom prst="rect">
            <a:avLst/>
          </a:prstGeom>
          <a:noFill/>
          <a:ln w="12700">
            <a:solidFill>
              <a:schemeClr val="tx1"/>
            </a:solidFill>
            <a:miter lim="800000"/>
            <a:headEnd/>
            <a:tailEnd/>
          </a:ln>
          <a:effectLst/>
        </p:spPr>
        <p:txBody>
          <a:bodyPr wrap="none" anchor="ctr"/>
          <a:lstStyle/>
          <a:p>
            <a:endParaRPr lang="en-US"/>
          </a:p>
        </p:txBody>
      </p:sp>
      <p:sp>
        <p:nvSpPr>
          <p:cNvPr id="841756" name="Rectangle 28"/>
          <p:cNvSpPr>
            <a:spLocks noChangeArrowheads="1"/>
          </p:cNvSpPr>
          <p:nvPr/>
        </p:nvSpPr>
        <p:spPr bwMode="auto">
          <a:xfrm>
            <a:off x="7245350" y="3587750"/>
            <a:ext cx="825500" cy="139700"/>
          </a:xfrm>
          <a:prstGeom prst="rect">
            <a:avLst/>
          </a:prstGeom>
          <a:noFill/>
          <a:ln w="12700">
            <a:solidFill>
              <a:schemeClr val="tx1"/>
            </a:solidFill>
            <a:miter lim="800000"/>
            <a:headEnd/>
            <a:tailEnd/>
          </a:ln>
          <a:effectLst/>
        </p:spPr>
        <p:txBody>
          <a:bodyPr wrap="none" anchor="ctr"/>
          <a:lstStyle/>
          <a:p>
            <a:endParaRPr lang="en-US"/>
          </a:p>
        </p:txBody>
      </p:sp>
      <p:sp>
        <p:nvSpPr>
          <p:cNvPr id="841757" name="Rectangle 29"/>
          <p:cNvSpPr>
            <a:spLocks noChangeArrowheads="1"/>
          </p:cNvSpPr>
          <p:nvPr/>
        </p:nvSpPr>
        <p:spPr bwMode="auto">
          <a:xfrm>
            <a:off x="7245350" y="3740150"/>
            <a:ext cx="825500" cy="139700"/>
          </a:xfrm>
          <a:prstGeom prst="rect">
            <a:avLst/>
          </a:prstGeom>
          <a:noFill/>
          <a:ln w="12700">
            <a:solidFill>
              <a:schemeClr val="tx1"/>
            </a:solidFill>
            <a:miter lim="800000"/>
            <a:headEnd/>
            <a:tailEnd/>
          </a:ln>
          <a:effectLst/>
        </p:spPr>
        <p:txBody>
          <a:bodyPr wrap="none" anchor="ctr"/>
          <a:lstStyle/>
          <a:p>
            <a:endParaRPr lang="en-US"/>
          </a:p>
        </p:txBody>
      </p:sp>
      <p:sp>
        <p:nvSpPr>
          <p:cNvPr id="841758" name="Rectangle 30"/>
          <p:cNvSpPr>
            <a:spLocks noChangeArrowheads="1"/>
          </p:cNvSpPr>
          <p:nvPr/>
        </p:nvSpPr>
        <p:spPr bwMode="auto">
          <a:xfrm>
            <a:off x="7245350" y="3892550"/>
            <a:ext cx="825500" cy="139700"/>
          </a:xfrm>
          <a:prstGeom prst="rect">
            <a:avLst/>
          </a:prstGeom>
          <a:noFill/>
          <a:ln w="12700">
            <a:solidFill>
              <a:schemeClr val="tx1"/>
            </a:solidFill>
            <a:miter lim="800000"/>
            <a:headEnd/>
            <a:tailEnd/>
          </a:ln>
          <a:effectLst/>
        </p:spPr>
        <p:txBody>
          <a:bodyPr wrap="none" anchor="ctr"/>
          <a:lstStyle/>
          <a:p>
            <a:endParaRPr lang="en-US"/>
          </a:p>
        </p:txBody>
      </p:sp>
      <p:sp>
        <p:nvSpPr>
          <p:cNvPr id="841759" name="Line 31"/>
          <p:cNvSpPr>
            <a:spLocks noChangeShapeType="1"/>
          </p:cNvSpPr>
          <p:nvPr/>
        </p:nvSpPr>
        <p:spPr bwMode="auto">
          <a:xfrm>
            <a:off x="3657600" y="2057400"/>
            <a:ext cx="0" cy="457200"/>
          </a:xfrm>
          <a:prstGeom prst="line">
            <a:avLst/>
          </a:prstGeom>
          <a:noFill/>
          <a:ln w="12700">
            <a:solidFill>
              <a:schemeClr val="tx1"/>
            </a:solidFill>
            <a:round/>
            <a:headEnd/>
            <a:tailEnd type="triangle" w="med" len="med"/>
          </a:ln>
          <a:effectLst/>
        </p:spPr>
        <p:txBody>
          <a:bodyPr/>
          <a:lstStyle/>
          <a:p>
            <a:endParaRPr lang="en-US"/>
          </a:p>
        </p:txBody>
      </p:sp>
      <p:sp>
        <p:nvSpPr>
          <p:cNvPr id="841760" name="Line 32"/>
          <p:cNvSpPr>
            <a:spLocks noChangeShapeType="1"/>
          </p:cNvSpPr>
          <p:nvPr/>
        </p:nvSpPr>
        <p:spPr bwMode="auto">
          <a:xfrm>
            <a:off x="1295400" y="2286000"/>
            <a:ext cx="0" cy="457200"/>
          </a:xfrm>
          <a:prstGeom prst="line">
            <a:avLst/>
          </a:prstGeom>
          <a:noFill/>
          <a:ln w="12700">
            <a:solidFill>
              <a:schemeClr val="tx1"/>
            </a:solidFill>
            <a:round/>
            <a:headEnd/>
            <a:tailEnd type="triangle" w="med" len="med"/>
          </a:ln>
          <a:effectLst/>
        </p:spPr>
        <p:txBody>
          <a:bodyPr/>
          <a:lstStyle/>
          <a:p>
            <a:endParaRPr lang="en-US"/>
          </a:p>
        </p:txBody>
      </p:sp>
      <p:sp>
        <p:nvSpPr>
          <p:cNvPr id="841761" name="Freeform 33"/>
          <p:cNvSpPr>
            <a:spLocks/>
          </p:cNvSpPr>
          <p:nvPr/>
        </p:nvSpPr>
        <p:spPr bwMode="auto">
          <a:xfrm>
            <a:off x="2133600" y="3276600"/>
            <a:ext cx="1525588" cy="915988"/>
          </a:xfrm>
          <a:custGeom>
            <a:avLst/>
            <a:gdLst/>
            <a:ahLst/>
            <a:cxnLst>
              <a:cxn ang="0">
                <a:pos x="960" y="0"/>
              </a:cxn>
              <a:cxn ang="0">
                <a:pos x="960" y="192"/>
              </a:cxn>
              <a:cxn ang="0">
                <a:pos x="0" y="192"/>
              </a:cxn>
              <a:cxn ang="0">
                <a:pos x="0" y="576"/>
              </a:cxn>
            </a:cxnLst>
            <a:rect l="0" t="0" r="r" b="b"/>
            <a:pathLst>
              <a:path w="961" h="577">
                <a:moveTo>
                  <a:pt x="960" y="0"/>
                </a:moveTo>
                <a:lnTo>
                  <a:pt x="960" y="192"/>
                </a:lnTo>
                <a:lnTo>
                  <a:pt x="0" y="192"/>
                </a:lnTo>
                <a:lnTo>
                  <a:pt x="0" y="576"/>
                </a:lnTo>
              </a:path>
            </a:pathLst>
          </a:custGeom>
          <a:noFill/>
          <a:ln w="12700" cap="rnd" cmpd="sng">
            <a:solidFill>
              <a:schemeClr val="tx1"/>
            </a:solidFill>
            <a:prstDash val="solid"/>
            <a:round/>
            <a:headEnd type="none" w="med" len="med"/>
            <a:tailEnd type="triangle" w="med" len="med"/>
          </a:ln>
          <a:effectLst/>
        </p:spPr>
        <p:txBody>
          <a:bodyPr/>
          <a:lstStyle/>
          <a:p>
            <a:endParaRPr lang="en-US"/>
          </a:p>
        </p:txBody>
      </p:sp>
      <p:sp>
        <p:nvSpPr>
          <p:cNvPr id="841762" name="Freeform 34"/>
          <p:cNvSpPr>
            <a:spLocks/>
          </p:cNvSpPr>
          <p:nvPr/>
        </p:nvSpPr>
        <p:spPr bwMode="auto">
          <a:xfrm>
            <a:off x="3657600" y="3581400"/>
            <a:ext cx="230188" cy="763588"/>
          </a:xfrm>
          <a:custGeom>
            <a:avLst/>
            <a:gdLst/>
            <a:ahLst/>
            <a:cxnLst>
              <a:cxn ang="0">
                <a:pos x="0" y="0"/>
              </a:cxn>
              <a:cxn ang="0">
                <a:pos x="144" y="0"/>
              </a:cxn>
              <a:cxn ang="0">
                <a:pos x="144" y="480"/>
              </a:cxn>
            </a:cxnLst>
            <a:rect l="0" t="0" r="r" b="b"/>
            <a:pathLst>
              <a:path w="145" h="481">
                <a:moveTo>
                  <a:pt x="0" y="0"/>
                </a:moveTo>
                <a:lnTo>
                  <a:pt x="144" y="0"/>
                </a:lnTo>
                <a:lnTo>
                  <a:pt x="144" y="480"/>
                </a:lnTo>
              </a:path>
            </a:pathLst>
          </a:custGeom>
          <a:noFill/>
          <a:ln w="12700" cap="rnd" cmpd="sng">
            <a:solidFill>
              <a:schemeClr val="tx1"/>
            </a:solidFill>
            <a:prstDash val="solid"/>
            <a:round/>
            <a:headEnd type="none" w="med" len="med"/>
            <a:tailEnd type="triangle" w="med" len="med"/>
          </a:ln>
          <a:effectLst/>
        </p:spPr>
        <p:txBody>
          <a:bodyPr/>
          <a:lstStyle/>
          <a:p>
            <a:endParaRPr lang="en-US"/>
          </a:p>
        </p:txBody>
      </p:sp>
      <p:sp>
        <p:nvSpPr>
          <p:cNvPr id="841763" name="Rectangle 35"/>
          <p:cNvSpPr>
            <a:spLocks noChangeArrowheads="1"/>
          </p:cNvSpPr>
          <p:nvPr/>
        </p:nvSpPr>
        <p:spPr bwMode="auto">
          <a:xfrm>
            <a:off x="531813" y="1804988"/>
            <a:ext cx="1527175" cy="363537"/>
          </a:xfrm>
          <a:prstGeom prst="rect">
            <a:avLst/>
          </a:prstGeom>
          <a:noFill/>
          <a:ln w="12700">
            <a:noFill/>
            <a:miter lim="800000"/>
            <a:headEnd/>
            <a:tailEnd/>
          </a:ln>
          <a:effectLst/>
        </p:spPr>
        <p:txBody>
          <a:bodyPr wrap="none" lIns="90488" tIns="44450" rIns="90488" bIns="44450">
            <a:spAutoFit/>
          </a:bodyPr>
          <a:lstStyle/>
          <a:p>
            <a:r>
              <a:rPr lang="en-US" sz="1800"/>
              <a:t>from memory</a:t>
            </a:r>
          </a:p>
        </p:txBody>
      </p:sp>
      <p:sp>
        <p:nvSpPr>
          <p:cNvPr id="841764" name="Rectangle 36"/>
          <p:cNvSpPr>
            <a:spLocks noChangeArrowheads="1"/>
          </p:cNvSpPr>
          <p:nvPr/>
        </p:nvSpPr>
        <p:spPr bwMode="auto">
          <a:xfrm>
            <a:off x="93663" y="2262188"/>
            <a:ext cx="879475" cy="638175"/>
          </a:xfrm>
          <a:prstGeom prst="rect">
            <a:avLst/>
          </a:prstGeom>
          <a:noFill/>
          <a:ln w="12700">
            <a:noFill/>
            <a:miter lim="800000"/>
            <a:headEnd/>
            <a:tailEnd/>
          </a:ln>
          <a:effectLst/>
        </p:spPr>
        <p:txBody>
          <a:bodyPr wrap="none" lIns="90488" tIns="44450" rIns="90488" bIns="44450">
            <a:spAutoFit/>
          </a:bodyPr>
          <a:lstStyle/>
          <a:p>
            <a:r>
              <a:rPr lang="en-US" sz="1800"/>
              <a:t>load</a:t>
            </a:r>
          </a:p>
          <a:p>
            <a:r>
              <a:rPr lang="en-US" sz="1800"/>
              <a:t>buffers</a:t>
            </a:r>
          </a:p>
        </p:txBody>
      </p:sp>
      <p:sp>
        <p:nvSpPr>
          <p:cNvPr id="841765" name="Freeform 37"/>
          <p:cNvSpPr>
            <a:spLocks/>
          </p:cNvSpPr>
          <p:nvPr/>
        </p:nvSpPr>
        <p:spPr bwMode="auto">
          <a:xfrm>
            <a:off x="1295400" y="1981200"/>
            <a:ext cx="5640388" cy="3963988"/>
          </a:xfrm>
          <a:custGeom>
            <a:avLst/>
            <a:gdLst/>
            <a:ahLst/>
            <a:cxnLst>
              <a:cxn ang="0">
                <a:pos x="0" y="960"/>
              </a:cxn>
              <a:cxn ang="0">
                <a:pos x="0" y="2496"/>
              </a:cxn>
              <a:cxn ang="0">
                <a:pos x="3552" y="2496"/>
              </a:cxn>
              <a:cxn ang="0">
                <a:pos x="3552" y="0"/>
              </a:cxn>
              <a:cxn ang="0">
                <a:pos x="2976" y="0"/>
              </a:cxn>
              <a:cxn ang="0">
                <a:pos x="2976" y="288"/>
              </a:cxn>
            </a:cxnLst>
            <a:rect l="0" t="0" r="r" b="b"/>
            <a:pathLst>
              <a:path w="3553" h="2497">
                <a:moveTo>
                  <a:pt x="0" y="960"/>
                </a:moveTo>
                <a:lnTo>
                  <a:pt x="0" y="2496"/>
                </a:lnTo>
                <a:lnTo>
                  <a:pt x="3552" y="2496"/>
                </a:lnTo>
                <a:lnTo>
                  <a:pt x="3552" y="0"/>
                </a:lnTo>
                <a:lnTo>
                  <a:pt x="2976" y="0"/>
                </a:lnTo>
                <a:lnTo>
                  <a:pt x="2976" y="288"/>
                </a:lnTo>
              </a:path>
            </a:pathLst>
          </a:custGeom>
          <a:noFill/>
          <a:ln w="50800" cap="rnd" cmpd="sng">
            <a:solidFill>
              <a:schemeClr val="tx1"/>
            </a:solidFill>
            <a:prstDash val="solid"/>
            <a:round/>
            <a:headEnd type="none" w="med" len="med"/>
            <a:tailEnd type="triangle" w="med" len="med"/>
          </a:ln>
          <a:effectLst/>
        </p:spPr>
        <p:txBody>
          <a:bodyPr/>
          <a:lstStyle/>
          <a:p>
            <a:endParaRPr lang="en-US"/>
          </a:p>
        </p:txBody>
      </p:sp>
      <p:sp>
        <p:nvSpPr>
          <p:cNvPr id="841766" name="Freeform 38"/>
          <p:cNvSpPr>
            <a:spLocks/>
          </p:cNvSpPr>
          <p:nvPr/>
        </p:nvSpPr>
        <p:spPr bwMode="auto">
          <a:xfrm>
            <a:off x="2895600" y="3886200"/>
            <a:ext cx="4040188" cy="306388"/>
          </a:xfrm>
          <a:custGeom>
            <a:avLst/>
            <a:gdLst/>
            <a:ahLst/>
            <a:cxnLst>
              <a:cxn ang="0">
                <a:pos x="2544" y="0"/>
              </a:cxn>
              <a:cxn ang="0">
                <a:pos x="0" y="0"/>
              </a:cxn>
              <a:cxn ang="0">
                <a:pos x="0" y="192"/>
              </a:cxn>
            </a:cxnLst>
            <a:rect l="0" t="0" r="r" b="b"/>
            <a:pathLst>
              <a:path w="2545" h="193">
                <a:moveTo>
                  <a:pt x="2544" y="0"/>
                </a:moveTo>
                <a:lnTo>
                  <a:pt x="0" y="0"/>
                </a:lnTo>
                <a:lnTo>
                  <a:pt x="0" y="192"/>
                </a:lnTo>
              </a:path>
            </a:pathLst>
          </a:custGeom>
          <a:noFill/>
          <a:ln w="50800" cap="rnd" cmpd="sng">
            <a:solidFill>
              <a:schemeClr val="tx1"/>
            </a:solidFill>
            <a:prstDash val="solid"/>
            <a:round/>
            <a:headEnd type="none" w="med" len="med"/>
            <a:tailEnd type="triangle" w="med" len="med"/>
          </a:ln>
          <a:effectLst/>
        </p:spPr>
        <p:txBody>
          <a:bodyPr/>
          <a:lstStyle/>
          <a:p>
            <a:endParaRPr lang="en-US"/>
          </a:p>
        </p:txBody>
      </p:sp>
      <p:sp>
        <p:nvSpPr>
          <p:cNvPr id="841767" name="Line 39"/>
          <p:cNvSpPr>
            <a:spLocks noChangeShapeType="1"/>
          </p:cNvSpPr>
          <p:nvPr/>
        </p:nvSpPr>
        <p:spPr bwMode="auto">
          <a:xfrm>
            <a:off x="4724400" y="3886200"/>
            <a:ext cx="0" cy="457200"/>
          </a:xfrm>
          <a:prstGeom prst="line">
            <a:avLst/>
          </a:prstGeom>
          <a:noFill/>
          <a:ln w="50800">
            <a:solidFill>
              <a:schemeClr val="tx1"/>
            </a:solidFill>
            <a:round/>
            <a:headEnd/>
            <a:tailEnd type="triangle" w="med" len="med"/>
          </a:ln>
          <a:effectLst/>
        </p:spPr>
        <p:txBody>
          <a:bodyPr/>
          <a:lstStyle/>
          <a:p>
            <a:endParaRPr lang="en-US"/>
          </a:p>
        </p:txBody>
      </p:sp>
      <p:sp>
        <p:nvSpPr>
          <p:cNvPr id="841768" name="Freeform 40"/>
          <p:cNvSpPr>
            <a:spLocks/>
          </p:cNvSpPr>
          <p:nvPr/>
        </p:nvSpPr>
        <p:spPr bwMode="auto">
          <a:xfrm>
            <a:off x="6934200" y="2971800"/>
            <a:ext cx="687388" cy="458788"/>
          </a:xfrm>
          <a:custGeom>
            <a:avLst/>
            <a:gdLst/>
            <a:ahLst/>
            <a:cxnLst>
              <a:cxn ang="0">
                <a:pos x="0" y="0"/>
              </a:cxn>
              <a:cxn ang="0">
                <a:pos x="432" y="0"/>
              </a:cxn>
              <a:cxn ang="0">
                <a:pos x="432" y="288"/>
              </a:cxn>
            </a:cxnLst>
            <a:rect l="0" t="0" r="r" b="b"/>
            <a:pathLst>
              <a:path w="433" h="289">
                <a:moveTo>
                  <a:pt x="0" y="0"/>
                </a:moveTo>
                <a:lnTo>
                  <a:pt x="432" y="0"/>
                </a:lnTo>
                <a:lnTo>
                  <a:pt x="432" y="288"/>
                </a:lnTo>
              </a:path>
            </a:pathLst>
          </a:custGeom>
          <a:noFill/>
          <a:ln w="50800" cap="rnd" cmpd="sng">
            <a:solidFill>
              <a:schemeClr val="tx1"/>
            </a:solidFill>
            <a:prstDash val="solid"/>
            <a:round/>
            <a:headEnd type="none" w="med" len="med"/>
            <a:tailEnd type="triangle" w="med" len="med"/>
          </a:ln>
          <a:effectLst/>
        </p:spPr>
        <p:txBody>
          <a:bodyPr/>
          <a:lstStyle/>
          <a:p>
            <a:endParaRPr lang="en-US"/>
          </a:p>
        </p:txBody>
      </p:sp>
      <p:sp>
        <p:nvSpPr>
          <p:cNvPr id="841769" name="Line 41"/>
          <p:cNvSpPr>
            <a:spLocks noChangeShapeType="1"/>
          </p:cNvSpPr>
          <p:nvPr/>
        </p:nvSpPr>
        <p:spPr bwMode="auto">
          <a:xfrm>
            <a:off x="2743200" y="5181600"/>
            <a:ext cx="0" cy="762000"/>
          </a:xfrm>
          <a:prstGeom prst="line">
            <a:avLst/>
          </a:prstGeom>
          <a:noFill/>
          <a:ln w="50800">
            <a:solidFill>
              <a:schemeClr val="tx1"/>
            </a:solidFill>
            <a:round/>
            <a:headEnd/>
            <a:tailEnd type="triangle" w="med" len="med"/>
          </a:ln>
          <a:effectLst/>
        </p:spPr>
        <p:txBody>
          <a:bodyPr/>
          <a:lstStyle/>
          <a:p>
            <a:endParaRPr lang="en-US"/>
          </a:p>
        </p:txBody>
      </p:sp>
      <p:sp>
        <p:nvSpPr>
          <p:cNvPr id="841770" name="Line 42"/>
          <p:cNvSpPr>
            <a:spLocks noChangeShapeType="1"/>
          </p:cNvSpPr>
          <p:nvPr/>
        </p:nvSpPr>
        <p:spPr bwMode="auto">
          <a:xfrm>
            <a:off x="4572000" y="5181600"/>
            <a:ext cx="0" cy="762000"/>
          </a:xfrm>
          <a:prstGeom prst="line">
            <a:avLst/>
          </a:prstGeom>
          <a:noFill/>
          <a:ln w="50800">
            <a:solidFill>
              <a:schemeClr val="tx1"/>
            </a:solidFill>
            <a:round/>
            <a:headEnd/>
            <a:tailEnd type="triangle" w="med" len="med"/>
          </a:ln>
          <a:effectLst/>
        </p:spPr>
        <p:txBody>
          <a:bodyPr/>
          <a:lstStyle/>
          <a:p>
            <a:endParaRPr lang="en-US"/>
          </a:p>
        </p:txBody>
      </p:sp>
      <p:sp>
        <p:nvSpPr>
          <p:cNvPr id="841771" name="Rectangle 43"/>
          <p:cNvSpPr>
            <a:spLocks noChangeArrowheads="1"/>
          </p:cNvSpPr>
          <p:nvPr/>
        </p:nvSpPr>
        <p:spPr bwMode="auto">
          <a:xfrm>
            <a:off x="2570163" y="1728788"/>
            <a:ext cx="2174875" cy="363537"/>
          </a:xfrm>
          <a:prstGeom prst="rect">
            <a:avLst/>
          </a:prstGeom>
          <a:noFill/>
          <a:ln w="12700">
            <a:noFill/>
            <a:miter lim="800000"/>
            <a:headEnd/>
            <a:tailEnd/>
          </a:ln>
          <a:effectLst/>
        </p:spPr>
        <p:txBody>
          <a:bodyPr wrap="none" lIns="90488" tIns="44450" rIns="90488" bIns="44450">
            <a:spAutoFit/>
          </a:bodyPr>
          <a:lstStyle/>
          <a:p>
            <a:r>
              <a:rPr lang="en-US" sz="1800"/>
              <a:t>from instruction unit</a:t>
            </a:r>
          </a:p>
        </p:txBody>
      </p:sp>
      <p:sp>
        <p:nvSpPr>
          <p:cNvPr id="841772" name="Rectangle 44"/>
          <p:cNvSpPr>
            <a:spLocks noChangeArrowheads="1"/>
          </p:cNvSpPr>
          <p:nvPr/>
        </p:nvSpPr>
        <p:spPr bwMode="auto">
          <a:xfrm>
            <a:off x="5084763" y="1576388"/>
            <a:ext cx="1486626" cy="366767"/>
          </a:xfrm>
          <a:prstGeom prst="rect">
            <a:avLst/>
          </a:prstGeom>
          <a:noFill/>
          <a:ln w="12700">
            <a:noFill/>
            <a:miter lim="800000"/>
            <a:headEnd/>
            <a:tailEnd/>
          </a:ln>
          <a:effectLst/>
        </p:spPr>
        <p:txBody>
          <a:bodyPr wrap="none" lIns="90488" tIns="44450" rIns="90488" bIns="44450">
            <a:spAutoFit/>
          </a:bodyPr>
          <a:lstStyle/>
          <a:p>
            <a:r>
              <a:rPr lang="en-US" sz="1800" dirty="0"/>
              <a:t> FP registers</a:t>
            </a:r>
          </a:p>
        </p:txBody>
      </p:sp>
      <p:sp>
        <p:nvSpPr>
          <p:cNvPr id="841773" name="Rectangle 45"/>
          <p:cNvSpPr>
            <a:spLocks noChangeArrowheads="1"/>
          </p:cNvSpPr>
          <p:nvPr/>
        </p:nvSpPr>
        <p:spPr bwMode="auto">
          <a:xfrm>
            <a:off x="7351713" y="2566988"/>
            <a:ext cx="1450975" cy="363537"/>
          </a:xfrm>
          <a:prstGeom prst="rect">
            <a:avLst/>
          </a:prstGeom>
          <a:noFill/>
          <a:ln w="12700">
            <a:noFill/>
            <a:miter lim="800000"/>
            <a:headEnd/>
            <a:tailEnd/>
          </a:ln>
          <a:effectLst/>
        </p:spPr>
        <p:txBody>
          <a:bodyPr wrap="none" lIns="90488" tIns="44450" rIns="90488" bIns="44450">
            <a:spAutoFit/>
          </a:bodyPr>
          <a:lstStyle/>
          <a:p>
            <a:r>
              <a:rPr lang="en-US" sz="1800"/>
              <a:t>store buffers</a:t>
            </a:r>
          </a:p>
        </p:txBody>
      </p:sp>
      <p:sp>
        <p:nvSpPr>
          <p:cNvPr id="841774" name="Rectangle 46"/>
          <p:cNvSpPr>
            <a:spLocks noChangeArrowheads="1"/>
          </p:cNvSpPr>
          <p:nvPr/>
        </p:nvSpPr>
        <p:spPr bwMode="auto">
          <a:xfrm>
            <a:off x="7065963" y="4548188"/>
            <a:ext cx="1260475" cy="363537"/>
          </a:xfrm>
          <a:prstGeom prst="rect">
            <a:avLst/>
          </a:prstGeom>
          <a:noFill/>
          <a:ln w="12700">
            <a:noFill/>
            <a:miter lim="800000"/>
            <a:headEnd/>
            <a:tailEnd/>
          </a:ln>
          <a:effectLst/>
        </p:spPr>
        <p:txBody>
          <a:bodyPr wrap="none" lIns="90488" tIns="44450" rIns="90488" bIns="44450">
            <a:spAutoFit/>
          </a:bodyPr>
          <a:lstStyle/>
          <a:p>
            <a:r>
              <a:rPr lang="en-US" sz="1800"/>
              <a:t>to memory</a:t>
            </a:r>
          </a:p>
        </p:txBody>
      </p:sp>
      <p:sp>
        <p:nvSpPr>
          <p:cNvPr id="841775" name="Rectangle 47"/>
          <p:cNvSpPr>
            <a:spLocks noChangeArrowheads="1"/>
          </p:cNvSpPr>
          <p:nvPr/>
        </p:nvSpPr>
        <p:spPr bwMode="auto">
          <a:xfrm>
            <a:off x="2112963" y="3176588"/>
            <a:ext cx="1565275" cy="363537"/>
          </a:xfrm>
          <a:prstGeom prst="rect">
            <a:avLst/>
          </a:prstGeom>
          <a:noFill/>
          <a:ln w="12700">
            <a:noFill/>
            <a:miter lim="800000"/>
            <a:headEnd/>
            <a:tailEnd/>
          </a:ln>
          <a:effectLst/>
        </p:spPr>
        <p:txBody>
          <a:bodyPr wrap="none" lIns="90488" tIns="44450" rIns="90488" bIns="44450">
            <a:spAutoFit/>
          </a:bodyPr>
          <a:lstStyle/>
          <a:p>
            <a:r>
              <a:rPr lang="en-US" sz="1800"/>
              <a:t>operation bus</a:t>
            </a:r>
          </a:p>
        </p:txBody>
      </p:sp>
      <p:sp>
        <p:nvSpPr>
          <p:cNvPr id="841776" name="Line 48"/>
          <p:cNvSpPr>
            <a:spLocks noChangeShapeType="1"/>
          </p:cNvSpPr>
          <p:nvPr/>
        </p:nvSpPr>
        <p:spPr bwMode="auto">
          <a:xfrm>
            <a:off x="7620000" y="4038600"/>
            <a:ext cx="0" cy="533400"/>
          </a:xfrm>
          <a:prstGeom prst="line">
            <a:avLst/>
          </a:prstGeom>
          <a:noFill/>
          <a:ln w="12700">
            <a:solidFill>
              <a:schemeClr val="tx1"/>
            </a:solidFill>
            <a:round/>
            <a:headEnd/>
            <a:tailEnd type="triangle" w="med" len="med"/>
          </a:ln>
          <a:effectLst/>
        </p:spPr>
        <p:txBody>
          <a:bodyPr/>
          <a:lstStyle/>
          <a:p>
            <a:endParaRPr lang="en-US"/>
          </a:p>
        </p:txBody>
      </p:sp>
      <p:sp>
        <p:nvSpPr>
          <p:cNvPr id="841777" name="Freeform 49"/>
          <p:cNvSpPr>
            <a:spLocks/>
          </p:cNvSpPr>
          <p:nvPr/>
        </p:nvSpPr>
        <p:spPr bwMode="auto">
          <a:xfrm>
            <a:off x="3124200" y="3200400"/>
            <a:ext cx="2897188" cy="992188"/>
          </a:xfrm>
          <a:custGeom>
            <a:avLst/>
            <a:gdLst/>
            <a:ahLst/>
            <a:cxnLst>
              <a:cxn ang="0">
                <a:pos x="1824" y="0"/>
              </a:cxn>
              <a:cxn ang="0">
                <a:pos x="1824" y="288"/>
              </a:cxn>
              <a:cxn ang="0">
                <a:pos x="0" y="288"/>
              </a:cxn>
              <a:cxn ang="0">
                <a:pos x="0" y="624"/>
              </a:cxn>
            </a:cxnLst>
            <a:rect l="0" t="0" r="r" b="b"/>
            <a:pathLst>
              <a:path w="1825" h="625">
                <a:moveTo>
                  <a:pt x="1824" y="0"/>
                </a:moveTo>
                <a:lnTo>
                  <a:pt x="1824" y="288"/>
                </a:lnTo>
                <a:lnTo>
                  <a:pt x="0" y="288"/>
                </a:lnTo>
                <a:lnTo>
                  <a:pt x="0" y="624"/>
                </a:lnTo>
              </a:path>
            </a:pathLst>
          </a:custGeom>
          <a:noFill/>
          <a:ln w="12700" cap="rnd" cmpd="sng">
            <a:solidFill>
              <a:schemeClr val="tx1"/>
            </a:solidFill>
            <a:prstDash val="solid"/>
            <a:round/>
            <a:headEnd type="none" w="med" len="med"/>
            <a:tailEnd type="triangle" w="med" len="med"/>
          </a:ln>
          <a:effectLst/>
        </p:spPr>
        <p:txBody>
          <a:bodyPr/>
          <a:lstStyle/>
          <a:p>
            <a:endParaRPr lang="en-US"/>
          </a:p>
        </p:txBody>
      </p:sp>
      <p:sp>
        <p:nvSpPr>
          <p:cNvPr id="841778" name="Line 50"/>
          <p:cNvSpPr>
            <a:spLocks noChangeShapeType="1"/>
          </p:cNvSpPr>
          <p:nvPr/>
        </p:nvSpPr>
        <p:spPr bwMode="auto">
          <a:xfrm>
            <a:off x="4953000" y="3657600"/>
            <a:ext cx="0" cy="685800"/>
          </a:xfrm>
          <a:prstGeom prst="line">
            <a:avLst/>
          </a:prstGeom>
          <a:noFill/>
          <a:ln w="12700">
            <a:solidFill>
              <a:schemeClr val="tx1"/>
            </a:solidFill>
            <a:round/>
            <a:headEnd/>
            <a:tailEnd type="triangle" w="med" len="med"/>
          </a:ln>
          <a:effectLst/>
        </p:spPr>
        <p:txBody>
          <a:bodyPr/>
          <a:lstStyle/>
          <a:p>
            <a:endParaRPr lang="en-US"/>
          </a:p>
        </p:txBody>
      </p:sp>
      <p:sp>
        <p:nvSpPr>
          <p:cNvPr id="841779" name="Rectangle 51"/>
          <p:cNvSpPr>
            <a:spLocks noChangeArrowheads="1"/>
          </p:cNvSpPr>
          <p:nvPr/>
        </p:nvSpPr>
        <p:spPr bwMode="auto">
          <a:xfrm>
            <a:off x="5314950" y="4167188"/>
            <a:ext cx="1374775" cy="638175"/>
          </a:xfrm>
          <a:prstGeom prst="rect">
            <a:avLst/>
          </a:prstGeom>
          <a:noFill/>
          <a:ln w="12700">
            <a:noFill/>
            <a:miter lim="800000"/>
            <a:headEnd/>
            <a:tailEnd/>
          </a:ln>
          <a:effectLst/>
        </p:spPr>
        <p:txBody>
          <a:bodyPr wrap="none" lIns="90488" tIns="44450" rIns="90488" bIns="44450">
            <a:spAutoFit/>
          </a:bodyPr>
          <a:lstStyle/>
          <a:p>
            <a:pPr algn="l"/>
            <a:r>
              <a:rPr lang="en-US" sz="1800"/>
              <a:t>reservation </a:t>
            </a:r>
          </a:p>
          <a:p>
            <a:pPr algn="l"/>
            <a:r>
              <a:rPr lang="en-US" sz="1800"/>
              <a:t>stations</a:t>
            </a:r>
          </a:p>
        </p:txBody>
      </p:sp>
    </p:spTree>
    <p:extLst>
      <p:ext uri="{BB962C8B-B14F-4D97-AF65-F5344CB8AC3E}">
        <p14:creationId xmlns:p14="http://schemas.microsoft.com/office/powerpoint/2010/main" val="159374815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A6EF-5210-E84A-8567-7A7F9574CB5F}"/>
              </a:ext>
            </a:extLst>
          </p:cNvPr>
          <p:cNvSpPr>
            <a:spLocks noGrp="1"/>
          </p:cNvSpPr>
          <p:nvPr>
            <p:ph type="title"/>
          </p:nvPr>
        </p:nvSpPr>
        <p:spPr/>
        <p:txBody>
          <a:bodyPr/>
          <a:lstStyle/>
          <a:p>
            <a:r>
              <a:rPr lang="en-US" dirty="0"/>
              <a:t>Figure from Original Paper</a:t>
            </a:r>
          </a:p>
        </p:txBody>
      </p:sp>
      <p:sp>
        <p:nvSpPr>
          <p:cNvPr id="3" name="Slide Number Placeholder 2">
            <a:extLst>
              <a:ext uri="{FF2B5EF4-FFF2-40B4-BE49-F238E27FC236}">
                <a16:creationId xmlns:a16="http://schemas.microsoft.com/office/drawing/2014/main" id="{8888D077-6EA2-3049-89D0-09A427C0C49F}"/>
              </a:ext>
            </a:extLst>
          </p:cNvPr>
          <p:cNvSpPr>
            <a:spLocks noGrp="1"/>
          </p:cNvSpPr>
          <p:nvPr>
            <p:ph type="sldNum" idx="12"/>
          </p:nvPr>
        </p:nvSpPr>
        <p:spPr/>
        <p:txBody>
          <a:bodyPr/>
          <a:lstStyle/>
          <a:p>
            <a:fld id="{76F08723-54D2-4578-BD5A-75247D965FFA}" type="slidenum">
              <a:rPr lang="en-US" altLang="en-US" smtClean="0"/>
              <a:pPr/>
              <a:t>21</a:t>
            </a:fld>
            <a:endParaRPr lang="en-US" altLang="en-US"/>
          </a:p>
        </p:txBody>
      </p:sp>
      <p:sp>
        <p:nvSpPr>
          <p:cNvPr id="4" name="Footer Placeholder 3">
            <a:extLst>
              <a:ext uri="{FF2B5EF4-FFF2-40B4-BE49-F238E27FC236}">
                <a16:creationId xmlns:a16="http://schemas.microsoft.com/office/drawing/2014/main" id="{A865CD38-9A3E-F846-9058-2144E053E69E}"/>
              </a:ext>
            </a:extLst>
          </p:cNvPr>
          <p:cNvSpPr>
            <a:spLocks noGrp="1"/>
          </p:cNvSpPr>
          <p:nvPr>
            <p:ph type="ftr" idx="3"/>
          </p:nvPr>
        </p:nvSpPr>
        <p:spPr/>
        <p:txBody>
          <a:bodyPr/>
          <a:lstStyle/>
          <a:p>
            <a:r>
              <a:rPr lang="en-US" altLang="en-US"/>
              <a:t>(c) Derek Chiou &amp; Mattan Erez &amp; Dam Sunwoo</a:t>
            </a:r>
          </a:p>
        </p:txBody>
      </p:sp>
      <p:pic>
        <p:nvPicPr>
          <p:cNvPr id="5" name="Picture 4">
            <a:extLst>
              <a:ext uri="{FF2B5EF4-FFF2-40B4-BE49-F238E27FC236}">
                <a16:creationId xmlns:a16="http://schemas.microsoft.com/office/drawing/2014/main" id="{8708C5E6-30BB-0D44-845A-0A139774075D}"/>
              </a:ext>
            </a:extLst>
          </p:cNvPr>
          <p:cNvPicPr>
            <a:picLocks noChangeAspect="1"/>
          </p:cNvPicPr>
          <p:nvPr/>
        </p:nvPicPr>
        <p:blipFill>
          <a:blip r:embed="rId2"/>
          <a:stretch>
            <a:fillRect/>
          </a:stretch>
        </p:blipFill>
        <p:spPr>
          <a:xfrm>
            <a:off x="990600" y="1524000"/>
            <a:ext cx="7543800" cy="4984562"/>
          </a:xfrm>
          <a:prstGeom prst="rect">
            <a:avLst/>
          </a:prstGeom>
        </p:spPr>
      </p:pic>
    </p:spTree>
    <p:extLst>
      <p:ext uri="{BB962C8B-B14F-4D97-AF65-F5344CB8AC3E}">
        <p14:creationId xmlns:p14="http://schemas.microsoft.com/office/powerpoint/2010/main" val="228584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noFill/>
          <a:ln/>
        </p:spPr>
        <p:txBody>
          <a:bodyPr lIns="90488" tIns="44450" rIns="90488" bIns="44450"/>
          <a:lstStyle/>
          <a:p>
            <a:r>
              <a:rPr lang="en-US" dirty="0"/>
              <a:t>Reservation station entry:</a:t>
            </a:r>
            <a:br>
              <a:rPr lang="en-US" dirty="0"/>
            </a:br>
            <a:r>
              <a:rPr lang="en-US" dirty="0"/>
              <a:t>	May be more than one per FU</a:t>
            </a:r>
          </a:p>
        </p:txBody>
      </p:sp>
      <p:sp>
        <p:nvSpPr>
          <p:cNvPr id="845827" name="Rectangle 3"/>
          <p:cNvSpPr>
            <a:spLocks noGrp="1" noChangeArrowheads="1"/>
          </p:cNvSpPr>
          <p:nvPr>
            <p:ph idx="1"/>
          </p:nvPr>
        </p:nvSpPr>
        <p:spPr>
          <a:xfrm>
            <a:off x="457200" y="3733800"/>
            <a:ext cx="8534400" cy="3108326"/>
          </a:xfrm>
          <a:noFill/>
          <a:ln/>
        </p:spPr>
        <p:txBody>
          <a:bodyPr lIns="90488" tIns="44450" rIns="90488" bIns="44450">
            <a:normAutofit/>
          </a:bodyPr>
          <a:lstStyle/>
          <a:p>
            <a:r>
              <a:rPr lang="en-US" dirty="0"/>
              <a:t>Renamed instruction sent to reservation station and stored until all arguments are valid</a:t>
            </a:r>
          </a:p>
          <a:p>
            <a:pPr lvl="1"/>
            <a:r>
              <a:rPr lang="en-US" dirty="0"/>
              <a:t>Op is operation (+, -, *, /)</a:t>
            </a:r>
          </a:p>
          <a:p>
            <a:pPr lvl="1"/>
            <a:r>
              <a:rPr lang="en-US" dirty="0"/>
              <a:t>Valid bit indicates whether data or tag is valid</a:t>
            </a:r>
          </a:p>
          <a:p>
            <a:r>
              <a:rPr lang="en-US" dirty="0"/>
              <a:t>Tag is sent with data from functional units</a:t>
            </a:r>
          </a:p>
          <a:p>
            <a:pPr lvl="1"/>
            <a:r>
              <a:rPr lang="en-US" dirty="0"/>
              <a:t>RS matches tags sent with data against valid tags to determine who needs data</a:t>
            </a:r>
          </a:p>
          <a:p>
            <a:pPr lvl="1"/>
            <a:r>
              <a:rPr lang="en-US" dirty="0"/>
              <a:t>Maybe more than one RS entry needs data (why?)</a:t>
            </a:r>
          </a:p>
          <a:p>
            <a:pPr lvl="1">
              <a:buNone/>
            </a:pPr>
            <a:endParaRPr lang="en-US" dirty="0"/>
          </a:p>
          <a:p>
            <a:endParaRPr lang="en-US" dirty="0"/>
          </a:p>
          <a:p>
            <a:endParaRPr lang="en-US" dirty="0"/>
          </a:p>
        </p:txBody>
      </p:sp>
      <p:sp>
        <p:nvSpPr>
          <p:cNvPr id="17" name="Slide Number Placeholder 5"/>
          <p:cNvSpPr>
            <a:spLocks noGrp="1"/>
          </p:cNvSpPr>
          <p:nvPr>
            <p:ph type="sldNum" idx="12"/>
          </p:nvPr>
        </p:nvSpPr>
        <p:spPr/>
        <p:txBody>
          <a:bodyPr/>
          <a:lstStyle/>
          <a:p>
            <a:fld id="{9BE56176-59E5-49CD-B973-CF56378EF8AA}" type="slidenum">
              <a:rPr lang="en-US" altLang="en-US"/>
              <a:pPr/>
              <a:t>22</a:t>
            </a:fld>
            <a:endParaRPr lang="en-US" altLang="en-US"/>
          </a:p>
        </p:txBody>
      </p:sp>
      <p:sp>
        <p:nvSpPr>
          <p:cNvPr id="16"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845844" name="Rectangle 20"/>
          <p:cNvSpPr>
            <a:spLocks noChangeArrowheads="1"/>
          </p:cNvSpPr>
          <p:nvPr/>
        </p:nvSpPr>
        <p:spPr bwMode="auto">
          <a:xfrm>
            <a:off x="6172200" y="2871717"/>
            <a:ext cx="1371600" cy="457200"/>
          </a:xfrm>
          <a:prstGeom prst="rect">
            <a:avLst/>
          </a:prstGeom>
          <a:solidFill>
            <a:schemeClr val="bg1"/>
          </a:solidFill>
          <a:ln w="9525" algn="ctr">
            <a:solidFill>
              <a:schemeClr val="tx1"/>
            </a:solidFill>
            <a:miter lim="800000"/>
            <a:headEnd/>
            <a:tailEnd/>
          </a:ln>
          <a:effectLst/>
        </p:spPr>
        <p:txBody>
          <a:bodyPr wrap="none" anchor="ctr"/>
          <a:lstStyle/>
          <a:p>
            <a:endParaRPr lang="en-US" sz="2000" dirty="0">
              <a:latin typeface="Lato" panose="020F0502020204030203" pitchFamily="34" charset="0"/>
            </a:endParaRPr>
          </a:p>
        </p:txBody>
      </p:sp>
      <p:sp>
        <p:nvSpPr>
          <p:cNvPr id="845845" name="Rectangle 21"/>
          <p:cNvSpPr>
            <a:spLocks noChangeArrowheads="1"/>
          </p:cNvSpPr>
          <p:nvPr/>
        </p:nvSpPr>
        <p:spPr bwMode="auto">
          <a:xfrm>
            <a:off x="5943600" y="2871717"/>
            <a:ext cx="228600" cy="457200"/>
          </a:xfrm>
          <a:prstGeom prst="rect">
            <a:avLst/>
          </a:prstGeom>
          <a:solidFill>
            <a:schemeClr val="accent2"/>
          </a:solidFill>
          <a:ln w="9525" algn="ctr">
            <a:solidFill>
              <a:schemeClr val="tx1"/>
            </a:solidFill>
            <a:miter lim="800000"/>
            <a:headEnd/>
            <a:tailEnd/>
          </a:ln>
          <a:effectLst/>
        </p:spPr>
        <p:txBody>
          <a:bodyPr wrap="none" anchor="ctr"/>
          <a:lstStyle/>
          <a:p>
            <a:pPr algn="ctr"/>
            <a:r>
              <a:rPr lang="en-US" dirty="0">
                <a:solidFill>
                  <a:schemeClr val="bg2">
                    <a:lumMod val="20000"/>
                    <a:lumOff val="80000"/>
                  </a:schemeClr>
                </a:solidFill>
                <a:latin typeface="Lato" panose="020F0502020204030203" pitchFamily="34" charset="0"/>
              </a:rPr>
              <a:t>0</a:t>
            </a:r>
          </a:p>
        </p:txBody>
      </p:sp>
      <p:sp>
        <p:nvSpPr>
          <p:cNvPr id="845846" name="Rectangle 22"/>
          <p:cNvSpPr>
            <a:spLocks noChangeArrowheads="1"/>
          </p:cNvSpPr>
          <p:nvPr/>
        </p:nvSpPr>
        <p:spPr bwMode="auto">
          <a:xfrm>
            <a:off x="4724400" y="2871717"/>
            <a:ext cx="1219200" cy="457200"/>
          </a:xfrm>
          <a:prstGeom prst="rect">
            <a:avLst/>
          </a:prstGeom>
          <a:solidFill>
            <a:schemeClr val="accent1"/>
          </a:solidFill>
          <a:ln w="9525" algn="ctr">
            <a:solidFill>
              <a:schemeClr val="tx1"/>
            </a:solidFill>
            <a:miter lim="800000"/>
            <a:headEnd/>
            <a:tailEnd/>
          </a:ln>
          <a:effectLst/>
        </p:spPr>
        <p:txBody>
          <a:bodyPr wrap="none" anchor="ctr"/>
          <a:lstStyle/>
          <a:p>
            <a:endParaRPr lang="en-US" sz="2000" dirty="0">
              <a:solidFill>
                <a:schemeClr val="bg2">
                  <a:lumMod val="20000"/>
                  <a:lumOff val="80000"/>
                </a:schemeClr>
              </a:solidFill>
              <a:latin typeface="Lato" panose="020F0502020204030203" pitchFamily="34" charset="0"/>
            </a:endParaRPr>
          </a:p>
        </p:txBody>
      </p:sp>
      <p:sp>
        <p:nvSpPr>
          <p:cNvPr id="845847" name="Rectangle 23"/>
          <p:cNvSpPr>
            <a:spLocks noChangeArrowheads="1"/>
          </p:cNvSpPr>
          <p:nvPr/>
        </p:nvSpPr>
        <p:spPr bwMode="auto">
          <a:xfrm>
            <a:off x="3200400" y="2871717"/>
            <a:ext cx="1371600" cy="457200"/>
          </a:xfrm>
          <a:prstGeom prst="rect">
            <a:avLst/>
          </a:prstGeom>
          <a:solidFill>
            <a:schemeClr val="accent4"/>
          </a:solidFill>
          <a:ln w="9525" algn="ctr">
            <a:solidFill>
              <a:schemeClr val="tx1"/>
            </a:solidFill>
            <a:miter lim="800000"/>
            <a:headEnd/>
            <a:tailEnd/>
          </a:ln>
          <a:effectLst/>
        </p:spPr>
        <p:txBody>
          <a:bodyPr wrap="none" anchor="ctr"/>
          <a:lstStyle/>
          <a:p>
            <a:endParaRPr lang="en-US" sz="2000" dirty="0">
              <a:latin typeface="Lato" panose="020F0502020204030203" pitchFamily="34" charset="0"/>
            </a:endParaRPr>
          </a:p>
        </p:txBody>
      </p:sp>
      <p:sp>
        <p:nvSpPr>
          <p:cNvPr id="845848" name="Rectangle 24"/>
          <p:cNvSpPr>
            <a:spLocks noChangeArrowheads="1"/>
          </p:cNvSpPr>
          <p:nvPr/>
        </p:nvSpPr>
        <p:spPr bwMode="auto">
          <a:xfrm>
            <a:off x="2971800" y="2871717"/>
            <a:ext cx="228600" cy="457200"/>
          </a:xfrm>
          <a:prstGeom prst="rect">
            <a:avLst/>
          </a:prstGeom>
          <a:solidFill>
            <a:schemeClr val="accent2"/>
          </a:solidFill>
          <a:ln w="9525" algn="ctr">
            <a:solidFill>
              <a:schemeClr val="tx1"/>
            </a:solidFill>
            <a:miter lim="800000"/>
            <a:headEnd/>
            <a:tailEnd/>
          </a:ln>
          <a:effectLst/>
        </p:spPr>
        <p:txBody>
          <a:bodyPr wrap="none" anchor="ctr"/>
          <a:lstStyle/>
          <a:p>
            <a:pPr algn="ctr"/>
            <a:r>
              <a:rPr lang="en-US" dirty="0">
                <a:solidFill>
                  <a:schemeClr val="bg2">
                    <a:lumMod val="20000"/>
                    <a:lumOff val="80000"/>
                  </a:schemeClr>
                </a:solidFill>
                <a:latin typeface="Lato" panose="020F0502020204030203" pitchFamily="34" charset="0"/>
              </a:rPr>
              <a:t>1</a:t>
            </a:r>
          </a:p>
        </p:txBody>
      </p:sp>
      <p:sp>
        <p:nvSpPr>
          <p:cNvPr id="845849" name="Rectangle 25"/>
          <p:cNvSpPr>
            <a:spLocks noChangeArrowheads="1"/>
          </p:cNvSpPr>
          <p:nvPr/>
        </p:nvSpPr>
        <p:spPr bwMode="auto">
          <a:xfrm>
            <a:off x="1752600" y="2871717"/>
            <a:ext cx="1219200" cy="457200"/>
          </a:xfrm>
          <a:prstGeom prst="rect">
            <a:avLst/>
          </a:prstGeom>
          <a:solidFill>
            <a:schemeClr val="bg1"/>
          </a:solidFill>
          <a:ln w="9525" algn="ctr">
            <a:solidFill>
              <a:schemeClr val="tx1"/>
            </a:solidFill>
            <a:miter lim="800000"/>
            <a:headEnd/>
            <a:tailEnd/>
          </a:ln>
          <a:effectLst/>
        </p:spPr>
        <p:txBody>
          <a:bodyPr wrap="none" anchor="ctr"/>
          <a:lstStyle/>
          <a:p>
            <a:endParaRPr lang="en-US" sz="2000" dirty="0">
              <a:latin typeface="Lato" panose="020F0502020204030203" pitchFamily="34" charset="0"/>
            </a:endParaRPr>
          </a:p>
        </p:txBody>
      </p:sp>
      <p:sp>
        <p:nvSpPr>
          <p:cNvPr id="845850" name="Rectangle 26"/>
          <p:cNvSpPr>
            <a:spLocks noChangeArrowheads="1"/>
          </p:cNvSpPr>
          <p:nvPr/>
        </p:nvSpPr>
        <p:spPr bwMode="auto">
          <a:xfrm>
            <a:off x="609600" y="2871717"/>
            <a:ext cx="9906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dirty="0">
                <a:solidFill>
                  <a:schemeClr val="bg2">
                    <a:lumMod val="20000"/>
                    <a:lumOff val="80000"/>
                  </a:schemeClr>
                </a:solidFill>
                <a:latin typeface="Lato" panose="020F0502020204030203" pitchFamily="34" charset="0"/>
              </a:rPr>
              <a:t>Op</a:t>
            </a:r>
          </a:p>
        </p:txBody>
      </p:sp>
      <p:sp>
        <p:nvSpPr>
          <p:cNvPr id="18" name="TextBox 17"/>
          <p:cNvSpPr txBox="1"/>
          <p:nvPr/>
        </p:nvSpPr>
        <p:spPr>
          <a:xfrm>
            <a:off x="2743200" y="3405117"/>
            <a:ext cx="659155" cy="369332"/>
          </a:xfrm>
          <a:prstGeom prst="rect">
            <a:avLst/>
          </a:prstGeom>
          <a:noFill/>
        </p:spPr>
        <p:txBody>
          <a:bodyPr wrap="none" rtlCol="0">
            <a:spAutoFit/>
          </a:bodyPr>
          <a:lstStyle/>
          <a:p>
            <a:r>
              <a:rPr lang="en-US" sz="1800" dirty="0">
                <a:latin typeface="Lato" panose="020F0502020204030203" pitchFamily="34" charset="0"/>
              </a:rPr>
              <a:t>Src1</a:t>
            </a:r>
          </a:p>
        </p:txBody>
      </p:sp>
      <p:sp>
        <p:nvSpPr>
          <p:cNvPr id="41" name="TextBox 40"/>
          <p:cNvSpPr txBox="1"/>
          <p:nvPr/>
        </p:nvSpPr>
        <p:spPr>
          <a:xfrm rot="16200000">
            <a:off x="5578986" y="2142741"/>
            <a:ext cx="1031051" cy="307777"/>
          </a:xfrm>
          <a:prstGeom prst="rect">
            <a:avLst/>
          </a:prstGeom>
          <a:noFill/>
        </p:spPr>
        <p:txBody>
          <a:bodyPr wrap="none" rtlCol="0">
            <a:spAutoFit/>
          </a:bodyPr>
          <a:lstStyle/>
          <a:p>
            <a:r>
              <a:rPr lang="en-US" sz="1400" dirty="0" err="1">
                <a:latin typeface="Lato" panose="020F0502020204030203" pitchFamily="34" charset="0"/>
              </a:rPr>
              <a:t>Data_valid</a:t>
            </a:r>
            <a:endParaRPr lang="en-US" sz="1400" dirty="0">
              <a:latin typeface="Lato" panose="020F0502020204030203" pitchFamily="34" charset="0"/>
            </a:endParaRPr>
          </a:p>
        </p:txBody>
      </p:sp>
      <p:sp>
        <p:nvSpPr>
          <p:cNvPr id="42" name="TextBox 41"/>
          <p:cNvSpPr txBox="1"/>
          <p:nvPr/>
        </p:nvSpPr>
        <p:spPr>
          <a:xfrm rot="16200000">
            <a:off x="2607186" y="2166554"/>
            <a:ext cx="1031051" cy="307777"/>
          </a:xfrm>
          <a:prstGeom prst="rect">
            <a:avLst/>
          </a:prstGeom>
          <a:noFill/>
        </p:spPr>
        <p:txBody>
          <a:bodyPr wrap="none" rtlCol="0">
            <a:spAutoFit/>
          </a:bodyPr>
          <a:lstStyle/>
          <a:p>
            <a:r>
              <a:rPr lang="en-US" sz="1400" dirty="0" err="1">
                <a:latin typeface="Lato" panose="020F0502020204030203" pitchFamily="34" charset="0"/>
              </a:rPr>
              <a:t>Data_valid</a:t>
            </a:r>
            <a:endParaRPr lang="en-US" sz="1400" dirty="0">
              <a:latin typeface="Lato" panose="020F0502020204030203" pitchFamily="34" charset="0"/>
            </a:endParaRPr>
          </a:p>
        </p:txBody>
      </p:sp>
      <p:sp>
        <p:nvSpPr>
          <p:cNvPr id="43" name="TextBox 42"/>
          <p:cNvSpPr txBox="1"/>
          <p:nvPr/>
        </p:nvSpPr>
        <p:spPr>
          <a:xfrm>
            <a:off x="2133600" y="2338317"/>
            <a:ext cx="612668" cy="461665"/>
          </a:xfrm>
          <a:prstGeom prst="rect">
            <a:avLst/>
          </a:prstGeom>
          <a:noFill/>
        </p:spPr>
        <p:txBody>
          <a:bodyPr wrap="none" rtlCol="0">
            <a:spAutoFit/>
          </a:bodyPr>
          <a:lstStyle/>
          <a:p>
            <a:r>
              <a:rPr lang="en-US" dirty="0">
                <a:latin typeface="Lato" panose="020F0502020204030203" pitchFamily="34" charset="0"/>
              </a:rPr>
              <a:t>tag</a:t>
            </a:r>
          </a:p>
        </p:txBody>
      </p:sp>
      <p:sp>
        <p:nvSpPr>
          <p:cNvPr id="44" name="TextBox 43"/>
          <p:cNvSpPr txBox="1"/>
          <p:nvPr/>
        </p:nvSpPr>
        <p:spPr>
          <a:xfrm>
            <a:off x="5029200" y="2338317"/>
            <a:ext cx="612668" cy="461665"/>
          </a:xfrm>
          <a:prstGeom prst="rect">
            <a:avLst/>
          </a:prstGeom>
          <a:noFill/>
        </p:spPr>
        <p:txBody>
          <a:bodyPr wrap="none" rtlCol="0">
            <a:spAutoFit/>
          </a:bodyPr>
          <a:lstStyle/>
          <a:p>
            <a:r>
              <a:rPr lang="en-US" dirty="0">
                <a:latin typeface="Lato" panose="020F0502020204030203" pitchFamily="34" charset="0"/>
              </a:rPr>
              <a:t>tag</a:t>
            </a:r>
          </a:p>
        </p:txBody>
      </p:sp>
      <p:sp>
        <p:nvSpPr>
          <p:cNvPr id="45" name="TextBox 44"/>
          <p:cNvSpPr txBox="1"/>
          <p:nvPr/>
        </p:nvSpPr>
        <p:spPr>
          <a:xfrm>
            <a:off x="6553200" y="2338317"/>
            <a:ext cx="784189" cy="461665"/>
          </a:xfrm>
          <a:prstGeom prst="rect">
            <a:avLst/>
          </a:prstGeom>
          <a:noFill/>
        </p:spPr>
        <p:txBody>
          <a:bodyPr wrap="none" rtlCol="0">
            <a:spAutoFit/>
          </a:bodyPr>
          <a:lstStyle/>
          <a:p>
            <a:r>
              <a:rPr lang="en-US" dirty="0">
                <a:latin typeface="Lato" panose="020F0502020204030203" pitchFamily="34" charset="0"/>
              </a:rPr>
              <a:t>data</a:t>
            </a:r>
          </a:p>
        </p:txBody>
      </p:sp>
      <p:sp>
        <p:nvSpPr>
          <p:cNvPr id="46" name="TextBox 45"/>
          <p:cNvSpPr txBox="1"/>
          <p:nvPr/>
        </p:nvSpPr>
        <p:spPr>
          <a:xfrm>
            <a:off x="3505200" y="2338317"/>
            <a:ext cx="784189" cy="461665"/>
          </a:xfrm>
          <a:prstGeom prst="rect">
            <a:avLst/>
          </a:prstGeom>
          <a:noFill/>
        </p:spPr>
        <p:txBody>
          <a:bodyPr wrap="none" rtlCol="0">
            <a:spAutoFit/>
          </a:bodyPr>
          <a:lstStyle/>
          <a:p>
            <a:r>
              <a:rPr lang="en-US" dirty="0">
                <a:latin typeface="Lato" panose="020F0502020204030203" pitchFamily="34" charset="0"/>
              </a:rPr>
              <a:t>data</a:t>
            </a:r>
          </a:p>
        </p:txBody>
      </p:sp>
      <p:sp>
        <p:nvSpPr>
          <p:cNvPr id="47" name="TextBox 46"/>
          <p:cNvSpPr txBox="1"/>
          <p:nvPr/>
        </p:nvSpPr>
        <p:spPr>
          <a:xfrm>
            <a:off x="5715000" y="3405117"/>
            <a:ext cx="659155" cy="369332"/>
          </a:xfrm>
          <a:prstGeom prst="rect">
            <a:avLst/>
          </a:prstGeom>
          <a:noFill/>
        </p:spPr>
        <p:txBody>
          <a:bodyPr wrap="none" rtlCol="0">
            <a:spAutoFit/>
          </a:bodyPr>
          <a:lstStyle/>
          <a:p>
            <a:r>
              <a:rPr lang="en-US" sz="1800" dirty="0">
                <a:latin typeface="Lato" panose="020F0502020204030203" pitchFamily="34" charset="0"/>
              </a:rPr>
              <a:t>Src2</a:t>
            </a:r>
          </a:p>
        </p:txBody>
      </p:sp>
      <p:sp>
        <p:nvSpPr>
          <p:cNvPr id="48" name="Rectangle 6"/>
          <p:cNvSpPr>
            <a:spLocks noChangeArrowheads="1"/>
          </p:cNvSpPr>
          <p:nvPr/>
        </p:nvSpPr>
        <p:spPr bwMode="auto">
          <a:xfrm>
            <a:off x="8037564" y="714734"/>
            <a:ext cx="786229"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FU1</a:t>
            </a:r>
          </a:p>
        </p:txBody>
      </p:sp>
      <p:sp>
        <p:nvSpPr>
          <p:cNvPr id="49" name="Rectangle 48"/>
          <p:cNvSpPr>
            <a:spLocks noChangeArrowheads="1"/>
          </p:cNvSpPr>
          <p:nvPr/>
        </p:nvSpPr>
        <p:spPr bwMode="auto">
          <a:xfrm>
            <a:off x="7764093" y="714734"/>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0" name="Rectangle 49"/>
          <p:cNvSpPr>
            <a:spLocks noChangeArrowheads="1"/>
          </p:cNvSpPr>
          <p:nvPr/>
        </p:nvSpPr>
        <p:spPr bwMode="auto">
          <a:xfrm>
            <a:off x="7764093" y="1251931"/>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1" name="Rectangle 15"/>
          <p:cNvSpPr>
            <a:spLocks noChangeArrowheads="1"/>
          </p:cNvSpPr>
          <p:nvPr/>
        </p:nvSpPr>
        <p:spPr bwMode="auto">
          <a:xfrm>
            <a:off x="7764093" y="1752600"/>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2" name="Rectangle 19"/>
          <p:cNvSpPr>
            <a:spLocks noChangeArrowheads="1"/>
          </p:cNvSpPr>
          <p:nvPr/>
        </p:nvSpPr>
        <p:spPr bwMode="auto">
          <a:xfrm>
            <a:off x="7832460" y="714734"/>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3" name="Rectangle 20"/>
          <p:cNvSpPr>
            <a:spLocks noChangeArrowheads="1"/>
          </p:cNvSpPr>
          <p:nvPr/>
        </p:nvSpPr>
        <p:spPr bwMode="auto">
          <a:xfrm>
            <a:off x="7832460" y="849033"/>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4" name="Rectangle 21"/>
          <p:cNvSpPr>
            <a:spLocks noChangeArrowheads="1"/>
          </p:cNvSpPr>
          <p:nvPr/>
        </p:nvSpPr>
        <p:spPr bwMode="auto">
          <a:xfrm>
            <a:off x="7832460" y="983333"/>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5" name="Rectangle 22"/>
          <p:cNvSpPr>
            <a:spLocks noChangeArrowheads="1"/>
          </p:cNvSpPr>
          <p:nvPr/>
        </p:nvSpPr>
        <p:spPr bwMode="auto">
          <a:xfrm>
            <a:off x="8037564" y="1251931"/>
            <a:ext cx="444391"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FU2</a:t>
            </a:r>
          </a:p>
        </p:txBody>
      </p:sp>
      <p:sp>
        <p:nvSpPr>
          <p:cNvPr id="56" name="Rectangle 23"/>
          <p:cNvSpPr>
            <a:spLocks noChangeArrowheads="1"/>
          </p:cNvSpPr>
          <p:nvPr/>
        </p:nvSpPr>
        <p:spPr bwMode="auto">
          <a:xfrm>
            <a:off x="7832460" y="1251931"/>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7" name="Rectangle 25"/>
          <p:cNvSpPr>
            <a:spLocks noChangeArrowheads="1"/>
          </p:cNvSpPr>
          <p:nvPr/>
        </p:nvSpPr>
        <p:spPr bwMode="auto">
          <a:xfrm>
            <a:off x="7832460" y="1520530"/>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58" name="Rectangle 26"/>
          <p:cNvSpPr>
            <a:spLocks noChangeArrowheads="1"/>
          </p:cNvSpPr>
          <p:nvPr/>
        </p:nvSpPr>
        <p:spPr bwMode="auto">
          <a:xfrm>
            <a:off x="8037564" y="1752600"/>
            <a:ext cx="307655"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FU3</a:t>
            </a:r>
          </a:p>
        </p:txBody>
      </p:sp>
      <p:sp>
        <p:nvSpPr>
          <p:cNvPr id="59" name="Rectangle 27"/>
          <p:cNvSpPr>
            <a:spLocks noChangeArrowheads="1"/>
          </p:cNvSpPr>
          <p:nvPr/>
        </p:nvSpPr>
        <p:spPr bwMode="auto">
          <a:xfrm>
            <a:off x="7832460" y="1886900"/>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60" name="Rectangle 30"/>
          <p:cNvSpPr>
            <a:spLocks noChangeArrowheads="1"/>
          </p:cNvSpPr>
          <p:nvPr/>
        </p:nvSpPr>
        <p:spPr bwMode="auto">
          <a:xfrm>
            <a:off x="7969196" y="714734"/>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61" name="Rectangle 31"/>
          <p:cNvSpPr>
            <a:spLocks noChangeArrowheads="1"/>
          </p:cNvSpPr>
          <p:nvPr/>
        </p:nvSpPr>
        <p:spPr bwMode="auto">
          <a:xfrm>
            <a:off x="7969196" y="1251931"/>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62" name="Rectangle 32"/>
          <p:cNvSpPr>
            <a:spLocks noChangeArrowheads="1"/>
          </p:cNvSpPr>
          <p:nvPr/>
        </p:nvSpPr>
        <p:spPr bwMode="auto">
          <a:xfrm>
            <a:off x="7969196" y="1752600"/>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63" name="Freeform 62"/>
          <p:cNvSpPr/>
          <p:nvPr/>
        </p:nvSpPr>
        <p:spPr bwMode="auto">
          <a:xfrm>
            <a:off x="7654140" y="598433"/>
            <a:ext cx="1294054" cy="1535167"/>
          </a:xfrm>
          <a:custGeom>
            <a:avLst/>
            <a:gdLst>
              <a:gd name="connsiteX0" fmla="*/ 0 w 2884602"/>
              <a:gd name="connsiteY0" fmla="*/ 4355183 h 4355183"/>
              <a:gd name="connsiteX1" fmla="*/ 0 w 2884602"/>
              <a:gd name="connsiteY1" fmla="*/ 0 h 4355183"/>
              <a:gd name="connsiteX2" fmla="*/ 2865749 w 2884602"/>
              <a:gd name="connsiteY2" fmla="*/ 0 h 4355183"/>
              <a:gd name="connsiteX3" fmla="*/ 2884602 w 2884602"/>
              <a:gd name="connsiteY3" fmla="*/ 4355183 h 4355183"/>
            </a:gdLst>
            <a:ahLst/>
            <a:cxnLst>
              <a:cxn ang="0">
                <a:pos x="connsiteX0" y="connsiteY0"/>
              </a:cxn>
              <a:cxn ang="0">
                <a:pos x="connsiteX1" y="connsiteY1"/>
              </a:cxn>
              <a:cxn ang="0">
                <a:pos x="connsiteX2" y="connsiteY2"/>
              </a:cxn>
              <a:cxn ang="0">
                <a:pos x="connsiteX3" y="connsiteY3"/>
              </a:cxn>
            </a:cxnLst>
            <a:rect l="l" t="t" r="r" b="b"/>
            <a:pathLst>
              <a:path w="2884602" h="4355183">
                <a:moveTo>
                  <a:pt x="0" y="4355183"/>
                </a:moveTo>
                <a:lnTo>
                  <a:pt x="0" y="0"/>
                </a:lnTo>
                <a:lnTo>
                  <a:pt x="2865749" y="0"/>
                </a:lnTo>
                <a:cubicBezTo>
                  <a:pt x="2872033" y="1451728"/>
                  <a:pt x="2878318" y="2903455"/>
                  <a:pt x="2884602" y="4355183"/>
                </a:cubicBezTo>
              </a:path>
            </a:pathLst>
          </a:custGeom>
          <a:no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Lato" panose="020F0502020204030203" pitchFamily="34" charset="0"/>
            </a:endParaRPr>
          </a:p>
        </p:txBody>
      </p:sp>
      <p:cxnSp>
        <p:nvCxnSpPr>
          <p:cNvPr id="64" name="Straight Arrow Connector 63"/>
          <p:cNvCxnSpPr/>
          <p:nvPr/>
        </p:nvCxnSpPr>
        <p:spPr bwMode="auto">
          <a:xfrm>
            <a:off x="7661541" y="875893"/>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7661541" y="1439951"/>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a:off x="7661541" y="1933504"/>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a:off x="8823793" y="875893"/>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68" name="Straight Arrow Connector 67"/>
          <p:cNvCxnSpPr>
            <a:cxnSpLocks/>
            <a:stCxn id="55" idx="3"/>
          </p:cNvCxnSpPr>
          <p:nvPr/>
        </p:nvCxnSpPr>
        <p:spPr bwMode="auto">
          <a:xfrm>
            <a:off x="8481955" y="1426521"/>
            <a:ext cx="466239" cy="0"/>
          </a:xfrm>
          <a:prstGeom prst="straightConnector1">
            <a:avLst/>
          </a:prstGeom>
          <a:noFill/>
          <a:ln w="9525" cap="flat" cmpd="sng" algn="ctr">
            <a:solidFill>
              <a:schemeClr val="tx1"/>
            </a:solidFill>
            <a:prstDash val="solid"/>
            <a:round/>
            <a:headEnd type="none" w="med" len="med"/>
            <a:tailEnd type="arrow"/>
          </a:ln>
          <a:effectLst/>
        </p:spPr>
      </p:cxnSp>
      <p:cxnSp>
        <p:nvCxnSpPr>
          <p:cNvPr id="69" name="Straight Arrow Connector 68"/>
          <p:cNvCxnSpPr>
            <a:cxnSpLocks/>
            <a:stCxn id="58" idx="3"/>
          </p:cNvCxnSpPr>
          <p:nvPr/>
        </p:nvCxnSpPr>
        <p:spPr bwMode="auto">
          <a:xfrm>
            <a:off x="8345219" y="1927190"/>
            <a:ext cx="581126" cy="0"/>
          </a:xfrm>
          <a:prstGeom prst="straightConnector1">
            <a:avLst/>
          </a:prstGeom>
          <a:noFill/>
          <a:ln w="9525" cap="flat" cmpd="sng" algn="ctr">
            <a:solidFill>
              <a:schemeClr val="tx1"/>
            </a:solidFill>
            <a:prstDash val="solid"/>
            <a:round/>
            <a:headEnd type="none" w="med" len="med"/>
            <a:tailEnd type="arrow"/>
          </a:ln>
          <a:effectLst/>
        </p:spPr>
      </p:cxnSp>
      <p:cxnSp>
        <p:nvCxnSpPr>
          <p:cNvPr id="70" name="Straight Arrow Connector 69"/>
          <p:cNvCxnSpPr>
            <a:stCxn id="71" idx="3"/>
          </p:cNvCxnSpPr>
          <p:nvPr/>
        </p:nvCxnSpPr>
        <p:spPr bwMode="auto">
          <a:xfrm flipV="1">
            <a:off x="7580839" y="1440511"/>
            <a:ext cx="80702" cy="4009"/>
          </a:xfrm>
          <a:prstGeom prst="straightConnector1">
            <a:avLst/>
          </a:prstGeom>
          <a:noFill/>
          <a:ln w="9525" cap="flat" cmpd="sng" algn="ctr">
            <a:solidFill>
              <a:schemeClr val="tx1"/>
            </a:solidFill>
            <a:prstDash val="solid"/>
            <a:round/>
            <a:headEnd type="none" w="med" len="med"/>
            <a:tailEnd type="arrow"/>
          </a:ln>
          <a:effectLst/>
        </p:spPr>
      </p:cxnSp>
      <p:sp>
        <p:nvSpPr>
          <p:cNvPr id="71" name="Rectangle 4"/>
          <p:cNvSpPr>
            <a:spLocks noChangeArrowheads="1"/>
          </p:cNvSpPr>
          <p:nvPr/>
        </p:nvSpPr>
        <p:spPr bwMode="auto">
          <a:xfrm>
            <a:off x="7239000" y="1269930"/>
            <a:ext cx="341839" cy="349179"/>
          </a:xfrm>
          <a:prstGeom prst="rect">
            <a:avLst/>
          </a:prstGeom>
          <a:solidFill>
            <a:schemeClr val="bg2"/>
          </a:solidFill>
          <a:ln w="9525" algn="ctr">
            <a:solidFill>
              <a:schemeClr val="tx1"/>
            </a:solidFill>
            <a:miter lim="800000"/>
            <a:headEnd/>
            <a:tailEnd/>
          </a:ln>
          <a:effectLst/>
        </p:spPr>
        <p:txBody>
          <a:bodyPr wrap="none" anchor="ctr"/>
          <a:lstStyle/>
          <a:p>
            <a:pPr algn="ctr"/>
            <a:r>
              <a:rPr lang="en-US" sz="1100" dirty="0" err="1">
                <a:latin typeface="Lato" panose="020F0502020204030203" pitchFamily="34" charset="0"/>
              </a:rPr>
              <a:t>Reg</a:t>
            </a:r>
            <a:endParaRPr lang="en-US" sz="1100" dirty="0">
              <a:latin typeface="Lato" panose="020F0502020204030203" pitchFamily="34" charset="0"/>
            </a:endParaRPr>
          </a:p>
          <a:p>
            <a:pPr algn="ctr"/>
            <a:r>
              <a:rPr lang="en-US" sz="1100" dirty="0">
                <a:latin typeface="Lato" panose="020F0502020204030203" pitchFamily="34" charset="0"/>
              </a:rPr>
              <a:t>Read</a:t>
            </a:r>
          </a:p>
        </p:txBody>
      </p:sp>
    </p:spTree>
    <p:extLst>
      <p:ext uri="{BB962C8B-B14F-4D97-AF65-F5344CB8AC3E}">
        <p14:creationId xmlns:p14="http://schemas.microsoft.com/office/powerpoint/2010/main" val="9636626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722E-A467-6341-9FDC-02BF9CA33550}"/>
              </a:ext>
            </a:extLst>
          </p:cNvPr>
          <p:cNvSpPr>
            <a:spLocks noGrp="1"/>
          </p:cNvSpPr>
          <p:nvPr>
            <p:ph type="title"/>
          </p:nvPr>
        </p:nvSpPr>
        <p:spPr/>
        <p:txBody>
          <a:bodyPr/>
          <a:lstStyle/>
          <a:p>
            <a:r>
              <a:rPr lang="en-US" dirty="0"/>
              <a:t>Reservation Station Design Options</a:t>
            </a:r>
          </a:p>
        </p:txBody>
      </p:sp>
      <p:sp>
        <p:nvSpPr>
          <p:cNvPr id="3" name="Content Placeholder 2">
            <a:extLst>
              <a:ext uri="{FF2B5EF4-FFF2-40B4-BE49-F238E27FC236}">
                <a16:creationId xmlns:a16="http://schemas.microsoft.com/office/drawing/2014/main" id="{5B4B1122-0234-734A-8F14-2CBC181CCE7B}"/>
              </a:ext>
            </a:extLst>
          </p:cNvPr>
          <p:cNvSpPr>
            <a:spLocks noGrp="1"/>
          </p:cNvSpPr>
          <p:nvPr>
            <p:ph idx="1"/>
          </p:nvPr>
        </p:nvSpPr>
        <p:spPr>
          <a:xfrm>
            <a:off x="457200" y="1433513"/>
            <a:ext cx="5870019" cy="5408613"/>
          </a:xfrm>
        </p:spPr>
        <p:txBody>
          <a:bodyPr/>
          <a:lstStyle/>
          <a:p>
            <a:r>
              <a:rPr lang="en-US" dirty="0"/>
              <a:t>RS can be distributed or centralized</a:t>
            </a:r>
          </a:p>
          <a:p>
            <a:r>
              <a:rPr lang="en-US" dirty="0"/>
              <a:t>Distributed RS (separate RS per FU)</a:t>
            </a:r>
          </a:p>
          <a:p>
            <a:pPr lvl="1"/>
            <a:r>
              <a:rPr lang="en-US" dirty="0"/>
              <a:t>Can only contain fields pertaining to specific functional unit (branch, store, ..)</a:t>
            </a:r>
          </a:p>
          <a:p>
            <a:pPr lvl="1"/>
            <a:r>
              <a:rPr lang="en-US" dirty="0"/>
              <a:t>Simpler control and routing</a:t>
            </a:r>
          </a:p>
          <a:p>
            <a:pPr lvl="1"/>
            <a:r>
              <a:rPr lang="en-US" dirty="0"/>
              <a:t>Number of ports can be low</a:t>
            </a:r>
          </a:p>
          <a:p>
            <a:pPr lvl="1"/>
            <a:endParaRPr lang="en-US" dirty="0"/>
          </a:p>
          <a:p>
            <a:endParaRPr lang="en-US" dirty="0"/>
          </a:p>
          <a:p>
            <a:r>
              <a:rPr lang="en-US" dirty="0"/>
              <a:t>Centralized RS (shared RS for all FUs)</a:t>
            </a:r>
          </a:p>
          <a:p>
            <a:pPr lvl="1"/>
            <a:r>
              <a:rPr lang="en-US" dirty="0"/>
              <a:t>RS entries not statically partitioned</a:t>
            </a:r>
          </a:p>
          <a:p>
            <a:pPr lvl="2"/>
            <a:r>
              <a:rPr lang="en-US" dirty="0"/>
              <a:t>Can adapt better to different instruction mixes</a:t>
            </a:r>
          </a:p>
        </p:txBody>
      </p:sp>
      <p:sp>
        <p:nvSpPr>
          <p:cNvPr id="4" name="Slide Number Placeholder 3">
            <a:extLst>
              <a:ext uri="{FF2B5EF4-FFF2-40B4-BE49-F238E27FC236}">
                <a16:creationId xmlns:a16="http://schemas.microsoft.com/office/drawing/2014/main" id="{C883B9FB-7D60-7C47-B44F-F0224E9F5DA7}"/>
              </a:ext>
            </a:extLst>
          </p:cNvPr>
          <p:cNvSpPr>
            <a:spLocks noGrp="1"/>
          </p:cNvSpPr>
          <p:nvPr>
            <p:ph type="sldNum" idx="12"/>
          </p:nvPr>
        </p:nvSpPr>
        <p:spPr/>
        <p:txBody>
          <a:bodyPr/>
          <a:lstStyle/>
          <a:p>
            <a:fld id="{9298A09C-1584-4E46-935C-492AB14C1C1B}" type="slidenum">
              <a:rPr lang="en-US" altLang="en-US" smtClean="0"/>
              <a:pPr/>
              <a:t>23</a:t>
            </a:fld>
            <a:endParaRPr lang="en-US" altLang="en-US"/>
          </a:p>
        </p:txBody>
      </p:sp>
      <p:sp>
        <p:nvSpPr>
          <p:cNvPr id="5" name="Footer Placeholder 4">
            <a:extLst>
              <a:ext uri="{FF2B5EF4-FFF2-40B4-BE49-F238E27FC236}">
                <a16:creationId xmlns:a16="http://schemas.microsoft.com/office/drawing/2014/main" id="{1755022B-3235-8145-A14D-7127EEE0FB2D}"/>
              </a:ext>
            </a:extLst>
          </p:cNvPr>
          <p:cNvSpPr>
            <a:spLocks noGrp="1"/>
          </p:cNvSpPr>
          <p:nvPr>
            <p:ph type="ftr" idx="3"/>
          </p:nvPr>
        </p:nvSpPr>
        <p:spPr/>
        <p:txBody>
          <a:bodyPr/>
          <a:lstStyle/>
          <a:p>
            <a:r>
              <a:rPr lang="en-US" altLang="en-US"/>
              <a:t>(c) Derek Chiou &amp; Mattan Erez &amp; Dam Sunwoo</a:t>
            </a:r>
            <a:endParaRPr lang="en-US" altLang="en-US" dirty="0"/>
          </a:p>
        </p:txBody>
      </p:sp>
      <p:sp>
        <p:nvSpPr>
          <p:cNvPr id="6" name="Rectangle 6">
            <a:extLst>
              <a:ext uri="{FF2B5EF4-FFF2-40B4-BE49-F238E27FC236}">
                <a16:creationId xmlns:a16="http://schemas.microsoft.com/office/drawing/2014/main" id="{5024B964-650E-C741-8F2A-54E656121642}"/>
              </a:ext>
            </a:extLst>
          </p:cNvPr>
          <p:cNvSpPr>
            <a:spLocks noChangeArrowheads="1"/>
          </p:cNvSpPr>
          <p:nvPr/>
        </p:nvSpPr>
        <p:spPr bwMode="auto">
          <a:xfrm>
            <a:off x="7458869" y="2142469"/>
            <a:ext cx="786229"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FU1</a:t>
            </a:r>
          </a:p>
        </p:txBody>
      </p:sp>
      <p:sp>
        <p:nvSpPr>
          <p:cNvPr id="7" name="Rectangle 6">
            <a:extLst>
              <a:ext uri="{FF2B5EF4-FFF2-40B4-BE49-F238E27FC236}">
                <a16:creationId xmlns:a16="http://schemas.microsoft.com/office/drawing/2014/main" id="{5A4AA1DA-2B9B-734B-B066-B21E22FB2304}"/>
              </a:ext>
            </a:extLst>
          </p:cNvPr>
          <p:cNvSpPr>
            <a:spLocks noChangeArrowheads="1"/>
          </p:cNvSpPr>
          <p:nvPr/>
        </p:nvSpPr>
        <p:spPr bwMode="auto">
          <a:xfrm>
            <a:off x="7185398" y="2142469"/>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8" name="Rectangle 7">
            <a:extLst>
              <a:ext uri="{FF2B5EF4-FFF2-40B4-BE49-F238E27FC236}">
                <a16:creationId xmlns:a16="http://schemas.microsoft.com/office/drawing/2014/main" id="{75E7BFA3-1946-2F4E-81E9-FE3F4BC1E611}"/>
              </a:ext>
            </a:extLst>
          </p:cNvPr>
          <p:cNvSpPr>
            <a:spLocks noChangeArrowheads="1"/>
          </p:cNvSpPr>
          <p:nvPr/>
        </p:nvSpPr>
        <p:spPr bwMode="auto">
          <a:xfrm>
            <a:off x="7185398" y="2679666"/>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9" name="Rectangle 15">
            <a:extLst>
              <a:ext uri="{FF2B5EF4-FFF2-40B4-BE49-F238E27FC236}">
                <a16:creationId xmlns:a16="http://schemas.microsoft.com/office/drawing/2014/main" id="{8CCC61CF-F3BC-CE49-93B6-A97C6C6A564D}"/>
              </a:ext>
            </a:extLst>
          </p:cNvPr>
          <p:cNvSpPr>
            <a:spLocks noChangeArrowheads="1"/>
          </p:cNvSpPr>
          <p:nvPr/>
        </p:nvSpPr>
        <p:spPr bwMode="auto">
          <a:xfrm>
            <a:off x="7185398" y="3180335"/>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0" name="Rectangle 19">
            <a:extLst>
              <a:ext uri="{FF2B5EF4-FFF2-40B4-BE49-F238E27FC236}">
                <a16:creationId xmlns:a16="http://schemas.microsoft.com/office/drawing/2014/main" id="{E0E33D0B-8E9E-C944-8161-F8F8DB0E9F7A}"/>
              </a:ext>
            </a:extLst>
          </p:cNvPr>
          <p:cNvSpPr>
            <a:spLocks noChangeArrowheads="1"/>
          </p:cNvSpPr>
          <p:nvPr/>
        </p:nvSpPr>
        <p:spPr bwMode="auto">
          <a:xfrm>
            <a:off x="7253765" y="2142469"/>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1" name="Rectangle 20">
            <a:extLst>
              <a:ext uri="{FF2B5EF4-FFF2-40B4-BE49-F238E27FC236}">
                <a16:creationId xmlns:a16="http://schemas.microsoft.com/office/drawing/2014/main" id="{BE6D092D-DE91-2B47-B32E-3A0DFF4E0942}"/>
              </a:ext>
            </a:extLst>
          </p:cNvPr>
          <p:cNvSpPr>
            <a:spLocks noChangeArrowheads="1"/>
          </p:cNvSpPr>
          <p:nvPr/>
        </p:nvSpPr>
        <p:spPr bwMode="auto">
          <a:xfrm>
            <a:off x="7253765" y="2276768"/>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2" name="Rectangle 21">
            <a:extLst>
              <a:ext uri="{FF2B5EF4-FFF2-40B4-BE49-F238E27FC236}">
                <a16:creationId xmlns:a16="http://schemas.microsoft.com/office/drawing/2014/main" id="{2249C96B-2E49-BC4E-80DE-858B9F0DD052}"/>
              </a:ext>
            </a:extLst>
          </p:cNvPr>
          <p:cNvSpPr>
            <a:spLocks noChangeArrowheads="1"/>
          </p:cNvSpPr>
          <p:nvPr/>
        </p:nvSpPr>
        <p:spPr bwMode="auto">
          <a:xfrm>
            <a:off x="7253765" y="2411068"/>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3" name="Rectangle 22">
            <a:extLst>
              <a:ext uri="{FF2B5EF4-FFF2-40B4-BE49-F238E27FC236}">
                <a16:creationId xmlns:a16="http://schemas.microsoft.com/office/drawing/2014/main" id="{59C2E8BA-C64F-5B4F-9A19-BA210AC1B916}"/>
              </a:ext>
            </a:extLst>
          </p:cNvPr>
          <p:cNvSpPr>
            <a:spLocks noChangeArrowheads="1"/>
          </p:cNvSpPr>
          <p:nvPr/>
        </p:nvSpPr>
        <p:spPr bwMode="auto">
          <a:xfrm>
            <a:off x="7458869" y="2679666"/>
            <a:ext cx="444391"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FU2</a:t>
            </a:r>
          </a:p>
        </p:txBody>
      </p:sp>
      <p:sp>
        <p:nvSpPr>
          <p:cNvPr id="14" name="Rectangle 23">
            <a:extLst>
              <a:ext uri="{FF2B5EF4-FFF2-40B4-BE49-F238E27FC236}">
                <a16:creationId xmlns:a16="http://schemas.microsoft.com/office/drawing/2014/main" id="{02EF66E3-E157-654E-B8E7-0EDFD6AFE9FF}"/>
              </a:ext>
            </a:extLst>
          </p:cNvPr>
          <p:cNvSpPr>
            <a:spLocks noChangeArrowheads="1"/>
          </p:cNvSpPr>
          <p:nvPr/>
        </p:nvSpPr>
        <p:spPr bwMode="auto">
          <a:xfrm>
            <a:off x="7253765" y="2679666"/>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5" name="Rectangle 25">
            <a:extLst>
              <a:ext uri="{FF2B5EF4-FFF2-40B4-BE49-F238E27FC236}">
                <a16:creationId xmlns:a16="http://schemas.microsoft.com/office/drawing/2014/main" id="{5919A221-C899-9547-912C-51F8755205CB}"/>
              </a:ext>
            </a:extLst>
          </p:cNvPr>
          <p:cNvSpPr>
            <a:spLocks noChangeArrowheads="1"/>
          </p:cNvSpPr>
          <p:nvPr/>
        </p:nvSpPr>
        <p:spPr bwMode="auto">
          <a:xfrm>
            <a:off x="7253765" y="2948265"/>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6" name="Rectangle 26">
            <a:extLst>
              <a:ext uri="{FF2B5EF4-FFF2-40B4-BE49-F238E27FC236}">
                <a16:creationId xmlns:a16="http://schemas.microsoft.com/office/drawing/2014/main" id="{92F927D2-05DE-064B-8B27-DB372DBD5617}"/>
              </a:ext>
            </a:extLst>
          </p:cNvPr>
          <p:cNvSpPr>
            <a:spLocks noChangeArrowheads="1"/>
          </p:cNvSpPr>
          <p:nvPr/>
        </p:nvSpPr>
        <p:spPr bwMode="auto">
          <a:xfrm>
            <a:off x="7458869" y="3180335"/>
            <a:ext cx="307655"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FU3</a:t>
            </a:r>
          </a:p>
        </p:txBody>
      </p:sp>
      <p:sp>
        <p:nvSpPr>
          <p:cNvPr id="17" name="Rectangle 27">
            <a:extLst>
              <a:ext uri="{FF2B5EF4-FFF2-40B4-BE49-F238E27FC236}">
                <a16:creationId xmlns:a16="http://schemas.microsoft.com/office/drawing/2014/main" id="{53F4EC19-3DDA-1447-ABAC-DBA67B2E9CA5}"/>
              </a:ext>
            </a:extLst>
          </p:cNvPr>
          <p:cNvSpPr>
            <a:spLocks noChangeArrowheads="1"/>
          </p:cNvSpPr>
          <p:nvPr/>
        </p:nvSpPr>
        <p:spPr bwMode="auto">
          <a:xfrm>
            <a:off x="7253765" y="3314635"/>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8" name="Rectangle 30">
            <a:extLst>
              <a:ext uri="{FF2B5EF4-FFF2-40B4-BE49-F238E27FC236}">
                <a16:creationId xmlns:a16="http://schemas.microsoft.com/office/drawing/2014/main" id="{8FFBC14A-CAE9-5A4C-94BF-49D547514BD7}"/>
              </a:ext>
            </a:extLst>
          </p:cNvPr>
          <p:cNvSpPr>
            <a:spLocks noChangeArrowheads="1"/>
          </p:cNvSpPr>
          <p:nvPr/>
        </p:nvSpPr>
        <p:spPr bwMode="auto">
          <a:xfrm>
            <a:off x="7390501" y="2142469"/>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19" name="Rectangle 31">
            <a:extLst>
              <a:ext uri="{FF2B5EF4-FFF2-40B4-BE49-F238E27FC236}">
                <a16:creationId xmlns:a16="http://schemas.microsoft.com/office/drawing/2014/main" id="{A372D21E-0C47-AA4C-92CF-B7F23E1FE96E}"/>
              </a:ext>
            </a:extLst>
          </p:cNvPr>
          <p:cNvSpPr>
            <a:spLocks noChangeArrowheads="1"/>
          </p:cNvSpPr>
          <p:nvPr/>
        </p:nvSpPr>
        <p:spPr bwMode="auto">
          <a:xfrm>
            <a:off x="7390501" y="2679666"/>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20" name="Rectangle 32">
            <a:extLst>
              <a:ext uri="{FF2B5EF4-FFF2-40B4-BE49-F238E27FC236}">
                <a16:creationId xmlns:a16="http://schemas.microsoft.com/office/drawing/2014/main" id="{6D658521-FDD9-6A4D-B2C5-347F2856E4E0}"/>
              </a:ext>
            </a:extLst>
          </p:cNvPr>
          <p:cNvSpPr>
            <a:spLocks noChangeArrowheads="1"/>
          </p:cNvSpPr>
          <p:nvPr/>
        </p:nvSpPr>
        <p:spPr bwMode="auto">
          <a:xfrm>
            <a:off x="7390501" y="3180335"/>
            <a:ext cx="34184" cy="349179"/>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21" name="Freeform 20">
            <a:extLst>
              <a:ext uri="{FF2B5EF4-FFF2-40B4-BE49-F238E27FC236}">
                <a16:creationId xmlns:a16="http://schemas.microsoft.com/office/drawing/2014/main" id="{BC731895-B04B-374D-953A-7CEC6F7F11A6}"/>
              </a:ext>
            </a:extLst>
          </p:cNvPr>
          <p:cNvSpPr/>
          <p:nvPr/>
        </p:nvSpPr>
        <p:spPr bwMode="auto">
          <a:xfrm>
            <a:off x="7075445" y="2026168"/>
            <a:ext cx="1294054" cy="1535167"/>
          </a:xfrm>
          <a:custGeom>
            <a:avLst/>
            <a:gdLst>
              <a:gd name="connsiteX0" fmla="*/ 0 w 2884602"/>
              <a:gd name="connsiteY0" fmla="*/ 4355183 h 4355183"/>
              <a:gd name="connsiteX1" fmla="*/ 0 w 2884602"/>
              <a:gd name="connsiteY1" fmla="*/ 0 h 4355183"/>
              <a:gd name="connsiteX2" fmla="*/ 2865749 w 2884602"/>
              <a:gd name="connsiteY2" fmla="*/ 0 h 4355183"/>
              <a:gd name="connsiteX3" fmla="*/ 2884602 w 2884602"/>
              <a:gd name="connsiteY3" fmla="*/ 4355183 h 4355183"/>
            </a:gdLst>
            <a:ahLst/>
            <a:cxnLst>
              <a:cxn ang="0">
                <a:pos x="connsiteX0" y="connsiteY0"/>
              </a:cxn>
              <a:cxn ang="0">
                <a:pos x="connsiteX1" y="connsiteY1"/>
              </a:cxn>
              <a:cxn ang="0">
                <a:pos x="connsiteX2" y="connsiteY2"/>
              </a:cxn>
              <a:cxn ang="0">
                <a:pos x="connsiteX3" y="connsiteY3"/>
              </a:cxn>
            </a:cxnLst>
            <a:rect l="l" t="t" r="r" b="b"/>
            <a:pathLst>
              <a:path w="2884602" h="4355183">
                <a:moveTo>
                  <a:pt x="0" y="4355183"/>
                </a:moveTo>
                <a:lnTo>
                  <a:pt x="0" y="0"/>
                </a:lnTo>
                <a:lnTo>
                  <a:pt x="2865749" y="0"/>
                </a:lnTo>
                <a:cubicBezTo>
                  <a:pt x="2872033" y="1451728"/>
                  <a:pt x="2878318" y="2903455"/>
                  <a:pt x="2884602" y="4355183"/>
                </a:cubicBezTo>
              </a:path>
            </a:pathLst>
          </a:custGeom>
          <a:no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Lato" panose="020F0502020204030203" pitchFamily="34" charset="0"/>
            </a:endParaRPr>
          </a:p>
        </p:txBody>
      </p:sp>
      <p:cxnSp>
        <p:nvCxnSpPr>
          <p:cNvPr id="22" name="Straight Arrow Connector 21">
            <a:extLst>
              <a:ext uri="{FF2B5EF4-FFF2-40B4-BE49-F238E27FC236}">
                <a16:creationId xmlns:a16="http://schemas.microsoft.com/office/drawing/2014/main" id="{E9DEEF13-4432-8A4B-A678-776607920117}"/>
              </a:ext>
            </a:extLst>
          </p:cNvPr>
          <p:cNvCxnSpPr/>
          <p:nvPr/>
        </p:nvCxnSpPr>
        <p:spPr bwMode="auto">
          <a:xfrm>
            <a:off x="7082846" y="2303628"/>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23" name="Straight Arrow Connector 22">
            <a:extLst>
              <a:ext uri="{FF2B5EF4-FFF2-40B4-BE49-F238E27FC236}">
                <a16:creationId xmlns:a16="http://schemas.microsoft.com/office/drawing/2014/main" id="{FEBB070F-AB00-904F-AB14-5CAF5A736834}"/>
              </a:ext>
            </a:extLst>
          </p:cNvPr>
          <p:cNvCxnSpPr/>
          <p:nvPr/>
        </p:nvCxnSpPr>
        <p:spPr bwMode="auto">
          <a:xfrm>
            <a:off x="7082846" y="2867686"/>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24" name="Straight Arrow Connector 23">
            <a:extLst>
              <a:ext uri="{FF2B5EF4-FFF2-40B4-BE49-F238E27FC236}">
                <a16:creationId xmlns:a16="http://schemas.microsoft.com/office/drawing/2014/main" id="{32355FBD-F247-464D-BC30-D794645D6B03}"/>
              </a:ext>
            </a:extLst>
          </p:cNvPr>
          <p:cNvCxnSpPr/>
          <p:nvPr/>
        </p:nvCxnSpPr>
        <p:spPr bwMode="auto">
          <a:xfrm>
            <a:off x="7082846" y="3361239"/>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E55C9810-627F-0443-BB6B-1CAB74D32604}"/>
              </a:ext>
            </a:extLst>
          </p:cNvPr>
          <p:cNvCxnSpPr/>
          <p:nvPr/>
        </p:nvCxnSpPr>
        <p:spPr bwMode="auto">
          <a:xfrm>
            <a:off x="8245098" y="2303628"/>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26" name="Straight Arrow Connector 25">
            <a:extLst>
              <a:ext uri="{FF2B5EF4-FFF2-40B4-BE49-F238E27FC236}">
                <a16:creationId xmlns:a16="http://schemas.microsoft.com/office/drawing/2014/main" id="{B0BBBA53-C7DA-9C4A-9260-FA01102FD79C}"/>
              </a:ext>
            </a:extLst>
          </p:cNvPr>
          <p:cNvCxnSpPr>
            <a:stCxn id="13" idx="3"/>
          </p:cNvCxnSpPr>
          <p:nvPr/>
        </p:nvCxnSpPr>
        <p:spPr bwMode="auto">
          <a:xfrm flipV="1">
            <a:off x="7903259" y="2840826"/>
            <a:ext cx="444391" cy="13430"/>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a:extLst>
              <a:ext uri="{FF2B5EF4-FFF2-40B4-BE49-F238E27FC236}">
                <a16:creationId xmlns:a16="http://schemas.microsoft.com/office/drawing/2014/main" id="{EBAF1C79-FED5-4048-A4F1-1E1B667A1645}"/>
              </a:ext>
            </a:extLst>
          </p:cNvPr>
          <p:cNvCxnSpPr>
            <a:stCxn id="16" idx="3"/>
          </p:cNvCxnSpPr>
          <p:nvPr/>
        </p:nvCxnSpPr>
        <p:spPr bwMode="auto">
          <a:xfrm flipV="1">
            <a:off x="7766523" y="3341495"/>
            <a:ext cx="581126" cy="13430"/>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a:extLst>
              <a:ext uri="{FF2B5EF4-FFF2-40B4-BE49-F238E27FC236}">
                <a16:creationId xmlns:a16="http://schemas.microsoft.com/office/drawing/2014/main" id="{4273E542-5D0B-7D4B-BB86-9EECECDDE147}"/>
              </a:ext>
            </a:extLst>
          </p:cNvPr>
          <p:cNvCxnSpPr>
            <a:cxnSpLocks/>
            <a:stCxn id="29" idx="3"/>
          </p:cNvCxnSpPr>
          <p:nvPr/>
        </p:nvCxnSpPr>
        <p:spPr bwMode="auto">
          <a:xfrm>
            <a:off x="6911927" y="2867686"/>
            <a:ext cx="147661" cy="0"/>
          </a:xfrm>
          <a:prstGeom prst="straightConnector1">
            <a:avLst/>
          </a:prstGeom>
          <a:noFill/>
          <a:ln w="9525" cap="flat" cmpd="sng" algn="ctr">
            <a:solidFill>
              <a:schemeClr val="tx1"/>
            </a:solidFill>
            <a:prstDash val="solid"/>
            <a:round/>
            <a:headEnd type="none" w="med" len="med"/>
            <a:tailEnd type="arrow"/>
          </a:ln>
          <a:effectLst/>
        </p:spPr>
      </p:cxnSp>
      <p:sp>
        <p:nvSpPr>
          <p:cNvPr id="29" name="Rectangle 4">
            <a:extLst>
              <a:ext uri="{FF2B5EF4-FFF2-40B4-BE49-F238E27FC236}">
                <a16:creationId xmlns:a16="http://schemas.microsoft.com/office/drawing/2014/main" id="{54736512-06EF-8D44-A2AC-11E31D11186B}"/>
              </a:ext>
            </a:extLst>
          </p:cNvPr>
          <p:cNvSpPr>
            <a:spLocks noChangeArrowheads="1"/>
          </p:cNvSpPr>
          <p:nvPr/>
        </p:nvSpPr>
        <p:spPr bwMode="auto">
          <a:xfrm>
            <a:off x="6518015" y="2693096"/>
            <a:ext cx="393912"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err="1">
                <a:latin typeface="Lato" panose="020F0502020204030203" pitchFamily="34" charset="0"/>
              </a:rPr>
              <a:t>Reg</a:t>
            </a:r>
            <a:endParaRPr lang="en-US" sz="1100" dirty="0">
              <a:latin typeface="Lato" panose="020F0502020204030203" pitchFamily="34" charset="0"/>
            </a:endParaRPr>
          </a:p>
          <a:p>
            <a:r>
              <a:rPr lang="en-US" sz="1100" dirty="0">
                <a:latin typeface="Lato" panose="020F0502020204030203" pitchFamily="34" charset="0"/>
              </a:rPr>
              <a:t>Read</a:t>
            </a:r>
          </a:p>
        </p:txBody>
      </p:sp>
      <p:sp>
        <p:nvSpPr>
          <p:cNvPr id="30" name="Rectangle 6">
            <a:extLst>
              <a:ext uri="{FF2B5EF4-FFF2-40B4-BE49-F238E27FC236}">
                <a16:creationId xmlns:a16="http://schemas.microsoft.com/office/drawing/2014/main" id="{A9C8375C-5A97-2B48-ABFE-DD21719D8EA9}"/>
              </a:ext>
            </a:extLst>
          </p:cNvPr>
          <p:cNvSpPr>
            <a:spLocks noChangeArrowheads="1"/>
          </p:cNvSpPr>
          <p:nvPr/>
        </p:nvSpPr>
        <p:spPr bwMode="auto">
          <a:xfrm>
            <a:off x="7554195" y="4707173"/>
            <a:ext cx="786229"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FU1</a:t>
            </a:r>
          </a:p>
        </p:txBody>
      </p:sp>
      <p:sp>
        <p:nvSpPr>
          <p:cNvPr id="31" name="Rectangle 30">
            <a:extLst>
              <a:ext uri="{FF2B5EF4-FFF2-40B4-BE49-F238E27FC236}">
                <a16:creationId xmlns:a16="http://schemas.microsoft.com/office/drawing/2014/main" id="{C681C845-8AAD-E446-89DD-B3304869CFE8}"/>
              </a:ext>
            </a:extLst>
          </p:cNvPr>
          <p:cNvSpPr>
            <a:spLocks noChangeArrowheads="1"/>
          </p:cNvSpPr>
          <p:nvPr/>
        </p:nvSpPr>
        <p:spPr bwMode="auto">
          <a:xfrm>
            <a:off x="7217431" y="4711427"/>
            <a:ext cx="45719" cy="1418866"/>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34" name="Rectangle 19">
            <a:extLst>
              <a:ext uri="{FF2B5EF4-FFF2-40B4-BE49-F238E27FC236}">
                <a16:creationId xmlns:a16="http://schemas.microsoft.com/office/drawing/2014/main" id="{2C861972-009A-C94A-AD6D-0FA319695366}"/>
              </a:ext>
            </a:extLst>
          </p:cNvPr>
          <p:cNvSpPr>
            <a:spLocks noChangeArrowheads="1"/>
          </p:cNvSpPr>
          <p:nvPr/>
        </p:nvSpPr>
        <p:spPr bwMode="auto">
          <a:xfrm>
            <a:off x="7285799" y="4711427"/>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35" name="Rectangle 20">
            <a:extLst>
              <a:ext uri="{FF2B5EF4-FFF2-40B4-BE49-F238E27FC236}">
                <a16:creationId xmlns:a16="http://schemas.microsoft.com/office/drawing/2014/main" id="{05209C20-273B-B146-B91C-DD819DC7B8E1}"/>
              </a:ext>
            </a:extLst>
          </p:cNvPr>
          <p:cNvSpPr>
            <a:spLocks noChangeArrowheads="1"/>
          </p:cNvSpPr>
          <p:nvPr/>
        </p:nvSpPr>
        <p:spPr bwMode="auto">
          <a:xfrm>
            <a:off x="7285799" y="4845726"/>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36" name="Rectangle 21">
            <a:extLst>
              <a:ext uri="{FF2B5EF4-FFF2-40B4-BE49-F238E27FC236}">
                <a16:creationId xmlns:a16="http://schemas.microsoft.com/office/drawing/2014/main" id="{4BC33316-5C84-F746-AF26-3B7A65FF0A97}"/>
              </a:ext>
            </a:extLst>
          </p:cNvPr>
          <p:cNvSpPr>
            <a:spLocks noChangeArrowheads="1"/>
          </p:cNvSpPr>
          <p:nvPr/>
        </p:nvSpPr>
        <p:spPr bwMode="auto">
          <a:xfrm>
            <a:off x="7285799" y="4980026"/>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37" name="Rectangle 22">
            <a:extLst>
              <a:ext uri="{FF2B5EF4-FFF2-40B4-BE49-F238E27FC236}">
                <a16:creationId xmlns:a16="http://schemas.microsoft.com/office/drawing/2014/main" id="{860AED5C-F132-B640-B2EB-56AAA0F15D9E}"/>
              </a:ext>
            </a:extLst>
          </p:cNvPr>
          <p:cNvSpPr>
            <a:spLocks noChangeArrowheads="1"/>
          </p:cNvSpPr>
          <p:nvPr/>
        </p:nvSpPr>
        <p:spPr bwMode="auto">
          <a:xfrm>
            <a:off x="7554195" y="5244370"/>
            <a:ext cx="444391"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FU2</a:t>
            </a:r>
          </a:p>
        </p:txBody>
      </p:sp>
      <p:sp>
        <p:nvSpPr>
          <p:cNvPr id="38" name="Rectangle 23">
            <a:extLst>
              <a:ext uri="{FF2B5EF4-FFF2-40B4-BE49-F238E27FC236}">
                <a16:creationId xmlns:a16="http://schemas.microsoft.com/office/drawing/2014/main" id="{421ABAF9-0E0E-CF47-B597-EBB3A4AD8F76}"/>
              </a:ext>
            </a:extLst>
          </p:cNvPr>
          <p:cNvSpPr>
            <a:spLocks noChangeArrowheads="1"/>
          </p:cNvSpPr>
          <p:nvPr/>
        </p:nvSpPr>
        <p:spPr bwMode="auto">
          <a:xfrm>
            <a:off x="7285799" y="5248624"/>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39" name="Rectangle 25">
            <a:extLst>
              <a:ext uri="{FF2B5EF4-FFF2-40B4-BE49-F238E27FC236}">
                <a16:creationId xmlns:a16="http://schemas.microsoft.com/office/drawing/2014/main" id="{46BE9E9D-23B9-8549-9CB8-E65BB96B2CFA}"/>
              </a:ext>
            </a:extLst>
          </p:cNvPr>
          <p:cNvSpPr>
            <a:spLocks noChangeArrowheads="1"/>
          </p:cNvSpPr>
          <p:nvPr/>
        </p:nvSpPr>
        <p:spPr bwMode="auto">
          <a:xfrm>
            <a:off x="7285799" y="5517223"/>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40" name="Rectangle 26">
            <a:extLst>
              <a:ext uri="{FF2B5EF4-FFF2-40B4-BE49-F238E27FC236}">
                <a16:creationId xmlns:a16="http://schemas.microsoft.com/office/drawing/2014/main" id="{DCFD1E67-EA4F-EF44-909E-7C6E414351ED}"/>
              </a:ext>
            </a:extLst>
          </p:cNvPr>
          <p:cNvSpPr>
            <a:spLocks noChangeArrowheads="1"/>
          </p:cNvSpPr>
          <p:nvPr/>
        </p:nvSpPr>
        <p:spPr bwMode="auto">
          <a:xfrm>
            <a:off x="7554195" y="5745039"/>
            <a:ext cx="307655"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a:latin typeface="Lato" panose="020F0502020204030203" pitchFamily="34" charset="0"/>
              </a:rPr>
              <a:t>FU3</a:t>
            </a:r>
          </a:p>
        </p:txBody>
      </p:sp>
      <p:sp>
        <p:nvSpPr>
          <p:cNvPr id="41" name="Rectangle 27">
            <a:extLst>
              <a:ext uri="{FF2B5EF4-FFF2-40B4-BE49-F238E27FC236}">
                <a16:creationId xmlns:a16="http://schemas.microsoft.com/office/drawing/2014/main" id="{D376AAA9-0D6C-A244-B25B-E2FC556D64EB}"/>
              </a:ext>
            </a:extLst>
          </p:cNvPr>
          <p:cNvSpPr>
            <a:spLocks noChangeArrowheads="1"/>
          </p:cNvSpPr>
          <p:nvPr/>
        </p:nvSpPr>
        <p:spPr bwMode="auto">
          <a:xfrm>
            <a:off x="7285799" y="5883593"/>
            <a:ext cx="102552" cy="80580"/>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42" name="Rectangle 30">
            <a:extLst>
              <a:ext uri="{FF2B5EF4-FFF2-40B4-BE49-F238E27FC236}">
                <a16:creationId xmlns:a16="http://schemas.microsoft.com/office/drawing/2014/main" id="{F091CF6F-895B-2D46-82E9-5477BCA14879}"/>
              </a:ext>
            </a:extLst>
          </p:cNvPr>
          <p:cNvSpPr>
            <a:spLocks noChangeArrowheads="1"/>
          </p:cNvSpPr>
          <p:nvPr/>
        </p:nvSpPr>
        <p:spPr bwMode="auto">
          <a:xfrm>
            <a:off x="7422534" y="4711427"/>
            <a:ext cx="45719" cy="1418866"/>
          </a:xfrm>
          <a:prstGeom prst="rect">
            <a:avLst/>
          </a:prstGeom>
          <a:solidFill>
            <a:srgbClr val="FF0000"/>
          </a:solidFill>
          <a:ln w="9525" algn="ctr">
            <a:solidFill>
              <a:schemeClr val="tx1"/>
            </a:solidFill>
            <a:miter lim="800000"/>
            <a:headEnd/>
            <a:tailEnd/>
          </a:ln>
          <a:effectLst/>
        </p:spPr>
        <p:txBody>
          <a:bodyPr wrap="none" anchor="ctr"/>
          <a:lstStyle/>
          <a:p>
            <a:endParaRPr lang="en-US" sz="1400">
              <a:latin typeface="Lato" panose="020F0502020204030203" pitchFamily="34" charset="0"/>
            </a:endParaRPr>
          </a:p>
        </p:txBody>
      </p:sp>
      <p:sp>
        <p:nvSpPr>
          <p:cNvPr id="45" name="Freeform 44">
            <a:extLst>
              <a:ext uri="{FF2B5EF4-FFF2-40B4-BE49-F238E27FC236}">
                <a16:creationId xmlns:a16="http://schemas.microsoft.com/office/drawing/2014/main" id="{2B3B80E7-43FA-9E47-8012-E0F6ECA4FE31}"/>
              </a:ext>
            </a:extLst>
          </p:cNvPr>
          <p:cNvSpPr/>
          <p:nvPr/>
        </p:nvSpPr>
        <p:spPr bwMode="auto">
          <a:xfrm>
            <a:off x="7077417" y="4590872"/>
            <a:ext cx="1387408" cy="1535167"/>
          </a:xfrm>
          <a:custGeom>
            <a:avLst/>
            <a:gdLst>
              <a:gd name="connsiteX0" fmla="*/ 0 w 2884602"/>
              <a:gd name="connsiteY0" fmla="*/ 4355183 h 4355183"/>
              <a:gd name="connsiteX1" fmla="*/ 0 w 2884602"/>
              <a:gd name="connsiteY1" fmla="*/ 0 h 4355183"/>
              <a:gd name="connsiteX2" fmla="*/ 2865749 w 2884602"/>
              <a:gd name="connsiteY2" fmla="*/ 0 h 4355183"/>
              <a:gd name="connsiteX3" fmla="*/ 2884602 w 2884602"/>
              <a:gd name="connsiteY3" fmla="*/ 4355183 h 4355183"/>
            </a:gdLst>
            <a:ahLst/>
            <a:cxnLst>
              <a:cxn ang="0">
                <a:pos x="connsiteX0" y="connsiteY0"/>
              </a:cxn>
              <a:cxn ang="0">
                <a:pos x="connsiteX1" y="connsiteY1"/>
              </a:cxn>
              <a:cxn ang="0">
                <a:pos x="connsiteX2" y="connsiteY2"/>
              </a:cxn>
              <a:cxn ang="0">
                <a:pos x="connsiteX3" y="connsiteY3"/>
              </a:cxn>
            </a:cxnLst>
            <a:rect l="l" t="t" r="r" b="b"/>
            <a:pathLst>
              <a:path w="2884602" h="4355183">
                <a:moveTo>
                  <a:pt x="0" y="4355183"/>
                </a:moveTo>
                <a:lnTo>
                  <a:pt x="0" y="0"/>
                </a:lnTo>
                <a:lnTo>
                  <a:pt x="2865749" y="0"/>
                </a:lnTo>
                <a:cubicBezTo>
                  <a:pt x="2872033" y="1451728"/>
                  <a:pt x="2878318" y="2903455"/>
                  <a:pt x="2884602" y="4355183"/>
                </a:cubicBezTo>
              </a:path>
            </a:pathLst>
          </a:custGeom>
          <a:no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Lato" panose="020F0502020204030203" pitchFamily="34" charset="0"/>
            </a:endParaRPr>
          </a:p>
        </p:txBody>
      </p:sp>
      <p:cxnSp>
        <p:nvCxnSpPr>
          <p:cNvPr id="46" name="Straight Arrow Connector 45">
            <a:extLst>
              <a:ext uri="{FF2B5EF4-FFF2-40B4-BE49-F238E27FC236}">
                <a16:creationId xmlns:a16="http://schemas.microsoft.com/office/drawing/2014/main" id="{B2985167-9C27-D34F-85C4-02512EBE47AC}"/>
              </a:ext>
            </a:extLst>
          </p:cNvPr>
          <p:cNvCxnSpPr/>
          <p:nvPr/>
        </p:nvCxnSpPr>
        <p:spPr bwMode="auto">
          <a:xfrm>
            <a:off x="7468253" y="4892180"/>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47" name="Straight Arrow Connector 46">
            <a:extLst>
              <a:ext uri="{FF2B5EF4-FFF2-40B4-BE49-F238E27FC236}">
                <a16:creationId xmlns:a16="http://schemas.microsoft.com/office/drawing/2014/main" id="{B3505324-B612-FC4A-AD8C-DF04698EFDEC}"/>
              </a:ext>
            </a:extLst>
          </p:cNvPr>
          <p:cNvCxnSpPr/>
          <p:nvPr/>
        </p:nvCxnSpPr>
        <p:spPr bwMode="auto">
          <a:xfrm>
            <a:off x="7109318" y="5431592"/>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48" name="Straight Arrow Connector 47">
            <a:extLst>
              <a:ext uri="{FF2B5EF4-FFF2-40B4-BE49-F238E27FC236}">
                <a16:creationId xmlns:a16="http://schemas.microsoft.com/office/drawing/2014/main" id="{BF2277CC-0EAB-3A43-ACCF-F05BA5D316DA}"/>
              </a:ext>
            </a:extLst>
          </p:cNvPr>
          <p:cNvCxnSpPr/>
          <p:nvPr/>
        </p:nvCxnSpPr>
        <p:spPr bwMode="auto">
          <a:xfrm>
            <a:off x="7474585" y="5937773"/>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49" name="Straight Arrow Connector 48">
            <a:extLst>
              <a:ext uri="{FF2B5EF4-FFF2-40B4-BE49-F238E27FC236}">
                <a16:creationId xmlns:a16="http://schemas.microsoft.com/office/drawing/2014/main" id="{C9754835-AFF4-1847-B459-755DFEFB945A}"/>
              </a:ext>
            </a:extLst>
          </p:cNvPr>
          <p:cNvCxnSpPr/>
          <p:nvPr/>
        </p:nvCxnSpPr>
        <p:spPr bwMode="auto">
          <a:xfrm>
            <a:off x="8340424" y="4868332"/>
            <a:ext cx="102552" cy="560"/>
          </a:xfrm>
          <a:prstGeom prst="straightConnector1">
            <a:avLst/>
          </a:prstGeom>
          <a:noFill/>
          <a:ln w="9525" cap="flat" cmpd="sng" algn="ctr">
            <a:solidFill>
              <a:schemeClr val="tx1"/>
            </a:solidFill>
            <a:prstDash val="solid"/>
            <a:round/>
            <a:headEnd type="none" w="med" len="med"/>
            <a:tailEnd type="arrow"/>
          </a:ln>
          <a:effectLst/>
        </p:spPr>
      </p:cxnSp>
      <p:cxnSp>
        <p:nvCxnSpPr>
          <p:cNvPr id="50" name="Straight Arrow Connector 49">
            <a:extLst>
              <a:ext uri="{FF2B5EF4-FFF2-40B4-BE49-F238E27FC236}">
                <a16:creationId xmlns:a16="http://schemas.microsoft.com/office/drawing/2014/main" id="{D2B49825-DFE4-F949-BF24-FCB88B5B08A8}"/>
              </a:ext>
            </a:extLst>
          </p:cNvPr>
          <p:cNvCxnSpPr>
            <a:stCxn id="37" idx="3"/>
          </p:cNvCxnSpPr>
          <p:nvPr/>
        </p:nvCxnSpPr>
        <p:spPr bwMode="auto">
          <a:xfrm flipV="1">
            <a:off x="7998585" y="5405530"/>
            <a:ext cx="444391" cy="13430"/>
          </a:xfrm>
          <a:prstGeom prst="straightConnector1">
            <a:avLst/>
          </a:prstGeom>
          <a:noFill/>
          <a:ln w="9525" cap="flat" cmpd="sng" algn="ctr">
            <a:solidFill>
              <a:schemeClr val="tx1"/>
            </a:solidFill>
            <a:prstDash val="solid"/>
            <a:round/>
            <a:headEnd type="none" w="med" len="med"/>
            <a:tailEnd type="arrow"/>
          </a:ln>
          <a:effectLst/>
        </p:spPr>
      </p:cxnSp>
      <p:cxnSp>
        <p:nvCxnSpPr>
          <p:cNvPr id="51" name="Straight Arrow Connector 50">
            <a:extLst>
              <a:ext uri="{FF2B5EF4-FFF2-40B4-BE49-F238E27FC236}">
                <a16:creationId xmlns:a16="http://schemas.microsoft.com/office/drawing/2014/main" id="{ED827820-E5E8-1543-881D-89CD5B2BA340}"/>
              </a:ext>
            </a:extLst>
          </p:cNvPr>
          <p:cNvCxnSpPr>
            <a:stCxn id="40" idx="3"/>
          </p:cNvCxnSpPr>
          <p:nvPr/>
        </p:nvCxnSpPr>
        <p:spPr bwMode="auto">
          <a:xfrm flipV="1">
            <a:off x="7861849" y="5906199"/>
            <a:ext cx="581126" cy="13430"/>
          </a:xfrm>
          <a:prstGeom prst="straightConnector1">
            <a:avLst/>
          </a:prstGeom>
          <a:noFill/>
          <a:ln w="9525" cap="flat" cmpd="sng" algn="ctr">
            <a:solidFill>
              <a:schemeClr val="tx1"/>
            </a:solidFill>
            <a:prstDash val="solid"/>
            <a:round/>
            <a:headEnd type="none" w="med" len="med"/>
            <a:tailEnd type="arrow"/>
          </a:ln>
          <a:effectLst/>
        </p:spPr>
      </p:cxnSp>
      <p:cxnSp>
        <p:nvCxnSpPr>
          <p:cNvPr id="52" name="Straight Arrow Connector 51">
            <a:extLst>
              <a:ext uri="{FF2B5EF4-FFF2-40B4-BE49-F238E27FC236}">
                <a16:creationId xmlns:a16="http://schemas.microsoft.com/office/drawing/2014/main" id="{575C0218-007B-E54A-B9DC-9E285A319D38}"/>
              </a:ext>
            </a:extLst>
          </p:cNvPr>
          <p:cNvCxnSpPr>
            <a:cxnSpLocks/>
            <a:stCxn id="53" idx="3"/>
          </p:cNvCxnSpPr>
          <p:nvPr/>
        </p:nvCxnSpPr>
        <p:spPr bwMode="auto">
          <a:xfrm flipV="1">
            <a:off x="6911927" y="5430094"/>
            <a:ext cx="142840" cy="2296"/>
          </a:xfrm>
          <a:prstGeom prst="straightConnector1">
            <a:avLst/>
          </a:prstGeom>
          <a:noFill/>
          <a:ln w="9525" cap="flat" cmpd="sng" algn="ctr">
            <a:solidFill>
              <a:schemeClr val="tx1"/>
            </a:solidFill>
            <a:prstDash val="solid"/>
            <a:round/>
            <a:headEnd type="none" w="med" len="med"/>
            <a:tailEnd type="arrow"/>
          </a:ln>
          <a:effectLst/>
        </p:spPr>
      </p:cxnSp>
      <p:sp>
        <p:nvSpPr>
          <p:cNvPr id="53" name="Rectangle 4">
            <a:extLst>
              <a:ext uri="{FF2B5EF4-FFF2-40B4-BE49-F238E27FC236}">
                <a16:creationId xmlns:a16="http://schemas.microsoft.com/office/drawing/2014/main" id="{F554C29C-A1BF-584E-873B-6A16BCE2EE3C}"/>
              </a:ext>
            </a:extLst>
          </p:cNvPr>
          <p:cNvSpPr>
            <a:spLocks noChangeArrowheads="1"/>
          </p:cNvSpPr>
          <p:nvPr/>
        </p:nvSpPr>
        <p:spPr bwMode="auto">
          <a:xfrm>
            <a:off x="6464919" y="5257800"/>
            <a:ext cx="447008" cy="349179"/>
          </a:xfrm>
          <a:prstGeom prst="rect">
            <a:avLst/>
          </a:prstGeom>
          <a:solidFill>
            <a:schemeClr val="bg2"/>
          </a:solidFill>
          <a:ln w="9525" algn="ctr">
            <a:solidFill>
              <a:schemeClr val="tx1"/>
            </a:solidFill>
            <a:miter lim="800000"/>
            <a:headEnd/>
            <a:tailEnd/>
          </a:ln>
          <a:effectLst/>
        </p:spPr>
        <p:txBody>
          <a:bodyPr wrap="none" anchor="ctr"/>
          <a:lstStyle/>
          <a:p>
            <a:r>
              <a:rPr lang="en-US" sz="1100" dirty="0" err="1">
                <a:latin typeface="Lato" panose="020F0502020204030203" pitchFamily="34" charset="0"/>
              </a:rPr>
              <a:t>Reg</a:t>
            </a:r>
            <a:endParaRPr lang="en-US" sz="1100" dirty="0">
              <a:latin typeface="Lato" panose="020F0502020204030203" pitchFamily="34" charset="0"/>
            </a:endParaRPr>
          </a:p>
          <a:p>
            <a:r>
              <a:rPr lang="en-US" sz="1100" dirty="0">
                <a:latin typeface="Lato" panose="020F0502020204030203" pitchFamily="34" charset="0"/>
              </a:rPr>
              <a:t>Read</a:t>
            </a:r>
          </a:p>
        </p:txBody>
      </p:sp>
      <p:cxnSp>
        <p:nvCxnSpPr>
          <p:cNvPr id="55" name="Straight Arrow Connector 54">
            <a:extLst>
              <a:ext uri="{FF2B5EF4-FFF2-40B4-BE49-F238E27FC236}">
                <a16:creationId xmlns:a16="http://schemas.microsoft.com/office/drawing/2014/main" id="{9A82F9B1-5E1B-C64A-96A9-9C84A2ED65BA}"/>
              </a:ext>
            </a:extLst>
          </p:cNvPr>
          <p:cNvCxnSpPr/>
          <p:nvPr/>
        </p:nvCxnSpPr>
        <p:spPr bwMode="auto">
          <a:xfrm>
            <a:off x="7474585" y="5435350"/>
            <a:ext cx="102552" cy="56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62718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dirty="0" err="1"/>
              <a:t>Tomasulo</a:t>
            </a:r>
            <a:r>
              <a:rPr lang="en-US" dirty="0"/>
              <a:t> Dispatch/Issue/Execute/Complete</a:t>
            </a:r>
          </a:p>
        </p:txBody>
      </p:sp>
      <p:sp>
        <p:nvSpPr>
          <p:cNvPr id="941059" name="Rectangle 3"/>
          <p:cNvSpPr>
            <a:spLocks noGrp="1" noChangeArrowheads="1"/>
          </p:cNvSpPr>
          <p:nvPr>
            <p:ph idx="1"/>
          </p:nvPr>
        </p:nvSpPr>
        <p:spPr/>
        <p:txBody>
          <a:bodyPr/>
          <a:lstStyle/>
          <a:p>
            <a:pPr>
              <a:lnSpc>
                <a:spcPct val="80000"/>
              </a:lnSpc>
            </a:pPr>
            <a:r>
              <a:rPr lang="en-US" sz="2000" dirty="0"/>
              <a:t>If reservation station available before renaming</a:t>
            </a:r>
          </a:p>
          <a:p>
            <a:pPr lvl="1">
              <a:lnSpc>
                <a:spcPct val="80000"/>
              </a:lnSpc>
            </a:pPr>
            <a:r>
              <a:rPr lang="en-US" sz="1800" dirty="0"/>
              <a:t>Instruction + renamed operands (source value/tag) to reservation station</a:t>
            </a:r>
          </a:p>
          <a:p>
            <a:pPr lvl="1">
              <a:lnSpc>
                <a:spcPct val="80000"/>
              </a:lnSpc>
            </a:pPr>
            <a:r>
              <a:rPr lang="en-US" sz="1800" dirty="0"/>
              <a:t>Only rename if reservation station is available</a:t>
            </a:r>
          </a:p>
          <a:p>
            <a:pPr>
              <a:lnSpc>
                <a:spcPct val="80000"/>
              </a:lnSpc>
            </a:pPr>
            <a:r>
              <a:rPr lang="en-US" sz="2000" dirty="0"/>
              <a:t>Else????</a:t>
            </a:r>
          </a:p>
          <a:p>
            <a:pPr>
              <a:lnSpc>
                <a:spcPct val="80000"/>
              </a:lnSpc>
            </a:pPr>
            <a:r>
              <a:rPr lang="en-US" sz="2000" dirty="0"/>
              <a:t>When waiting for operand (implying tag in RS, not value)</a:t>
            </a:r>
          </a:p>
          <a:p>
            <a:pPr lvl="1">
              <a:lnSpc>
                <a:spcPct val="80000"/>
              </a:lnSpc>
            </a:pPr>
            <a:r>
              <a:rPr lang="en-US" sz="1800" dirty="0"/>
              <a:t>Watch common data bus (CDB) for tag</a:t>
            </a:r>
          </a:p>
          <a:p>
            <a:pPr lvl="1">
              <a:lnSpc>
                <a:spcPct val="80000"/>
              </a:lnSpc>
            </a:pPr>
            <a:r>
              <a:rPr lang="en-US" sz="1800" dirty="0"/>
              <a:t>When tag seen, grab value</a:t>
            </a:r>
          </a:p>
          <a:p>
            <a:pPr lvl="1">
              <a:lnSpc>
                <a:spcPct val="80000"/>
              </a:lnSpc>
            </a:pPr>
            <a:r>
              <a:rPr lang="en-US" sz="1800" dirty="0"/>
              <a:t>When both operands available, instruction ready to be issued</a:t>
            </a:r>
          </a:p>
          <a:p>
            <a:pPr>
              <a:lnSpc>
                <a:spcPct val="80000"/>
              </a:lnSpc>
            </a:pPr>
            <a:r>
              <a:rPr lang="en-US" sz="2000" dirty="0"/>
              <a:t>Issue instruction to FU</a:t>
            </a:r>
          </a:p>
          <a:p>
            <a:pPr>
              <a:lnSpc>
                <a:spcPct val="80000"/>
              </a:lnSpc>
            </a:pPr>
            <a:r>
              <a:rPr lang="en-US" sz="2000" dirty="0"/>
              <a:t>After instruction finishes in FU</a:t>
            </a:r>
          </a:p>
          <a:p>
            <a:pPr lvl="1">
              <a:lnSpc>
                <a:spcPct val="80000"/>
              </a:lnSpc>
            </a:pPr>
            <a:r>
              <a:rPr lang="en-US" sz="1800" dirty="0"/>
              <a:t>Arbitrate for CDB</a:t>
            </a:r>
          </a:p>
          <a:p>
            <a:pPr lvl="1">
              <a:lnSpc>
                <a:spcPct val="80000"/>
              </a:lnSpc>
            </a:pPr>
            <a:r>
              <a:rPr lang="en-US" sz="1800" dirty="0"/>
              <a:t>Put tagged value onto CDB</a:t>
            </a:r>
          </a:p>
          <a:p>
            <a:pPr lvl="1">
              <a:lnSpc>
                <a:spcPct val="80000"/>
              </a:lnSpc>
            </a:pPr>
            <a:r>
              <a:rPr lang="en-US" sz="1800" dirty="0"/>
              <a:t>Register file on CDB</a:t>
            </a:r>
          </a:p>
          <a:p>
            <a:pPr lvl="2">
              <a:lnSpc>
                <a:spcPct val="80000"/>
              </a:lnSpc>
            </a:pPr>
            <a:r>
              <a:rPr lang="en-US" sz="1700" dirty="0"/>
              <a:t>Register contains 1 tag indicating latest value</a:t>
            </a:r>
          </a:p>
          <a:p>
            <a:pPr lvl="2">
              <a:lnSpc>
                <a:spcPct val="80000"/>
              </a:lnSpc>
            </a:pPr>
            <a:r>
              <a:rPr lang="en-US" sz="1700" dirty="0"/>
              <a:t>If latest value of register seen, write to register (and set valid bit)</a:t>
            </a:r>
          </a:p>
          <a:p>
            <a:pPr lvl="1">
              <a:lnSpc>
                <a:spcPct val="80000"/>
              </a:lnSpc>
            </a:pPr>
            <a:r>
              <a:rPr lang="en-US" sz="1800" dirty="0">
                <a:solidFill>
                  <a:srgbClr val="0000CC"/>
                </a:solidFill>
              </a:rPr>
              <a:t>Reclaim rename tag</a:t>
            </a:r>
          </a:p>
          <a:p>
            <a:pPr lvl="2">
              <a:lnSpc>
                <a:spcPct val="80000"/>
              </a:lnSpc>
            </a:pPr>
            <a:r>
              <a:rPr lang="en-US" sz="1700" dirty="0">
                <a:solidFill>
                  <a:srgbClr val="0000CC"/>
                </a:solidFill>
              </a:rPr>
              <a:t>no valid copy of tag in system!</a:t>
            </a:r>
          </a:p>
          <a:p>
            <a:pPr lvl="1">
              <a:lnSpc>
                <a:spcPct val="80000"/>
              </a:lnSpc>
              <a:buFont typeface="Wingdings" pitchFamily="2" charset="2"/>
              <a:buNone/>
            </a:pPr>
            <a:endParaRPr lang="en-US" sz="1800" dirty="0">
              <a:solidFill>
                <a:srgbClr val="0000CC"/>
              </a:solidFill>
            </a:endParaRPr>
          </a:p>
        </p:txBody>
      </p:sp>
      <p:sp>
        <p:nvSpPr>
          <p:cNvPr id="6" name="Slide Number Placeholder 5"/>
          <p:cNvSpPr>
            <a:spLocks noGrp="1"/>
          </p:cNvSpPr>
          <p:nvPr>
            <p:ph type="sldNum" idx="12"/>
          </p:nvPr>
        </p:nvSpPr>
        <p:spPr/>
        <p:txBody>
          <a:bodyPr/>
          <a:lstStyle/>
          <a:p>
            <a:fld id="{DBB5C9D2-F62F-4153-B652-0A0BA74327FC}" type="slidenum">
              <a:rPr lang="en-US" altLang="en-US"/>
              <a:pPr/>
              <a:t>24</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4161763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Nonblocking</a:t>
            </a:r>
            <a:r>
              <a:rPr lang="en-US" dirty="0"/>
              <a:t> Caches</a:t>
            </a:r>
          </a:p>
        </p:txBody>
      </p:sp>
      <p:sp>
        <p:nvSpPr>
          <p:cNvPr id="3" name="Content Placeholder 2"/>
          <p:cNvSpPr>
            <a:spLocks noGrp="1"/>
          </p:cNvSpPr>
          <p:nvPr>
            <p:ph idx="1"/>
          </p:nvPr>
        </p:nvSpPr>
        <p:spPr/>
        <p:txBody>
          <a:bodyPr/>
          <a:lstStyle/>
          <a:p>
            <a:r>
              <a:rPr lang="en-US" dirty="0"/>
              <a:t>Needed to allow “memory parallelism”</a:t>
            </a:r>
          </a:p>
          <a:p>
            <a:pPr lvl="1"/>
            <a:r>
              <a:rPr lang="en-US" dirty="0"/>
              <a:t>Concurrent requests to memory so that OOO isn’t blocked</a:t>
            </a:r>
          </a:p>
          <a:p>
            <a:pPr lvl="1"/>
            <a:r>
              <a:rPr lang="en-US" dirty="0"/>
              <a:t>Concurrent requests to utilize throughput optimizations in </a:t>
            </a:r>
            <a:r>
              <a:rPr lang="en-US" dirty="0" err="1"/>
              <a:t>mem</a:t>
            </a:r>
            <a:endParaRPr lang="en-US" dirty="0"/>
          </a:p>
          <a:p>
            <a:r>
              <a:rPr lang="en-US" dirty="0"/>
              <a:t>Miss Status Holding(Handling) Registers (MSHRs)</a:t>
            </a:r>
          </a:p>
          <a:p>
            <a:pPr lvl="1"/>
            <a:r>
              <a:rPr lang="en-US" dirty="0"/>
              <a:t>Track each outstanding memory operation</a:t>
            </a:r>
          </a:p>
          <a:p>
            <a:pPr lvl="1"/>
            <a:r>
              <a:rPr lang="en-US" dirty="0"/>
              <a:t>Fixed number of outstanding misses at each level</a:t>
            </a:r>
          </a:p>
          <a:p>
            <a:pPr lvl="1"/>
            <a:r>
              <a:rPr lang="en-US" dirty="0"/>
              <a:t>Multiple requests can potentially be serviced by same entry</a:t>
            </a:r>
          </a:p>
          <a:p>
            <a:pPr lvl="1"/>
            <a:r>
              <a:rPr lang="en-US" dirty="0"/>
              <a:t>Implies data returns out of order – need an ID and buffers at all levels where non-blocking allowed</a:t>
            </a:r>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pPr lvl="1"/>
            <a:endParaRPr lang="en-US" dirty="0"/>
          </a:p>
        </p:txBody>
      </p:sp>
      <p:sp>
        <p:nvSpPr>
          <p:cNvPr id="6" name="Slide Number Placeholder 5"/>
          <p:cNvSpPr>
            <a:spLocks noGrp="1"/>
          </p:cNvSpPr>
          <p:nvPr>
            <p:ph type="sldNum" idx="12"/>
          </p:nvPr>
        </p:nvSpPr>
        <p:spPr/>
        <p:txBody>
          <a:bodyPr/>
          <a:lstStyle/>
          <a:p>
            <a:pPr>
              <a:defRPr/>
            </a:pPr>
            <a:fld id="{4BB9DA91-BD60-4360-9264-C6D48C9856DC}" type="slidenum">
              <a:rPr lang="en-US" altLang="en-US" smtClean="0"/>
              <a:pPr>
                <a:defRPr/>
              </a:pPr>
              <a:t>25</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dirty="0"/>
          </a:p>
        </p:txBody>
      </p:sp>
      <p:sp>
        <p:nvSpPr>
          <p:cNvPr id="7" name="Rectangle 6"/>
          <p:cNvSpPr/>
          <p:nvPr/>
        </p:nvSpPr>
        <p:spPr bwMode="auto">
          <a:xfrm>
            <a:off x="693215" y="5029200"/>
            <a:ext cx="914400" cy="8382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CPU</a:t>
            </a:r>
            <a:endParaRPr kumimoji="0" lang="en-US" sz="2400" b="0" i="0" u="none" strike="noStrike" cap="none" normalizeH="0" baseline="0" dirty="0">
              <a:ln>
                <a:noFill/>
              </a:ln>
              <a:solidFill>
                <a:schemeClr val="tx1"/>
              </a:solidFill>
              <a:effectLst/>
              <a:latin typeface="Arial" charset="0"/>
            </a:endParaRPr>
          </a:p>
        </p:txBody>
      </p:sp>
      <p:sp>
        <p:nvSpPr>
          <p:cNvPr id="9" name="Rectangle 8"/>
          <p:cNvSpPr/>
          <p:nvPr/>
        </p:nvSpPr>
        <p:spPr bwMode="auto">
          <a:xfrm>
            <a:off x="2369615" y="5029200"/>
            <a:ext cx="914400" cy="8382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L1$</a:t>
            </a:r>
            <a:endParaRPr kumimoji="0" lang="en-US" sz="240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5112815" y="5029200"/>
            <a:ext cx="914400" cy="8382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L2$</a:t>
            </a:r>
            <a:endParaRPr kumimoji="0" lang="en-US" sz="240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6941615" y="5029200"/>
            <a:ext cx="914400" cy="8382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t>Mem</a:t>
            </a:r>
            <a:endParaRPr kumimoji="0" lang="en-US" sz="2400" b="0" i="0" u="none" strike="noStrike" cap="none" normalizeH="0" baseline="0" dirty="0">
              <a:ln>
                <a:noFill/>
              </a:ln>
              <a:solidFill>
                <a:schemeClr val="tx1"/>
              </a:solidFill>
              <a:effectLst/>
              <a:latin typeface="Arial" charset="0"/>
            </a:endParaRPr>
          </a:p>
        </p:txBody>
      </p:sp>
      <p:sp>
        <p:nvSpPr>
          <p:cNvPr id="22" name="Rectangle 21"/>
          <p:cNvSpPr/>
          <p:nvPr/>
        </p:nvSpPr>
        <p:spPr bwMode="auto">
          <a:xfrm>
            <a:off x="3512615" y="6248400"/>
            <a:ext cx="1371600" cy="3810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MSHR</a:t>
            </a: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30988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Grp="1" noChangeArrowheads="1"/>
          </p:cNvSpPr>
          <p:nvPr>
            <p:ph type="title"/>
          </p:nvPr>
        </p:nvSpPr>
        <p:spPr/>
        <p:txBody>
          <a:bodyPr lIns="90488" tIns="44450" rIns="90488" bIns="44450"/>
          <a:lstStyle/>
          <a:p>
            <a:pPr eaLnBrk="1" hangingPunct="1"/>
            <a:r>
              <a:rPr lang="en-US" dirty="0"/>
              <a:t>Out-of-Order Completion</a:t>
            </a:r>
          </a:p>
        </p:txBody>
      </p:sp>
      <p:sp>
        <p:nvSpPr>
          <p:cNvPr id="985091" name="Rectangle 3"/>
          <p:cNvSpPr>
            <a:spLocks noGrp="1" noChangeArrowheads="1"/>
          </p:cNvSpPr>
          <p:nvPr>
            <p:ph idx="1"/>
          </p:nvPr>
        </p:nvSpPr>
        <p:spPr/>
        <p:txBody>
          <a:bodyPr lIns="90488" tIns="44450" rIns="90488" bIns="44450"/>
          <a:lstStyle/>
          <a:p>
            <a:pPr eaLnBrk="1" hangingPunct="1"/>
            <a:r>
              <a:rPr lang="en-US"/>
              <a:t>Does it matter?</a:t>
            </a:r>
          </a:p>
          <a:p>
            <a:pPr eaLnBrk="1" hangingPunct="1"/>
            <a:r>
              <a:rPr lang="en-US"/>
              <a:t>During normal program run, it doesn’t matter if instructions get out-of-order!</a:t>
            </a:r>
          </a:p>
          <a:p>
            <a:pPr eaLnBrk="1" hangingPunct="1"/>
            <a:r>
              <a:rPr lang="en-US"/>
              <a:t>When does it matter?</a:t>
            </a:r>
          </a:p>
          <a:p>
            <a:pPr lvl="1" eaLnBrk="1" hangingPunct="1"/>
            <a:r>
              <a:rPr lang="en-US"/>
              <a:t>Precise exceptions</a:t>
            </a:r>
          </a:p>
          <a:p>
            <a:pPr lvl="2" eaLnBrk="1" hangingPunct="1"/>
            <a:r>
              <a:rPr lang="en-US"/>
              <a:t>What if operation faults (divide by zero, page fault)?</a:t>
            </a:r>
          </a:p>
          <a:p>
            <a:pPr lvl="3" eaLnBrk="1" hangingPunct="1"/>
            <a:r>
              <a:rPr lang="en-US"/>
              <a:t>traditionally, kill instructions behind, let instructions ahead go</a:t>
            </a:r>
          </a:p>
          <a:p>
            <a:pPr lvl="3" eaLnBrk="1" hangingPunct="1"/>
            <a:r>
              <a:rPr lang="en-US"/>
              <a:t>fix problem in software</a:t>
            </a:r>
          </a:p>
          <a:p>
            <a:pPr lvl="3" eaLnBrk="1" hangingPunct="1"/>
            <a:r>
              <a:rPr lang="en-US"/>
              <a:t>resume faulting instruction or one after</a:t>
            </a:r>
          </a:p>
          <a:p>
            <a:pPr lvl="2" eaLnBrk="1" hangingPunct="1"/>
            <a:r>
              <a:rPr lang="en-US"/>
              <a:t>Out-of-order means following instructions may have already completed</a:t>
            </a:r>
          </a:p>
        </p:txBody>
      </p:sp>
      <p:sp>
        <p:nvSpPr>
          <p:cNvPr id="2" name="Slide Number Placeholder 1"/>
          <p:cNvSpPr>
            <a:spLocks noGrp="1"/>
          </p:cNvSpPr>
          <p:nvPr>
            <p:ph type="sldNum" idx="12"/>
          </p:nvPr>
        </p:nvSpPr>
        <p:spPr/>
        <p:txBody>
          <a:bodyPr/>
          <a:lstStyle/>
          <a:p>
            <a:fld id="{9DD4E8C5-AEF8-47CF-BD2E-6D570408DCD0}" type="slidenum">
              <a:rPr lang="en-US" altLang="en-US" smtClean="0"/>
              <a:pPr/>
              <a:t>26</a:t>
            </a:fld>
            <a:endParaRPr lang="en-US" altLang="en-US"/>
          </a:p>
        </p:txBody>
      </p:sp>
      <p:sp>
        <p:nvSpPr>
          <p:cNvPr id="6" name="Footer Placeholder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22884" name="Slide Number Placeholder 5"/>
          <p:cNvSpPr txBox="1">
            <a:spLocks noGrp="1"/>
          </p:cNvSpPr>
          <p:nvPr/>
        </p:nvSpPr>
        <p:spPr bwMode="auto">
          <a:xfrm>
            <a:off x="7010400" y="658336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D2601259-340D-402F-A1AE-D3F50BA369E5}" type="slidenum">
              <a:rPr lang="en-US" altLang="en-US" sz="1000"/>
              <a:pPr algn="r" eaLnBrk="1" hangingPunct="1"/>
              <a:t>26</a:t>
            </a:fld>
            <a:endParaRPr lang="en-US" altLang="en-US" sz="1000"/>
          </a:p>
        </p:txBody>
      </p:sp>
    </p:spTree>
    <p:extLst>
      <p:ext uri="{BB962C8B-B14F-4D97-AF65-F5344CB8AC3E}">
        <p14:creationId xmlns:p14="http://schemas.microsoft.com/office/powerpoint/2010/main" val="24941135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85091">
                                            <p:txEl>
                                              <p:pRg st="3" end="3"/>
                                            </p:txEl>
                                          </p:spTgt>
                                        </p:tgtEl>
                                        <p:attrNameLst>
                                          <p:attrName>style.visibility</p:attrName>
                                        </p:attrNameLst>
                                      </p:cBhvr>
                                      <p:to>
                                        <p:strVal val="visible"/>
                                      </p:to>
                                    </p:set>
                                    <p:animEffect transition="in" filter="dissolve">
                                      <p:cBhvr>
                                        <p:cTn id="7" dur="500"/>
                                        <p:tgtEl>
                                          <p:spTgt spid="985091">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85091">
                                            <p:txEl>
                                              <p:pRg st="4" end="4"/>
                                            </p:txEl>
                                          </p:spTgt>
                                        </p:tgtEl>
                                        <p:attrNameLst>
                                          <p:attrName>style.visibility</p:attrName>
                                        </p:attrNameLst>
                                      </p:cBhvr>
                                      <p:to>
                                        <p:strVal val="visible"/>
                                      </p:to>
                                    </p:set>
                                    <p:animEffect transition="in" filter="dissolve">
                                      <p:cBhvr>
                                        <p:cTn id="10" dur="500"/>
                                        <p:tgtEl>
                                          <p:spTgt spid="985091">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85091">
                                            <p:txEl>
                                              <p:pRg st="5" end="5"/>
                                            </p:txEl>
                                          </p:spTgt>
                                        </p:tgtEl>
                                        <p:attrNameLst>
                                          <p:attrName>style.visibility</p:attrName>
                                        </p:attrNameLst>
                                      </p:cBhvr>
                                      <p:to>
                                        <p:strVal val="visible"/>
                                      </p:to>
                                    </p:set>
                                    <p:animEffect transition="in" filter="dissolve">
                                      <p:cBhvr>
                                        <p:cTn id="13" dur="500"/>
                                        <p:tgtEl>
                                          <p:spTgt spid="985091">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85091">
                                            <p:txEl>
                                              <p:pRg st="6" end="6"/>
                                            </p:txEl>
                                          </p:spTgt>
                                        </p:tgtEl>
                                        <p:attrNameLst>
                                          <p:attrName>style.visibility</p:attrName>
                                        </p:attrNameLst>
                                      </p:cBhvr>
                                      <p:to>
                                        <p:strVal val="visible"/>
                                      </p:to>
                                    </p:set>
                                    <p:animEffect transition="in" filter="dissolve">
                                      <p:cBhvr>
                                        <p:cTn id="16" dur="500"/>
                                        <p:tgtEl>
                                          <p:spTgt spid="985091">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985091">
                                            <p:txEl>
                                              <p:pRg st="7" end="7"/>
                                            </p:txEl>
                                          </p:spTgt>
                                        </p:tgtEl>
                                        <p:attrNameLst>
                                          <p:attrName>style.visibility</p:attrName>
                                        </p:attrNameLst>
                                      </p:cBhvr>
                                      <p:to>
                                        <p:strVal val="visible"/>
                                      </p:to>
                                    </p:set>
                                    <p:animEffect transition="in" filter="dissolve">
                                      <p:cBhvr>
                                        <p:cTn id="19" dur="500"/>
                                        <p:tgtEl>
                                          <p:spTgt spid="985091">
                                            <p:txEl>
                                              <p:pRg st="7" end="7"/>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985091">
                                            <p:txEl>
                                              <p:pRg st="8" end="8"/>
                                            </p:txEl>
                                          </p:spTgt>
                                        </p:tgtEl>
                                        <p:attrNameLst>
                                          <p:attrName>style.visibility</p:attrName>
                                        </p:attrNameLst>
                                      </p:cBhvr>
                                      <p:to>
                                        <p:strVal val="visible"/>
                                      </p:to>
                                    </p:set>
                                    <p:animEffect transition="in" filter="dissolve">
                                      <p:cBhvr>
                                        <p:cTn id="22" dur="500"/>
                                        <p:tgtEl>
                                          <p:spTgt spid="9850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2"/>
          <p:cNvSpPr>
            <a:spLocks noGrp="1" noChangeArrowheads="1"/>
          </p:cNvSpPr>
          <p:nvPr>
            <p:ph type="title"/>
          </p:nvPr>
        </p:nvSpPr>
        <p:spPr/>
        <p:txBody>
          <a:bodyPr lIns="90488" tIns="44450" rIns="90488" bIns="44450"/>
          <a:lstStyle/>
          <a:p>
            <a:pPr eaLnBrk="1" hangingPunct="1"/>
            <a:r>
              <a:rPr lang="en-US"/>
              <a:t>Out-of-Order Completion =&gt; </a:t>
            </a:r>
            <a:br>
              <a:rPr lang="en-US"/>
            </a:br>
            <a:r>
              <a:rPr lang="en-US"/>
              <a:t>	In-Order Retirement</a:t>
            </a:r>
          </a:p>
        </p:txBody>
      </p:sp>
      <p:sp>
        <p:nvSpPr>
          <p:cNvPr id="124934" name="Rectangle 3"/>
          <p:cNvSpPr>
            <a:spLocks noGrp="1" noChangeArrowheads="1"/>
          </p:cNvSpPr>
          <p:nvPr>
            <p:ph idx="1"/>
          </p:nvPr>
        </p:nvSpPr>
        <p:spPr/>
        <p:txBody>
          <a:bodyPr lIns="90488" tIns="44450" rIns="90488" bIns="44450"/>
          <a:lstStyle/>
          <a:p>
            <a:pPr eaLnBrk="1" hangingPunct="1">
              <a:lnSpc>
                <a:spcPct val="90000"/>
              </a:lnSpc>
            </a:pPr>
            <a:r>
              <a:rPr lang="en-US"/>
              <a:t>What do we need to do?</a:t>
            </a:r>
          </a:p>
          <a:p>
            <a:pPr lvl="1" eaLnBrk="1" hangingPunct="1">
              <a:lnSpc>
                <a:spcPct val="90000"/>
              </a:lnSpc>
            </a:pPr>
            <a:r>
              <a:rPr lang="en-US"/>
              <a:t>Provide appearance that instructions write-back (retire) to architectural state in dispatch order</a:t>
            </a:r>
          </a:p>
          <a:p>
            <a:pPr lvl="2" eaLnBrk="1" hangingPunct="1">
              <a:lnSpc>
                <a:spcPct val="90000"/>
              </a:lnSpc>
            </a:pPr>
            <a:r>
              <a:rPr lang="en-US"/>
              <a:t>Real registers</a:t>
            </a:r>
          </a:p>
          <a:p>
            <a:pPr lvl="2" eaLnBrk="1" hangingPunct="1">
              <a:lnSpc>
                <a:spcPct val="90000"/>
              </a:lnSpc>
            </a:pPr>
            <a:r>
              <a:rPr lang="en-US"/>
              <a:t>Memory</a:t>
            </a:r>
          </a:p>
          <a:p>
            <a:pPr lvl="1" eaLnBrk="1" hangingPunct="1">
              <a:lnSpc>
                <a:spcPct val="90000"/>
              </a:lnSpc>
            </a:pPr>
            <a:r>
              <a:rPr lang="en-US"/>
              <a:t>Must provide way to use non-retired state</a:t>
            </a:r>
          </a:p>
          <a:p>
            <a:pPr lvl="2" eaLnBrk="1" hangingPunct="1">
              <a:lnSpc>
                <a:spcPct val="90000"/>
              </a:lnSpc>
            </a:pPr>
            <a:r>
              <a:rPr lang="en-US"/>
              <a:t>Tomasulo already supports that</a:t>
            </a:r>
          </a:p>
          <a:p>
            <a:pPr lvl="1" eaLnBrk="1" hangingPunct="1">
              <a:lnSpc>
                <a:spcPct val="90000"/>
              </a:lnSpc>
            </a:pPr>
            <a:r>
              <a:rPr lang="en-US"/>
              <a:t>But, does Tomasulo allow us to “uncomplete” a completed instruction?</a:t>
            </a:r>
          </a:p>
          <a:p>
            <a:pPr lvl="1" eaLnBrk="1" hangingPunct="1">
              <a:lnSpc>
                <a:spcPct val="90000"/>
              </a:lnSpc>
            </a:pPr>
            <a:endParaRPr lang="en-US"/>
          </a:p>
          <a:p>
            <a:pPr eaLnBrk="1" hangingPunct="1">
              <a:lnSpc>
                <a:spcPct val="90000"/>
              </a:lnSpc>
            </a:pPr>
            <a:r>
              <a:rPr lang="en-US"/>
              <a:t>Need two things</a:t>
            </a:r>
          </a:p>
          <a:p>
            <a:pPr lvl="1" eaLnBrk="1" hangingPunct="1">
              <a:lnSpc>
                <a:spcPct val="90000"/>
              </a:lnSpc>
            </a:pPr>
            <a:r>
              <a:rPr lang="en-US"/>
              <a:t>Track what is oldest instruction and newest write to a reg</a:t>
            </a:r>
          </a:p>
          <a:p>
            <a:pPr lvl="1" eaLnBrk="1" hangingPunct="1">
              <a:lnSpc>
                <a:spcPct val="90000"/>
              </a:lnSpc>
            </a:pPr>
            <a:r>
              <a:rPr lang="en-US"/>
              <a:t>Provide ability to “rollback” to a specific un-retired instruction</a:t>
            </a:r>
          </a:p>
          <a:p>
            <a:pPr eaLnBrk="1" hangingPunct="1">
              <a:lnSpc>
                <a:spcPct val="90000"/>
              </a:lnSpc>
            </a:pPr>
            <a:endParaRPr lang="en-US"/>
          </a:p>
        </p:txBody>
      </p:sp>
      <p:sp>
        <p:nvSpPr>
          <p:cNvPr id="2" name="Slide Number Placeholder 1"/>
          <p:cNvSpPr>
            <a:spLocks noGrp="1"/>
          </p:cNvSpPr>
          <p:nvPr>
            <p:ph type="sldNum" idx="12"/>
          </p:nvPr>
        </p:nvSpPr>
        <p:spPr/>
        <p:txBody>
          <a:bodyPr/>
          <a:lstStyle/>
          <a:p>
            <a:fld id="{9DD4E8C5-AEF8-47CF-BD2E-6D570408DCD0}" type="slidenum">
              <a:rPr lang="en-US" altLang="en-US" smtClean="0"/>
              <a:pPr/>
              <a:t>27</a:t>
            </a:fld>
            <a:endParaRPr lang="en-US" altLang="en-US"/>
          </a:p>
        </p:txBody>
      </p:sp>
      <p:sp>
        <p:nvSpPr>
          <p:cNvPr id="6" name="Footer Placeholder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24932" name="Slide Number Placeholder 5"/>
          <p:cNvSpPr txBox="1">
            <a:spLocks noGrp="1"/>
          </p:cNvSpPr>
          <p:nvPr/>
        </p:nvSpPr>
        <p:spPr bwMode="auto">
          <a:xfrm>
            <a:off x="7010400" y="658336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91A9532A-44F0-4176-B65A-22B1349A03F0}" type="slidenum">
              <a:rPr lang="en-US" altLang="en-US" sz="1000"/>
              <a:pPr algn="r" eaLnBrk="1" hangingPunct="1"/>
              <a:t>27</a:t>
            </a:fld>
            <a:endParaRPr lang="en-US" altLang="en-US" sz="1000"/>
          </a:p>
        </p:txBody>
      </p:sp>
    </p:spTree>
    <p:extLst>
      <p:ext uri="{BB962C8B-B14F-4D97-AF65-F5344CB8AC3E}">
        <p14:creationId xmlns:p14="http://schemas.microsoft.com/office/powerpoint/2010/main" val="25338113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2"/>
          <p:cNvSpPr>
            <a:spLocks noGrp="1" noChangeArrowheads="1"/>
          </p:cNvSpPr>
          <p:nvPr>
            <p:ph type="title"/>
          </p:nvPr>
        </p:nvSpPr>
        <p:spPr/>
        <p:txBody>
          <a:bodyPr/>
          <a:lstStyle/>
          <a:p>
            <a:pPr eaLnBrk="1" hangingPunct="1"/>
            <a:r>
              <a:rPr lang="en-US"/>
              <a:t>Determining Order</a:t>
            </a:r>
            <a:br>
              <a:rPr lang="en-US"/>
            </a:br>
            <a:r>
              <a:rPr lang="en-US"/>
              <a:t>	Reorder Buffer == Completion Buffer</a:t>
            </a:r>
          </a:p>
        </p:txBody>
      </p:sp>
      <p:sp>
        <p:nvSpPr>
          <p:cNvPr id="126982" name="Rectangle 3"/>
          <p:cNvSpPr>
            <a:spLocks noGrp="1" noChangeArrowheads="1"/>
          </p:cNvSpPr>
          <p:nvPr>
            <p:ph idx="1"/>
          </p:nvPr>
        </p:nvSpPr>
        <p:spPr/>
        <p:txBody>
          <a:bodyPr/>
          <a:lstStyle/>
          <a:p>
            <a:pPr eaLnBrk="1" hangingPunct="1"/>
            <a:r>
              <a:rPr lang="en-US"/>
              <a:t>Reorder buffer tracks all outstanding instructions in issue order</a:t>
            </a:r>
          </a:p>
          <a:p>
            <a:pPr lvl="1" eaLnBrk="1" hangingPunct="1"/>
            <a:r>
              <a:rPr lang="en-US"/>
              <a:t>Determines when instruction becomes oldest</a:t>
            </a:r>
          </a:p>
          <a:p>
            <a:pPr lvl="1" eaLnBrk="1" hangingPunct="1"/>
            <a:r>
              <a:rPr lang="en-US"/>
              <a:t>Retires oldest instruction(s) by copying pending value to architectural register file</a:t>
            </a:r>
          </a:p>
          <a:p>
            <a:pPr eaLnBrk="1" hangingPunct="1"/>
            <a:r>
              <a:rPr lang="en-US"/>
              <a:t>If need to rollback to oldest instruction, throw away </a:t>
            </a:r>
          </a:p>
          <a:p>
            <a:pPr lvl="1" eaLnBrk="1" hangingPunct="1"/>
            <a:endParaRPr lang="en-US"/>
          </a:p>
          <a:p>
            <a:pPr eaLnBrk="1" hangingPunct="1"/>
            <a:r>
              <a:rPr lang="en-US"/>
              <a:t>Bread crumbs to determine state of each instruction</a:t>
            </a:r>
          </a:p>
          <a:p>
            <a:pPr lvl="1" eaLnBrk="1" hangingPunct="1"/>
            <a:r>
              <a:rPr lang="en-US"/>
              <a:t>Similar to scoreboard</a:t>
            </a:r>
          </a:p>
          <a:p>
            <a:pPr lvl="1" eaLnBrk="1" hangingPunct="1"/>
            <a:endParaRPr lang="en-US"/>
          </a:p>
        </p:txBody>
      </p:sp>
      <p:sp>
        <p:nvSpPr>
          <p:cNvPr id="2" name="Slide Number Placeholder 1"/>
          <p:cNvSpPr>
            <a:spLocks noGrp="1"/>
          </p:cNvSpPr>
          <p:nvPr>
            <p:ph type="sldNum" idx="12"/>
          </p:nvPr>
        </p:nvSpPr>
        <p:spPr/>
        <p:txBody>
          <a:bodyPr/>
          <a:lstStyle/>
          <a:p>
            <a:fld id="{9DD4E8C5-AEF8-47CF-BD2E-6D570408DCD0}" type="slidenum">
              <a:rPr lang="en-US" altLang="en-US" smtClean="0"/>
              <a:pPr/>
              <a:t>28</a:t>
            </a:fld>
            <a:endParaRPr lang="en-US" altLang="en-US"/>
          </a:p>
        </p:txBody>
      </p:sp>
      <p:sp>
        <p:nvSpPr>
          <p:cNvPr id="6" name="Footer Placeholder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26980" name="Slide Number Placeholder 5"/>
          <p:cNvSpPr txBox="1">
            <a:spLocks noGrp="1"/>
          </p:cNvSpPr>
          <p:nvPr/>
        </p:nvSpPr>
        <p:spPr bwMode="auto">
          <a:xfrm>
            <a:off x="7010400" y="658336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F82B3A34-752B-4631-9D76-67CD19CB40C2}" type="slidenum">
              <a:rPr lang="en-US" altLang="en-US" sz="1000"/>
              <a:pPr algn="r" eaLnBrk="1" hangingPunct="1"/>
              <a:t>28</a:t>
            </a:fld>
            <a:endParaRPr lang="en-US" altLang="en-US" sz="1000"/>
          </a:p>
        </p:txBody>
      </p:sp>
    </p:spTree>
    <p:extLst>
      <p:ext uri="{BB962C8B-B14F-4D97-AF65-F5344CB8AC3E}">
        <p14:creationId xmlns:p14="http://schemas.microsoft.com/office/powerpoint/2010/main" val="1773801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2"/>
          <p:cNvSpPr>
            <a:spLocks noGrp="1" noChangeArrowheads="1"/>
          </p:cNvSpPr>
          <p:nvPr>
            <p:ph type="title"/>
          </p:nvPr>
        </p:nvSpPr>
        <p:spPr/>
        <p:txBody>
          <a:bodyPr/>
          <a:lstStyle/>
          <a:p>
            <a:pPr eaLnBrk="1" hangingPunct="1"/>
            <a:r>
              <a:rPr lang="en-US" dirty="0"/>
              <a:t>Out-of-Order Execution =&gt;</a:t>
            </a:r>
            <a:br>
              <a:rPr lang="en-US" dirty="0"/>
            </a:br>
            <a:r>
              <a:rPr lang="en-US" dirty="0"/>
              <a:t>	 In-Order State Update</a:t>
            </a:r>
          </a:p>
        </p:txBody>
      </p:sp>
      <p:sp>
        <p:nvSpPr>
          <p:cNvPr id="129030" name="Rectangle 3"/>
          <p:cNvSpPr>
            <a:spLocks noGrp="1" noChangeArrowheads="1"/>
          </p:cNvSpPr>
          <p:nvPr>
            <p:ph idx="1"/>
          </p:nvPr>
        </p:nvSpPr>
        <p:spPr>
          <a:xfrm>
            <a:off x="422807" y="1468437"/>
            <a:ext cx="8534400" cy="5408613"/>
          </a:xfrm>
        </p:spPr>
        <p:txBody>
          <a:bodyPr/>
          <a:lstStyle/>
          <a:p>
            <a:pPr eaLnBrk="1" hangingPunct="1"/>
            <a:r>
              <a:rPr lang="en-US" dirty="0"/>
              <a:t>One possible strategy</a:t>
            </a:r>
          </a:p>
          <a:p>
            <a:pPr lvl="1" eaLnBrk="1" hangingPunct="1"/>
            <a:r>
              <a:rPr lang="en-US" dirty="0"/>
              <a:t>Architectural registers </a:t>
            </a:r>
          </a:p>
          <a:p>
            <a:pPr lvl="2" eaLnBrk="1" hangingPunct="1"/>
            <a:r>
              <a:rPr lang="en-US" dirty="0"/>
              <a:t>Consistent with in-order execution</a:t>
            </a:r>
          </a:p>
          <a:p>
            <a:pPr lvl="1" eaLnBrk="1" hangingPunct="1"/>
            <a:r>
              <a:rPr lang="en-US" dirty="0"/>
              <a:t>AND separate rename registers</a:t>
            </a:r>
          </a:p>
          <a:p>
            <a:pPr lvl="2" eaLnBrk="1" hangingPunct="1"/>
            <a:r>
              <a:rPr lang="en-US" dirty="0"/>
              <a:t>Hold non-completed values</a:t>
            </a:r>
          </a:p>
          <a:p>
            <a:pPr lvl="2" eaLnBrk="1" hangingPunct="1"/>
            <a:endParaRPr lang="en-US" dirty="0"/>
          </a:p>
          <a:p>
            <a:pPr eaLnBrk="1" hangingPunct="1"/>
            <a:endParaRPr lang="en-US" dirty="0"/>
          </a:p>
          <a:p>
            <a:pPr lvl="1" eaLnBrk="1" hangingPunct="1"/>
            <a:endParaRPr lang="en-US" dirty="0"/>
          </a:p>
          <a:p>
            <a:pPr eaLnBrk="1" hangingPunct="1"/>
            <a:endParaRPr lang="en-US" dirty="0"/>
          </a:p>
          <a:p>
            <a:pPr lvl="1" eaLnBrk="1" hangingPunct="1"/>
            <a:endParaRPr lang="en-US" dirty="0"/>
          </a:p>
        </p:txBody>
      </p:sp>
      <p:sp>
        <p:nvSpPr>
          <p:cNvPr id="2" name="Slide Number Placeholder 1"/>
          <p:cNvSpPr>
            <a:spLocks noGrp="1"/>
          </p:cNvSpPr>
          <p:nvPr>
            <p:ph type="sldNum" idx="12"/>
          </p:nvPr>
        </p:nvSpPr>
        <p:spPr/>
        <p:txBody>
          <a:bodyPr/>
          <a:lstStyle/>
          <a:p>
            <a:fld id="{9DD4E8C5-AEF8-47CF-BD2E-6D570408DCD0}" type="slidenum">
              <a:rPr lang="en-US" altLang="en-US" smtClean="0"/>
              <a:pPr/>
              <a:t>29</a:t>
            </a:fld>
            <a:endParaRPr lang="en-US" altLang="en-US"/>
          </a:p>
        </p:txBody>
      </p:sp>
      <p:sp>
        <p:nvSpPr>
          <p:cNvPr id="40"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29028" name="Slide Number Placeholder 5"/>
          <p:cNvSpPr txBox="1">
            <a:spLocks noGrp="1"/>
          </p:cNvSpPr>
          <p:nvPr/>
        </p:nvSpPr>
        <p:spPr bwMode="auto">
          <a:xfrm>
            <a:off x="7010400" y="658336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BEF0401D-A368-4D6C-AD97-A6745A90FD94}" type="slidenum">
              <a:rPr lang="en-US" altLang="en-US" sz="1000"/>
              <a:pPr algn="r" eaLnBrk="1" hangingPunct="1"/>
              <a:t>29</a:t>
            </a:fld>
            <a:endParaRPr lang="en-US" altLang="en-US" sz="1000"/>
          </a:p>
        </p:txBody>
      </p:sp>
      <p:sp>
        <p:nvSpPr>
          <p:cNvPr id="129031" name="Rectangle 4"/>
          <p:cNvSpPr>
            <a:spLocks noChangeArrowheads="1"/>
          </p:cNvSpPr>
          <p:nvPr/>
        </p:nvSpPr>
        <p:spPr bwMode="auto">
          <a:xfrm>
            <a:off x="2438400" y="3657600"/>
            <a:ext cx="1143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129032" name="Rectangle 5"/>
          <p:cNvSpPr>
            <a:spLocks noChangeArrowheads="1"/>
          </p:cNvSpPr>
          <p:nvPr/>
        </p:nvSpPr>
        <p:spPr bwMode="auto">
          <a:xfrm>
            <a:off x="2438400" y="4038600"/>
            <a:ext cx="1143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129033" name="Rectangle 6"/>
          <p:cNvSpPr>
            <a:spLocks noChangeArrowheads="1"/>
          </p:cNvSpPr>
          <p:nvPr/>
        </p:nvSpPr>
        <p:spPr bwMode="auto">
          <a:xfrm>
            <a:off x="2438400" y="4419600"/>
            <a:ext cx="1143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dirty="0"/>
              <a:t>B</a:t>
            </a:r>
          </a:p>
        </p:txBody>
      </p:sp>
      <p:sp>
        <p:nvSpPr>
          <p:cNvPr id="129034" name="Rectangle 7"/>
          <p:cNvSpPr>
            <a:spLocks noChangeArrowheads="1"/>
          </p:cNvSpPr>
          <p:nvPr/>
        </p:nvSpPr>
        <p:spPr bwMode="auto">
          <a:xfrm>
            <a:off x="2438400" y="4800600"/>
            <a:ext cx="1143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dirty="0"/>
              <a:t>A</a:t>
            </a:r>
          </a:p>
        </p:txBody>
      </p:sp>
      <p:sp>
        <p:nvSpPr>
          <p:cNvPr id="129035" name="Rectangle 8"/>
          <p:cNvSpPr>
            <a:spLocks noChangeArrowheads="1"/>
          </p:cNvSpPr>
          <p:nvPr/>
        </p:nvSpPr>
        <p:spPr bwMode="auto">
          <a:xfrm>
            <a:off x="762000" y="36576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R0</a:t>
            </a:r>
          </a:p>
        </p:txBody>
      </p:sp>
      <p:sp>
        <p:nvSpPr>
          <p:cNvPr id="129036" name="Rectangle 9"/>
          <p:cNvSpPr>
            <a:spLocks noChangeArrowheads="1"/>
          </p:cNvSpPr>
          <p:nvPr/>
        </p:nvSpPr>
        <p:spPr bwMode="auto">
          <a:xfrm>
            <a:off x="762000" y="40386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R1</a:t>
            </a:r>
          </a:p>
        </p:txBody>
      </p:sp>
      <p:sp>
        <p:nvSpPr>
          <p:cNvPr id="129037" name="Rectangle 10"/>
          <p:cNvSpPr>
            <a:spLocks noChangeArrowheads="1"/>
          </p:cNvSpPr>
          <p:nvPr/>
        </p:nvSpPr>
        <p:spPr bwMode="auto">
          <a:xfrm>
            <a:off x="762000" y="44196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R2</a:t>
            </a:r>
          </a:p>
        </p:txBody>
      </p:sp>
      <p:sp>
        <p:nvSpPr>
          <p:cNvPr id="129038" name="Rectangle 11"/>
          <p:cNvSpPr>
            <a:spLocks noChangeArrowheads="1"/>
          </p:cNvSpPr>
          <p:nvPr/>
        </p:nvSpPr>
        <p:spPr bwMode="auto">
          <a:xfrm>
            <a:off x="762000" y="48006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R3</a:t>
            </a:r>
          </a:p>
        </p:txBody>
      </p:sp>
      <p:sp>
        <p:nvSpPr>
          <p:cNvPr id="129039" name="Rectangle 12"/>
          <p:cNvSpPr>
            <a:spLocks noChangeArrowheads="1"/>
          </p:cNvSpPr>
          <p:nvPr/>
        </p:nvSpPr>
        <p:spPr bwMode="auto">
          <a:xfrm>
            <a:off x="1295400" y="36576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0</a:t>
            </a:r>
          </a:p>
        </p:txBody>
      </p:sp>
      <p:sp>
        <p:nvSpPr>
          <p:cNvPr id="129040" name="Rectangle 13"/>
          <p:cNvSpPr>
            <a:spLocks noChangeArrowheads="1"/>
          </p:cNvSpPr>
          <p:nvPr/>
        </p:nvSpPr>
        <p:spPr bwMode="auto">
          <a:xfrm>
            <a:off x="1295400" y="40386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1</a:t>
            </a:r>
          </a:p>
        </p:txBody>
      </p:sp>
      <p:sp>
        <p:nvSpPr>
          <p:cNvPr id="129041" name="Rectangle 14"/>
          <p:cNvSpPr>
            <a:spLocks noChangeArrowheads="1"/>
          </p:cNvSpPr>
          <p:nvPr/>
        </p:nvSpPr>
        <p:spPr bwMode="auto">
          <a:xfrm>
            <a:off x="1295400" y="44196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2</a:t>
            </a:r>
          </a:p>
        </p:txBody>
      </p:sp>
      <p:sp>
        <p:nvSpPr>
          <p:cNvPr id="129042" name="Rectangle 15"/>
          <p:cNvSpPr>
            <a:spLocks noChangeArrowheads="1"/>
          </p:cNvSpPr>
          <p:nvPr/>
        </p:nvSpPr>
        <p:spPr bwMode="auto">
          <a:xfrm>
            <a:off x="1295400" y="48006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3</a:t>
            </a:r>
          </a:p>
        </p:txBody>
      </p:sp>
      <p:sp>
        <p:nvSpPr>
          <p:cNvPr id="129043" name="Text Box 16"/>
          <p:cNvSpPr txBox="1">
            <a:spLocks noChangeArrowheads="1"/>
          </p:cNvSpPr>
          <p:nvPr/>
        </p:nvSpPr>
        <p:spPr bwMode="auto">
          <a:xfrm>
            <a:off x="2708220" y="3200400"/>
            <a:ext cx="681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t>Tag</a:t>
            </a:r>
          </a:p>
        </p:txBody>
      </p:sp>
      <p:sp>
        <p:nvSpPr>
          <p:cNvPr id="129044" name="Text Box 17"/>
          <p:cNvSpPr txBox="1">
            <a:spLocks noChangeArrowheads="1"/>
          </p:cNvSpPr>
          <p:nvPr/>
        </p:nvSpPr>
        <p:spPr bwMode="auto">
          <a:xfrm>
            <a:off x="6673073" y="167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value</a:t>
            </a:r>
          </a:p>
        </p:txBody>
      </p:sp>
      <p:sp>
        <p:nvSpPr>
          <p:cNvPr id="129045" name="Rectangle 18"/>
          <p:cNvSpPr>
            <a:spLocks noChangeArrowheads="1"/>
          </p:cNvSpPr>
          <p:nvPr/>
        </p:nvSpPr>
        <p:spPr bwMode="auto">
          <a:xfrm>
            <a:off x="3581400" y="36576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T</a:t>
            </a:r>
          </a:p>
        </p:txBody>
      </p:sp>
      <p:sp>
        <p:nvSpPr>
          <p:cNvPr id="129046" name="Rectangle 19"/>
          <p:cNvSpPr>
            <a:spLocks noChangeArrowheads="1"/>
          </p:cNvSpPr>
          <p:nvPr/>
        </p:nvSpPr>
        <p:spPr bwMode="auto">
          <a:xfrm>
            <a:off x="3581400" y="40386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T</a:t>
            </a:r>
          </a:p>
        </p:txBody>
      </p:sp>
      <p:sp>
        <p:nvSpPr>
          <p:cNvPr id="129047" name="Rectangle 20"/>
          <p:cNvSpPr>
            <a:spLocks noChangeArrowheads="1"/>
          </p:cNvSpPr>
          <p:nvPr/>
        </p:nvSpPr>
        <p:spPr bwMode="auto">
          <a:xfrm>
            <a:off x="3581400" y="44196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F</a:t>
            </a:r>
          </a:p>
        </p:txBody>
      </p:sp>
      <p:sp>
        <p:nvSpPr>
          <p:cNvPr id="129048" name="Rectangle 21"/>
          <p:cNvSpPr>
            <a:spLocks noChangeArrowheads="1"/>
          </p:cNvSpPr>
          <p:nvPr/>
        </p:nvSpPr>
        <p:spPr bwMode="auto">
          <a:xfrm>
            <a:off x="3581400" y="48006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F</a:t>
            </a:r>
          </a:p>
        </p:txBody>
      </p:sp>
      <p:sp>
        <p:nvSpPr>
          <p:cNvPr id="129049" name="Text Box 22"/>
          <p:cNvSpPr txBox="1">
            <a:spLocks noChangeArrowheads="1"/>
          </p:cNvSpPr>
          <p:nvPr/>
        </p:nvSpPr>
        <p:spPr bwMode="auto">
          <a:xfrm>
            <a:off x="3657600" y="3200400"/>
            <a:ext cx="159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committed</a:t>
            </a:r>
          </a:p>
        </p:txBody>
      </p:sp>
      <p:sp>
        <p:nvSpPr>
          <p:cNvPr id="129050" name="Rectangle 27"/>
          <p:cNvSpPr>
            <a:spLocks noChangeArrowheads="1"/>
          </p:cNvSpPr>
          <p:nvPr/>
        </p:nvSpPr>
        <p:spPr bwMode="auto">
          <a:xfrm>
            <a:off x="6063473" y="22098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A</a:t>
            </a:r>
          </a:p>
        </p:txBody>
      </p:sp>
      <p:sp>
        <p:nvSpPr>
          <p:cNvPr id="129051" name="Rectangle 28"/>
          <p:cNvSpPr>
            <a:spLocks noChangeArrowheads="1"/>
          </p:cNvSpPr>
          <p:nvPr/>
        </p:nvSpPr>
        <p:spPr bwMode="auto">
          <a:xfrm>
            <a:off x="6063473" y="25908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B</a:t>
            </a:r>
          </a:p>
        </p:txBody>
      </p:sp>
      <p:sp>
        <p:nvSpPr>
          <p:cNvPr id="129052" name="Rectangle 29"/>
          <p:cNvSpPr>
            <a:spLocks noChangeArrowheads="1"/>
          </p:cNvSpPr>
          <p:nvPr/>
        </p:nvSpPr>
        <p:spPr bwMode="auto">
          <a:xfrm>
            <a:off x="6063473" y="29718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C</a:t>
            </a:r>
          </a:p>
        </p:txBody>
      </p:sp>
      <p:sp>
        <p:nvSpPr>
          <p:cNvPr id="129053" name="Rectangle 30"/>
          <p:cNvSpPr>
            <a:spLocks noChangeArrowheads="1"/>
          </p:cNvSpPr>
          <p:nvPr/>
        </p:nvSpPr>
        <p:spPr bwMode="auto">
          <a:xfrm>
            <a:off x="6063473" y="33528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a:t>D</a:t>
            </a:r>
          </a:p>
        </p:txBody>
      </p:sp>
      <p:sp>
        <p:nvSpPr>
          <p:cNvPr id="129054" name="Rectangle 31"/>
          <p:cNvSpPr>
            <a:spLocks noChangeArrowheads="1"/>
          </p:cNvSpPr>
          <p:nvPr/>
        </p:nvSpPr>
        <p:spPr bwMode="auto">
          <a:xfrm>
            <a:off x="6596873" y="22098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10</a:t>
            </a:r>
          </a:p>
        </p:txBody>
      </p:sp>
      <p:sp>
        <p:nvSpPr>
          <p:cNvPr id="129055" name="Rectangle 32"/>
          <p:cNvSpPr>
            <a:spLocks noChangeArrowheads="1"/>
          </p:cNvSpPr>
          <p:nvPr/>
        </p:nvSpPr>
        <p:spPr bwMode="auto">
          <a:xfrm>
            <a:off x="6596873" y="25908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11</a:t>
            </a:r>
          </a:p>
        </p:txBody>
      </p:sp>
      <p:sp>
        <p:nvSpPr>
          <p:cNvPr id="129056" name="Rectangle 33"/>
          <p:cNvSpPr>
            <a:spLocks noChangeArrowheads="1"/>
          </p:cNvSpPr>
          <p:nvPr/>
        </p:nvSpPr>
        <p:spPr bwMode="auto">
          <a:xfrm>
            <a:off x="6596873" y="29718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12</a:t>
            </a:r>
          </a:p>
        </p:txBody>
      </p:sp>
      <p:sp>
        <p:nvSpPr>
          <p:cNvPr id="129057" name="Rectangle 34"/>
          <p:cNvSpPr>
            <a:spLocks noChangeArrowheads="1"/>
          </p:cNvSpPr>
          <p:nvPr/>
        </p:nvSpPr>
        <p:spPr bwMode="auto">
          <a:xfrm>
            <a:off x="6596873" y="33528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13</a:t>
            </a:r>
          </a:p>
        </p:txBody>
      </p:sp>
      <p:sp>
        <p:nvSpPr>
          <p:cNvPr id="129058" name="Rectangle 35"/>
          <p:cNvSpPr>
            <a:spLocks noChangeArrowheads="1"/>
          </p:cNvSpPr>
          <p:nvPr/>
        </p:nvSpPr>
        <p:spPr bwMode="auto">
          <a:xfrm>
            <a:off x="7739873" y="22098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F</a:t>
            </a:r>
          </a:p>
        </p:txBody>
      </p:sp>
      <p:sp>
        <p:nvSpPr>
          <p:cNvPr id="129059" name="Rectangle 36"/>
          <p:cNvSpPr>
            <a:spLocks noChangeArrowheads="1"/>
          </p:cNvSpPr>
          <p:nvPr/>
        </p:nvSpPr>
        <p:spPr bwMode="auto">
          <a:xfrm>
            <a:off x="7739873" y="25908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T</a:t>
            </a:r>
          </a:p>
        </p:txBody>
      </p:sp>
      <p:sp>
        <p:nvSpPr>
          <p:cNvPr id="129060" name="Rectangle 37"/>
          <p:cNvSpPr>
            <a:spLocks noChangeArrowheads="1"/>
          </p:cNvSpPr>
          <p:nvPr/>
        </p:nvSpPr>
        <p:spPr bwMode="auto">
          <a:xfrm>
            <a:off x="7739873" y="29718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F</a:t>
            </a:r>
          </a:p>
        </p:txBody>
      </p:sp>
      <p:sp>
        <p:nvSpPr>
          <p:cNvPr id="129061" name="Rectangle 38"/>
          <p:cNvSpPr>
            <a:spLocks noChangeArrowheads="1"/>
          </p:cNvSpPr>
          <p:nvPr/>
        </p:nvSpPr>
        <p:spPr bwMode="auto">
          <a:xfrm>
            <a:off x="7739873" y="33528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t>F</a:t>
            </a:r>
          </a:p>
        </p:txBody>
      </p:sp>
      <p:sp>
        <p:nvSpPr>
          <p:cNvPr id="129062" name="Text Box 39"/>
          <p:cNvSpPr txBox="1">
            <a:spLocks noChangeArrowheads="1"/>
          </p:cNvSpPr>
          <p:nvPr/>
        </p:nvSpPr>
        <p:spPr bwMode="auto">
          <a:xfrm>
            <a:off x="7674785" y="1676400"/>
            <a:ext cx="81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valid</a:t>
            </a:r>
          </a:p>
        </p:txBody>
      </p:sp>
      <p:sp>
        <p:nvSpPr>
          <p:cNvPr id="129063" name="Text Box 40"/>
          <p:cNvSpPr txBox="1">
            <a:spLocks noChangeArrowheads="1"/>
          </p:cNvSpPr>
          <p:nvPr/>
        </p:nvSpPr>
        <p:spPr bwMode="auto">
          <a:xfrm>
            <a:off x="4350560" y="5427227"/>
            <a:ext cx="3959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sz="1600" dirty="0"/>
              <a:t>What registers are architectural registers?</a:t>
            </a:r>
          </a:p>
          <a:p>
            <a:pPr algn="l"/>
            <a:r>
              <a:rPr lang="en-US" sz="1600" dirty="0"/>
              <a:t>Can R3’s value be read?  If so, what is it?</a:t>
            </a:r>
          </a:p>
          <a:p>
            <a:pPr algn="l"/>
            <a:r>
              <a:rPr lang="en-US" sz="1600" dirty="0"/>
              <a:t>Can R0’s value be read?  If so, what is it?</a:t>
            </a:r>
          </a:p>
          <a:p>
            <a:pPr algn="l"/>
            <a:r>
              <a:rPr lang="en-US" sz="1600" dirty="0"/>
              <a:t>Can R2’s value be read?  If so, what is it?</a:t>
            </a:r>
          </a:p>
          <a:p>
            <a:pPr algn="l"/>
            <a:r>
              <a:rPr lang="en-US" sz="1600" dirty="0"/>
              <a:t>How many rename registers required?</a:t>
            </a:r>
          </a:p>
        </p:txBody>
      </p:sp>
      <p:sp>
        <p:nvSpPr>
          <p:cNvPr id="129064" name="Text Box 40"/>
          <p:cNvSpPr txBox="1">
            <a:spLocks noChangeArrowheads="1"/>
          </p:cNvSpPr>
          <p:nvPr/>
        </p:nvSpPr>
        <p:spPr bwMode="auto">
          <a:xfrm>
            <a:off x="944109" y="5431264"/>
            <a:ext cx="28851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“RAT”</a:t>
            </a:r>
          </a:p>
          <a:p>
            <a:r>
              <a:rPr lang="en-US" dirty="0"/>
              <a:t>Register Alias Table</a:t>
            </a:r>
          </a:p>
        </p:txBody>
      </p:sp>
      <p:sp>
        <p:nvSpPr>
          <p:cNvPr id="57" name="Text Box 16"/>
          <p:cNvSpPr txBox="1">
            <a:spLocks noChangeArrowheads="1"/>
          </p:cNvSpPr>
          <p:nvPr/>
        </p:nvSpPr>
        <p:spPr bwMode="auto">
          <a:xfrm>
            <a:off x="1371600" y="3200400"/>
            <a:ext cx="950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t>Value</a:t>
            </a:r>
          </a:p>
        </p:txBody>
      </p:sp>
      <p:sp>
        <p:nvSpPr>
          <p:cNvPr id="58" name="Rectangle 30"/>
          <p:cNvSpPr>
            <a:spLocks noChangeArrowheads="1"/>
          </p:cNvSpPr>
          <p:nvPr/>
        </p:nvSpPr>
        <p:spPr bwMode="auto">
          <a:xfrm>
            <a:off x="6056672" y="37338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dirty="0"/>
              <a:t>E</a:t>
            </a:r>
          </a:p>
        </p:txBody>
      </p:sp>
      <p:sp>
        <p:nvSpPr>
          <p:cNvPr id="59" name="Rectangle 34"/>
          <p:cNvSpPr>
            <a:spLocks noChangeArrowheads="1"/>
          </p:cNvSpPr>
          <p:nvPr/>
        </p:nvSpPr>
        <p:spPr bwMode="auto">
          <a:xfrm>
            <a:off x="6596873" y="37338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dirty="0"/>
              <a:t>15</a:t>
            </a:r>
          </a:p>
        </p:txBody>
      </p:sp>
      <p:sp>
        <p:nvSpPr>
          <p:cNvPr id="60" name="Rectangle 38"/>
          <p:cNvSpPr>
            <a:spLocks noChangeArrowheads="1"/>
          </p:cNvSpPr>
          <p:nvPr/>
        </p:nvSpPr>
        <p:spPr bwMode="auto">
          <a:xfrm>
            <a:off x="7739873" y="37338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dirty="0"/>
              <a:t>F</a:t>
            </a:r>
          </a:p>
        </p:txBody>
      </p:sp>
      <p:sp>
        <p:nvSpPr>
          <p:cNvPr id="61" name="Rectangle 30"/>
          <p:cNvSpPr>
            <a:spLocks noChangeArrowheads="1"/>
          </p:cNvSpPr>
          <p:nvPr/>
        </p:nvSpPr>
        <p:spPr bwMode="auto">
          <a:xfrm>
            <a:off x="6063473" y="41148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dirty="0"/>
              <a:t>F</a:t>
            </a:r>
          </a:p>
        </p:txBody>
      </p:sp>
      <p:sp>
        <p:nvSpPr>
          <p:cNvPr id="62" name="Rectangle 34"/>
          <p:cNvSpPr>
            <a:spLocks noChangeArrowheads="1"/>
          </p:cNvSpPr>
          <p:nvPr/>
        </p:nvSpPr>
        <p:spPr bwMode="auto">
          <a:xfrm>
            <a:off x="6596873" y="41148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dirty="0"/>
              <a:t>18</a:t>
            </a:r>
          </a:p>
        </p:txBody>
      </p:sp>
      <p:sp>
        <p:nvSpPr>
          <p:cNvPr id="63" name="Rectangle 38"/>
          <p:cNvSpPr>
            <a:spLocks noChangeArrowheads="1"/>
          </p:cNvSpPr>
          <p:nvPr/>
        </p:nvSpPr>
        <p:spPr bwMode="auto">
          <a:xfrm>
            <a:off x="7739873" y="41148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dirty="0"/>
              <a:t>F</a:t>
            </a:r>
          </a:p>
        </p:txBody>
      </p:sp>
      <p:sp>
        <p:nvSpPr>
          <p:cNvPr id="64" name="Rectangle 30"/>
          <p:cNvSpPr>
            <a:spLocks noChangeArrowheads="1"/>
          </p:cNvSpPr>
          <p:nvPr/>
        </p:nvSpPr>
        <p:spPr bwMode="auto">
          <a:xfrm>
            <a:off x="6063473" y="44958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r>
              <a:rPr lang="en-US" dirty="0"/>
              <a:t>G</a:t>
            </a:r>
          </a:p>
        </p:txBody>
      </p:sp>
      <p:sp>
        <p:nvSpPr>
          <p:cNvPr id="65" name="Rectangle 34"/>
          <p:cNvSpPr>
            <a:spLocks noChangeArrowheads="1"/>
          </p:cNvSpPr>
          <p:nvPr/>
        </p:nvSpPr>
        <p:spPr bwMode="auto">
          <a:xfrm>
            <a:off x="6596873" y="4495800"/>
            <a:ext cx="1143000" cy="3810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dirty="0"/>
              <a:t>25</a:t>
            </a:r>
          </a:p>
        </p:txBody>
      </p:sp>
      <p:sp>
        <p:nvSpPr>
          <p:cNvPr id="66" name="Rectangle 38"/>
          <p:cNvSpPr>
            <a:spLocks noChangeArrowheads="1"/>
          </p:cNvSpPr>
          <p:nvPr/>
        </p:nvSpPr>
        <p:spPr bwMode="auto">
          <a:xfrm>
            <a:off x="7739873" y="4495800"/>
            <a:ext cx="2286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dirty="0"/>
              <a:t>F</a:t>
            </a:r>
          </a:p>
        </p:txBody>
      </p:sp>
    </p:spTree>
    <p:extLst>
      <p:ext uri="{BB962C8B-B14F-4D97-AF65-F5344CB8AC3E}">
        <p14:creationId xmlns:p14="http://schemas.microsoft.com/office/powerpoint/2010/main" val="147216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Content Placeholder 29">
            <a:extLst>
              <a:ext uri="{FF2B5EF4-FFF2-40B4-BE49-F238E27FC236}">
                <a16:creationId xmlns:a16="http://schemas.microsoft.com/office/drawing/2014/main" id="{BED6223E-4CBA-F347-BC22-2AC8ECC07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7800"/>
            <a:ext cx="7660588" cy="5132852"/>
          </a:xfrm>
        </p:spPr>
      </p:pic>
      <p:sp>
        <p:nvSpPr>
          <p:cNvPr id="2" name="Title 1">
            <a:extLst>
              <a:ext uri="{FF2B5EF4-FFF2-40B4-BE49-F238E27FC236}">
                <a16:creationId xmlns:a16="http://schemas.microsoft.com/office/drawing/2014/main" id="{9F389FF3-71DA-C44F-A400-0A870F5B2B02}"/>
              </a:ext>
            </a:extLst>
          </p:cNvPr>
          <p:cNvSpPr>
            <a:spLocks noGrp="1"/>
          </p:cNvSpPr>
          <p:nvPr>
            <p:ph type="title"/>
          </p:nvPr>
        </p:nvSpPr>
        <p:spPr/>
        <p:txBody>
          <a:bodyPr/>
          <a:lstStyle/>
          <a:p>
            <a:r>
              <a:rPr lang="en-US" dirty="0"/>
              <a:t>Survey #2: How are we doing?</a:t>
            </a:r>
          </a:p>
        </p:txBody>
      </p:sp>
      <p:sp>
        <p:nvSpPr>
          <p:cNvPr id="4" name="Slide Number Placeholder 3">
            <a:extLst>
              <a:ext uri="{FF2B5EF4-FFF2-40B4-BE49-F238E27FC236}">
                <a16:creationId xmlns:a16="http://schemas.microsoft.com/office/drawing/2014/main" id="{C801F604-CB4E-B743-9A5B-0940A18294CB}"/>
              </a:ext>
            </a:extLst>
          </p:cNvPr>
          <p:cNvSpPr>
            <a:spLocks noGrp="1"/>
          </p:cNvSpPr>
          <p:nvPr>
            <p:ph type="sldNum" idx="12"/>
          </p:nvPr>
        </p:nvSpPr>
        <p:spPr/>
        <p:txBody>
          <a:bodyPr/>
          <a:lstStyle/>
          <a:p>
            <a:fld id="{9298A09C-1584-4E46-935C-492AB14C1C1B}"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3DBEAD96-73B3-5342-97FB-A31EEF467DF0}"/>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1419125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2"/>
          <p:cNvSpPr>
            <a:spLocks noGrp="1" noChangeArrowheads="1"/>
          </p:cNvSpPr>
          <p:nvPr>
            <p:ph type="title"/>
          </p:nvPr>
        </p:nvSpPr>
        <p:spPr/>
        <p:txBody>
          <a:bodyPr/>
          <a:lstStyle/>
          <a:p>
            <a:pPr eaLnBrk="1" hangingPunct="1"/>
            <a:r>
              <a:rPr lang="en-US" dirty="0"/>
              <a:t>Possible Reorder Buffer – Implemented as Circular Buffer</a:t>
            </a:r>
          </a:p>
        </p:txBody>
      </p:sp>
      <p:sp>
        <p:nvSpPr>
          <p:cNvPr id="2" name="Slide Number Placeholder 1"/>
          <p:cNvSpPr>
            <a:spLocks noGrp="1"/>
          </p:cNvSpPr>
          <p:nvPr>
            <p:ph type="sldNum" idx="12"/>
          </p:nvPr>
        </p:nvSpPr>
        <p:spPr/>
        <p:txBody>
          <a:bodyPr/>
          <a:lstStyle/>
          <a:p>
            <a:fld id="{9DD4E8C5-AEF8-47CF-BD2E-6D570408DCD0}" type="slidenum">
              <a:rPr lang="en-US" altLang="en-US" smtClean="0"/>
              <a:pPr/>
              <a:t>30</a:t>
            </a:fld>
            <a:endParaRPr lang="en-US" altLang="en-US"/>
          </a:p>
        </p:txBody>
      </p:sp>
      <p:sp>
        <p:nvSpPr>
          <p:cNvPr id="7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31076" name="Slide Number Placeholder 5"/>
          <p:cNvSpPr txBox="1">
            <a:spLocks noGrp="1"/>
          </p:cNvSpPr>
          <p:nvPr/>
        </p:nvSpPr>
        <p:spPr bwMode="auto">
          <a:xfrm>
            <a:off x="7010400" y="658336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650A01CE-258C-4633-ADAD-3EBF4641B1C7}" type="slidenum">
              <a:rPr lang="en-US" altLang="en-US" sz="1000"/>
              <a:pPr algn="r" eaLnBrk="1" hangingPunct="1"/>
              <a:t>30</a:t>
            </a:fld>
            <a:endParaRPr lang="en-US" altLang="en-US" sz="1000"/>
          </a:p>
        </p:txBody>
      </p:sp>
      <p:sp>
        <p:nvSpPr>
          <p:cNvPr id="131078" name="Rectangle 4"/>
          <p:cNvSpPr>
            <a:spLocks noChangeArrowheads="1"/>
          </p:cNvSpPr>
          <p:nvPr/>
        </p:nvSpPr>
        <p:spPr bwMode="auto">
          <a:xfrm>
            <a:off x="2514600" y="1676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Issued</a:t>
            </a:r>
          </a:p>
        </p:txBody>
      </p:sp>
      <p:sp>
        <p:nvSpPr>
          <p:cNvPr id="131079" name="Rectangle 5"/>
          <p:cNvSpPr>
            <a:spLocks noChangeArrowheads="1"/>
          </p:cNvSpPr>
          <p:nvPr/>
        </p:nvSpPr>
        <p:spPr bwMode="auto">
          <a:xfrm>
            <a:off x="3200400" y="1676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Done</a:t>
            </a:r>
          </a:p>
        </p:txBody>
      </p:sp>
      <p:sp>
        <p:nvSpPr>
          <p:cNvPr id="131080" name="Rectangle 6"/>
          <p:cNvSpPr>
            <a:spLocks noChangeArrowheads="1"/>
          </p:cNvSpPr>
          <p:nvPr/>
        </p:nvSpPr>
        <p:spPr bwMode="auto">
          <a:xfrm>
            <a:off x="3886200" y="16764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Inst address</a:t>
            </a:r>
          </a:p>
        </p:txBody>
      </p:sp>
      <p:sp>
        <p:nvSpPr>
          <p:cNvPr id="131081" name="Rectangle 7"/>
          <p:cNvSpPr>
            <a:spLocks noChangeArrowheads="1"/>
          </p:cNvSpPr>
          <p:nvPr/>
        </p:nvSpPr>
        <p:spPr bwMode="auto">
          <a:xfrm>
            <a:off x="5486400" y="1676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Arch Reg</a:t>
            </a:r>
          </a:p>
        </p:txBody>
      </p:sp>
      <p:sp>
        <p:nvSpPr>
          <p:cNvPr id="131082" name="Rectangle 9"/>
          <p:cNvSpPr>
            <a:spLocks noChangeArrowheads="1"/>
          </p:cNvSpPr>
          <p:nvPr/>
        </p:nvSpPr>
        <p:spPr bwMode="auto">
          <a:xfrm>
            <a:off x="1828800" y="1676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Valid</a:t>
            </a:r>
          </a:p>
        </p:txBody>
      </p:sp>
      <p:sp>
        <p:nvSpPr>
          <p:cNvPr id="131083" name="Line 10"/>
          <p:cNvSpPr>
            <a:spLocks noChangeShapeType="1"/>
          </p:cNvSpPr>
          <p:nvPr/>
        </p:nvSpPr>
        <p:spPr bwMode="auto">
          <a:xfrm>
            <a:off x="1447800" y="23622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84" name="Line 11"/>
          <p:cNvSpPr>
            <a:spLocks noChangeShapeType="1"/>
          </p:cNvSpPr>
          <p:nvPr/>
        </p:nvSpPr>
        <p:spPr bwMode="auto">
          <a:xfrm>
            <a:off x="1524000" y="32766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85" name="Rectangle 13"/>
          <p:cNvSpPr>
            <a:spLocks noChangeArrowheads="1"/>
          </p:cNvSpPr>
          <p:nvPr/>
        </p:nvSpPr>
        <p:spPr bwMode="auto">
          <a:xfrm>
            <a:off x="2514600" y="2209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1</a:t>
            </a:r>
          </a:p>
        </p:txBody>
      </p:sp>
      <p:sp>
        <p:nvSpPr>
          <p:cNvPr id="131086" name="Rectangle 14"/>
          <p:cNvSpPr>
            <a:spLocks noChangeArrowheads="1"/>
          </p:cNvSpPr>
          <p:nvPr/>
        </p:nvSpPr>
        <p:spPr bwMode="auto">
          <a:xfrm>
            <a:off x="3200400" y="2209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087" name="Rectangle 15"/>
          <p:cNvSpPr>
            <a:spLocks noChangeArrowheads="1"/>
          </p:cNvSpPr>
          <p:nvPr/>
        </p:nvSpPr>
        <p:spPr bwMode="auto">
          <a:xfrm>
            <a:off x="3886200" y="22098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0x0100</a:t>
            </a:r>
          </a:p>
        </p:txBody>
      </p:sp>
      <p:sp>
        <p:nvSpPr>
          <p:cNvPr id="131088" name="Rectangle 16"/>
          <p:cNvSpPr>
            <a:spLocks noChangeArrowheads="1"/>
          </p:cNvSpPr>
          <p:nvPr/>
        </p:nvSpPr>
        <p:spPr bwMode="auto">
          <a:xfrm>
            <a:off x="6400800" y="2209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a:t>
            </a:r>
          </a:p>
        </p:txBody>
      </p:sp>
      <p:sp>
        <p:nvSpPr>
          <p:cNvPr id="131089" name="Rectangle 18"/>
          <p:cNvSpPr>
            <a:spLocks noChangeArrowheads="1"/>
          </p:cNvSpPr>
          <p:nvPr/>
        </p:nvSpPr>
        <p:spPr bwMode="auto">
          <a:xfrm>
            <a:off x="1828800" y="2209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0" name="Rectangle 20"/>
          <p:cNvSpPr>
            <a:spLocks noChangeArrowheads="1"/>
          </p:cNvSpPr>
          <p:nvPr/>
        </p:nvSpPr>
        <p:spPr bwMode="auto">
          <a:xfrm>
            <a:off x="2514600" y="2514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0</a:t>
            </a:r>
          </a:p>
        </p:txBody>
      </p:sp>
      <p:sp>
        <p:nvSpPr>
          <p:cNvPr id="131091" name="Rectangle 21"/>
          <p:cNvSpPr>
            <a:spLocks noChangeArrowheads="1"/>
          </p:cNvSpPr>
          <p:nvPr/>
        </p:nvSpPr>
        <p:spPr bwMode="auto">
          <a:xfrm>
            <a:off x="3200400" y="2514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0</a:t>
            </a:r>
          </a:p>
        </p:txBody>
      </p:sp>
      <p:sp>
        <p:nvSpPr>
          <p:cNvPr id="131092" name="Rectangle 22"/>
          <p:cNvSpPr>
            <a:spLocks noChangeArrowheads="1"/>
          </p:cNvSpPr>
          <p:nvPr/>
        </p:nvSpPr>
        <p:spPr bwMode="auto">
          <a:xfrm>
            <a:off x="3886200" y="25146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0x0200</a:t>
            </a:r>
          </a:p>
        </p:txBody>
      </p:sp>
      <p:sp>
        <p:nvSpPr>
          <p:cNvPr id="131093" name="Rectangle 23"/>
          <p:cNvSpPr>
            <a:spLocks noChangeArrowheads="1"/>
          </p:cNvSpPr>
          <p:nvPr/>
        </p:nvSpPr>
        <p:spPr bwMode="auto">
          <a:xfrm>
            <a:off x="6400800" y="2514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B</a:t>
            </a:r>
          </a:p>
        </p:txBody>
      </p:sp>
      <p:sp>
        <p:nvSpPr>
          <p:cNvPr id="131094" name="Rectangle 25"/>
          <p:cNvSpPr>
            <a:spLocks noChangeArrowheads="1"/>
          </p:cNvSpPr>
          <p:nvPr/>
        </p:nvSpPr>
        <p:spPr bwMode="auto">
          <a:xfrm>
            <a:off x="1828800" y="2514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5" name="Rectangle 27"/>
          <p:cNvSpPr>
            <a:spLocks noChangeArrowheads="1"/>
          </p:cNvSpPr>
          <p:nvPr/>
        </p:nvSpPr>
        <p:spPr bwMode="auto">
          <a:xfrm>
            <a:off x="2514600" y="2819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6" name="Rectangle 28"/>
          <p:cNvSpPr>
            <a:spLocks noChangeArrowheads="1"/>
          </p:cNvSpPr>
          <p:nvPr/>
        </p:nvSpPr>
        <p:spPr bwMode="auto">
          <a:xfrm>
            <a:off x="3200400" y="2819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7" name="Rectangle 29"/>
          <p:cNvSpPr>
            <a:spLocks noChangeArrowheads="1"/>
          </p:cNvSpPr>
          <p:nvPr/>
        </p:nvSpPr>
        <p:spPr bwMode="auto">
          <a:xfrm>
            <a:off x="3886200" y="28194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0x0204</a:t>
            </a:r>
          </a:p>
        </p:txBody>
      </p:sp>
      <p:sp>
        <p:nvSpPr>
          <p:cNvPr id="131098" name="Rectangle 30"/>
          <p:cNvSpPr>
            <a:spLocks noChangeArrowheads="1"/>
          </p:cNvSpPr>
          <p:nvPr/>
        </p:nvSpPr>
        <p:spPr bwMode="auto">
          <a:xfrm>
            <a:off x="6400800" y="2819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A</a:t>
            </a:r>
          </a:p>
        </p:txBody>
      </p:sp>
      <p:sp>
        <p:nvSpPr>
          <p:cNvPr id="131099" name="Rectangle 32"/>
          <p:cNvSpPr>
            <a:spLocks noChangeArrowheads="1"/>
          </p:cNvSpPr>
          <p:nvPr/>
        </p:nvSpPr>
        <p:spPr bwMode="auto">
          <a:xfrm>
            <a:off x="1828800" y="2819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100" name="Rectangle 34"/>
          <p:cNvSpPr>
            <a:spLocks noChangeArrowheads="1"/>
          </p:cNvSpPr>
          <p:nvPr/>
        </p:nvSpPr>
        <p:spPr bwMode="auto">
          <a:xfrm>
            <a:off x="2514600" y="3124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1" name="Rectangle 35"/>
          <p:cNvSpPr>
            <a:spLocks noChangeArrowheads="1"/>
          </p:cNvSpPr>
          <p:nvPr/>
        </p:nvSpPr>
        <p:spPr bwMode="auto">
          <a:xfrm>
            <a:off x="3200400" y="3124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2" name="Rectangle 36"/>
          <p:cNvSpPr>
            <a:spLocks noChangeArrowheads="1"/>
          </p:cNvSpPr>
          <p:nvPr/>
        </p:nvSpPr>
        <p:spPr bwMode="auto">
          <a:xfrm>
            <a:off x="3886200" y="31242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3" name="Rectangle 37"/>
          <p:cNvSpPr>
            <a:spLocks noChangeArrowheads="1"/>
          </p:cNvSpPr>
          <p:nvPr/>
        </p:nvSpPr>
        <p:spPr bwMode="auto">
          <a:xfrm>
            <a:off x="6400800" y="3124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4" name="Rectangle 39"/>
          <p:cNvSpPr>
            <a:spLocks noChangeArrowheads="1"/>
          </p:cNvSpPr>
          <p:nvPr/>
        </p:nvSpPr>
        <p:spPr bwMode="auto">
          <a:xfrm>
            <a:off x="1828800" y="3124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05" name="Rectangle 41"/>
          <p:cNvSpPr>
            <a:spLocks noChangeArrowheads="1"/>
          </p:cNvSpPr>
          <p:nvPr/>
        </p:nvSpPr>
        <p:spPr bwMode="auto">
          <a:xfrm>
            <a:off x="2514600" y="3429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6" name="Rectangle 42"/>
          <p:cNvSpPr>
            <a:spLocks noChangeArrowheads="1"/>
          </p:cNvSpPr>
          <p:nvPr/>
        </p:nvSpPr>
        <p:spPr bwMode="auto">
          <a:xfrm>
            <a:off x="3200400" y="3429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7" name="Rectangle 43"/>
          <p:cNvSpPr>
            <a:spLocks noChangeArrowheads="1"/>
          </p:cNvSpPr>
          <p:nvPr/>
        </p:nvSpPr>
        <p:spPr bwMode="auto">
          <a:xfrm>
            <a:off x="3886200" y="34290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8" name="Rectangle 45"/>
          <p:cNvSpPr>
            <a:spLocks noChangeArrowheads="1"/>
          </p:cNvSpPr>
          <p:nvPr/>
        </p:nvSpPr>
        <p:spPr bwMode="auto">
          <a:xfrm>
            <a:off x="1828800" y="3429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09" name="Rectangle 47"/>
          <p:cNvSpPr>
            <a:spLocks noChangeArrowheads="1"/>
          </p:cNvSpPr>
          <p:nvPr/>
        </p:nvSpPr>
        <p:spPr bwMode="auto">
          <a:xfrm>
            <a:off x="2514600" y="3733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0" name="Rectangle 48"/>
          <p:cNvSpPr>
            <a:spLocks noChangeArrowheads="1"/>
          </p:cNvSpPr>
          <p:nvPr/>
        </p:nvSpPr>
        <p:spPr bwMode="auto">
          <a:xfrm>
            <a:off x="3200400" y="3733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1" name="Rectangle 49"/>
          <p:cNvSpPr>
            <a:spLocks noChangeArrowheads="1"/>
          </p:cNvSpPr>
          <p:nvPr/>
        </p:nvSpPr>
        <p:spPr bwMode="auto">
          <a:xfrm>
            <a:off x="3886200" y="37338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2" name="Rectangle 51"/>
          <p:cNvSpPr>
            <a:spLocks noChangeArrowheads="1"/>
          </p:cNvSpPr>
          <p:nvPr/>
        </p:nvSpPr>
        <p:spPr bwMode="auto">
          <a:xfrm>
            <a:off x="1828800" y="3733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13" name="Rectangle 53"/>
          <p:cNvSpPr>
            <a:spLocks noChangeArrowheads="1"/>
          </p:cNvSpPr>
          <p:nvPr/>
        </p:nvSpPr>
        <p:spPr bwMode="auto">
          <a:xfrm>
            <a:off x="2514600" y="4038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4" name="Rectangle 54"/>
          <p:cNvSpPr>
            <a:spLocks noChangeArrowheads="1"/>
          </p:cNvSpPr>
          <p:nvPr/>
        </p:nvSpPr>
        <p:spPr bwMode="auto">
          <a:xfrm>
            <a:off x="3200400" y="4038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5" name="Rectangle 55"/>
          <p:cNvSpPr>
            <a:spLocks noChangeArrowheads="1"/>
          </p:cNvSpPr>
          <p:nvPr/>
        </p:nvSpPr>
        <p:spPr bwMode="auto">
          <a:xfrm>
            <a:off x="3886200" y="40386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6" name="Rectangle 57"/>
          <p:cNvSpPr>
            <a:spLocks noChangeArrowheads="1"/>
          </p:cNvSpPr>
          <p:nvPr/>
        </p:nvSpPr>
        <p:spPr bwMode="auto">
          <a:xfrm>
            <a:off x="1828800" y="4038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17" name="Rectangle 59"/>
          <p:cNvSpPr>
            <a:spLocks noChangeArrowheads="1"/>
          </p:cNvSpPr>
          <p:nvPr/>
        </p:nvSpPr>
        <p:spPr bwMode="auto">
          <a:xfrm>
            <a:off x="2514600" y="4343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8" name="Rectangle 60"/>
          <p:cNvSpPr>
            <a:spLocks noChangeArrowheads="1"/>
          </p:cNvSpPr>
          <p:nvPr/>
        </p:nvSpPr>
        <p:spPr bwMode="auto">
          <a:xfrm>
            <a:off x="3200400" y="4343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9" name="Rectangle 61"/>
          <p:cNvSpPr>
            <a:spLocks noChangeArrowheads="1"/>
          </p:cNvSpPr>
          <p:nvPr/>
        </p:nvSpPr>
        <p:spPr bwMode="auto">
          <a:xfrm>
            <a:off x="3886200" y="43434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0" name="Rectangle 63"/>
          <p:cNvSpPr>
            <a:spLocks noChangeArrowheads="1"/>
          </p:cNvSpPr>
          <p:nvPr/>
        </p:nvSpPr>
        <p:spPr bwMode="auto">
          <a:xfrm>
            <a:off x="1828800" y="4343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21" name="Rectangle 65"/>
          <p:cNvSpPr>
            <a:spLocks noChangeArrowheads="1"/>
          </p:cNvSpPr>
          <p:nvPr/>
        </p:nvSpPr>
        <p:spPr bwMode="auto">
          <a:xfrm>
            <a:off x="2514600" y="4648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2" name="Rectangle 66"/>
          <p:cNvSpPr>
            <a:spLocks noChangeArrowheads="1"/>
          </p:cNvSpPr>
          <p:nvPr/>
        </p:nvSpPr>
        <p:spPr bwMode="auto">
          <a:xfrm>
            <a:off x="3200400" y="4648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3" name="Rectangle 67"/>
          <p:cNvSpPr>
            <a:spLocks noChangeArrowheads="1"/>
          </p:cNvSpPr>
          <p:nvPr/>
        </p:nvSpPr>
        <p:spPr bwMode="auto">
          <a:xfrm>
            <a:off x="3886200" y="46482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4" name="Rectangle 69"/>
          <p:cNvSpPr>
            <a:spLocks noChangeArrowheads="1"/>
          </p:cNvSpPr>
          <p:nvPr/>
        </p:nvSpPr>
        <p:spPr bwMode="auto">
          <a:xfrm>
            <a:off x="1828800" y="4648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25" name="Rectangle 71"/>
          <p:cNvSpPr>
            <a:spLocks noChangeArrowheads="1"/>
          </p:cNvSpPr>
          <p:nvPr/>
        </p:nvSpPr>
        <p:spPr bwMode="auto">
          <a:xfrm>
            <a:off x="2514600" y="4953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6" name="Rectangle 72"/>
          <p:cNvSpPr>
            <a:spLocks noChangeArrowheads="1"/>
          </p:cNvSpPr>
          <p:nvPr/>
        </p:nvSpPr>
        <p:spPr bwMode="auto">
          <a:xfrm>
            <a:off x="3200400" y="4953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7" name="Rectangle 73"/>
          <p:cNvSpPr>
            <a:spLocks noChangeArrowheads="1"/>
          </p:cNvSpPr>
          <p:nvPr/>
        </p:nvSpPr>
        <p:spPr bwMode="auto">
          <a:xfrm>
            <a:off x="3886200" y="49530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8" name="Rectangle 75"/>
          <p:cNvSpPr>
            <a:spLocks noChangeArrowheads="1"/>
          </p:cNvSpPr>
          <p:nvPr/>
        </p:nvSpPr>
        <p:spPr bwMode="auto">
          <a:xfrm>
            <a:off x="1828800" y="4953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29" name="Text Box 76"/>
          <p:cNvSpPr txBox="1">
            <a:spLocks noChangeArrowheads="1"/>
          </p:cNvSpPr>
          <p:nvPr/>
        </p:nvSpPr>
        <p:spPr bwMode="auto">
          <a:xfrm>
            <a:off x="533400" y="21336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head</a:t>
            </a:r>
          </a:p>
        </p:txBody>
      </p:sp>
      <p:sp>
        <p:nvSpPr>
          <p:cNvPr id="131130" name="Text Box 77"/>
          <p:cNvSpPr txBox="1">
            <a:spLocks noChangeArrowheads="1"/>
          </p:cNvSpPr>
          <p:nvPr/>
        </p:nvSpPr>
        <p:spPr bwMode="auto">
          <a:xfrm>
            <a:off x="755650" y="30480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tail</a:t>
            </a:r>
          </a:p>
        </p:txBody>
      </p:sp>
      <p:sp>
        <p:nvSpPr>
          <p:cNvPr id="131131" name="Text Box 78"/>
          <p:cNvSpPr txBox="1">
            <a:spLocks noChangeArrowheads="1"/>
          </p:cNvSpPr>
          <p:nvPr/>
        </p:nvSpPr>
        <p:spPr bwMode="auto">
          <a:xfrm>
            <a:off x="838200" y="5486400"/>
            <a:ext cx="731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sz="2000"/>
              <a:t>When can an instruction retire?</a:t>
            </a:r>
          </a:p>
          <a:p>
            <a:pPr algn="l"/>
            <a:r>
              <a:rPr lang="en-US" sz="2000"/>
              <a:t>What do you do?</a:t>
            </a:r>
          </a:p>
          <a:p>
            <a:pPr algn="l"/>
            <a:r>
              <a:rPr lang="en-US" sz="2000"/>
              <a:t>How do you read a register that hasn’t committed to arch state?</a:t>
            </a:r>
          </a:p>
        </p:txBody>
      </p:sp>
      <p:sp>
        <p:nvSpPr>
          <p:cNvPr id="131132" name="Rectangle 79"/>
          <p:cNvSpPr>
            <a:spLocks noChangeArrowheads="1"/>
          </p:cNvSpPr>
          <p:nvPr/>
        </p:nvSpPr>
        <p:spPr bwMode="auto">
          <a:xfrm>
            <a:off x="6400800" y="1676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Rename</a:t>
            </a:r>
          </a:p>
          <a:p>
            <a:pPr algn="ctr" eaLnBrk="0" hangingPunct="0"/>
            <a:r>
              <a:rPr lang="en-US" sz="1400"/>
              <a:t>Reg</a:t>
            </a:r>
          </a:p>
        </p:txBody>
      </p:sp>
      <p:sp>
        <p:nvSpPr>
          <p:cNvPr id="131133" name="Rectangle 80"/>
          <p:cNvSpPr>
            <a:spLocks noChangeArrowheads="1"/>
          </p:cNvSpPr>
          <p:nvPr/>
        </p:nvSpPr>
        <p:spPr bwMode="auto">
          <a:xfrm>
            <a:off x="6400800" y="3429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4" name="Rectangle 81"/>
          <p:cNvSpPr>
            <a:spLocks noChangeArrowheads="1"/>
          </p:cNvSpPr>
          <p:nvPr/>
        </p:nvSpPr>
        <p:spPr bwMode="auto">
          <a:xfrm>
            <a:off x="6400800" y="3733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5" name="Rectangle 82"/>
          <p:cNvSpPr>
            <a:spLocks noChangeArrowheads="1"/>
          </p:cNvSpPr>
          <p:nvPr/>
        </p:nvSpPr>
        <p:spPr bwMode="auto">
          <a:xfrm>
            <a:off x="6400800" y="4038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6" name="Rectangle 83"/>
          <p:cNvSpPr>
            <a:spLocks noChangeArrowheads="1"/>
          </p:cNvSpPr>
          <p:nvPr/>
        </p:nvSpPr>
        <p:spPr bwMode="auto">
          <a:xfrm>
            <a:off x="6400800" y="4343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7" name="Rectangle 84"/>
          <p:cNvSpPr>
            <a:spLocks noChangeArrowheads="1"/>
          </p:cNvSpPr>
          <p:nvPr/>
        </p:nvSpPr>
        <p:spPr bwMode="auto">
          <a:xfrm>
            <a:off x="6400800" y="4648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8" name="Rectangle 85"/>
          <p:cNvSpPr>
            <a:spLocks noChangeArrowheads="1"/>
          </p:cNvSpPr>
          <p:nvPr/>
        </p:nvSpPr>
        <p:spPr bwMode="auto">
          <a:xfrm>
            <a:off x="6400800" y="4953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9" name="Rectangle 86"/>
          <p:cNvSpPr>
            <a:spLocks noChangeArrowheads="1"/>
          </p:cNvSpPr>
          <p:nvPr/>
        </p:nvSpPr>
        <p:spPr bwMode="auto">
          <a:xfrm>
            <a:off x="5486400" y="4953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0" name="Rectangle 87"/>
          <p:cNvSpPr>
            <a:spLocks noChangeArrowheads="1"/>
          </p:cNvSpPr>
          <p:nvPr/>
        </p:nvSpPr>
        <p:spPr bwMode="auto">
          <a:xfrm>
            <a:off x="5486400" y="4648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1" name="Rectangle 88"/>
          <p:cNvSpPr>
            <a:spLocks noChangeArrowheads="1"/>
          </p:cNvSpPr>
          <p:nvPr/>
        </p:nvSpPr>
        <p:spPr bwMode="auto">
          <a:xfrm>
            <a:off x="5486400" y="4343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2" name="Rectangle 89"/>
          <p:cNvSpPr>
            <a:spLocks noChangeArrowheads="1"/>
          </p:cNvSpPr>
          <p:nvPr/>
        </p:nvSpPr>
        <p:spPr bwMode="auto">
          <a:xfrm>
            <a:off x="5486400" y="4038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3" name="Rectangle 90"/>
          <p:cNvSpPr>
            <a:spLocks noChangeArrowheads="1"/>
          </p:cNvSpPr>
          <p:nvPr/>
        </p:nvSpPr>
        <p:spPr bwMode="auto">
          <a:xfrm>
            <a:off x="5486400" y="3733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4" name="Rectangle 91"/>
          <p:cNvSpPr>
            <a:spLocks noChangeArrowheads="1"/>
          </p:cNvSpPr>
          <p:nvPr/>
        </p:nvSpPr>
        <p:spPr bwMode="auto">
          <a:xfrm>
            <a:off x="5486400" y="3429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5" name="Rectangle 92"/>
          <p:cNvSpPr>
            <a:spLocks noChangeArrowheads="1"/>
          </p:cNvSpPr>
          <p:nvPr/>
        </p:nvSpPr>
        <p:spPr bwMode="auto">
          <a:xfrm>
            <a:off x="5486400" y="3124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6" name="Rectangle 93"/>
          <p:cNvSpPr>
            <a:spLocks noChangeArrowheads="1"/>
          </p:cNvSpPr>
          <p:nvPr/>
        </p:nvSpPr>
        <p:spPr bwMode="auto">
          <a:xfrm>
            <a:off x="5486400" y="2819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R5</a:t>
            </a:r>
          </a:p>
        </p:txBody>
      </p:sp>
      <p:sp>
        <p:nvSpPr>
          <p:cNvPr id="131147" name="Rectangle 94"/>
          <p:cNvSpPr>
            <a:spLocks noChangeArrowheads="1"/>
          </p:cNvSpPr>
          <p:nvPr/>
        </p:nvSpPr>
        <p:spPr bwMode="auto">
          <a:xfrm>
            <a:off x="5486400" y="2514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R3</a:t>
            </a:r>
          </a:p>
        </p:txBody>
      </p:sp>
      <p:sp>
        <p:nvSpPr>
          <p:cNvPr id="131148" name="Rectangle 95"/>
          <p:cNvSpPr>
            <a:spLocks noChangeArrowheads="1"/>
          </p:cNvSpPr>
          <p:nvPr/>
        </p:nvSpPr>
        <p:spPr bwMode="auto">
          <a:xfrm>
            <a:off x="5486400" y="2209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a:t>
            </a:r>
          </a:p>
        </p:txBody>
      </p:sp>
    </p:spTree>
    <p:extLst>
      <p:ext uri="{BB962C8B-B14F-4D97-AF65-F5344CB8AC3E}">
        <p14:creationId xmlns:p14="http://schemas.microsoft.com/office/powerpoint/2010/main" val="2591017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2"/>
          <p:cNvSpPr>
            <a:spLocks noGrp="1" noChangeArrowheads="1"/>
          </p:cNvSpPr>
          <p:nvPr>
            <p:ph type="title"/>
          </p:nvPr>
        </p:nvSpPr>
        <p:spPr/>
        <p:txBody>
          <a:bodyPr/>
          <a:lstStyle/>
          <a:p>
            <a:r>
              <a:rPr lang="en-US" dirty="0"/>
              <a:t>Possible Reorder Buffer – Implemented as Circular Buffer</a:t>
            </a:r>
          </a:p>
        </p:txBody>
      </p:sp>
      <p:sp>
        <p:nvSpPr>
          <p:cNvPr id="2" name="Slide Number Placeholder 1"/>
          <p:cNvSpPr>
            <a:spLocks noGrp="1"/>
          </p:cNvSpPr>
          <p:nvPr>
            <p:ph type="sldNum" idx="12"/>
          </p:nvPr>
        </p:nvSpPr>
        <p:spPr/>
        <p:txBody>
          <a:bodyPr/>
          <a:lstStyle/>
          <a:p>
            <a:fld id="{9DD4E8C5-AEF8-47CF-BD2E-6D570408DCD0}" type="slidenum">
              <a:rPr lang="en-US" altLang="en-US" smtClean="0"/>
              <a:pPr/>
              <a:t>31</a:t>
            </a:fld>
            <a:endParaRPr lang="en-US" altLang="en-US"/>
          </a:p>
        </p:txBody>
      </p:sp>
      <p:sp>
        <p:nvSpPr>
          <p:cNvPr id="7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31076" name="Slide Number Placeholder 5"/>
          <p:cNvSpPr txBox="1">
            <a:spLocks noGrp="1"/>
          </p:cNvSpPr>
          <p:nvPr/>
        </p:nvSpPr>
        <p:spPr bwMode="auto">
          <a:xfrm>
            <a:off x="7010400" y="658336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650A01CE-258C-4633-ADAD-3EBF4641B1C7}" type="slidenum">
              <a:rPr lang="en-US" altLang="en-US" sz="1000"/>
              <a:pPr algn="r" eaLnBrk="1" hangingPunct="1"/>
              <a:t>31</a:t>
            </a:fld>
            <a:endParaRPr lang="en-US" altLang="en-US" sz="1000"/>
          </a:p>
        </p:txBody>
      </p:sp>
      <p:sp>
        <p:nvSpPr>
          <p:cNvPr id="131078" name="Rectangle 4"/>
          <p:cNvSpPr>
            <a:spLocks noChangeArrowheads="1"/>
          </p:cNvSpPr>
          <p:nvPr/>
        </p:nvSpPr>
        <p:spPr bwMode="auto">
          <a:xfrm>
            <a:off x="2514600" y="1676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Issued</a:t>
            </a:r>
          </a:p>
        </p:txBody>
      </p:sp>
      <p:sp>
        <p:nvSpPr>
          <p:cNvPr id="131079" name="Rectangle 5"/>
          <p:cNvSpPr>
            <a:spLocks noChangeArrowheads="1"/>
          </p:cNvSpPr>
          <p:nvPr/>
        </p:nvSpPr>
        <p:spPr bwMode="auto">
          <a:xfrm>
            <a:off x="3200400" y="1676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Done</a:t>
            </a:r>
          </a:p>
        </p:txBody>
      </p:sp>
      <p:sp>
        <p:nvSpPr>
          <p:cNvPr id="131080" name="Rectangle 6"/>
          <p:cNvSpPr>
            <a:spLocks noChangeArrowheads="1"/>
          </p:cNvSpPr>
          <p:nvPr/>
        </p:nvSpPr>
        <p:spPr bwMode="auto">
          <a:xfrm>
            <a:off x="3886200" y="16764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Inst address</a:t>
            </a:r>
          </a:p>
        </p:txBody>
      </p:sp>
      <p:sp>
        <p:nvSpPr>
          <p:cNvPr id="131081" name="Rectangle 7"/>
          <p:cNvSpPr>
            <a:spLocks noChangeArrowheads="1"/>
          </p:cNvSpPr>
          <p:nvPr/>
        </p:nvSpPr>
        <p:spPr bwMode="auto">
          <a:xfrm>
            <a:off x="5486400" y="1676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Arch Reg</a:t>
            </a:r>
          </a:p>
        </p:txBody>
      </p:sp>
      <p:sp>
        <p:nvSpPr>
          <p:cNvPr id="131082" name="Rectangle 9"/>
          <p:cNvSpPr>
            <a:spLocks noChangeArrowheads="1"/>
          </p:cNvSpPr>
          <p:nvPr/>
        </p:nvSpPr>
        <p:spPr bwMode="auto">
          <a:xfrm>
            <a:off x="1828800" y="1676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a:t>Valid</a:t>
            </a:r>
          </a:p>
        </p:txBody>
      </p:sp>
      <p:sp>
        <p:nvSpPr>
          <p:cNvPr id="131083" name="Line 10"/>
          <p:cNvSpPr>
            <a:spLocks noChangeShapeType="1"/>
          </p:cNvSpPr>
          <p:nvPr/>
        </p:nvSpPr>
        <p:spPr bwMode="auto">
          <a:xfrm>
            <a:off x="1447800" y="23622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84" name="Line 11"/>
          <p:cNvSpPr>
            <a:spLocks noChangeShapeType="1"/>
          </p:cNvSpPr>
          <p:nvPr/>
        </p:nvSpPr>
        <p:spPr bwMode="auto">
          <a:xfrm>
            <a:off x="1524000" y="32766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085" name="Rectangle 13"/>
          <p:cNvSpPr>
            <a:spLocks noChangeArrowheads="1"/>
          </p:cNvSpPr>
          <p:nvPr/>
        </p:nvSpPr>
        <p:spPr bwMode="auto">
          <a:xfrm>
            <a:off x="2514600" y="2209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1</a:t>
            </a:r>
          </a:p>
        </p:txBody>
      </p:sp>
      <p:sp>
        <p:nvSpPr>
          <p:cNvPr id="131086" name="Rectangle 14"/>
          <p:cNvSpPr>
            <a:spLocks noChangeArrowheads="1"/>
          </p:cNvSpPr>
          <p:nvPr/>
        </p:nvSpPr>
        <p:spPr bwMode="auto">
          <a:xfrm>
            <a:off x="3200400" y="2209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087" name="Rectangle 15"/>
          <p:cNvSpPr>
            <a:spLocks noChangeArrowheads="1"/>
          </p:cNvSpPr>
          <p:nvPr/>
        </p:nvSpPr>
        <p:spPr bwMode="auto">
          <a:xfrm>
            <a:off x="3886200" y="22098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0x0100</a:t>
            </a:r>
          </a:p>
        </p:txBody>
      </p:sp>
      <p:sp>
        <p:nvSpPr>
          <p:cNvPr id="131088" name="Rectangle 16"/>
          <p:cNvSpPr>
            <a:spLocks noChangeArrowheads="1"/>
          </p:cNvSpPr>
          <p:nvPr/>
        </p:nvSpPr>
        <p:spPr bwMode="auto">
          <a:xfrm>
            <a:off x="6400800" y="2209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a:t>
            </a:r>
          </a:p>
        </p:txBody>
      </p:sp>
      <p:sp>
        <p:nvSpPr>
          <p:cNvPr id="131089" name="Rectangle 18"/>
          <p:cNvSpPr>
            <a:spLocks noChangeArrowheads="1"/>
          </p:cNvSpPr>
          <p:nvPr/>
        </p:nvSpPr>
        <p:spPr bwMode="auto">
          <a:xfrm>
            <a:off x="1828800" y="2209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0" name="Rectangle 20"/>
          <p:cNvSpPr>
            <a:spLocks noChangeArrowheads="1"/>
          </p:cNvSpPr>
          <p:nvPr/>
        </p:nvSpPr>
        <p:spPr bwMode="auto">
          <a:xfrm>
            <a:off x="2514600" y="2514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0</a:t>
            </a:r>
          </a:p>
        </p:txBody>
      </p:sp>
      <p:sp>
        <p:nvSpPr>
          <p:cNvPr id="131091" name="Rectangle 21"/>
          <p:cNvSpPr>
            <a:spLocks noChangeArrowheads="1"/>
          </p:cNvSpPr>
          <p:nvPr/>
        </p:nvSpPr>
        <p:spPr bwMode="auto">
          <a:xfrm>
            <a:off x="3200400" y="2514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0</a:t>
            </a:r>
          </a:p>
        </p:txBody>
      </p:sp>
      <p:sp>
        <p:nvSpPr>
          <p:cNvPr id="131092" name="Rectangle 22"/>
          <p:cNvSpPr>
            <a:spLocks noChangeArrowheads="1"/>
          </p:cNvSpPr>
          <p:nvPr/>
        </p:nvSpPr>
        <p:spPr bwMode="auto">
          <a:xfrm>
            <a:off x="3886200" y="25146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0x0200</a:t>
            </a:r>
          </a:p>
        </p:txBody>
      </p:sp>
      <p:sp>
        <p:nvSpPr>
          <p:cNvPr id="131093" name="Rectangle 23"/>
          <p:cNvSpPr>
            <a:spLocks noChangeArrowheads="1"/>
          </p:cNvSpPr>
          <p:nvPr/>
        </p:nvSpPr>
        <p:spPr bwMode="auto">
          <a:xfrm>
            <a:off x="6400800" y="2514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Value</a:t>
            </a:r>
          </a:p>
        </p:txBody>
      </p:sp>
      <p:sp>
        <p:nvSpPr>
          <p:cNvPr id="131094" name="Rectangle 25"/>
          <p:cNvSpPr>
            <a:spLocks noChangeArrowheads="1"/>
          </p:cNvSpPr>
          <p:nvPr/>
        </p:nvSpPr>
        <p:spPr bwMode="auto">
          <a:xfrm>
            <a:off x="1828800" y="2514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5" name="Rectangle 27"/>
          <p:cNvSpPr>
            <a:spLocks noChangeArrowheads="1"/>
          </p:cNvSpPr>
          <p:nvPr/>
        </p:nvSpPr>
        <p:spPr bwMode="auto">
          <a:xfrm>
            <a:off x="2514600" y="2819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6" name="Rectangle 28"/>
          <p:cNvSpPr>
            <a:spLocks noChangeArrowheads="1"/>
          </p:cNvSpPr>
          <p:nvPr/>
        </p:nvSpPr>
        <p:spPr bwMode="auto">
          <a:xfrm>
            <a:off x="3200400" y="2819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097" name="Rectangle 29"/>
          <p:cNvSpPr>
            <a:spLocks noChangeArrowheads="1"/>
          </p:cNvSpPr>
          <p:nvPr/>
        </p:nvSpPr>
        <p:spPr bwMode="auto">
          <a:xfrm>
            <a:off x="3886200" y="28194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0x0204</a:t>
            </a:r>
          </a:p>
        </p:txBody>
      </p:sp>
      <p:sp>
        <p:nvSpPr>
          <p:cNvPr id="131098" name="Rectangle 30"/>
          <p:cNvSpPr>
            <a:spLocks noChangeArrowheads="1"/>
          </p:cNvSpPr>
          <p:nvPr/>
        </p:nvSpPr>
        <p:spPr bwMode="auto">
          <a:xfrm>
            <a:off x="6400800" y="2819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Value</a:t>
            </a:r>
          </a:p>
        </p:txBody>
      </p:sp>
      <p:sp>
        <p:nvSpPr>
          <p:cNvPr id="131099" name="Rectangle 32"/>
          <p:cNvSpPr>
            <a:spLocks noChangeArrowheads="1"/>
          </p:cNvSpPr>
          <p:nvPr/>
        </p:nvSpPr>
        <p:spPr bwMode="auto">
          <a:xfrm>
            <a:off x="1828800" y="2819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1</a:t>
            </a:r>
          </a:p>
        </p:txBody>
      </p:sp>
      <p:sp>
        <p:nvSpPr>
          <p:cNvPr id="131100" name="Rectangle 34"/>
          <p:cNvSpPr>
            <a:spLocks noChangeArrowheads="1"/>
          </p:cNvSpPr>
          <p:nvPr/>
        </p:nvSpPr>
        <p:spPr bwMode="auto">
          <a:xfrm>
            <a:off x="2514600" y="3124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1" name="Rectangle 35"/>
          <p:cNvSpPr>
            <a:spLocks noChangeArrowheads="1"/>
          </p:cNvSpPr>
          <p:nvPr/>
        </p:nvSpPr>
        <p:spPr bwMode="auto">
          <a:xfrm>
            <a:off x="3200400" y="3124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2" name="Rectangle 36"/>
          <p:cNvSpPr>
            <a:spLocks noChangeArrowheads="1"/>
          </p:cNvSpPr>
          <p:nvPr/>
        </p:nvSpPr>
        <p:spPr bwMode="auto">
          <a:xfrm>
            <a:off x="3886200" y="31242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3" name="Rectangle 37"/>
          <p:cNvSpPr>
            <a:spLocks noChangeArrowheads="1"/>
          </p:cNvSpPr>
          <p:nvPr/>
        </p:nvSpPr>
        <p:spPr bwMode="auto">
          <a:xfrm>
            <a:off x="6400800" y="3124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4" name="Rectangle 39"/>
          <p:cNvSpPr>
            <a:spLocks noChangeArrowheads="1"/>
          </p:cNvSpPr>
          <p:nvPr/>
        </p:nvSpPr>
        <p:spPr bwMode="auto">
          <a:xfrm>
            <a:off x="1828800" y="3124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05" name="Rectangle 41"/>
          <p:cNvSpPr>
            <a:spLocks noChangeArrowheads="1"/>
          </p:cNvSpPr>
          <p:nvPr/>
        </p:nvSpPr>
        <p:spPr bwMode="auto">
          <a:xfrm>
            <a:off x="2514600" y="3429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6" name="Rectangle 42"/>
          <p:cNvSpPr>
            <a:spLocks noChangeArrowheads="1"/>
          </p:cNvSpPr>
          <p:nvPr/>
        </p:nvSpPr>
        <p:spPr bwMode="auto">
          <a:xfrm>
            <a:off x="3200400" y="3429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7" name="Rectangle 43"/>
          <p:cNvSpPr>
            <a:spLocks noChangeArrowheads="1"/>
          </p:cNvSpPr>
          <p:nvPr/>
        </p:nvSpPr>
        <p:spPr bwMode="auto">
          <a:xfrm>
            <a:off x="3886200" y="34290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08" name="Rectangle 45"/>
          <p:cNvSpPr>
            <a:spLocks noChangeArrowheads="1"/>
          </p:cNvSpPr>
          <p:nvPr/>
        </p:nvSpPr>
        <p:spPr bwMode="auto">
          <a:xfrm>
            <a:off x="1828800" y="3429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09" name="Rectangle 47"/>
          <p:cNvSpPr>
            <a:spLocks noChangeArrowheads="1"/>
          </p:cNvSpPr>
          <p:nvPr/>
        </p:nvSpPr>
        <p:spPr bwMode="auto">
          <a:xfrm>
            <a:off x="2514600" y="3733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0" name="Rectangle 48"/>
          <p:cNvSpPr>
            <a:spLocks noChangeArrowheads="1"/>
          </p:cNvSpPr>
          <p:nvPr/>
        </p:nvSpPr>
        <p:spPr bwMode="auto">
          <a:xfrm>
            <a:off x="3200400" y="3733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1" name="Rectangle 49"/>
          <p:cNvSpPr>
            <a:spLocks noChangeArrowheads="1"/>
          </p:cNvSpPr>
          <p:nvPr/>
        </p:nvSpPr>
        <p:spPr bwMode="auto">
          <a:xfrm>
            <a:off x="3886200" y="37338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2" name="Rectangle 51"/>
          <p:cNvSpPr>
            <a:spLocks noChangeArrowheads="1"/>
          </p:cNvSpPr>
          <p:nvPr/>
        </p:nvSpPr>
        <p:spPr bwMode="auto">
          <a:xfrm>
            <a:off x="1828800" y="37338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13" name="Rectangle 53"/>
          <p:cNvSpPr>
            <a:spLocks noChangeArrowheads="1"/>
          </p:cNvSpPr>
          <p:nvPr/>
        </p:nvSpPr>
        <p:spPr bwMode="auto">
          <a:xfrm>
            <a:off x="2514600" y="4038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4" name="Rectangle 54"/>
          <p:cNvSpPr>
            <a:spLocks noChangeArrowheads="1"/>
          </p:cNvSpPr>
          <p:nvPr/>
        </p:nvSpPr>
        <p:spPr bwMode="auto">
          <a:xfrm>
            <a:off x="3200400" y="4038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5" name="Rectangle 55"/>
          <p:cNvSpPr>
            <a:spLocks noChangeArrowheads="1"/>
          </p:cNvSpPr>
          <p:nvPr/>
        </p:nvSpPr>
        <p:spPr bwMode="auto">
          <a:xfrm>
            <a:off x="3886200" y="40386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6" name="Rectangle 57"/>
          <p:cNvSpPr>
            <a:spLocks noChangeArrowheads="1"/>
          </p:cNvSpPr>
          <p:nvPr/>
        </p:nvSpPr>
        <p:spPr bwMode="auto">
          <a:xfrm>
            <a:off x="1828800" y="40386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17" name="Rectangle 59"/>
          <p:cNvSpPr>
            <a:spLocks noChangeArrowheads="1"/>
          </p:cNvSpPr>
          <p:nvPr/>
        </p:nvSpPr>
        <p:spPr bwMode="auto">
          <a:xfrm>
            <a:off x="2514600" y="4343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8" name="Rectangle 60"/>
          <p:cNvSpPr>
            <a:spLocks noChangeArrowheads="1"/>
          </p:cNvSpPr>
          <p:nvPr/>
        </p:nvSpPr>
        <p:spPr bwMode="auto">
          <a:xfrm>
            <a:off x="3200400" y="4343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19" name="Rectangle 61"/>
          <p:cNvSpPr>
            <a:spLocks noChangeArrowheads="1"/>
          </p:cNvSpPr>
          <p:nvPr/>
        </p:nvSpPr>
        <p:spPr bwMode="auto">
          <a:xfrm>
            <a:off x="3886200" y="43434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0" name="Rectangle 63"/>
          <p:cNvSpPr>
            <a:spLocks noChangeArrowheads="1"/>
          </p:cNvSpPr>
          <p:nvPr/>
        </p:nvSpPr>
        <p:spPr bwMode="auto">
          <a:xfrm>
            <a:off x="1828800" y="43434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21" name="Rectangle 65"/>
          <p:cNvSpPr>
            <a:spLocks noChangeArrowheads="1"/>
          </p:cNvSpPr>
          <p:nvPr/>
        </p:nvSpPr>
        <p:spPr bwMode="auto">
          <a:xfrm>
            <a:off x="2514600" y="4648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2" name="Rectangle 66"/>
          <p:cNvSpPr>
            <a:spLocks noChangeArrowheads="1"/>
          </p:cNvSpPr>
          <p:nvPr/>
        </p:nvSpPr>
        <p:spPr bwMode="auto">
          <a:xfrm>
            <a:off x="3200400" y="4648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3" name="Rectangle 67"/>
          <p:cNvSpPr>
            <a:spLocks noChangeArrowheads="1"/>
          </p:cNvSpPr>
          <p:nvPr/>
        </p:nvSpPr>
        <p:spPr bwMode="auto">
          <a:xfrm>
            <a:off x="3886200" y="46482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4" name="Rectangle 69"/>
          <p:cNvSpPr>
            <a:spLocks noChangeArrowheads="1"/>
          </p:cNvSpPr>
          <p:nvPr/>
        </p:nvSpPr>
        <p:spPr bwMode="auto">
          <a:xfrm>
            <a:off x="1828800" y="46482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25" name="Rectangle 71"/>
          <p:cNvSpPr>
            <a:spLocks noChangeArrowheads="1"/>
          </p:cNvSpPr>
          <p:nvPr/>
        </p:nvSpPr>
        <p:spPr bwMode="auto">
          <a:xfrm>
            <a:off x="2514600" y="4953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6" name="Rectangle 72"/>
          <p:cNvSpPr>
            <a:spLocks noChangeArrowheads="1"/>
          </p:cNvSpPr>
          <p:nvPr/>
        </p:nvSpPr>
        <p:spPr bwMode="auto">
          <a:xfrm>
            <a:off x="3200400" y="4953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7" name="Rectangle 73"/>
          <p:cNvSpPr>
            <a:spLocks noChangeArrowheads="1"/>
          </p:cNvSpPr>
          <p:nvPr/>
        </p:nvSpPr>
        <p:spPr bwMode="auto">
          <a:xfrm>
            <a:off x="3886200" y="4953000"/>
            <a:ext cx="16002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28" name="Rectangle 75"/>
          <p:cNvSpPr>
            <a:spLocks noChangeArrowheads="1"/>
          </p:cNvSpPr>
          <p:nvPr/>
        </p:nvSpPr>
        <p:spPr bwMode="auto">
          <a:xfrm>
            <a:off x="1828800" y="4953000"/>
            <a:ext cx="685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0</a:t>
            </a:r>
          </a:p>
        </p:txBody>
      </p:sp>
      <p:sp>
        <p:nvSpPr>
          <p:cNvPr id="131129" name="Text Box 76"/>
          <p:cNvSpPr txBox="1">
            <a:spLocks noChangeArrowheads="1"/>
          </p:cNvSpPr>
          <p:nvPr/>
        </p:nvSpPr>
        <p:spPr bwMode="auto">
          <a:xfrm>
            <a:off x="533400" y="21336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head</a:t>
            </a:r>
          </a:p>
        </p:txBody>
      </p:sp>
      <p:sp>
        <p:nvSpPr>
          <p:cNvPr id="131130" name="Text Box 77"/>
          <p:cNvSpPr txBox="1">
            <a:spLocks noChangeArrowheads="1"/>
          </p:cNvSpPr>
          <p:nvPr/>
        </p:nvSpPr>
        <p:spPr bwMode="auto">
          <a:xfrm>
            <a:off x="755650" y="30480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tail</a:t>
            </a:r>
          </a:p>
        </p:txBody>
      </p:sp>
      <p:sp>
        <p:nvSpPr>
          <p:cNvPr id="131131" name="Text Box 78"/>
          <p:cNvSpPr txBox="1">
            <a:spLocks noChangeArrowheads="1"/>
          </p:cNvSpPr>
          <p:nvPr/>
        </p:nvSpPr>
        <p:spPr bwMode="auto">
          <a:xfrm>
            <a:off x="838200" y="5486400"/>
            <a:ext cx="731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sz="2000" dirty="0"/>
              <a:t>When can an instruction retire?</a:t>
            </a:r>
          </a:p>
          <a:p>
            <a:pPr algn="l"/>
            <a:r>
              <a:rPr lang="en-US" sz="2000" dirty="0"/>
              <a:t>What do you do?</a:t>
            </a:r>
          </a:p>
          <a:p>
            <a:pPr algn="l"/>
            <a:r>
              <a:rPr lang="en-US" sz="2000" dirty="0"/>
              <a:t>How do you read a register that hasn’t committed to arch state?</a:t>
            </a:r>
          </a:p>
        </p:txBody>
      </p:sp>
      <p:sp>
        <p:nvSpPr>
          <p:cNvPr id="131132" name="Rectangle 79"/>
          <p:cNvSpPr>
            <a:spLocks noChangeArrowheads="1"/>
          </p:cNvSpPr>
          <p:nvPr/>
        </p:nvSpPr>
        <p:spPr bwMode="auto">
          <a:xfrm>
            <a:off x="6400800" y="1676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dirty="0"/>
              <a:t>Actual</a:t>
            </a:r>
          </a:p>
          <a:p>
            <a:pPr algn="ctr" eaLnBrk="0" hangingPunct="0"/>
            <a:r>
              <a:rPr lang="en-US" sz="1400" dirty="0"/>
              <a:t>Physical </a:t>
            </a:r>
          </a:p>
        </p:txBody>
      </p:sp>
      <p:sp>
        <p:nvSpPr>
          <p:cNvPr id="131133" name="Rectangle 80"/>
          <p:cNvSpPr>
            <a:spLocks noChangeArrowheads="1"/>
          </p:cNvSpPr>
          <p:nvPr/>
        </p:nvSpPr>
        <p:spPr bwMode="auto">
          <a:xfrm>
            <a:off x="6400800" y="3429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4" name="Rectangle 81"/>
          <p:cNvSpPr>
            <a:spLocks noChangeArrowheads="1"/>
          </p:cNvSpPr>
          <p:nvPr/>
        </p:nvSpPr>
        <p:spPr bwMode="auto">
          <a:xfrm>
            <a:off x="6400800" y="3733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5" name="Rectangle 82"/>
          <p:cNvSpPr>
            <a:spLocks noChangeArrowheads="1"/>
          </p:cNvSpPr>
          <p:nvPr/>
        </p:nvSpPr>
        <p:spPr bwMode="auto">
          <a:xfrm>
            <a:off x="6400800" y="4038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6" name="Rectangle 83"/>
          <p:cNvSpPr>
            <a:spLocks noChangeArrowheads="1"/>
          </p:cNvSpPr>
          <p:nvPr/>
        </p:nvSpPr>
        <p:spPr bwMode="auto">
          <a:xfrm>
            <a:off x="6400800" y="4343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7" name="Rectangle 84"/>
          <p:cNvSpPr>
            <a:spLocks noChangeArrowheads="1"/>
          </p:cNvSpPr>
          <p:nvPr/>
        </p:nvSpPr>
        <p:spPr bwMode="auto">
          <a:xfrm>
            <a:off x="6400800" y="4648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8" name="Rectangle 85"/>
          <p:cNvSpPr>
            <a:spLocks noChangeArrowheads="1"/>
          </p:cNvSpPr>
          <p:nvPr/>
        </p:nvSpPr>
        <p:spPr bwMode="auto">
          <a:xfrm>
            <a:off x="6400800" y="4953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39" name="Rectangle 86"/>
          <p:cNvSpPr>
            <a:spLocks noChangeArrowheads="1"/>
          </p:cNvSpPr>
          <p:nvPr/>
        </p:nvSpPr>
        <p:spPr bwMode="auto">
          <a:xfrm>
            <a:off x="5486400" y="4953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0" name="Rectangle 87"/>
          <p:cNvSpPr>
            <a:spLocks noChangeArrowheads="1"/>
          </p:cNvSpPr>
          <p:nvPr/>
        </p:nvSpPr>
        <p:spPr bwMode="auto">
          <a:xfrm>
            <a:off x="5486400" y="4648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1" name="Rectangle 88"/>
          <p:cNvSpPr>
            <a:spLocks noChangeArrowheads="1"/>
          </p:cNvSpPr>
          <p:nvPr/>
        </p:nvSpPr>
        <p:spPr bwMode="auto">
          <a:xfrm>
            <a:off x="5486400" y="4343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2" name="Rectangle 89"/>
          <p:cNvSpPr>
            <a:spLocks noChangeArrowheads="1"/>
          </p:cNvSpPr>
          <p:nvPr/>
        </p:nvSpPr>
        <p:spPr bwMode="auto">
          <a:xfrm>
            <a:off x="5486400" y="4038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3" name="Rectangle 90"/>
          <p:cNvSpPr>
            <a:spLocks noChangeArrowheads="1"/>
          </p:cNvSpPr>
          <p:nvPr/>
        </p:nvSpPr>
        <p:spPr bwMode="auto">
          <a:xfrm>
            <a:off x="5486400" y="3733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4" name="Rectangle 91"/>
          <p:cNvSpPr>
            <a:spLocks noChangeArrowheads="1"/>
          </p:cNvSpPr>
          <p:nvPr/>
        </p:nvSpPr>
        <p:spPr bwMode="auto">
          <a:xfrm>
            <a:off x="5486400" y="34290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5" name="Rectangle 92"/>
          <p:cNvSpPr>
            <a:spLocks noChangeArrowheads="1"/>
          </p:cNvSpPr>
          <p:nvPr/>
        </p:nvSpPr>
        <p:spPr bwMode="auto">
          <a:xfrm>
            <a:off x="5486400" y="31242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600"/>
          </a:p>
        </p:txBody>
      </p:sp>
      <p:sp>
        <p:nvSpPr>
          <p:cNvPr id="131146" name="Rectangle 93"/>
          <p:cNvSpPr>
            <a:spLocks noChangeArrowheads="1"/>
          </p:cNvSpPr>
          <p:nvPr/>
        </p:nvSpPr>
        <p:spPr bwMode="auto">
          <a:xfrm>
            <a:off x="5486400" y="28194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R5</a:t>
            </a:r>
          </a:p>
        </p:txBody>
      </p:sp>
      <p:sp>
        <p:nvSpPr>
          <p:cNvPr id="131147" name="Rectangle 94"/>
          <p:cNvSpPr>
            <a:spLocks noChangeArrowheads="1"/>
          </p:cNvSpPr>
          <p:nvPr/>
        </p:nvSpPr>
        <p:spPr bwMode="auto">
          <a:xfrm>
            <a:off x="5486400" y="25146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R3</a:t>
            </a:r>
          </a:p>
        </p:txBody>
      </p:sp>
      <p:sp>
        <p:nvSpPr>
          <p:cNvPr id="131148" name="Rectangle 95"/>
          <p:cNvSpPr>
            <a:spLocks noChangeArrowheads="1"/>
          </p:cNvSpPr>
          <p:nvPr/>
        </p:nvSpPr>
        <p:spPr bwMode="auto">
          <a:xfrm>
            <a:off x="5486400" y="2209800"/>
            <a:ext cx="9144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t>---</a:t>
            </a:r>
          </a:p>
        </p:txBody>
      </p:sp>
    </p:spTree>
    <p:extLst>
      <p:ext uri="{BB962C8B-B14F-4D97-AF65-F5344CB8AC3E}">
        <p14:creationId xmlns:p14="http://schemas.microsoft.com/office/powerpoint/2010/main" val="3601545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t>Shadow Memory Buffers/Store Buffers</a:t>
            </a:r>
          </a:p>
        </p:txBody>
      </p:sp>
      <p:sp>
        <p:nvSpPr>
          <p:cNvPr id="178179" name="Rectangle 3"/>
          <p:cNvSpPr>
            <a:spLocks noGrp="1" noChangeArrowheads="1"/>
          </p:cNvSpPr>
          <p:nvPr>
            <p:ph idx="1"/>
          </p:nvPr>
        </p:nvSpPr>
        <p:spPr>
          <a:noFill/>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t>Uncommitted executed memory writes are blocked to a write buffer until instruction is committed</a:t>
            </a:r>
          </a:p>
          <a:p>
            <a:pPr lvl="1"/>
            <a:r>
              <a:rPr lang="en-US"/>
              <a:t>Loads must be short-circuited from buffer</a:t>
            </a:r>
          </a:p>
          <a:p>
            <a:r>
              <a:rPr lang="en-US"/>
              <a:t>When instruction is oldest, writes either </a:t>
            </a:r>
          </a:p>
          <a:p>
            <a:pPr lvl="1"/>
            <a:r>
              <a:rPr lang="en-US"/>
              <a:t>Allowed to proceed to be written to memory or</a:t>
            </a:r>
          </a:p>
          <a:p>
            <a:pPr lvl="1"/>
            <a:r>
              <a:rPr lang="en-US"/>
              <a:t>Canceled</a:t>
            </a:r>
          </a:p>
          <a:p>
            <a:r>
              <a:rPr lang="en-US"/>
              <a:t>Store buffers are essentially renamed registers for memory locations</a:t>
            </a:r>
          </a:p>
          <a:p>
            <a:pPr lvl="1"/>
            <a:r>
              <a:rPr lang="en-US">
                <a:solidFill>
                  <a:srgbClr val="0000CC"/>
                </a:solidFill>
              </a:rPr>
              <a:t>Any issues?</a:t>
            </a:r>
          </a:p>
          <a:p>
            <a:r>
              <a:rPr lang="en-US"/>
              <a:t>Also known as the Load/Store Queue (LSQ)</a:t>
            </a:r>
          </a:p>
          <a:p>
            <a:r>
              <a:rPr lang="en-US"/>
              <a:t>Also known as Memory Ordering Buffer (MOB)</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32</a:t>
            </a:fld>
            <a:endParaRPr lang="en-US" altLang="en-US"/>
          </a:p>
        </p:txBody>
      </p:sp>
      <p:sp>
        <p:nvSpPr>
          <p:cNvPr id="5"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399984495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t>Shadow Memory Buffers/Store Buffers</a:t>
            </a:r>
          </a:p>
        </p:txBody>
      </p:sp>
      <p:sp>
        <p:nvSpPr>
          <p:cNvPr id="178179" name="Rectangle 3"/>
          <p:cNvSpPr>
            <a:spLocks noGrp="1" noChangeArrowheads="1"/>
          </p:cNvSpPr>
          <p:nvPr>
            <p:ph idx="1"/>
          </p:nvPr>
        </p:nvSpPr>
        <p:spPr>
          <a:noFill/>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z="2400" dirty="0"/>
              <a:t>Store </a:t>
            </a:r>
            <a:r>
              <a:rPr lang="en-US" sz="2400" dirty="0">
                <a:sym typeface="Wingdings" pitchFamily="2" charset="2"/>
              </a:rPr>
              <a:t></a:t>
            </a:r>
            <a:r>
              <a:rPr lang="en-US" sz="2400" dirty="0"/>
              <a:t> Load is potential RAW! True data flow</a:t>
            </a:r>
          </a:p>
          <a:p>
            <a:r>
              <a:rPr lang="en-US" sz="2400" dirty="0"/>
              <a:t>Store </a:t>
            </a:r>
            <a:r>
              <a:rPr lang="en-US" sz="2400" dirty="0">
                <a:sym typeface="Wingdings" pitchFamily="2" charset="2"/>
              </a:rPr>
              <a:t> Store is potential WAW</a:t>
            </a:r>
          </a:p>
          <a:p>
            <a:pPr lvl="1"/>
            <a:r>
              <a:rPr lang="en-US" sz="2000" dirty="0">
                <a:sym typeface="Wingdings" pitchFamily="2" charset="2"/>
              </a:rPr>
              <a:t>What about WAR?</a:t>
            </a:r>
            <a:endParaRPr lang="en-US" sz="2000" dirty="0"/>
          </a:p>
          <a:p>
            <a:r>
              <a:rPr lang="en-US" sz="2400" dirty="0"/>
              <a:t>Don’t want to stall on every memory operation</a:t>
            </a:r>
          </a:p>
          <a:p>
            <a:r>
              <a:rPr lang="en-US" sz="2400" dirty="0"/>
              <a:t>Rules for “memory disambiguation”</a:t>
            </a:r>
          </a:p>
          <a:p>
            <a:r>
              <a:rPr lang="en-US" sz="2400" dirty="0"/>
              <a:t>Loads (most relaxed)</a:t>
            </a:r>
          </a:p>
          <a:p>
            <a:pPr lvl="1"/>
            <a:r>
              <a:rPr lang="en-US" sz="2000" dirty="0"/>
              <a:t>Load can bypass any store known to not be to overlapping location</a:t>
            </a:r>
          </a:p>
          <a:p>
            <a:pPr lvl="2"/>
            <a:r>
              <a:rPr lang="en-US" sz="2000" dirty="0"/>
              <a:t>Careful about word size</a:t>
            </a:r>
          </a:p>
          <a:p>
            <a:pPr lvl="2"/>
            <a:r>
              <a:rPr lang="en-US" sz="2000" dirty="0"/>
              <a:t>Typically need to know addresses of load and all prior stores, unless:</a:t>
            </a:r>
          </a:p>
          <a:p>
            <a:pPr lvl="1"/>
            <a:r>
              <a:rPr lang="en-US" sz="2000" dirty="0"/>
              <a:t>Load can immediately “execute” when closest store to same address has a value (in store buffer)</a:t>
            </a:r>
          </a:p>
          <a:p>
            <a:r>
              <a:rPr lang="en-US" sz="2400" dirty="0"/>
              <a:t>Stores (most relaxed)</a:t>
            </a:r>
          </a:p>
          <a:p>
            <a:pPr lvl="1"/>
            <a:r>
              <a:rPr lang="en-US" sz="2000" dirty="0"/>
              <a:t>Store can write to memory when all older store addresses known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33</a:t>
            </a:fld>
            <a:endParaRPr lang="en-US" altLang="en-US"/>
          </a:p>
        </p:txBody>
      </p:sp>
      <p:sp>
        <p:nvSpPr>
          <p:cNvPr id="5"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337911749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a:t>Where is the Reorder Buffer?</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34</a:t>
            </a:fld>
            <a:endParaRPr lang="en-US" altLang="en-US"/>
          </a:p>
        </p:txBody>
      </p:sp>
      <p:sp>
        <p:nvSpPr>
          <p:cNvPr id="13"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82275" name="Rectangle 3"/>
          <p:cNvSpPr>
            <a:spLocks noChangeArrowheads="1"/>
          </p:cNvSpPr>
          <p:nvPr/>
        </p:nvSpPr>
        <p:spPr bwMode="auto">
          <a:xfrm>
            <a:off x="3124200" y="18288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Fetch</a:t>
            </a:r>
          </a:p>
        </p:txBody>
      </p:sp>
      <p:sp>
        <p:nvSpPr>
          <p:cNvPr id="182276" name="Rectangle 4"/>
          <p:cNvSpPr>
            <a:spLocks noChangeArrowheads="1"/>
          </p:cNvSpPr>
          <p:nvPr/>
        </p:nvSpPr>
        <p:spPr bwMode="auto">
          <a:xfrm>
            <a:off x="3124200" y="22098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Decode</a:t>
            </a:r>
          </a:p>
        </p:txBody>
      </p:sp>
      <p:sp>
        <p:nvSpPr>
          <p:cNvPr id="182277" name="Rectangle 5"/>
          <p:cNvSpPr>
            <a:spLocks noChangeArrowheads="1"/>
          </p:cNvSpPr>
          <p:nvPr/>
        </p:nvSpPr>
        <p:spPr bwMode="auto">
          <a:xfrm>
            <a:off x="3124200" y="2590800"/>
            <a:ext cx="2438400" cy="762000"/>
          </a:xfrm>
          <a:prstGeom prst="rect">
            <a:avLst/>
          </a:prstGeom>
          <a:solidFill>
            <a:srgbClr val="CCFFFF"/>
          </a:solidFill>
          <a:ln w="28575" algn="ctr">
            <a:solidFill>
              <a:schemeClr val="tx1"/>
            </a:solidFill>
            <a:miter lim="800000"/>
            <a:headEnd/>
            <a:tailEnd/>
          </a:ln>
          <a:effectLst/>
          <a:extLst/>
        </p:spPr>
        <p:txBody>
          <a:bodyPr wrap="none" anchor="ctr"/>
          <a:lstStyle/>
          <a:p>
            <a:pPr algn="ctr" eaLnBrk="0" hangingPunct="0"/>
            <a:r>
              <a:rPr lang="en-US" dirty="0"/>
              <a:t>Rename/ROB/</a:t>
            </a:r>
            <a:br>
              <a:rPr lang="en-US" dirty="0"/>
            </a:br>
            <a:r>
              <a:rPr lang="en-US" dirty="0"/>
              <a:t>MOB/RS</a:t>
            </a:r>
          </a:p>
        </p:txBody>
      </p:sp>
      <p:sp>
        <p:nvSpPr>
          <p:cNvPr id="182279" name="Rectangle 7"/>
          <p:cNvSpPr>
            <a:spLocks noChangeArrowheads="1"/>
          </p:cNvSpPr>
          <p:nvPr/>
        </p:nvSpPr>
        <p:spPr bwMode="auto">
          <a:xfrm>
            <a:off x="3124200" y="3352800"/>
            <a:ext cx="2438400" cy="381000"/>
          </a:xfrm>
          <a:prstGeom prst="rect">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RS/Schedule</a:t>
            </a:r>
          </a:p>
        </p:txBody>
      </p:sp>
      <p:sp>
        <p:nvSpPr>
          <p:cNvPr id="182280" name="Rectangle 8"/>
          <p:cNvSpPr>
            <a:spLocks noChangeArrowheads="1"/>
          </p:cNvSpPr>
          <p:nvPr/>
        </p:nvSpPr>
        <p:spPr bwMode="auto">
          <a:xfrm>
            <a:off x="3124200" y="37338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Execute/Mem</a:t>
            </a:r>
          </a:p>
        </p:txBody>
      </p:sp>
      <p:sp>
        <p:nvSpPr>
          <p:cNvPr id="182281" name="Rectangle 9"/>
          <p:cNvSpPr>
            <a:spLocks noChangeArrowheads="1"/>
          </p:cNvSpPr>
          <p:nvPr/>
        </p:nvSpPr>
        <p:spPr bwMode="auto">
          <a:xfrm>
            <a:off x="3124200" y="41148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WB</a:t>
            </a:r>
          </a:p>
        </p:txBody>
      </p:sp>
      <p:sp>
        <p:nvSpPr>
          <p:cNvPr id="182282" name="Rectangle 10"/>
          <p:cNvSpPr>
            <a:spLocks noChangeArrowheads="1"/>
          </p:cNvSpPr>
          <p:nvPr/>
        </p:nvSpPr>
        <p:spPr bwMode="auto">
          <a:xfrm>
            <a:off x="3124200" y="4495800"/>
            <a:ext cx="2438400" cy="381000"/>
          </a:xfrm>
          <a:prstGeom prst="rect">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Retire</a:t>
            </a:r>
          </a:p>
        </p:txBody>
      </p:sp>
      <p:sp>
        <p:nvSpPr>
          <p:cNvPr id="182283" name="Text Box 11"/>
          <p:cNvSpPr txBox="1">
            <a:spLocks noChangeArrowheads="1"/>
          </p:cNvSpPr>
          <p:nvPr/>
        </p:nvSpPr>
        <p:spPr bwMode="auto">
          <a:xfrm>
            <a:off x="782638" y="5754688"/>
            <a:ext cx="638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t>Retire stage also known as </a:t>
            </a:r>
            <a:r>
              <a:rPr lang="en-US" i="1"/>
              <a:t>commit</a:t>
            </a:r>
            <a:r>
              <a:rPr lang="en-US"/>
              <a:t> or </a:t>
            </a:r>
            <a:r>
              <a:rPr lang="en-US" i="1"/>
              <a:t>gradute</a:t>
            </a:r>
            <a:endParaRPr lang="en-US"/>
          </a:p>
        </p:txBody>
      </p:sp>
    </p:spTree>
    <p:extLst>
      <p:ext uri="{BB962C8B-B14F-4D97-AF65-F5344CB8AC3E}">
        <p14:creationId xmlns:p14="http://schemas.microsoft.com/office/powerpoint/2010/main" val="1694335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r>
              <a:rPr lang="en-US" dirty="0"/>
              <a:t>Alternative:</a:t>
            </a:r>
            <a:br>
              <a:rPr lang="en-US" dirty="0"/>
            </a:br>
            <a:r>
              <a:rPr lang="en-US" dirty="0"/>
              <a:t>Explicit Register Renaming</a:t>
            </a:r>
          </a:p>
        </p:txBody>
      </p:sp>
      <p:sp>
        <p:nvSpPr>
          <p:cNvPr id="1074198" name="Rectangle 22"/>
          <p:cNvSpPr>
            <a:spLocks noGrp="1" noChangeArrowheads="1"/>
          </p:cNvSpPr>
          <p:nvPr>
            <p:ph idx="1"/>
          </p:nvPr>
        </p:nvSpPr>
        <p:spPr>
          <a:xfrm>
            <a:off x="457200" y="1433513"/>
            <a:ext cx="4664075" cy="5408613"/>
          </a:xfrm>
        </p:spPr>
        <p:txBody>
          <a:bodyPr/>
          <a:lstStyle/>
          <a:p>
            <a:pPr>
              <a:lnSpc>
                <a:spcPct val="90000"/>
              </a:lnSpc>
            </a:pPr>
            <a:r>
              <a:rPr lang="en-US" sz="2200" dirty="0"/>
              <a:t>No architectural registers, only physical registers</a:t>
            </a:r>
          </a:p>
          <a:p>
            <a:pPr>
              <a:lnSpc>
                <a:spcPct val="90000"/>
              </a:lnSpc>
            </a:pPr>
            <a:r>
              <a:rPr lang="en-US" sz="2200" dirty="0"/>
              <a:t>Use more physical registers than ISA supports</a:t>
            </a:r>
          </a:p>
          <a:p>
            <a:pPr>
              <a:lnSpc>
                <a:spcPct val="90000"/>
              </a:lnSpc>
            </a:pPr>
            <a:r>
              <a:rPr lang="en-US" sz="2200" dirty="0"/>
              <a:t>Supports in-order view of register values</a:t>
            </a:r>
          </a:p>
          <a:p>
            <a:pPr>
              <a:lnSpc>
                <a:spcPct val="90000"/>
              </a:lnSpc>
            </a:pPr>
            <a:r>
              <a:rPr lang="en-US" sz="2200" dirty="0"/>
              <a:t>Single register file, simpler</a:t>
            </a:r>
          </a:p>
          <a:p>
            <a:pPr>
              <a:lnSpc>
                <a:spcPct val="90000"/>
              </a:lnSpc>
            </a:pPr>
            <a:r>
              <a:rPr lang="en-US" sz="2200" dirty="0"/>
              <a:t>Used in MIPS R10000, Alpha 21264,  and with many modern processors</a:t>
            </a:r>
          </a:p>
          <a:p>
            <a:pPr>
              <a:lnSpc>
                <a:spcPct val="90000"/>
              </a:lnSpc>
              <a:buFont typeface="Wingdings" pitchFamily="2" charset="2"/>
              <a:buNone/>
            </a:pPr>
            <a:endParaRPr lang="en-US" sz="2200" dirty="0"/>
          </a:p>
          <a:p>
            <a:pPr>
              <a:lnSpc>
                <a:spcPct val="90000"/>
              </a:lnSpc>
            </a:pPr>
            <a:r>
              <a:rPr lang="en-US" sz="2200" dirty="0"/>
              <a:t>Architectural register mapping is a lookup table</a:t>
            </a:r>
          </a:p>
          <a:p>
            <a:pPr lvl="1">
              <a:lnSpc>
                <a:spcPct val="90000"/>
              </a:lnSpc>
            </a:pPr>
            <a:r>
              <a:rPr lang="en-US" sz="2000" dirty="0"/>
              <a:t>Committed or uncommitted</a:t>
            </a:r>
          </a:p>
          <a:p>
            <a:pPr lvl="1">
              <a:lnSpc>
                <a:spcPct val="90000"/>
              </a:lnSpc>
            </a:pPr>
            <a:r>
              <a:rPr lang="en-US" sz="2000" dirty="0"/>
              <a:t>Valid or not</a:t>
            </a:r>
          </a:p>
          <a:p>
            <a:pPr lvl="1">
              <a:lnSpc>
                <a:spcPct val="90000"/>
              </a:lnSpc>
            </a:pPr>
            <a:r>
              <a:rPr lang="en-US" sz="2000" dirty="0"/>
              <a:t>Can committed be invalid?</a:t>
            </a:r>
          </a:p>
        </p:txBody>
      </p:sp>
      <p:sp>
        <p:nvSpPr>
          <p:cNvPr id="29" name="Slide Number Placeholder 6"/>
          <p:cNvSpPr>
            <a:spLocks noGrp="1"/>
          </p:cNvSpPr>
          <p:nvPr>
            <p:ph type="sldNum" idx="12"/>
          </p:nvPr>
        </p:nvSpPr>
        <p:spPr/>
        <p:txBody>
          <a:bodyPr/>
          <a:lstStyle/>
          <a:p>
            <a:fld id="{C30DEC1A-2304-4559-8614-A128E859448F}" type="slidenum">
              <a:rPr lang="en-US" altLang="en-US"/>
              <a:pPr/>
              <a:t>35</a:t>
            </a:fld>
            <a:endParaRPr lang="en-US" altLang="en-US"/>
          </a:p>
        </p:txBody>
      </p:sp>
      <p:sp>
        <p:nvSpPr>
          <p:cNvPr id="28" name="Footer Placeholder 5"/>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1074218" name="Rectangle 42"/>
          <p:cNvSpPr>
            <a:spLocks noChangeArrowheads="1"/>
          </p:cNvSpPr>
          <p:nvPr/>
        </p:nvSpPr>
        <p:spPr bwMode="auto">
          <a:xfrm>
            <a:off x="7940675" y="1295400"/>
            <a:ext cx="228600" cy="381000"/>
          </a:xfrm>
          <a:prstGeom prst="rect">
            <a:avLst/>
          </a:prstGeom>
          <a:noFill/>
          <a:ln w="9525" algn="ctr">
            <a:solidFill>
              <a:schemeClr val="tx1"/>
            </a:solidFill>
            <a:miter lim="800000"/>
            <a:headEnd/>
            <a:tailEnd/>
          </a:ln>
          <a:effectLst/>
        </p:spPr>
        <p:txBody>
          <a:bodyPr wrap="none" anchor="ctr"/>
          <a:lstStyle/>
          <a:p>
            <a:pPr algn="ctr"/>
            <a:r>
              <a:rPr lang="en-US" dirty="0"/>
              <a:t>C</a:t>
            </a:r>
          </a:p>
        </p:txBody>
      </p:sp>
      <p:sp>
        <p:nvSpPr>
          <p:cNvPr id="1074219" name="Rectangle 43"/>
          <p:cNvSpPr>
            <a:spLocks noChangeArrowheads="1"/>
          </p:cNvSpPr>
          <p:nvPr/>
        </p:nvSpPr>
        <p:spPr bwMode="auto">
          <a:xfrm>
            <a:off x="7940675" y="1676400"/>
            <a:ext cx="228600" cy="381000"/>
          </a:xfrm>
          <a:prstGeom prst="rect">
            <a:avLst/>
          </a:prstGeom>
          <a:noFill/>
          <a:ln w="9525" algn="ctr">
            <a:solidFill>
              <a:schemeClr val="tx1"/>
            </a:solidFill>
            <a:miter lim="800000"/>
            <a:headEnd/>
            <a:tailEnd/>
          </a:ln>
          <a:effectLst/>
        </p:spPr>
        <p:txBody>
          <a:bodyPr wrap="none" anchor="ctr"/>
          <a:lstStyle/>
          <a:p>
            <a:pPr algn="ctr"/>
            <a:r>
              <a:rPr lang="en-US" dirty="0"/>
              <a:t>U</a:t>
            </a:r>
          </a:p>
        </p:txBody>
      </p:sp>
      <p:sp>
        <p:nvSpPr>
          <p:cNvPr id="1074220" name="Rectangle 44"/>
          <p:cNvSpPr>
            <a:spLocks noChangeArrowheads="1"/>
          </p:cNvSpPr>
          <p:nvPr/>
        </p:nvSpPr>
        <p:spPr bwMode="auto">
          <a:xfrm>
            <a:off x="7940675" y="2057400"/>
            <a:ext cx="228600" cy="381000"/>
          </a:xfrm>
          <a:prstGeom prst="rect">
            <a:avLst/>
          </a:prstGeom>
          <a:noFill/>
          <a:ln w="9525" algn="ctr">
            <a:solidFill>
              <a:schemeClr val="tx1"/>
            </a:solidFill>
            <a:miter lim="800000"/>
            <a:headEnd/>
            <a:tailEnd/>
          </a:ln>
          <a:effectLst/>
        </p:spPr>
        <p:txBody>
          <a:bodyPr wrap="none" anchor="ctr"/>
          <a:lstStyle/>
          <a:p>
            <a:pPr algn="ctr"/>
            <a:r>
              <a:rPr lang="en-US" dirty="0"/>
              <a:t>C</a:t>
            </a:r>
          </a:p>
        </p:txBody>
      </p:sp>
      <p:sp>
        <p:nvSpPr>
          <p:cNvPr id="1074221" name="Rectangle 45"/>
          <p:cNvSpPr>
            <a:spLocks noChangeArrowheads="1"/>
          </p:cNvSpPr>
          <p:nvPr/>
        </p:nvSpPr>
        <p:spPr bwMode="auto">
          <a:xfrm>
            <a:off x="7940675" y="2438400"/>
            <a:ext cx="228600" cy="381000"/>
          </a:xfrm>
          <a:prstGeom prst="rect">
            <a:avLst/>
          </a:prstGeom>
          <a:noFill/>
          <a:ln w="9525" algn="ctr">
            <a:solidFill>
              <a:schemeClr val="tx1"/>
            </a:solidFill>
            <a:miter lim="800000"/>
            <a:headEnd/>
            <a:tailEnd/>
          </a:ln>
          <a:effectLst/>
        </p:spPr>
        <p:txBody>
          <a:bodyPr wrap="none" anchor="ctr"/>
          <a:lstStyle/>
          <a:p>
            <a:pPr algn="ctr"/>
            <a:r>
              <a:rPr lang="en-US" dirty="0"/>
              <a:t>U</a:t>
            </a:r>
          </a:p>
        </p:txBody>
      </p:sp>
      <p:sp>
        <p:nvSpPr>
          <p:cNvPr id="1074222" name="Rectangle 46"/>
          <p:cNvSpPr>
            <a:spLocks noChangeArrowheads="1"/>
          </p:cNvSpPr>
          <p:nvPr/>
        </p:nvSpPr>
        <p:spPr bwMode="auto">
          <a:xfrm>
            <a:off x="5121275" y="1295400"/>
            <a:ext cx="533400" cy="381000"/>
          </a:xfrm>
          <a:prstGeom prst="rect">
            <a:avLst/>
          </a:prstGeom>
          <a:noFill/>
          <a:ln w="9525" algn="ctr">
            <a:noFill/>
            <a:miter lim="800000"/>
            <a:headEnd/>
            <a:tailEnd/>
          </a:ln>
          <a:effectLst/>
        </p:spPr>
        <p:txBody>
          <a:bodyPr wrap="none" anchor="ctr"/>
          <a:lstStyle/>
          <a:p>
            <a:r>
              <a:rPr lang="en-US"/>
              <a:t>R0</a:t>
            </a:r>
          </a:p>
        </p:txBody>
      </p:sp>
      <p:sp>
        <p:nvSpPr>
          <p:cNvPr id="1074223" name="Rectangle 47"/>
          <p:cNvSpPr>
            <a:spLocks noChangeArrowheads="1"/>
          </p:cNvSpPr>
          <p:nvPr/>
        </p:nvSpPr>
        <p:spPr bwMode="auto">
          <a:xfrm>
            <a:off x="5121275" y="1676400"/>
            <a:ext cx="533400" cy="381000"/>
          </a:xfrm>
          <a:prstGeom prst="rect">
            <a:avLst/>
          </a:prstGeom>
          <a:noFill/>
          <a:ln w="9525" algn="ctr">
            <a:noFill/>
            <a:miter lim="800000"/>
            <a:headEnd/>
            <a:tailEnd/>
          </a:ln>
          <a:effectLst/>
        </p:spPr>
        <p:txBody>
          <a:bodyPr wrap="none" anchor="ctr"/>
          <a:lstStyle/>
          <a:p>
            <a:r>
              <a:rPr lang="en-US"/>
              <a:t>R1</a:t>
            </a:r>
          </a:p>
        </p:txBody>
      </p:sp>
      <p:sp>
        <p:nvSpPr>
          <p:cNvPr id="1074224" name="Rectangle 48"/>
          <p:cNvSpPr>
            <a:spLocks noChangeArrowheads="1"/>
          </p:cNvSpPr>
          <p:nvPr/>
        </p:nvSpPr>
        <p:spPr bwMode="auto">
          <a:xfrm>
            <a:off x="5121275" y="2057400"/>
            <a:ext cx="533400" cy="381000"/>
          </a:xfrm>
          <a:prstGeom prst="rect">
            <a:avLst/>
          </a:prstGeom>
          <a:noFill/>
          <a:ln w="9525" algn="ctr">
            <a:noFill/>
            <a:miter lim="800000"/>
            <a:headEnd/>
            <a:tailEnd/>
          </a:ln>
          <a:effectLst/>
        </p:spPr>
        <p:txBody>
          <a:bodyPr wrap="none" anchor="ctr"/>
          <a:lstStyle/>
          <a:p>
            <a:r>
              <a:rPr lang="en-US"/>
              <a:t>R2</a:t>
            </a:r>
          </a:p>
        </p:txBody>
      </p:sp>
      <p:sp>
        <p:nvSpPr>
          <p:cNvPr id="1074225" name="Rectangle 49"/>
          <p:cNvSpPr>
            <a:spLocks noChangeArrowheads="1"/>
          </p:cNvSpPr>
          <p:nvPr/>
        </p:nvSpPr>
        <p:spPr bwMode="auto">
          <a:xfrm>
            <a:off x="5121275" y="2438400"/>
            <a:ext cx="533400" cy="381000"/>
          </a:xfrm>
          <a:prstGeom prst="rect">
            <a:avLst/>
          </a:prstGeom>
          <a:noFill/>
          <a:ln w="9525" algn="ctr">
            <a:noFill/>
            <a:miter lim="800000"/>
            <a:headEnd/>
            <a:tailEnd/>
          </a:ln>
          <a:effectLst/>
        </p:spPr>
        <p:txBody>
          <a:bodyPr wrap="none" anchor="ctr"/>
          <a:lstStyle/>
          <a:p>
            <a:r>
              <a:rPr lang="en-US"/>
              <a:t>R3</a:t>
            </a:r>
          </a:p>
        </p:txBody>
      </p:sp>
      <p:sp>
        <p:nvSpPr>
          <p:cNvPr id="1074226" name="Rectangle 50"/>
          <p:cNvSpPr>
            <a:spLocks noChangeArrowheads="1"/>
          </p:cNvSpPr>
          <p:nvPr/>
        </p:nvSpPr>
        <p:spPr bwMode="auto">
          <a:xfrm>
            <a:off x="5654675" y="12954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P0</a:t>
            </a:r>
          </a:p>
        </p:txBody>
      </p:sp>
      <p:sp>
        <p:nvSpPr>
          <p:cNvPr id="1074227" name="Rectangle 51"/>
          <p:cNvSpPr>
            <a:spLocks noChangeArrowheads="1"/>
          </p:cNvSpPr>
          <p:nvPr/>
        </p:nvSpPr>
        <p:spPr bwMode="auto">
          <a:xfrm>
            <a:off x="5654675" y="1676400"/>
            <a:ext cx="1143000" cy="381000"/>
          </a:xfrm>
          <a:prstGeom prst="rect">
            <a:avLst/>
          </a:prstGeom>
          <a:noFill/>
          <a:ln w="9525" algn="ctr">
            <a:solidFill>
              <a:schemeClr val="tx1"/>
            </a:solidFill>
            <a:miter lim="800000"/>
            <a:headEnd/>
            <a:tailEnd/>
          </a:ln>
          <a:effectLst/>
        </p:spPr>
        <p:txBody>
          <a:bodyPr wrap="none" anchor="ctr"/>
          <a:lstStyle/>
          <a:p>
            <a:r>
              <a:rPr lang="en-US" dirty="0"/>
              <a:t>P7</a:t>
            </a:r>
          </a:p>
        </p:txBody>
      </p:sp>
      <p:sp>
        <p:nvSpPr>
          <p:cNvPr id="1074228" name="Rectangle 52"/>
          <p:cNvSpPr>
            <a:spLocks noChangeArrowheads="1"/>
          </p:cNvSpPr>
          <p:nvPr/>
        </p:nvSpPr>
        <p:spPr bwMode="auto">
          <a:xfrm>
            <a:off x="5654675" y="20574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P3</a:t>
            </a:r>
          </a:p>
        </p:txBody>
      </p:sp>
      <p:sp>
        <p:nvSpPr>
          <p:cNvPr id="1074229" name="Rectangle 53"/>
          <p:cNvSpPr>
            <a:spLocks noChangeArrowheads="1"/>
          </p:cNvSpPr>
          <p:nvPr/>
        </p:nvSpPr>
        <p:spPr bwMode="auto">
          <a:xfrm>
            <a:off x="5654675" y="2438400"/>
            <a:ext cx="1143000" cy="381000"/>
          </a:xfrm>
          <a:prstGeom prst="rect">
            <a:avLst/>
          </a:prstGeom>
          <a:noFill/>
          <a:ln w="9525" algn="ctr">
            <a:solidFill>
              <a:schemeClr val="tx1"/>
            </a:solidFill>
            <a:miter lim="800000"/>
            <a:headEnd/>
            <a:tailEnd/>
          </a:ln>
          <a:effectLst/>
        </p:spPr>
        <p:txBody>
          <a:bodyPr wrap="none" anchor="ctr"/>
          <a:lstStyle/>
          <a:p>
            <a:r>
              <a:rPr lang="en-US"/>
              <a:t>P2</a:t>
            </a:r>
          </a:p>
        </p:txBody>
      </p:sp>
      <p:sp>
        <p:nvSpPr>
          <p:cNvPr id="1074230" name="Text Box 54"/>
          <p:cNvSpPr txBox="1">
            <a:spLocks noChangeArrowheads="1"/>
          </p:cNvSpPr>
          <p:nvPr/>
        </p:nvSpPr>
        <p:spPr bwMode="auto">
          <a:xfrm>
            <a:off x="5641345" y="707229"/>
            <a:ext cx="1176925" cy="584775"/>
          </a:xfrm>
          <a:prstGeom prst="rect">
            <a:avLst/>
          </a:prstGeom>
          <a:noFill/>
          <a:ln w="9525" algn="ctr">
            <a:noFill/>
            <a:miter lim="800000"/>
            <a:headEnd/>
            <a:tailEnd/>
          </a:ln>
          <a:effectLst/>
        </p:spPr>
        <p:txBody>
          <a:bodyPr wrap="none">
            <a:spAutoFit/>
          </a:bodyPr>
          <a:lstStyle/>
          <a:p>
            <a:r>
              <a:rPr lang="en-US" sz="1600" dirty="0"/>
              <a:t>Committed</a:t>
            </a:r>
          </a:p>
          <a:p>
            <a:r>
              <a:rPr lang="en-US" sz="1600" dirty="0"/>
              <a:t>Tag</a:t>
            </a:r>
          </a:p>
        </p:txBody>
      </p:sp>
      <p:sp>
        <p:nvSpPr>
          <p:cNvPr id="1074236" name="Text Box 60"/>
          <p:cNvSpPr txBox="1">
            <a:spLocks noChangeArrowheads="1"/>
          </p:cNvSpPr>
          <p:nvPr/>
        </p:nvSpPr>
        <p:spPr bwMode="auto">
          <a:xfrm>
            <a:off x="6770935" y="723037"/>
            <a:ext cx="1393330" cy="584775"/>
          </a:xfrm>
          <a:prstGeom prst="rect">
            <a:avLst/>
          </a:prstGeom>
          <a:noFill/>
          <a:ln w="9525" algn="ctr">
            <a:noFill/>
            <a:miter lim="800000"/>
            <a:headEnd/>
            <a:tailEnd/>
          </a:ln>
          <a:effectLst/>
        </p:spPr>
        <p:txBody>
          <a:bodyPr wrap="none">
            <a:spAutoFit/>
          </a:bodyPr>
          <a:lstStyle/>
          <a:p>
            <a:r>
              <a:rPr lang="en-US" sz="1600" dirty="0"/>
              <a:t>Uncommitted</a:t>
            </a:r>
          </a:p>
          <a:p>
            <a:r>
              <a:rPr lang="en-US" sz="1600" dirty="0"/>
              <a:t>Tag</a:t>
            </a:r>
          </a:p>
        </p:txBody>
      </p:sp>
      <p:sp>
        <p:nvSpPr>
          <p:cNvPr id="1074237" name="Rectangle 61"/>
          <p:cNvSpPr>
            <a:spLocks noChangeArrowheads="1"/>
          </p:cNvSpPr>
          <p:nvPr/>
        </p:nvSpPr>
        <p:spPr bwMode="auto">
          <a:xfrm>
            <a:off x="8169275" y="12954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074238" name="Rectangle 62"/>
          <p:cNvSpPr>
            <a:spLocks noChangeArrowheads="1"/>
          </p:cNvSpPr>
          <p:nvPr/>
        </p:nvSpPr>
        <p:spPr bwMode="auto">
          <a:xfrm>
            <a:off x="8169275" y="1676400"/>
            <a:ext cx="228600" cy="381000"/>
          </a:xfrm>
          <a:prstGeom prst="rect">
            <a:avLst/>
          </a:prstGeom>
          <a:noFill/>
          <a:ln w="9525" algn="ctr">
            <a:solidFill>
              <a:schemeClr val="tx1"/>
            </a:solidFill>
            <a:miter lim="800000"/>
            <a:headEnd/>
            <a:tailEnd/>
          </a:ln>
          <a:effectLst/>
        </p:spPr>
        <p:txBody>
          <a:bodyPr wrap="none" anchor="ctr"/>
          <a:lstStyle/>
          <a:p>
            <a:pPr algn="ctr"/>
            <a:r>
              <a:rPr lang="en-US"/>
              <a:t>F</a:t>
            </a:r>
          </a:p>
        </p:txBody>
      </p:sp>
      <p:sp>
        <p:nvSpPr>
          <p:cNvPr id="1074239" name="Rectangle 63"/>
          <p:cNvSpPr>
            <a:spLocks noChangeArrowheads="1"/>
          </p:cNvSpPr>
          <p:nvPr/>
        </p:nvSpPr>
        <p:spPr bwMode="auto">
          <a:xfrm>
            <a:off x="8169275" y="20574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074240" name="Rectangle 64"/>
          <p:cNvSpPr>
            <a:spLocks noChangeArrowheads="1"/>
          </p:cNvSpPr>
          <p:nvPr/>
        </p:nvSpPr>
        <p:spPr bwMode="auto">
          <a:xfrm>
            <a:off x="8169275" y="2438400"/>
            <a:ext cx="228600" cy="381000"/>
          </a:xfrm>
          <a:prstGeom prst="rect">
            <a:avLst/>
          </a:prstGeom>
          <a:noFill/>
          <a:ln w="9525" algn="ctr">
            <a:solidFill>
              <a:schemeClr val="tx1"/>
            </a:solidFill>
            <a:miter lim="800000"/>
            <a:headEnd/>
            <a:tailEnd/>
          </a:ln>
          <a:effectLst/>
        </p:spPr>
        <p:txBody>
          <a:bodyPr wrap="none" anchor="ctr"/>
          <a:lstStyle/>
          <a:p>
            <a:pPr algn="ctr"/>
            <a:r>
              <a:rPr lang="en-US"/>
              <a:t>T</a:t>
            </a:r>
          </a:p>
        </p:txBody>
      </p:sp>
      <p:sp>
        <p:nvSpPr>
          <p:cNvPr id="1074241" name="Text Box 65"/>
          <p:cNvSpPr txBox="1">
            <a:spLocks noChangeArrowheads="1"/>
          </p:cNvSpPr>
          <p:nvPr/>
        </p:nvSpPr>
        <p:spPr bwMode="auto">
          <a:xfrm>
            <a:off x="8289668" y="800501"/>
            <a:ext cx="736868" cy="338554"/>
          </a:xfrm>
          <a:prstGeom prst="rect">
            <a:avLst/>
          </a:prstGeom>
          <a:noFill/>
          <a:ln w="9525" algn="ctr">
            <a:noFill/>
            <a:miter lim="800000"/>
            <a:headEnd/>
            <a:tailEnd/>
          </a:ln>
          <a:effectLst/>
        </p:spPr>
        <p:txBody>
          <a:bodyPr wrap="none">
            <a:spAutoFit/>
          </a:bodyPr>
          <a:lstStyle/>
          <a:p>
            <a:r>
              <a:rPr lang="en-US" sz="1600" dirty="0"/>
              <a:t>Valid?</a:t>
            </a:r>
          </a:p>
        </p:txBody>
      </p:sp>
      <p:sp>
        <p:nvSpPr>
          <p:cNvPr id="1074244" name="Rectangle 68"/>
          <p:cNvSpPr>
            <a:spLocks noChangeArrowheads="1"/>
          </p:cNvSpPr>
          <p:nvPr/>
        </p:nvSpPr>
        <p:spPr bwMode="auto">
          <a:xfrm>
            <a:off x="6797675" y="1295400"/>
            <a:ext cx="1143000" cy="381000"/>
          </a:xfrm>
          <a:prstGeom prst="rect">
            <a:avLst/>
          </a:prstGeom>
          <a:noFill/>
          <a:ln w="9525" algn="ctr">
            <a:solidFill>
              <a:schemeClr val="tx1"/>
            </a:solidFill>
            <a:miter lim="800000"/>
            <a:headEnd/>
            <a:tailEnd/>
          </a:ln>
          <a:effectLst/>
        </p:spPr>
        <p:txBody>
          <a:bodyPr wrap="none" anchor="ctr"/>
          <a:lstStyle/>
          <a:p>
            <a:r>
              <a:rPr lang="en-US"/>
              <a:t>P4</a:t>
            </a:r>
          </a:p>
        </p:txBody>
      </p:sp>
      <p:sp>
        <p:nvSpPr>
          <p:cNvPr id="1074245" name="Rectangle 69"/>
          <p:cNvSpPr>
            <a:spLocks noChangeArrowheads="1"/>
          </p:cNvSpPr>
          <p:nvPr/>
        </p:nvSpPr>
        <p:spPr bwMode="auto">
          <a:xfrm>
            <a:off x="6797675" y="16764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dirty="0"/>
              <a:t>P1</a:t>
            </a:r>
          </a:p>
        </p:txBody>
      </p:sp>
      <p:sp>
        <p:nvSpPr>
          <p:cNvPr id="1074246" name="Rectangle 70"/>
          <p:cNvSpPr>
            <a:spLocks noChangeArrowheads="1"/>
          </p:cNvSpPr>
          <p:nvPr/>
        </p:nvSpPr>
        <p:spPr bwMode="auto">
          <a:xfrm>
            <a:off x="6797675" y="2057400"/>
            <a:ext cx="1143000" cy="381000"/>
          </a:xfrm>
          <a:prstGeom prst="rect">
            <a:avLst/>
          </a:prstGeom>
          <a:noFill/>
          <a:ln w="9525" algn="ctr">
            <a:solidFill>
              <a:schemeClr val="tx1"/>
            </a:solidFill>
            <a:miter lim="800000"/>
            <a:headEnd/>
            <a:tailEnd/>
          </a:ln>
          <a:effectLst/>
        </p:spPr>
        <p:txBody>
          <a:bodyPr wrap="none" anchor="ctr"/>
          <a:lstStyle/>
          <a:p>
            <a:r>
              <a:rPr lang="en-US" dirty="0"/>
              <a:t>P5</a:t>
            </a:r>
          </a:p>
        </p:txBody>
      </p:sp>
      <p:sp>
        <p:nvSpPr>
          <p:cNvPr id="1074247" name="Rectangle 71"/>
          <p:cNvSpPr>
            <a:spLocks noChangeArrowheads="1"/>
          </p:cNvSpPr>
          <p:nvPr/>
        </p:nvSpPr>
        <p:spPr bwMode="auto">
          <a:xfrm>
            <a:off x="6797675" y="24384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dirty="0"/>
              <a:t>P6</a:t>
            </a:r>
          </a:p>
        </p:txBody>
      </p:sp>
      <p:sp>
        <p:nvSpPr>
          <p:cNvPr id="56" name="Text Box 76"/>
          <p:cNvSpPr txBox="1">
            <a:spLocks noChangeArrowheads="1"/>
          </p:cNvSpPr>
          <p:nvPr/>
        </p:nvSpPr>
        <p:spPr bwMode="auto">
          <a:xfrm>
            <a:off x="7162800" y="3200400"/>
            <a:ext cx="668338" cy="336550"/>
          </a:xfrm>
          <a:prstGeom prst="rect">
            <a:avLst/>
          </a:prstGeom>
          <a:noFill/>
          <a:ln w="9525" algn="ctr">
            <a:noFill/>
            <a:miter lim="800000"/>
            <a:headEnd/>
            <a:tailEnd/>
          </a:ln>
          <a:effectLst/>
        </p:spPr>
        <p:txBody>
          <a:bodyPr wrap="none">
            <a:spAutoFit/>
          </a:bodyPr>
          <a:lstStyle/>
          <a:p>
            <a:r>
              <a:rPr lang="en-US" sz="1600"/>
              <a:t>value</a:t>
            </a:r>
          </a:p>
        </p:txBody>
      </p:sp>
      <p:sp>
        <p:nvSpPr>
          <p:cNvPr id="58" name="Rectangle 83"/>
          <p:cNvSpPr>
            <a:spLocks noChangeArrowheads="1"/>
          </p:cNvSpPr>
          <p:nvPr/>
        </p:nvSpPr>
        <p:spPr bwMode="auto">
          <a:xfrm>
            <a:off x="6934200" y="3581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59" name="Rectangle 84"/>
          <p:cNvSpPr>
            <a:spLocks noChangeArrowheads="1"/>
          </p:cNvSpPr>
          <p:nvPr/>
        </p:nvSpPr>
        <p:spPr bwMode="auto">
          <a:xfrm>
            <a:off x="6934200" y="3962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0" name="Rectangle 85"/>
          <p:cNvSpPr>
            <a:spLocks noChangeArrowheads="1"/>
          </p:cNvSpPr>
          <p:nvPr/>
        </p:nvSpPr>
        <p:spPr bwMode="auto">
          <a:xfrm>
            <a:off x="6934200" y="4343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1" name="Rectangle 86"/>
          <p:cNvSpPr>
            <a:spLocks noChangeArrowheads="1"/>
          </p:cNvSpPr>
          <p:nvPr/>
        </p:nvSpPr>
        <p:spPr bwMode="auto">
          <a:xfrm>
            <a:off x="6934200" y="4724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2" name="Rectangle 87"/>
          <p:cNvSpPr>
            <a:spLocks noChangeArrowheads="1"/>
          </p:cNvSpPr>
          <p:nvPr/>
        </p:nvSpPr>
        <p:spPr bwMode="auto">
          <a:xfrm>
            <a:off x="6934200" y="5105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3" name="Rectangle 88"/>
          <p:cNvSpPr>
            <a:spLocks noChangeArrowheads="1"/>
          </p:cNvSpPr>
          <p:nvPr/>
        </p:nvSpPr>
        <p:spPr bwMode="auto">
          <a:xfrm>
            <a:off x="6934200" y="5486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4" name="Rectangle 89"/>
          <p:cNvSpPr>
            <a:spLocks noChangeArrowheads="1"/>
          </p:cNvSpPr>
          <p:nvPr/>
        </p:nvSpPr>
        <p:spPr bwMode="auto">
          <a:xfrm>
            <a:off x="6934200" y="5867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5" name="Rectangle 90"/>
          <p:cNvSpPr>
            <a:spLocks noChangeArrowheads="1"/>
          </p:cNvSpPr>
          <p:nvPr/>
        </p:nvSpPr>
        <p:spPr bwMode="auto">
          <a:xfrm>
            <a:off x="6934200" y="6248400"/>
            <a:ext cx="1066800" cy="381000"/>
          </a:xfrm>
          <a:prstGeom prst="rect">
            <a:avLst/>
          </a:prstGeom>
          <a:noFill/>
          <a:ln w="9525" algn="ctr">
            <a:solidFill>
              <a:schemeClr val="tx1"/>
            </a:solidFill>
            <a:miter lim="800000"/>
            <a:headEnd/>
            <a:tailEnd/>
          </a:ln>
          <a:effectLst/>
        </p:spPr>
        <p:txBody>
          <a:bodyPr wrap="none" anchor="ctr"/>
          <a:lstStyle/>
          <a:p>
            <a:endParaRPr lang="en-US"/>
          </a:p>
        </p:txBody>
      </p:sp>
      <p:sp>
        <p:nvSpPr>
          <p:cNvPr id="66" name="Rectangle 91"/>
          <p:cNvSpPr>
            <a:spLocks noChangeArrowheads="1"/>
          </p:cNvSpPr>
          <p:nvPr/>
        </p:nvSpPr>
        <p:spPr bwMode="auto">
          <a:xfrm>
            <a:off x="6400800" y="3581400"/>
            <a:ext cx="533400" cy="381000"/>
          </a:xfrm>
          <a:prstGeom prst="rect">
            <a:avLst/>
          </a:prstGeom>
          <a:noFill/>
          <a:ln w="9525" algn="ctr">
            <a:noFill/>
            <a:miter lim="800000"/>
            <a:headEnd/>
            <a:tailEnd/>
          </a:ln>
          <a:effectLst/>
        </p:spPr>
        <p:txBody>
          <a:bodyPr wrap="none" anchor="ctr"/>
          <a:lstStyle/>
          <a:p>
            <a:r>
              <a:rPr lang="en-US"/>
              <a:t>P0</a:t>
            </a:r>
          </a:p>
        </p:txBody>
      </p:sp>
      <p:sp>
        <p:nvSpPr>
          <p:cNvPr id="67" name="Rectangle 92"/>
          <p:cNvSpPr>
            <a:spLocks noChangeArrowheads="1"/>
          </p:cNvSpPr>
          <p:nvPr/>
        </p:nvSpPr>
        <p:spPr bwMode="auto">
          <a:xfrm>
            <a:off x="6400800" y="3962400"/>
            <a:ext cx="533400" cy="381000"/>
          </a:xfrm>
          <a:prstGeom prst="rect">
            <a:avLst/>
          </a:prstGeom>
          <a:noFill/>
          <a:ln w="9525" algn="ctr">
            <a:noFill/>
            <a:miter lim="800000"/>
            <a:headEnd/>
            <a:tailEnd/>
          </a:ln>
          <a:effectLst/>
        </p:spPr>
        <p:txBody>
          <a:bodyPr wrap="none" anchor="ctr"/>
          <a:lstStyle/>
          <a:p>
            <a:r>
              <a:rPr lang="en-US"/>
              <a:t>P1</a:t>
            </a:r>
          </a:p>
        </p:txBody>
      </p:sp>
      <p:sp>
        <p:nvSpPr>
          <p:cNvPr id="68" name="Rectangle 93"/>
          <p:cNvSpPr>
            <a:spLocks noChangeArrowheads="1"/>
          </p:cNvSpPr>
          <p:nvPr/>
        </p:nvSpPr>
        <p:spPr bwMode="auto">
          <a:xfrm>
            <a:off x="6400800" y="4343400"/>
            <a:ext cx="533400" cy="381000"/>
          </a:xfrm>
          <a:prstGeom prst="rect">
            <a:avLst/>
          </a:prstGeom>
          <a:noFill/>
          <a:ln w="9525" algn="ctr">
            <a:noFill/>
            <a:miter lim="800000"/>
            <a:headEnd/>
            <a:tailEnd/>
          </a:ln>
          <a:effectLst/>
        </p:spPr>
        <p:txBody>
          <a:bodyPr wrap="none" anchor="ctr"/>
          <a:lstStyle/>
          <a:p>
            <a:r>
              <a:rPr lang="en-US"/>
              <a:t>P2</a:t>
            </a:r>
          </a:p>
        </p:txBody>
      </p:sp>
      <p:sp>
        <p:nvSpPr>
          <p:cNvPr id="69" name="Rectangle 94"/>
          <p:cNvSpPr>
            <a:spLocks noChangeArrowheads="1"/>
          </p:cNvSpPr>
          <p:nvPr/>
        </p:nvSpPr>
        <p:spPr bwMode="auto">
          <a:xfrm>
            <a:off x="6400800" y="4724400"/>
            <a:ext cx="533400" cy="381000"/>
          </a:xfrm>
          <a:prstGeom prst="rect">
            <a:avLst/>
          </a:prstGeom>
          <a:noFill/>
          <a:ln w="9525" algn="ctr">
            <a:noFill/>
            <a:miter lim="800000"/>
            <a:headEnd/>
            <a:tailEnd/>
          </a:ln>
          <a:effectLst/>
        </p:spPr>
        <p:txBody>
          <a:bodyPr wrap="none" anchor="ctr"/>
          <a:lstStyle/>
          <a:p>
            <a:r>
              <a:rPr lang="en-US"/>
              <a:t>P3</a:t>
            </a:r>
          </a:p>
        </p:txBody>
      </p:sp>
      <p:sp>
        <p:nvSpPr>
          <p:cNvPr id="70" name="Rectangle 95"/>
          <p:cNvSpPr>
            <a:spLocks noChangeArrowheads="1"/>
          </p:cNvSpPr>
          <p:nvPr/>
        </p:nvSpPr>
        <p:spPr bwMode="auto">
          <a:xfrm>
            <a:off x="6400800" y="5105400"/>
            <a:ext cx="533400" cy="381000"/>
          </a:xfrm>
          <a:prstGeom prst="rect">
            <a:avLst/>
          </a:prstGeom>
          <a:noFill/>
          <a:ln w="9525" algn="ctr">
            <a:noFill/>
            <a:miter lim="800000"/>
            <a:headEnd/>
            <a:tailEnd/>
          </a:ln>
          <a:effectLst/>
        </p:spPr>
        <p:txBody>
          <a:bodyPr wrap="none" anchor="ctr"/>
          <a:lstStyle/>
          <a:p>
            <a:r>
              <a:rPr lang="en-US"/>
              <a:t>P4</a:t>
            </a:r>
          </a:p>
        </p:txBody>
      </p:sp>
      <p:sp>
        <p:nvSpPr>
          <p:cNvPr id="71" name="Rectangle 96"/>
          <p:cNvSpPr>
            <a:spLocks noChangeArrowheads="1"/>
          </p:cNvSpPr>
          <p:nvPr/>
        </p:nvSpPr>
        <p:spPr bwMode="auto">
          <a:xfrm>
            <a:off x="6400800" y="5486400"/>
            <a:ext cx="533400" cy="381000"/>
          </a:xfrm>
          <a:prstGeom prst="rect">
            <a:avLst/>
          </a:prstGeom>
          <a:noFill/>
          <a:ln w="9525" algn="ctr">
            <a:noFill/>
            <a:miter lim="800000"/>
            <a:headEnd/>
            <a:tailEnd/>
          </a:ln>
          <a:effectLst/>
        </p:spPr>
        <p:txBody>
          <a:bodyPr wrap="none" anchor="ctr"/>
          <a:lstStyle/>
          <a:p>
            <a:r>
              <a:rPr lang="en-US"/>
              <a:t>P5</a:t>
            </a:r>
          </a:p>
        </p:txBody>
      </p:sp>
      <p:sp>
        <p:nvSpPr>
          <p:cNvPr id="72" name="Rectangle 97"/>
          <p:cNvSpPr>
            <a:spLocks noChangeArrowheads="1"/>
          </p:cNvSpPr>
          <p:nvPr/>
        </p:nvSpPr>
        <p:spPr bwMode="auto">
          <a:xfrm>
            <a:off x="6400800" y="5867400"/>
            <a:ext cx="533400" cy="381000"/>
          </a:xfrm>
          <a:prstGeom prst="rect">
            <a:avLst/>
          </a:prstGeom>
          <a:noFill/>
          <a:ln w="9525" algn="ctr">
            <a:noFill/>
            <a:miter lim="800000"/>
            <a:headEnd/>
            <a:tailEnd/>
          </a:ln>
          <a:effectLst/>
        </p:spPr>
        <p:txBody>
          <a:bodyPr wrap="none" anchor="ctr"/>
          <a:lstStyle/>
          <a:p>
            <a:r>
              <a:rPr lang="en-US" dirty="0"/>
              <a:t>P6</a:t>
            </a:r>
          </a:p>
        </p:txBody>
      </p:sp>
      <p:sp>
        <p:nvSpPr>
          <p:cNvPr id="73" name="Rectangle 98"/>
          <p:cNvSpPr>
            <a:spLocks noChangeArrowheads="1"/>
          </p:cNvSpPr>
          <p:nvPr/>
        </p:nvSpPr>
        <p:spPr bwMode="auto">
          <a:xfrm>
            <a:off x="6400800" y="6248400"/>
            <a:ext cx="533400" cy="381000"/>
          </a:xfrm>
          <a:prstGeom prst="rect">
            <a:avLst/>
          </a:prstGeom>
          <a:noFill/>
          <a:ln w="9525" algn="ctr">
            <a:noFill/>
            <a:miter lim="800000"/>
            <a:headEnd/>
            <a:tailEnd/>
          </a:ln>
          <a:effectLst/>
        </p:spPr>
        <p:txBody>
          <a:bodyPr wrap="none" anchor="ctr"/>
          <a:lstStyle/>
          <a:p>
            <a:r>
              <a:rPr lang="en-US"/>
              <a:t>P7</a:t>
            </a:r>
          </a:p>
        </p:txBody>
      </p:sp>
      <p:sp>
        <p:nvSpPr>
          <p:cNvPr id="47" name="Text Box 65">
            <a:extLst>
              <a:ext uri="{FF2B5EF4-FFF2-40B4-BE49-F238E27FC236}">
                <a16:creationId xmlns:a16="http://schemas.microsoft.com/office/drawing/2014/main" id="{F4CF52C6-DC9B-0041-803E-44788CC5C698}"/>
              </a:ext>
            </a:extLst>
          </p:cNvPr>
          <p:cNvSpPr txBox="1">
            <a:spLocks noChangeArrowheads="1"/>
          </p:cNvSpPr>
          <p:nvPr/>
        </p:nvSpPr>
        <p:spPr bwMode="auto">
          <a:xfrm>
            <a:off x="7831138" y="457200"/>
            <a:ext cx="1233030" cy="338554"/>
          </a:xfrm>
          <a:prstGeom prst="rect">
            <a:avLst/>
          </a:prstGeom>
          <a:noFill/>
          <a:ln w="9525" algn="ctr">
            <a:noFill/>
            <a:miter lim="800000"/>
            <a:headEnd/>
            <a:tailEnd/>
          </a:ln>
          <a:effectLst/>
        </p:spPr>
        <p:txBody>
          <a:bodyPr wrap="none">
            <a:spAutoFit/>
          </a:bodyPr>
          <a:lstStyle/>
          <a:p>
            <a:r>
              <a:rPr lang="en-US" sz="1600" dirty="0" err="1"/>
              <a:t>Commited</a:t>
            </a:r>
            <a:r>
              <a:rPr lang="en-US" sz="1600" dirty="0"/>
              <a:t>?</a:t>
            </a:r>
          </a:p>
        </p:txBody>
      </p:sp>
      <p:cxnSp>
        <p:nvCxnSpPr>
          <p:cNvPr id="4" name="Straight Connector 3">
            <a:extLst>
              <a:ext uri="{FF2B5EF4-FFF2-40B4-BE49-F238E27FC236}">
                <a16:creationId xmlns:a16="http://schemas.microsoft.com/office/drawing/2014/main" id="{6CFC12AD-F9CB-2442-8E15-2DEB699E8491}"/>
              </a:ext>
            </a:extLst>
          </p:cNvPr>
          <p:cNvCxnSpPr>
            <a:cxnSpLocks/>
          </p:cNvCxnSpPr>
          <p:nvPr/>
        </p:nvCxnSpPr>
        <p:spPr bwMode="auto">
          <a:xfrm flipH="1">
            <a:off x="8058721" y="730225"/>
            <a:ext cx="235958" cy="572156"/>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D4B7B6EB-B1D7-6247-9F77-3FD9C91DDCC9}"/>
              </a:ext>
            </a:extLst>
          </p:cNvPr>
          <p:cNvCxnSpPr>
            <a:cxnSpLocks/>
          </p:cNvCxnSpPr>
          <p:nvPr/>
        </p:nvCxnSpPr>
        <p:spPr bwMode="auto">
          <a:xfrm flipH="1">
            <a:off x="8260612" y="1082143"/>
            <a:ext cx="262666" cy="220238"/>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1504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75BB-B372-8743-83AD-A56E43497EE9}"/>
              </a:ext>
            </a:extLst>
          </p:cNvPr>
          <p:cNvSpPr>
            <a:spLocks noGrp="1"/>
          </p:cNvSpPr>
          <p:nvPr>
            <p:ph type="title"/>
          </p:nvPr>
        </p:nvSpPr>
        <p:spPr/>
        <p:txBody>
          <a:bodyPr/>
          <a:lstStyle/>
          <a:p>
            <a:r>
              <a:rPr lang="en-US" dirty="0"/>
              <a:t>Tradeoffs of Explicit Register Renaming</a:t>
            </a:r>
            <a:br>
              <a:rPr lang="en-US" dirty="0"/>
            </a:br>
            <a:r>
              <a:rPr lang="en-US" dirty="0"/>
              <a:t>(Physical Register Files)</a:t>
            </a:r>
          </a:p>
        </p:txBody>
      </p:sp>
      <p:sp>
        <p:nvSpPr>
          <p:cNvPr id="3" name="Content Placeholder 2">
            <a:extLst>
              <a:ext uri="{FF2B5EF4-FFF2-40B4-BE49-F238E27FC236}">
                <a16:creationId xmlns:a16="http://schemas.microsoft.com/office/drawing/2014/main" id="{877B7668-6B2C-914C-B74E-EA87AD98F51A}"/>
              </a:ext>
            </a:extLst>
          </p:cNvPr>
          <p:cNvSpPr>
            <a:spLocks noGrp="1"/>
          </p:cNvSpPr>
          <p:nvPr>
            <p:ph idx="1"/>
          </p:nvPr>
        </p:nvSpPr>
        <p:spPr/>
        <p:txBody>
          <a:bodyPr/>
          <a:lstStyle/>
          <a:p>
            <a:r>
              <a:rPr lang="en-US" dirty="0"/>
              <a:t>Pros:</a:t>
            </a:r>
          </a:p>
          <a:p>
            <a:pPr lvl="1"/>
            <a:r>
              <a:rPr lang="en-US" dirty="0"/>
              <a:t>Register file can be smaller than ROB</a:t>
            </a:r>
          </a:p>
          <a:p>
            <a:pPr lvl="2"/>
            <a:r>
              <a:rPr lang="en-US" dirty="0"/>
              <a:t>Not all instructions write to registers</a:t>
            </a:r>
          </a:p>
          <a:p>
            <a:pPr lvl="1"/>
            <a:r>
              <a:rPr lang="en-US" dirty="0"/>
              <a:t>Data values not duplicated</a:t>
            </a:r>
          </a:p>
          <a:p>
            <a:pPr lvl="2"/>
            <a:r>
              <a:rPr lang="en-US" dirty="0"/>
              <a:t>Otherwise, data can be in RS, Arch </a:t>
            </a:r>
            <a:r>
              <a:rPr lang="en-US" dirty="0" err="1"/>
              <a:t>reg</a:t>
            </a:r>
            <a:r>
              <a:rPr lang="en-US" dirty="0"/>
              <a:t> file, ROB, rename table, etc.</a:t>
            </a:r>
          </a:p>
          <a:p>
            <a:pPr lvl="1"/>
            <a:r>
              <a:rPr lang="en-US" dirty="0"/>
              <a:t>Simpler register file design</a:t>
            </a:r>
          </a:p>
          <a:p>
            <a:pPr lvl="2"/>
            <a:r>
              <a:rPr lang="en-US" dirty="0"/>
              <a:t>Only one read and write path for register data</a:t>
            </a:r>
          </a:p>
          <a:p>
            <a:pPr lvl="2"/>
            <a:endParaRPr lang="en-US" dirty="0"/>
          </a:p>
          <a:p>
            <a:pPr lvl="2"/>
            <a:endParaRPr lang="en-US" dirty="0"/>
          </a:p>
          <a:p>
            <a:r>
              <a:rPr lang="en-US" dirty="0"/>
              <a:t>Cons:</a:t>
            </a:r>
          </a:p>
          <a:p>
            <a:pPr lvl="1"/>
            <a:r>
              <a:rPr lang="en-US" dirty="0"/>
              <a:t>Always need to look up PRF to access value</a:t>
            </a:r>
          </a:p>
          <a:p>
            <a:pPr lvl="2"/>
            <a:r>
              <a:rPr lang="en-US" dirty="0"/>
              <a:t>Indirection implies higher latency</a:t>
            </a:r>
          </a:p>
        </p:txBody>
      </p:sp>
      <p:sp>
        <p:nvSpPr>
          <p:cNvPr id="4" name="Slide Number Placeholder 3">
            <a:extLst>
              <a:ext uri="{FF2B5EF4-FFF2-40B4-BE49-F238E27FC236}">
                <a16:creationId xmlns:a16="http://schemas.microsoft.com/office/drawing/2014/main" id="{A67710A9-8259-144A-A1DA-107B8EFB5A55}"/>
              </a:ext>
            </a:extLst>
          </p:cNvPr>
          <p:cNvSpPr>
            <a:spLocks noGrp="1"/>
          </p:cNvSpPr>
          <p:nvPr>
            <p:ph type="sldNum" idx="12"/>
          </p:nvPr>
        </p:nvSpPr>
        <p:spPr/>
        <p:txBody>
          <a:bodyPr/>
          <a:lstStyle/>
          <a:p>
            <a:fld id="{9298A09C-1584-4E46-935C-492AB14C1C1B}" type="slidenum">
              <a:rPr lang="en-US" altLang="en-US" smtClean="0"/>
              <a:pPr/>
              <a:t>36</a:t>
            </a:fld>
            <a:endParaRPr lang="en-US" altLang="en-US"/>
          </a:p>
        </p:txBody>
      </p:sp>
      <p:sp>
        <p:nvSpPr>
          <p:cNvPr id="5" name="Footer Placeholder 4">
            <a:extLst>
              <a:ext uri="{FF2B5EF4-FFF2-40B4-BE49-F238E27FC236}">
                <a16:creationId xmlns:a16="http://schemas.microsoft.com/office/drawing/2014/main" id="{0830B754-B19C-2349-810F-C83D8DBF0487}"/>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025683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Grp="1" noChangeArrowheads="1"/>
          </p:cNvSpPr>
          <p:nvPr>
            <p:ph type="title"/>
          </p:nvPr>
        </p:nvSpPr>
        <p:spPr/>
        <p:txBody>
          <a:bodyPr/>
          <a:lstStyle/>
          <a:p>
            <a:r>
              <a:rPr lang="en-US"/>
              <a:t>Reorder Buffer with </a:t>
            </a:r>
            <a:br>
              <a:rPr lang="en-US"/>
            </a:br>
            <a:r>
              <a:rPr lang="en-US"/>
              <a:t>	Explicit Register Renaming</a:t>
            </a:r>
          </a:p>
        </p:txBody>
      </p:sp>
      <p:sp>
        <p:nvSpPr>
          <p:cNvPr id="1053735" name="Rectangle 39"/>
          <p:cNvSpPr>
            <a:spLocks noGrp="1" noChangeArrowheads="1"/>
          </p:cNvSpPr>
          <p:nvPr>
            <p:ph idx="1"/>
          </p:nvPr>
        </p:nvSpPr>
        <p:spPr>
          <a:xfrm>
            <a:off x="457200" y="5181600"/>
            <a:ext cx="8534400" cy="1660526"/>
          </a:xfrm>
        </p:spPr>
        <p:txBody>
          <a:bodyPr/>
          <a:lstStyle/>
          <a:p>
            <a:pPr>
              <a:lnSpc>
                <a:spcPct val="90000"/>
              </a:lnSpc>
            </a:pPr>
            <a:r>
              <a:rPr lang="en-US" sz="2200" dirty="0"/>
              <a:t>Tag points to physical register</a:t>
            </a:r>
          </a:p>
          <a:p>
            <a:pPr>
              <a:lnSpc>
                <a:spcPct val="90000"/>
              </a:lnSpc>
            </a:pPr>
            <a:r>
              <a:rPr lang="en-US" sz="2200" dirty="0"/>
              <a:t>When instruction commits, binding between arch register and physical register is committed</a:t>
            </a:r>
          </a:p>
          <a:p>
            <a:pPr lvl="1">
              <a:lnSpc>
                <a:spcPct val="90000"/>
              </a:lnSpc>
            </a:pPr>
            <a:r>
              <a:rPr lang="en-US" sz="1900" dirty="0"/>
              <a:t>In register rename table</a:t>
            </a:r>
          </a:p>
        </p:txBody>
      </p:sp>
      <p:sp>
        <p:nvSpPr>
          <p:cNvPr id="51" name="Slide Number Placeholder 5"/>
          <p:cNvSpPr>
            <a:spLocks noGrp="1"/>
          </p:cNvSpPr>
          <p:nvPr>
            <p:ph type="sldNum" idx="12"/>
          </p:nvPr>
        </p:nvSpPr>
        <p:spPr/>
        <p:txBody>
          <a:bodyPr/>
          <a:lstStyle/>
          <a:p>
            <a:fld id="{E4DB8FBC-FFD2-4C75-98DB-966E8C553655}" type="slidenum">
              <a:rPr lang="en-US" altLang="en-US"/>
              <a:pPr/>
              <a:t>37</a:t>
            </a:fld>
            <a:endParaRPr lang="en-US" altLang="en-US"/>
          </a:p>
        </p:txBody>
      </p:sp>
      <p:sp>
        <p:nvSpPr>
          <p:cNvPr id="50"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1053699" name="Rectangle 3"/>
          <p:cNvSpPr>
            <a:spLocks noChangeArrowheads="1"/>
          </p:cNvSpPr>
          <p:nvPr/>
        </p:nvSpPr>
        <p:spPr bwMode="auto">
          <a:xfrm>
            <a:off x="2057400" y="2438400"/>
            <a:ext cx="762000" cy="304800"/>
          </a:xfrm>
          <a:prstGeom prst="rect">
            <a:avLst/>
          </a:prstGeom>
          <a:noFill/>
          <a:ln w="9525" algn="ctr">
            <a:noFill/>
            <a:miter lim="800000"/>
            <a:headEnd/>
            <a:tailEnd/>
          </a:ln>
          <a:effectLst/>
        </p:spPr>
        <p:txBody>
          <a:bodyPr wrap="none" anchor="ctr"/>
          <a:lstStyle/>
          <a:p>
            <a:r>
              <a:rPr lang="en-US" sz="1800"/>
              <a:t>000</a:t>
            </a:r>
          </a:p>
        </p:txBody>
      </p:sp>
      <p:sp>
        <p:nvSpPr>
          <p:cNvPr id="1053700" name="Rectangle 4"/>
          <p:cNvSpPr>
            <a:spLocks noChangeArrowheads="1"/>
          </p:cNvSpPr>
          <p:nvPr/>
        </p:nvSpPr>
        <p:spPr bwMode="auto">
          <a:xfrm>
            <a:off x="5410200" y="2438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01" name="Text Box 5"/>
          <p:cNvSpPr txBox="1">
            <a:spLocks noChangeArrowheads="1"/>
          </p:cNvSpPr>
          <p:nvPr/>
        </p:nvSpPr>
        <p:spPr bwMode="auto">
          <a:xfrm>
            <a:off x="5365750" y="1600200"/>
            <a:ext cx="1416050" cy="366713"/>
          </a:xfrm>
          <a:prstGeom prst="rect">
            <a:avLst/>
          </a:prstGeom>
          <a:noFill/>
          <a:ln w="9525" algn="ctr">
            <a:noFill/>
            <a:miter lim="800000"/>
            <a:headEnd/>
            <a:tailEnd/>
          </a:ln>
          <a:effectLst/>
        </p:spPr>
        <p:txBody>
          <a:bodyPr wrap="none">
            <a:spAutoFit/>
          </a:bodyPr>
          <a:lstStyle/>
          <a:p>
            <a:r>
              <a:rPr lang="en-US" sz="1800"/>
              <a:t>Completed?</a:t>
            </a:r>
          </a:p>
        </p:txBody>
      </p:sp>
      <p:sp>
        <p:nvSpPr>
          <p:cNvPr id="1053702" name="Line 6"/>
          <p:cNvSpPr>
            <a:spLocks noChangeShapeType="1"/>
          </p:cNvSpPr>
          <p:nvPr/>
        </p:nvSpPr>
        <p:spPr bwMode="auto">
          <a:xfrm>
            <a:off x="5430838" y="19812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53703" name="Rectangle 7"/>
          <p:cNvSpPr>
            <a:spLocks noChangeArrowheads="1"/>
          </p:cNvSpPr>
          <p:nvPr/>
        </p:nvSpPr>
        <p:spPr bwMode="auto">
          <a:xfrm>
            <a:off x="2895600" y="2438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04" name="Rectangle 8"/>
          <p:cNvSpPr>
            <a:spLocks noChangeArrowheads="1"/>
          </p:cNvSpPr>
          <p:nvPr/>
        </p:nvSpPr>
        <p:spPr bwMode="auto">
          <a:xfrm>
            <a:off x="3886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05" name="Rectangle 9"/>
          <p:cNvSpPr>
            <a:spLocks noChangeArrowheads="1"/>
          </p:cNvSpPr>
          <p:nvPr/>
        </p:nvSpPr>
        <p:spPr bwMode="auto">
          <a:xfrm>
            <a:off x="2057400" y="2743200"/>
            <a:ext cx="762000" cy="304800"/>
          </a:xfrm>
          <a:prstGeom prst="rect">
            <a:avLst/>
          </a:prstGeom>
          <a:noFill/>
          <a:ln w="9525" algn="ctr">
            <a:noFill/>
            <a:miter lim="800000"/>
            <a:headEnd/>
            <a:tailEnd/>
          </a:ln>
          <a:effectLst/>
        </p:spPr>
        <p:txBody>
          <a:bodyPr wrap="none" anchor="ctr"/>
          <a:lstStyle/>
          <a:p>
            <a:r>
              <a:rPr lang="en-US" sz="1800"/>
              <a:t>001</a:t>
            </a:r>
          </a:p>
        </p:txBody>
      </p:sp>
      <p:sp>
        <p:nvSpPr>
          <p:cNvPr id="1053706" name="Rectangle 10"/>
          <p:cNvSpPr>
            <a:spLocks noChangeArrowheads="1"/>
          </p:cNvSpPr>
          <p:nvPr/>
        </p:nvSpPr>
        <p:spPr bwMode="auto">
          <a:xfrm>
            <a:off x="2057400" y="3048000"/>
            <a:ext cx="762000" cy="304800"/>
          </a:xfrm>
          <a:prstGeom prst="rect">
            <a:avLst/>
          </a:prstGeom>
          <a:noFill/>
          <a:ln w="9525" algn="ctr">
            <a:noFill/>
            <a:miter lim="800000"/>
            <a:headEnd/>
            <a:tailEnd/>
          </a:ln>
          <a:effectLst/>
        </p:spPr>
        <p:txBody>
          <a:bodyPr wrap="none" anchor="ctr"/>
          <a:lstStyle/>
          <a:p>
            <a:r>
              <a:rPr lang="en-US" sz="1800"/>
              <a:t>010</a:t>
            </a:r>
          </a:p>
        </p:txBody>
      </p:sp>
      <p:sp>
        <p:nvSpPr>
          <p:cNvPr id="1053707" name="Rectangle 11"/>
          <p:cNvSpPr>
            <a:spLocks noChangeArrowheads="1"/>
          </p:cNvSpPr>
          <p:nvPr/>
        </p:nvSpPr>
        <p:spPr bwMode="auto">
          <a:xfrm>
            <a:off x="2057400" y="3352800"/>
            <a:ext cx="762000" cy="304800"/>
          </a:xfrm>
          <a:prstGeom prst="rect">
            <a:avLst/>
          </a:prstGeom>
          <a:noFill/>
          <a:ln w="9525" algn="ctr">
            <a:noFill/>
            <a:miter lim="800000"/>
            <a:headEnd/>
            <a:tailEnd/>
          </a:ln>
          <a:effectLst/>
        </p:spPr>
        <p:txBody>
          <a:bodyPr wrap="none" anchor="ctr"/>
          <a:lstStyle/>
          <a:p>
            <a:r>
              <a:rPr lang="en-US" sz="1800"/>
              <a:t>011</a:t>
            </a:r>
          </a:p>
        </p:txBody>
      </p:sp>
      <p:sp>
        <p:nvSpPr>
          <p:cNvPr id="1053708" name="Rectangle 12"/>
          <p:cNvSpPr>
            <a:spLocks noChangeArrowheads="1"/>
          </p:cNvSpPr>
          <p:nvPr/>
        </p:nvSpPr>
        <p:spPr bwMode="auto">
          <a:xfrm>
            <a:off x="2057400" y="3657600"/>
            <a:ext cx="762000" cy="304800"/>
          </a:xfrm>
          <a:prstGeom prst="rect">
            <a:avLst/>
          </a:prstGeom>
          <a:noFill/>
          <a:ln w="9525" algn="ctr">
            <a:noFill/>
            <a:miter lim="800000"/>
            <a:headEnd/>
            <a:tailEnd/>
          </a:ln>
          <a:effectLst/>
        </p:spPr>
        <p:txBody>
          <a:bodyPr wrap="none" anchor="ctr"/>
          <a:lstStyle/>
          <a:p>
            <a:r>
              <a:rPr lang="en-US" sz="1800"/>
              <a:t>100</a:t>
            </a:r>
          </a:p>
        </p:txBody>
      </p:sp>
      <p:sp>
        <p:nvSpPr>
          <p:cNvPr id="1053709" name="Rectangle 13"/>
          <p:cNvSpPr>
            <a:spLocks noChangeArrowheads="1"/>
          </p:cNvSpPr>
          <p:nvPr/>
        </p:nvSpPr>
        <p:spPr bwMode="auto">
          <a:xfrm>
            <a:off x="2057400" y="3962400"/>
            <a:ext cx="762000" cy="304800"/>
          </a:xfrm>
          <a:prstGeom prst="rect">
            <a:avLst/>
          </a:prstGeom>
          <a:noFill/>
          <a:ln w="9525" algn="ctr">
            <a:noFill/>
            <a:miter lim="800000"/>
            <a:headEnd/>
            <a:tailEnd/>
          </a:ln>
          <a:effectLst/>
        </p:spPr>
        <p:txBody>
          <a:bodyPr wrap="none" anchor="ctr"/>
          <a:lstStyle/>
          <a:p>
            <a:r>
              <a:rPr lang="en-US" sz="1800"/>
              <a:t>101</a:t>
            </a:r>
          </a:p>
        </p:txBody>
      </p:sp>
      <p:sp>
        <p:nvSpPr>
          <p:cNvPr id="1053710" name="Rectangle 14"/>
          <p:cNvSpPr>
            <a:spLocks noChangeArrowheads="1"/>
          </p:cNvSpPr>
          <p:nvPr/>
        </p:nvSpPr>
        <p:spPr bwMode="auto">
          <a:xfrm>
            <a:off x="2057400" y="4267200"/>
            <a:ext cx="762000" cy="304800"/>
          </a:xfrm>
          <a:prstGeom prst="rect">
            <a:avLst/>
          </a:prstGeom>
          <a:noFill/>
          <a:ln w="9525" algn="ctr">
            <a:noFill/>
            <a:miter lim="800000"/>
            <a:headEnd/>
            <a:tailEnd/>
          </a:ln>
          <a:effectLst/>
        </p:spPr>
        <p:txBody>
          <a:bodyPr wrap="none" anchor="ctr"/>
          <a:lstStyle/>
          <a:p>
            <a:r>
              <a:rPr lang="en-US" sz="1800"/>
              <a:t>110</a:t>
            </a:r>
          </a:p>
        </p:txBody>
      </p:sp>
      <p:sp>
        <p:nvSpPr>
          <p:cNvPr id="1053711" name="Rectangle 15"/>
          <p:cNvSpPr>
            <a:spLocks noChangeArrowheads="1"/>
          </p:cNvSpPr>
          <p:nvPr/>
        </p:nvSpPr>
        <p:spPr bwMode="auto">
          <a:xfrm>
            <a:off x="2057400" y="4572000"/>
            <a:ext cx="762000" cy="304800"/>
          </a:xfrm>
          <a:prstGeom prst="rect">
            <a:avLst/>
          </a:prstGeom>
          <a:noFill/>
          <a:ln w="9525" algn="ctr">
            <a:noFill/>
            <a:miter lim="800000"/>
            <a:headEnd/>
            <a:tailEnd/>
          </a:ln>
          <a:effectLst/>
        </p:spPr>
        <p:txBody>
          <a:bodyPr wrap="none" anchor="ctr"/>
          <a:lstStyle/>
          <a:p>
            <a:r>
              <a:rPr lang="en-US" sz="1800"/>
              <a:t>111</a:t>
            </a:r>
          </a:p>
        </p:txBody>
      </p:sp>
      <p:sp>
        <p:nvSpPr>
          <p:cNvPr id="1053712" name="Rectangle 16"/>
          <p:cNvSpPr>
            <a:spLocks noChangeArrowheads="1"/>
          </p:cNvSpPr>
          <p:nvPr/>
        </p:nvSpPr>
        <p:spPr bwMode="auto">
          <a:xfrm>
            <a:off x="2895600" y="1676400"/>
            <a:ext cx="990600" cy="304800"/>
          </a:xfrm>
          <a:prstGeom prst="rect">
            <a:avLst/>
          </a:prstGeom>
          <a:noFill/>
          <a:ln w="9525" algn="ctr">
            <a:noFill/>
            <a:miter lim="800000"/>
            <a:headEnd/>
            <a:tailEnd/>
          </a:ln>
          <a:effectLst/>
        </p:spPr>
        <p:txBody>
          <a:bodyPr wrap="none" anchor="ctr"/>
          <a:lstStyle/>
          <a:p>
            <a:r>
              <a:rPr lang="en-US" sz="1800"/>
              <a:t>Other</a:t>
            </a:r>
          </a:p>
          <a:p>
            <a:r>
              <a:rPr lang="en-US" sz="1800"/>
              <a:t>Stuff</a:t>
            </a:r>
          </a:p>
        </p:txBody>
      </p:sp>
      <p:sp>
        <p:nvSpPr>
          <p:cNvPr id="1053713" name="Rectangle 17"/>
          <p:cNvSpPr>
            <a:spLocks noChangeArrowheads="1"/>
          </p:cNvSpPr>
          <p:nvPr/>
        </p:nvSpPr>
        <p:spPr bwMode="auto">
          <a:xfrm>
            <a:off x="3886200" y="1752600"/>
            <a:ext cx="762000" cy="304800"/>
          </a:xfrm>
          <a:prstGeom prst="rect">
            <a:avLst/>
          </a:prstGeom>
          <a:noFill/>
          <a:ln w="9525" algn="ctr">
            <a:noFill/>
            <a:miter lim="800000"/>
            <a:headEnd/>
            <a:tailEnd/>
          </a:ln>
          <a:effectLst/>
        </p:spPr>
        <p:txBody>
          <a:bodyPr wrap="none" anchor="ctr"/>
          <a:lstStyle/>
          <a:p>
            <a:r>
              <a:rPr lang="en-US" sz="1800"/>
              <a:t>dest</a:t>
            </a:r>
          </a:p>
          <a:p>
            <a:r>
              <a:rPr lang="en-US" sz="1800"/>
              <a:t>reg</a:t>
            </a:r>
          </a:p>
        </p:txBody>
      </p:sp>
      <p:sp>
        <p:nvSpPr>
          <p:cNvPr id="1053714" name="Rectangle 18"/>
          <p:cNvSpPr>
            <a:spLocks noChangeArrowheads="1"/>
          </p:cNvSpPr>
          <p:nvPr/>
        </p:nvSpPr>
        <p:spPr bwMode="auto">
          <a:xfrm>
            <a:off x="5410200" y="2743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15" name="Rectangle 19"/>
          <p:cNvSpPr>
            <a:spLocks noChangeArrowheads="1"/>
          </p:cNvSpPr>
          <p:nvPr/>
        </p:nvSpPr>
        <p:spPr bwMode="auto">
          <a:xfrm>
            <a:off x="2895600" y="2743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16" name="Rectangle 20"/>
          <p:cNvSpPr>
            <a:spLocks noChangeArrowheads="1"/>
          </p:cNvSpPr>
          <p:nvPr/>
        </p:nvSpPr>
        <p:spPr bwMode="auto">
          <a:xfrm>
            <a:off x="3886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17" name="Rectangle 21"/>
          <p:cNvSpPr>
            <a:spLocks noChangeArrowheads="1"/>
          </p:cNvSpPr>
          <p:nvPr/>
        </p:nvSpPr>
        <p:spPr bwMode="auto">
          <a:xfrm>
            <a:off x="5410200" y="30480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18" name="Rectangle 22"/>
          <p:cNvSpPr>
            <a:spLocks noChangeArrowheads="1"/>
          </p:cNvSpPr>
          <p:nvPr/>
        </p:nvSpPr>
        <p:spPr bwMode="auto">
          <a:xfrm>
            <a:off x="2895600" y="3048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19" name="Rectangle 23"/>
          <p:cNvSpPr>
            <a:spLocks noChangeArrowheads="1"/>
          </p:cNvSpPr>
          <p:nvPr/>
        </p:nvSpPr>
        <p:spPr bwMode="auto">
          <a:xfrm>
            <a:off x="3886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20" name="Rectangle 24"/>
          <p:cNvSpPr>
            <a:spLocks noChangeArrowheads="1"/>
          </p:cNvSpPr>
          <p:nvPr/>
        </p:nvSpPr>
        <p:spPr bwMode="auto">
          <a:xfrm>
            <a:off x="5410200" y="33528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21" name="Rectangle 25"/>
          <p:cNvSpPr>
            <a:spLocks noChangeArrowheads="1"/>
          </p:cNvSpPr>
          <p:nvPr/>
        </p:nvSpPr>
        <p:spPr bwMode="auto">
          <a:xfrm>
            <a:off x="2895600" y="33528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22" name="Rectangle 26"/>
          <p:cNvSpPr>
            <a:spLocks noChangeArrowheads="1"/>
          </p:cNvSpPr>
          <p:nvPr/>
        </p:nvSpPr>
        <p:spPr bwMode="auto">
          <a:xfrm>
            <a:off x="3886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23" name="Rectangle 27"/>
          <p:cNvSpPr>
            <a:spLocks noChangeArrowheads="1"/>
          </p:cNvSpPr>
          <p:nvPr/>
        </p:nvSpPr>
        <p:spPr bwMode="auto">
          <a:xfrm>
            <a:off x="5410200" y="36576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24" name="Rectangle 28"/>
          <p:cNvSpPr>
            <a:spLocks noChangeArrowheads="1"/>
          </p:cNvSpPr>
          <p:nvPr/>
        </p:nvSpPr>
        <p:spPr bwMode="auto">
          <a:xfrm>
            <a:off x="2895600" y="36576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25" name="Rectangle 29"/>
          <p:cNvSpPr>
            <a:spLocks noChangeArrowheads="1"/>
          </p:cNvSpPr>
          <p:nvPr/>
        </p:nvSpPr>
        <p:spPr bwMode="auto">
          <a:xfrm>
            <a:off x="3886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26" name="Rectangle 30"/>
          <p:cNvSpPr>
            <a:spLocks noChangeArrowheads="1"/>
          </p:cNvSpPr>
          <p:nvPr/>
        </p:nvSpPr>
        <p:spPr bwMode="auto">
          <a:xfrm>
            <a:off x="5410200" y="3962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27" name="Rectangle 31"/>
          <p:cNvSpPr>
            <a:spLocks noChangeArrowheads="1"/>
          </p:cNvSpPr>
          <p:nvPr/>
        </p:nvSpPr>
        <p:spPr bwMode="auto">
          <a:xfrm>
            <a:off x="2895600" y="3962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28" name="Rectangle 32"/>
          <p:cNvSpPr>
            <a:spLocks noChangeArrowheads="1"/>
          </p:cNvSpPr>
          <p:nvPr/>
        </p:nvSpPr>
        <p:spPr bwMode="auto">
          <a:xfrm>
            <a:off x="3886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29" name="Rectangle 33"/>
          <p:cNvSpPr>
            <a:spLocks noChangeArrowheads="1"/>
          </p:cNvSpPr>
          <p:nvPr/>
        </p:nvSpPr>
        <p:spPr bwMode="auto">
          <a:xfrm>
            <a:off x="5410200" y="4267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30" name="Rectangle 34"/>
          <p:cNvSpPr>
            <a:spLocks noChangeArrowheads="1"/>
          </p:cNvSpPr>
          <p:nvPr/>
        </p:nvSpPr>
        <p:spPr bwMode="auto">
          <a:xfrm>
            <a:off x="2895600" y="4267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31" name="Rectangle 35"/>
          <p:cNvSpPr>
            <a:spLocks noChangeArrowheads="1"/>
          </p:cNvSpPr>
          <p:nvPr/>
        </p:nvSpPr>
        <p:spPr bwMode="auto">
          <a:xfrm>
            <a:off x="3886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32" name="Rectangle 36"/>
          <p:cNvSpPr>
            <a:spLocks noChangeArrowheads="1"/>
          </p:cNvSpPr>
          <p:nvPr/>
        </p:nvSpPr>
        <p:spPr bwMode="auto">
          <a:xfrm>
            <a:off x="5410200" y="45720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053733" name="Rectangle 37"/>
          <p:cNvSpPr>
            <a:spLocks noChangeArrowheads="1"/>
          </p:cNvSpPr>
          <p:nvPr/>
        </p:nvSpPr>
        <p:spPr bwMode="auto">
          <a:xfrm>
            <a:off x="2895600" y="4572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34" name="Rectangle 38"/>
          <p:cNvSpPr>
            <a:spLocks noChangeArrowheads="1"/>
          </p:cNvSpPr>
          <p:nvPr/>
        </p:nvSpPr>
        <p:spPr bwMode="auto">
          <a:xfrm>
            <a:off x="3886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36" name="Rectangle 40"/>
          <p:cNvSpPr>
            <a:spLocks noChangeArrowheads="1"/>
          </p:cNvSpPr>
          <p:nvPr/>
        </p:nvSpPr>
        <p:spPr bwMode="auto">
          <a:xfrm>
            <a:off x="4648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37" name="Rectangle 41"/>
          <p:cNvSpPr>
            <a:spLocks noChangeArrowheads="1"/>
          </p:cNvSpPr>
          <p:nvPr/>
        </p:nvSpPr>
        <p:spPr bwMode="auto">
          <a:xfrm>
            <a:off x="4648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38" name="Rectangle 42"/>
          <p:cNvSpPr>
            <a:spLocks noChangeArrowheads="1"/>
          </p:cNvSpPr>
          <p:nvPr/>
        </p:nvSpPr>
        <p:spPr bwMode="auto">
          <a:xfrm>
            <a:off x="4648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39" name="Rectangle 43"/>
          <p:cNvSpPr>
            <a:spLocks noChangeArrowheads="1"/>
          </p:cNvSpPr>
          <p:nvPr/>
        </p:nvSpPr>
        <p:spPr bwMode="auto">
          <a:xfrm>
            <a:off x="4648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40" name="Rectangle 44"/>
          <p:cNvSpPr>
            <a:spLocks noChangeArrowheads="1"/>
          </p:cNvSpPr>
          <p:nvPr/>
        </p:nvSpPr>
        <p:spPr bwMode="auto">
          <a:xfrm>
            <a:off x="4648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41" name="Rectangle 45"/>
          <p:cNvSpPr>
            <a:spLocks noChangeArrowheads="1"/>
          </p:cNvSpPr>
          <p:nvPr/>
        </p:nvSpPr>
        <p:spPr bwMode="auto">
          <a:xfrm>
            <a:off x="4648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42" name="Rectangle 46"/>
          <p:cNvSpPr>
            <a:spLocks noChangeArrowheads="1"/>
          </p:cNvSpPr>
          <p:nvPr/>
        </p:nvSpPr>
        <p:spPr bwMode="auto">
          <a:xfrm>
            <a:off x="4648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43" name="Rectangle 47"/>
          <p:cNvSpPr>
            <a:spLocks noChangeArrowheads="1"/>
          </p:cNvSpPr>
          <p:nvPr/>
        </p:nvSpPr>
        <p:spPr bwMode="auto">
          <a:xfrm>
            <a:off x="4648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053744" name="Rectangle 48"/>
          <p:cNvSpPr>
            <a:spLocks noChangeArrowheads="1"/>
          </p:cNvSpPr>
          <p:nvPr/>
        </p:nvSpPr>
        <p:spPr bwMode="auto">
          <a:xfrm>
            <a:off x="4572000" y="1752600"/>
            <a:ext cx="762000" cy="304800"/>
          </a:xfrm>
          <a:prstGeom prst="rect">
            <a:avLst/>
          </a:prstGeom>
          <a:noFill/>
          <a:ln w="9525" algn="ctr">
            <a:noFill/>
            <a:miter lim="800000"/>
            <a:headEnd/>
            <a:tailEnd/>
          </a:ln>
          <a:effectLst/>
        </p:spPr>
        <p:txBody>
          <a:bodyPr wrap="none" anchor="ctr"/>
          <a:lstStyle/>
          <a:p>
            <a:r>
              <a:rPr lang="en-US" sz="1800"/>
              <a:t>phy</a:t>
            </a:r>
          </a:p>
          <a:p>
            <a:r>
              <a:rPr lang="en-US" sz="1800"/>
              <a:t>reg</a:t>
            </a:r>
          </a:p>
        </p:txBody>
      </p:sp>
    </p:spTree>
    <p:extLst>
      <p:ext uri="{BB962C8B-B14F-4D97-AF65-F5344CB8AC3E}">
        <p14:creationId xmlns:p14="http://schemas.microsoft.com/office/powerpoint/2010/main" val="89562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p:txBody>
          <a:bodyPr/>
          <a:lstStyle/>
          <a:p>
            <a:r>
              <a:rPr lang="en-US"/>
              <a:t>When Are Explicit Rename Registers Deallocated?</a:t>
            </a:r>
          </a:p>
        </p:txBody>
      </p:sp>
      <p:sp>
        <p:nvSpPr>
          <p:cNvPr id="1145859" name="Rectangle 3"/>
          <p:cNvSpPr>
            <a:spLocks noGrp="1" noChangeArrowheads="1"/>
          </p:cNvSpPr>
          <p:nvPr>
            <p:ph idx="1"/>
          </p:nvPr>
        </p:nvSpPr>
        <p:spPr/>
        <p:txBody>
          <a:bodyPr/>
          <a:lstStyle/>
          <a:p>
            <a:r>
              <a:rPr lang="en-US"/>
              <a:t>Assume want to support precise exceptions</a:t>
            </a:r>
          </a:p>
          <a:p>
            <a:pPr lvl="1"/>
            <a:r>
              <a:rPr lang="en-US"/>
              <a:t>Darn precise exceptions, always complicating things</a:t>
            </a:r>
          </a:p>
          <a:p>
            <a:pPr lvl="1"/>
            <a:endParaRPr lang="en-US"/>
          </a:p>
          <a:p>
            <a:r>
              <a:rPr lang="en-US"/>
              <a:t>Cannot deallocate every register</a:t>
            </a:r>
          </a:p>
          <a:p>
            <a:pPr lvl="1"/>
            <a:r>
              <a:rPr lang="en-US"/>
              <a:t>Some are the architectural registers</a:t>
            </a:r>
          </a:p>
          <a:p>
            <a:pPr lvl="1"/>
            <a:endParaRPr lang="en-US"/>
          </a:p>
          <a:p>
            <a:r>
              <a:rPr lang="en-US"/>
              <a:t>Only deallocate register if not going to be used again</a:t>
            </a:r>
          </a:p>
          <a:p>
            <a:pPr lvl="1"/>
            <a:r>
              <a:rPr lang="en-US"/>
              <a:t>How do you know when it won’t be used again?</a:t>
            </a:r>
          </a:p>
          <a:p>
            <a:pPr lvl="1"/>
            <a:endParaRPr lang="en-US"/>
          </a:p>
        </p:txBody>
      </p:sp>
      <p:sp>
        <p:nvSpPr>
          <p:cNvPr id="6" name="Slide Number Placeholder 5"/>
          <p:cNvSpPr>
            <a:spLocks noGrp="1"/>
          </p:cNvSpPr>
          <p:nvPr>
            <p:ph type="sldNum" idx="12"/>
          </p:nvPr>
        </p:nvSpPr>
        <p:spPr/>
        <p:txBody>
          <a:bodyPr/>
          <a:lstStyle/>
          <a:p>
            <a:fld id="{2FD0682A-7C45-4CEF-B0CB-A5C4FB443992}" type="slidenum">
              <a:rPr lang="en-US" altLang="en-US"/>
              <a:pPr/>
              <a:t>38</a:t>
            </a:fld>
            <a:endParaRPr lang="en-US" altLang="en-US"/>
          </a:p>
        </p:txBody>
      </p:sp>
      <p:sp>
        <p:nvSpPr>
          <p:cNvPr id="5" name="Footer Placeholder 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3540916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Rectangle 2"/>
          <p:cNvSpPr>
            <a:spLocks noGrp="1" noChangeArrowheads="1"/>
          </p:cNvSpPr>
          <p:nvPr>
            <p:ph type="title"/>
          </p:nvPr>
        </p:nvSpPr>
        <p:spPr/>
        <p:txBody>
          <a:bodyPr/>
          <a:lstStyle/>
          <a:p>
            <a:r>
              <a:rPr lang="en-US" dirty="0"/>
              <a:t>Solution 1</a:t>
            </a:r>
          </a:p>
        </p:txBody>
      </p:sp>
      <p:sp>
        <p:nvSpPr>
          <p:cNvPr id="74" name="Slide Number Placeholder 6"/>
          <p:cNvSpPr>
            <a:spLocks noGrp="1"/>
          </p:cNvSpPr>
          <p:nvPr>
            <p:ph type="sldNum" idx="12"/>
          </p:nvPr>
        </p:nvSpPr>
        <p:spPr/>
        <p:txBody>
          <a:bodyPr/>
          <a:lstStyle/>
          <a:p>
            <a:fld id="{EE676287-8D72-4665-BAE0-47054265B39D}" type="slidenum">
              <a:rPr lang="en-US" altLang="en-US"/>
              <a:pPr/>
              <a:t>39</a:t>
            </a:fld>
            <a:endParaRPr lang="en-US" altLang="en-US"/>
          </a:p>
        </p:txBody>
      </p:sp>
      <p:sp>
        <p:nvSpPr>
          <p:cNvPr id="75" name="Footer Placeholder 7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1147907" name="Rectangle 3"/>
          <p:cNvSpPr>
            <a:spLocks noChangeArrowheads="1"/>
          </p:cNvSpPr>
          <p:nvPr/>
        </p:nvSpPr>
        <p:spPr bwMode="auto">
          <a:xfrm>
            <a:off x="3048000" y="3048000"/>
            <a:ext cx="228600" cy="381000"/>
          </a:xfrm>
          <a:prstGeom prst="rect">
            <a:avLst/>
          </a:prstGeom>
          <a:noFill/>
          <a:ln w="9525" algn="ctr">
            <a:solidFill>
              <a:schemeClr val="tx1"/>
            </a:solidFill>
            <a:miter lim="800000"/>
            <a:headEnd/>
            <a:tailEnd/>
          </a:ln>
          <a:effectLst/>
        </p:spPr>
        <p:txBody>
          <a:bodyPr wrap="none" anchor="ctr"/>
          <a:lstStyle/>
          <a:p>
            <a:pPr algn="ctr"/>
            <a:r>
              <a:rPr lang="en-US" dirty="0"/>
              <a:t>C</a:t>
            </a:r>
          </a:p>
        </p:txBody>
      </p:sp>
      <p:sp>
        <p:nvSpPr>
          <p:cNvPr id="1147908" name="Rectangle 4"/>
          <p:cNvSpPr>
            <a:spLocks noChangeArrowheads="1"/>
          </p:cNvSpPr>
          <p:nvPr/>
        </p:nvSpPr>
        <p:spPr bwMode="auto">
          <a:xfrm>
            <a:off x="3048000" y="3429000"/>
            <a:ext cx="228600" cy="381000"/>
          </a:xfrm>
          <a:prstGeom prst="rect">
            <a:avLst/>
          </a:prstGeom>
          <a:noFill/>
          <a:ln w="9525" algn="ctr">
            <a:solidFill>
              <a:schemeClr val="tx1"/>
            </a:solidFill>
            <a:miter lim="800000"/>
            <a:headEnd/>
            <a:tailEnd/>
          </a:ln>
          <a:effectLst/>
        </p:spPr>
        <p:txBody>
          <a:bodyPr wrap="none" anchor="ctr"/>
          <a:lstStyle/>
          <a:p>
            <a:pPr algn="ctr"/>
            <a:r>
              <a:rPr lang="en-US" dirty="0"/>
              <a:t>U</a:t>
            </a:r>
          </a:p>
        </p:txBody>
      </p:sp>
      <p:sp>
        <p:nvSpPr>
          <p:cNvPr id="1147909" name="Rectangle 5"/>
          <p:cNvSpPr>
            <a:spLocks noChangeArrowheads="1"/>
          </p:cNvSpPr>
          <p:nvPr/>
        </p:nvSpPr>
        <p:spPr bwMode="auto">
          <a:xfrm>
            <a:off x="3048000" y="3810000"/>
            <a:ext cx="228600" cy="381000"/>
          </a:xfrm>
          <a:prstGeom prst="rect">
            <a:avLst/>
          </a:prstGeom>
          <a:noFill/>
          <a:ln w="9525" algn="ctr">
            <a:solidFill>
              <a:schemeClr val="tx1"/>
            </a:solidFill>
            <a:miter lim="800000"/>
            <a:headEnd/>
            <a:tailEnd/>
          </a:ln>
          <a:effectLst/>
        </p:spPr>
        <p:txBody>
          <a:bodyPr wrap="none" anchor="ctr"/>
          <a:lstStyle/>
          <a:p>
            <a:pPr algn="ctr"/>
            <a:r>
              <a:rPr lang="en-US" dirty="0"/>
              <a:t>C</a:t>
            </a:r>
          </a:p>
        </p:txBody>
      </p:sp>
      <p:sp>
        <p:nvSpPr>
          <p:cNvPr id="1147910" name="Rectangle 6"/>
          <p:cNvSpPr>
            <a:spLocks noChangeArrowheads="1"/>
          </p:cNvSpPr>
          <p:nvPr/>
        </p:nvSpPr>
        <p:spPr bwMode="auto">
          <a:xfrm>
            <a:off x="3048000" y="4191000"/>
            <a:ext cx="228600" cy="381000"/>
          </a:xfrm>
          <a:prstGeom prst="rect">
            <a:avLst/>
          </a:prstGeom>
          <a:noFill/>
          <a:ln w="9525" algn="ctr">
            <a:solidFill>
              <a:schemeClr val="tx1"/>
            </a:solidFill>
            <a:miter lim="800000"/>
            <a:headEnd/>
            <a:tailEnd/>
          </a:ln>
          <a:effectLst/>
        </p:spPr>
        <p:txBody>
          <a:bodyPr wrap="none" anchor="ctr"/>
          <a:lstStyle/>
          <a:p>
            <a:pPr algn="ctr"/>
            <a:r>
              <a:rPr lang="en-US" dirty="0"/>
              <a:t>U</a:t>
            </a:r>
          </a:p>
        </p:txBody>
      </p:sp>
      <p:sp>
        <p:nvSpPr>
          <p:cNvPr id="1147911" name="Rectangle 7"/>
          <p:cNvSpPr>
            <a:spLocks noChangeArrowheads="1"/>
          </p:cNvSpPr>
          <p:nvPr/>
        </p:nvSpPr>
        <p:spPr bwMode="auto">
          <a:xfrm>
            <a:off x="228600" y="3048000"/>
            <a:ext cx="533400" cy="381000"/>
          </a:xfrm>
          <a:prstGeom prst="rect">
            <a:avLst/>
          </a:prstGeom>
          <a:noFill/>
          <a:ln w="9525" algn="ctr">
            <a:noFill/>
            <a:miter lim="800000"/>
            <a:headEnd/>
            <a:tailEnd/>
          </a:ln>
          <a:effectLst/>
        </p:spPr>
        <p:txBody>
          <a:bodyPr wrap="none" anchor="ctr"/>
          <a:lstStyle/>
          <a:p>
            <a:r>
              <a:rPr lang="en-US"/>
              <a:t>R0</a:t>
            </a:r>
          </a:p>
        </p:txBody>
      </p:sp>
      <p:sp>
        <p:nvSpPr>
          <p:cNvPr id="1147912" name="Rectangle 8"/>
          <p:cNvSpPr>
            <a:spLocks noChangeArrowheads="1"/>
          </p:cNvSpPr>
          <p:nvPr/>
        </p:nvSpPr>
        <p:spPr bwMode="auto">
          <a:xfrm>
            <a:off x="228600" y="3429000"/>
            <a:ext cx="533400" cy="381000"/>
          </a:xfrm>
          <a:prstGeom prst="rect">
            <a:avLst/>
          </a:prstGeom>
          <a:noFill/>
          <a:ln w="9525" algn="ctr">
            <a:noFill/>
            <a:miter lim="800000"/>
            <a:headEnd/>
            <a:tailEnd/>
          </a:ln>
          <a:effectLst/>
        </p:spPr>
        <p:txBody>
          <a:bodyPr wrap="none" anchor="ctr"/>
          <a:lstStyle/>
          <a:p>
            <a:r>
              <a:rPr lang="en-US"/>
              <a:t>R1</a:t>
            </a:r>
          </a:p>
        </p:txBody>
      </p:sp>
      <p:sp>
        <p:nvSpPr>
          <p:cNvPr id="1147913" name="Rectangle 9"/>
          <p:cNvSpPr>
            <a:spLocks noChangeArrowheads="1"/>
          </p:cNvSpPr>
          <p:nvPr/>
        </p:nvSpPr>
        <p:spPr bwMode="auto">
          <a:xfrm>
            <a:off x="228600" y="3810000"/>
            <a:ext cx="533400" cy="381000"/>
          </a:xfrm>
          <a:prstGeom prst="rect">
            <a:avLst/>
          </a:prstGeom>
          <a:noFill/>
          <a:ln w="9525" algn="ctr">
            <a:noFill/>
            <a:miter lim="800000"/>
            <a:headEnd/>
            <a:tailEnd/>
          </a:ln>
          <a:effectLst/>
        </p:spPr>
        <p:txBody>
          <a:bodyPr wrap="none" anchor="ctr"/>
          <a:lstStyle/>
          <a:p>
            <a:r>
              <a:rPr lang="en-US"/>
              <a:t>R2</a:t>
            </a:r>
          </a:p>
        </p:txBody>
      </p:sp>
      <p:sp>
        <p:nvSpPr>
          <p:cNvPr id="1147914" name="Rectangle 10"/>
          <p:cNvSpPr>
            <a:spLocks noChangeArrowheads="1"/>
          </p:cNvSpPr>
          <p:nvPr/>
        </p:nvSpPr>
        <p:spPr bwMode="auto">
          <a:xfrm>
            <a:off x="228600" y="4191000"/>
            <a:ext cx="533400" cy="381000"/>
          </a:xfrm>
          <a:prstGeom prst="rect">
            <a:avLst/>
          </a:prstGeom>
          <a:noFill/>
          <a:ln w="9525" algn="ctr">
            <a:noFill/>
            <a:miter lim="800000"/>
            <a:headEnd/>
            <a:tailEnd/>
          </a:ln>
          <a:effectLst/>
        </p:spPr>
        <p:txBody>
          <a:bodyPr wrap="none" anchor="ctr"/>
          <a:lstStyle/>
          <a:p>
            <a:r>
              <a:rPr lang="en-US"/>
              <a:t>R3</a:t>
            </a:r>
          </a:p>
        </p:txBody>
      </p:sp>
      <p:sp>
        <p:nvSpPr>
          <p:cNvPr id="1147915" name="Rectangle 11"/>
          <p:cNvSpPr>
            <a:spLocks noChangeArrowheads="1"/>
          </p:cNvSpPr>
          <p:nvPr/>
        </p:nvSpPr>
        <p:spPr bwMode="auto">
          <a:xfrm>
            <a:off x="762000" y="3048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P0</a:t>
            </a:r>
          </a:p>
        </p:txBody>
      </p:sp>
      <p:sp>
        <p:nvSpPr>
          <p:cNvPr id="1147916" name="Rectangle 12"/>
          <p:cNvSpPr>
            <a:spLocks noChangeArrowheads="1"/>
          </p:cNvSpPr>
          <p:nvPr/>
        </p:nvSpPr>
        <p:spPr bwMode="auto">
          <a:xfrm>
            <a:off x="762000" y="3429000"/>
            <a:ext cx="1143000" cy="381000"/>
          </a:xfrm>
          <a:prstGeom prst="rect">
            <a:avLst/>
          </a:prstGeom>
          <a:noFill/>
          <a:ln w="9525" algn="ctr">
            <a:solidFill>
              <a:schemeClr val="tx1"/>
            </a:solidFill>
            <a:miter lim="800000"/>
            <a:headEnd/>
            <a:tailEnd/>
          </a:ln>
          <a:effectLst/>
        </p:spPr>
        <p:txBody>
          <a:bodyPr wrap="none" anchor="ctr"/>
          <a:lstStyle/>
          <a:p>
            <a:r>
              <a:rPr lang="en-US"/>
              <a:t>P17</a:t>
            </a:r>
          </a:p>
        </p:txBody>
      </p:sp>
      <p:sp>
        <p:nvSpPr>
          <p:cNvPr id="1147917" name="Rectangle 13"/>
          <p:cNvSpPr>
            <a:spLocks noChangeArrowheads="1"/>
          </p:cNvSpPr>
          <p:nvPr/>
        </p:nvSpPr>
        <p:spPr bwMode="auto">
          <a:xfrm>
            <a:off x="762000" y="3810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P3</a:t>
            </a:r>
          </a:p>
        </p:txBody>
      </p:sp>
      <p:sp>
        <p:nvSpPr>
          <p:cNvPr id="1147918" name="Rectangle 14"/>
          <p:cNvSpPr>
            <a:spLocks noChangeArrowheads="1"/>
          </p:cNvSpPr>
          <p:nvPr/>
        </p:nvSpPr>
        <p:spPr bwMode="auto">
          <a:xfrm>
            <a:off x="762000" y="4191000"/>
            <a:ext cx="1143000" cy="381000"/>
          </a:xfrm>
          <a:prstGeom prst="rect">
            <a:avLst/>
          </a:prstGeom>
          <a:noFill/>
          <a:ln w="9525" algn="ctr">
            <a:solidFill>
              <a:schemeClr val="tx1"/>
            </a:solidFill>
            <a:miter lim="800000"/>
            <a:headEnd/>
            <a:tailEnd/>
          </a:ln>
          <a:effectLst/>
        </p:spPr>
        <p:txBody>
          <a:bodyPr wrap="none" anchor="ctr"/>
          <a:lstStyle/>
          <a:p>
            <a:r>
              <a:rPr lang="en-US"/>
              <a:t>P2</a:t>
            </a:r>
          </a:p>
        </p:txBody>
      </p:sp>
      <p:sp>
        <p:nvSpPr>
          <p:cNvPr id="1147921" name="Rectangle 17"/>
          <p:cNvSpPr>
            <a:spLocks noChangeArrowheads="1"/>
          </p:cNvSpPr>
          <p:nvPr/>
        </p:nvSpPr>
        <p:spPr bwMode="auto">
          <a:xfrm>
            <a:off x="3276600" y="30480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147922" name="Rectangle 18"/>
          <p:cNvSpPr>
            <a:spLocks noChangeArrowheads="1"/>
          </p:cNvSpPr>
          <p:nvPr/>
        </p:nvSpPr>
        <p:spPr bwMode="auto">
          <a:xfrm>
            <a:off x="3276600" y="3429000"/>
            <a:ext cx="228600" cy="381000"/>
          </a:xfrm>
          <a:prstGeom prst="rect">
            <a:avLst/>
          </a:prstGeom>
          <a:noFill/>
          <a:ln w="9525" algn="ctr">
            <a:solidFill>
              <a:schemeClr val="tx1"/>
            </a:solidFill>
            <a:miter lim="800000"/>
            <a:headEnd/>
            <a:tailEnd/>
          </a:ln>
          <a:effectLst/>
        </p:spPr>
        <p:txBody>
          <a:bodyPr wrap="none" anchor="ctr"/>
          <a:lstStyle/>
          <a:p>
            <a:pPr algn="ctr"/>
            <a:r>
              <a:rPr lang="en-US" dirty="0"/>
              <a:t>F</a:t>
            </a:r>
          </a:p>
        </p:txBody>
      </p:sp>
      <p:sp>
        <p:nvSpPr>
          <p:cNvPr id="1147923" name="Rectangle 19"/>
          <p:cNvSpPr>
            <a:spLocks noChangeArrowheads="1"/>
          </p:cNvSpPr>
          <p:nvPr/>
        </p:nvSpPr>
        <p:spPr bwMode="auto">
          <a:xfrm>
            <a:off x="3276600" y="38100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147924" name="Rectangle 20"/>
          <p:cNvSpPr>
            <a:spLocks noChangeArrowheads="1"/>
          </p:cNvSpPr>
          <p:nvPr/>
        </p:nvSpPr>
        <p:spPr bwMode="auto">
          <a:xfrm>
            <a:off x="3276600" y="41910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147926" name="Rectangle 22"/>
          <p:cNvSpPr>
            <a:spLocks noChangeArrowheads="1"/>
          </p:cNvSpPr>
          <p:nvPr/>
        </p:nvSpPr>
        <p:spPr bwMode="auto">
          <a:xfrm>
            <a:off x="1905000" y="3048000"/>
            <a:ext cx="1143000" cy="381000"/>
          </a:xfrm>
          <a:prstGeom prst="rect">
            <a:avLst/>
          </a:prstGeom>
          <a:noFill/>
          <a:ln w="9525" algn="ctr">
            <a:solidFill>
              <a:schemeClr val="tx1"/>
            </a:solidFill>
            <a:miter lim="800000"/>
            <a:headEnd/>
            <a:tailEnd/>
          </a:ln>
          <a:effectLst/>
        </p:spPr>
        <p:txBody>
          <a:bodyPr wrap="none" anchor="ctr"/>
          <a:lstStyle/>
          <a:p>
            <a:r>
              <a:rPr lang="en-US"/>
              <a:t>P4</a:t>
            </a:r>
          </a:p>
        </p:txBody>
      </p:sp>
      <p:sp>
        <p:nvSpPr>
          <p:cNvPr id="1147927" name="Rectangle 23"/>
          <p:cNvSpPr>
            <a:spLocks noChangeArrowheads="1"/>
          </p:cNvSpPr>
          <p:nvPr/>
        </p:nvSpPr>
        <p:spPr bwMode="auto">
          <a:xfrm>
            <a:off x="1905000" y="3429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P18</a:t>
            </a:r>
          </a:p>
        </p:txBody>
      </p:sp>
      <p:sp>
        <p:nvSpPr>
          <p:cNvPr id="1147928" name="Rectangle 24"/>
          <p:cNvSpPr>
            <a:spLocks noChangeArrowheads="1"/>
          </p:cNvSpPr>
          <p:nvPr/>
        </p:nvSpPr>
        <p:spPr bwMode="auto">
          <a:xfrm>
            <a:off x="1905000" y="3810000"/>
            <a:ext cx="1143000" cy="381000"/>
          </a:xfrm>
          <a:prstGeom prst="rect">
            <a:avLst/>
          </a:prstGeom>
          <a:noFill/>
          <a:ln w="9525" algn="ctr">
            <a:solidFill>
              <a:schemeClr val="tx1"/>
            </a:solidFill>
            <a:miter lim="800000"/>
            <a:headEnd/>
            <a:tailEnd/>
          </a:ln>
          <a:effectLst/>
        </p:spPr>
        <p:txBody>
          <a:bodyPr wrap="none" anchor="ctr"/>
          <a:lstStyle/>
          <a:p>
            <a:r>
              <a:rPr lang="en-US"/>
              <a:t>P30</a:t>
            </a:r>
          </a:p>
        </p:txBody>
      </p:sp>
      <p:sp>
        <p:nvSpPr>
          <p:cNvPr id="1147929" name="Rectangle 25"/>
          <p:cNvSpPr>
            <a:spLocks noChangeArrowheads="1"/>
          </p:cNvSpPr>
          <p:nvPr/>
        </p:nvSpPr>
        <p:spPr bwMode="auto">
          <a:xfrm>
            <a:off x="1905000" y="4191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P1</a:t>
            </a:r>
          </a:p>
        </p:txBody>
      </p:sp>
      <p:sp>
        <p:nvSpPr>
          <p:cNvPr id="1147930" name="Rectangle 26"/>
          <p:cNvSpPr>
            <a:spLocks noChangeArrowheads="1"/>
          </p:cNvSpPr>
          <p:nvPr/>
        </p:nvSpPr>
        <p:spPr bwMode="auto">
          <a:xfrm>
            <a:off x="4343400" y="2514600"/>
            <a:ext cx="762000" cy="304800"/>
          </a:xfrm>
          <a:prstGeom prst="rect">
            <a:avLst/>
          </a:prstGeom>
          <a:noFill/>
          <a:ln w="9525" algn="ctr">
            <a:noFill/>
            <a:miter lim="800000"/>
            <a:headEnd/>
            <a:tailEnd/>
          </a:ln>
          <a:effectLst/>
        </p:spPr>
        <p:txBody>
          <a:bodyPr wrap="none" anchor="ctr"/>
          <a:lstStyle/>
          <a:p>
            <a:r>
              <a:rPr lang="en-US" sz="1800" dirty="0"/>
              <a:t>000</a:t>
            </a:r>
          </a:p>
        </p:txBody>
      </p:sp>
      <p:sp>
        <p:nvSpPr>
          <p:cNvPr id="1147931" name="Rectangle 27"/>
          <p:cNvSpPr>
            <a:spLocks noChangeArrowheads="1"/>
          </p:cNvSpPr>
          <p:nvPr/>
        </p:nvSpPr>
        <p:spPr bwMode="auto">
          <a:xfrm>
            <a:off x="7696200" y="2514600"/>
            <a:ext cx="152400" cy="304800"/>
          </a:xfrm>
          <a:prstGeom prst="rect">
            <a:avLst/>
          </a:prstGeom>
          <a:noFill/>
          <a:ln w="9525" algn="ctr">
            <a:solidFill>
              <a:schemeClr val="tx1"/>
            </a:solidFill>
            <a:miter lim="800000"/>
            <a:headEnd/>
            <a:tailEnd/>
          </a:ln>
          <a:effectLst/>
        </p:spPr>
        <p:txBody>
          <a:bodyPr wrap="none" anchor="ctr"/>
          <a:lstStyle/>
          <a:p>
            <a:pPr algn="ctr"/>
            <a:r>
              <a:rPr lang="en-US" sz="1800" dirty="0"/>
              <a:t>F</a:t>
            </a:r>
          </a:p>
        </p:txBody>
      </p:sp>
      <p:sp>
        <p:nvSpPr>
          <p:cNvPr id="1147932" name="Text Box 28"/>
          <p:cNvSpPr txBox="1">
            <a:spLocks noChangeArrowheads="1"/>
          </p:cNvSpPr>
          <p:nvPr/>
        </p:nvSpPr>
        <p:spPr bwMode="auto">
          <a:xfrm>
            <a:off x="7651750" y="1676400"/>
            <a:ext cx="1416050" cy="366713"/>
          </a:xfrm>
          <a:prstGeom prst="rect">
            <a:avLst/>
          </a:prstGeom>
          <a:noFill/>
          <a:ln w="9525" algn="ctr">
            <a:noFill/>
            <a:miter lim="800000"/>
            <a:headEnd/>
            <a:tailEnd/>
          </a:ln>
          <a:effectLst/>
        </p:spPr>
        <p:txBody>
          <a:bodyPr wrap="none">
            <a:spAutoFit/>
          </a:bodyPr>
          <a:lstStyle/>
          <a:p>
            <a:r>
              <a:rPr lang="en-US" sz="1800"/>
              <a:t>Completed?</a:t>
            </a:r>
          </a:p>
        </p:txBody>
      </p:sp>
      <p:sp>
        <p:nvSpPr>
          <p:cNvPr id="1147933" name="Line 29"/>
          <p:cNvSpPr>
            <a:spLocks noChangeShapeType="1"/>
          </p:cNvSpPr>
          <p:nvPr/>
        </p:nvSpPr>
        <p:spPr bwMode="auto">
          <a:xfrm>
            <a:off x="7716838" y="20574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7934" name="Rectangle 30"/>
          <p:cNvSpPr>
            <a:spLocks noChangeArrowheads="1"/>
          </p:cNvSpPr>
          <p:nvPr/>
        </p:nvSpPr>
        <p:spPr bwMode="auto">
          <a:xfrm>
            <a:off x="5181600" y="25146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35" name="Rectangle 31"/>
          <p:cNvSpPr>
            <a:spLocks noChangeArrowheads="1"/>
          </p:cNvSpPr>
          <p:nvPr/>
        </p:nvSpPr>
        <p:spPr bwMode="auto">
          <a:xfrm>
            <a:off x="6172200" y="2514600"/>
            <a:ext cx="762000" cy="304800"/>
          </a:xfrm>
          <a:prstGeom prst="rect">
            <a:avLst/>
          </a:prstGeom>
          <a:noFill/>
          <a:ln w="9525" algn="ctr">
            <a:solidFill>
              <a:schemeClr val="tx1"/>
            </a:solidFill>
            <a:miter lim="800000"/>
            <a:headEnd/>
            <a:tailEnd/>
          </a:ln>
          <a:effectLst/>
        </p:spPr>
        <p:txBody>
          <a:bodyPr wrap="none" anchor="ctr"/>
          <a:lstStyle/>
          <a:p>
            <a:r>
              <a:rPr lang="en-US" sz="1800"/>
              <a:t>R1</a:t>
            </a:r>
          </a:p>
        </p:txBody>
      </p:sp>
      <p:sp>
        <p:nvSpPr>
          <p:cNvPr id="1147936" name="Rectangle 32"/>
          <p:cNvSpPr>
            <a:spLocks noChangeArrowheads="1"/>
          </p:cNvSpPr>
          <p:nvPr/>
        </p:nvSpPr>
        <p:spPr bwMode="auto">
          <a:xfrm>
            <a:off x="4343400" y="2819400"/>
            <a:ext cx="762000" cy="304800"/>
          </a:xfrm>
          <a:prstGeom prst="rect">
            <a:avLst/>
          </a:prstGeom>
          <a:noFill/>
          <a:ln w="9525" algn="ctr">
            <a:noFill/>
            <a:miter lim="800000"/>
            <a:headEnd/>
            <a:tailEnd/>
          </a:ln>
          <a:effectLst/>
        </p:spPr>
        <p:txBody>
          <a:bodyPr wrap="none" anchor="ctr"/>
          <a:lstStyle/>
          <a:p>
            <a:r>
              <a:rPr lang="en-US" sz="1800" dirty="0"/>
              <a:t>001</a:t>
            </a:r>
          </a:p>
        </p:txBody>
      </p:sp>
      <p:sp>
        <p:nvSpPr>
          <p:cNvPr id="1147937" name="Rectangle 33"/>
          <p:cNvSpPr>
            <a:spLocks noChangeArrowheads="1"/>
          </p:cNvSpPr>
          <p:nvPr/>
        </p:nvSpPr>
        <p:spPr bwMode="auto">
          <a:xfrm>
            <a:off x="4343400" y="3124200"/>
            <a:ext cx="762000" cy="304800"/>
          </a:xfrm>
          <a:prstGeom prst="rect">
            <a:avLst/>
          </a:prstGeom>
          <a:noFill/>
          <a:ln w="9525" algn="ctr">
            <a:noFill/>
            <a:miter lim="800000"/>
            <a:headEnd/>
            <a:tailEnd/>
          </a:ln>
          <a:effectLst/>
        </p:spPr>
        <p:txBody>
          <a:bodyPr wrap="none" anchor="ctr"/>
          <a:lstStyle/>
          <a:p>
            <a:r>
              <a:rPr lang="en-US" sz="1800"/>
              <a:t>010</a:t>
            </a:r>
          </a:p>
        </p:txBody>
      </p:sp>
      <p:sp>
        <p:nvSpPr>
          <p:cNvPr id="1147938" name="Rectangle 34"/>
          <p:cNvSpPr>
            <a:spLocks noChangeArrowheads="1"/>
          </p:cNvSpPr>
          <p:nvPr/>
        </p:nvSpPr>
        <p:spPr bwMode="auto">
          <a:xfrm>
            <a:off x="4343400" y="3429000"/>
            <a:ext cx="762000" cy="304800"/>
          </a:xfrm>
          <a:prstGeom prst="rect">
            <a:avLst/>
          </a:prstGeom>
          <a:noFill/>
          <a:ln w="9525" algn="ctr">
            <a:noFill/>
            <a:miter lim="800000"/>
            <a:headEnd/>
            <a:tailEnd/>
          </a:ln>
          <a:effectLst/>
        </p:spPr>
        <p:txBody>
          <a:bodyPr wrap="none" anchor="ctr"/>
          <a:lstStyle/>
          <a:p>
            <a:r>
              <a:rPr lang="en-US" sz="1800"/>
              <a:t>011</a:t>
            </a:r>
          </a:p>
        </p:txBody>
      </p:sp>
      <p:sp>
        <p:nvSpPr>
          <p:cNvPr id="1147939" name="Rectangle 35"/>
          <p:cNvSpPr>
            <a:spLocks noChangeArrowheads="1"/>
          </p:cNvSpPr>
          <p:nvPr/>
        </p:nvSpPr>
        <p:spPr bwMode="auto">
          <a:xfrm>
            <a:off x="4343400" y="3733800"/>
            <a:ext cx="762000" cy="304800"/>
          </a:xfrm>
          <a:prstGeom prst="rect">
            <a:avLst/>
          </a:prstGeom>
          <a:noFill/>
          <a:ln w="9525" algn="ctr">
            <a:noFill/>
            <a:miter lim="800000"/>
            <a:headEnd/>
            <a:tailEnd/>
          </a:ln>
          <a:effectLst/>
        </p:spPr>
        <p:txBody>
          <a:bodyPr wrap="none" anchor="ctr"/>
          <a:lstStyle/>
          <a:p>
            <a:r>
              <a:rPr lang="en-US" sz="1800"/>
              <a:t>100</a:t>
            </a:r>
          </a:p>
        </p:txBody>
      </p:sp>
      <p:sp>
        <p:nvSpPr>
          <p:cNvPr id="1147940" name="Rectangle 36"/>
          <p:cNvSpPr>
            <a:spLocks noChangeArrowheads="1"/>
          </p:cNvSpPr>
          <p:nvPr/>
        </p:nvSpPr>
        <p:spPr bwMode="auto">
          <a:xfrm>
            <a:off x="4343400" y="4038600"/>
            <a:ext cx="762000" cy="304800"/>
          </a:xfrm>
          <a:prstGeom prst="rect">
            <a:avLst/>
          </a:prstGeom>
          <a:noFill/>
          <a:ln w="9525" algn="ctr">
            <a:noFill/>
            <a:miter lim="800000"/>
            <a:headEnd/>
            <a:tailEnd/>
          </a:ln>
          <a:effectLst/>
        </p:spPr>
        <p:txBody>
          <a:bodyPr wrap="none" anchor="ctr"/>
          <a:lstStyle/>
          <a:p>
            <a:r>
              <a:rPr lang="en-US" sz="1800"/>
              <a:t>101</a:t>
            </a:r>
          </a:p>
        </p:txBody>
      </p:sp>
      <p:sp>
        <p:nvSpPr>
          <p:cNvPr id="1147941" name="Rectangle 37"/>
          <p:cNvSpPr>
            <a:spLocks noChangeArrowheads="1"/>
          </p:cNvSpPr>
          <p:nvPr/>
        </p:nvSpPr>
        <p:spPr bwMode="auto">
          <a:xfrm>
            <a:off x="4343400" y="4343400"/>
            <a:ext cx="762000" cy="304800"/>
          </a:xfrm>
          <a:prstGeom prst="rect">
            <a:avLst/>
          </a:prstGeom>
          <a:noFill/>
          <a:ln w="9525" algn="ctr">
            <a:noFill/>
            <a:miter lim="800000"/>
            <a:headEnd/>
            <a:tailEnd/>
          </a:ln>
          <a:effectLst/>
        </p:spPr>
        <p:txBody>
          <a:bodyPr wrap="none" anchor="ctr"/>
          <a:lstStyle/>
          <a:p>
            <a:r>
              <a:rPr lang="en-US" sz="1800"/>
              <a:t>110</a:t>
            </a:r>
          </a:p>
        </p:txBody>
      </p:sp>
      <p:sp>
        <p:nvSpPr>
          <p:cNvPr id="1147942" name="Rectangle 38"/>
          <p:cNvSpPr>
            <a:spLocks noChangeArrowheads="1"/>
          </p:cNvSpPr>
          <p:nvPr/>
        </p:nvSpPr>
        <p:spPr bwMode="auto">
          <a:xfrm>
            <a:off x="4343400" y="4648200"/>
            <a:ext cx="762000" cy="304800"/>
          </a:xfrm>
          <a:prstGeom prst="rect">
            <a:avLst/>
          </a:prstGeom>
          <a:noFill/>
          <a:ln w="9525" algn="ctr">
            <a:noFill/>
            <a:miter lim="800000"/>
            <a:headEnd/>
            <a:tailEnd/>
          </a:ln>
          <a:effectLst/>
        </p:spPr>
        <p:txBody>
          <a:bodyPr wrap="none" anchor="ctr"/>
          <a:lstStyle/>
          <a:p>
            <a:r>
              <a:rPr lang="en-US" sz="1800"/>
              <a:t>111</a:t>
            </a:r>
          </a:p>
        </p:txBody>
      </p:sp>
      <p:sp>
        <p:nvSpPr>
          <p:cNvPr id="1147943" name="Rectangle 39"/>
          <p:cNvSpPr>
            <a:spLocks noChangeArrowheads="1"/>
          </p:cNvSpPr>
          <p:nvPr/>
        </p:nvSpPr>
        <p:spPr bwMode="auto">
          <a:xfrm>
            <a:off x="5181600" y="1752600"/>
            <a:ext cx="990600" cy="304800"/>
          </a:xfrm>
          <a:prstGeom prst="rect">
            <a:avLst/>
          </a:prstGeom>
          <a:noFill/>
          <a:ln w="9525" algn="ctr">
            <a:noFill/>
            <a:miter lim="800000"/>
            <a:headEnd/>
            <a:tailEnd/>
          </a:ln>
          <a:effectLst/>
        </p:spPr>
        <p:txBody>
          <a:bodyPr wrap="none" anchor="ctr"/>
          <a:lstStyle/>
          <a:p>
            <a:r>
              <a:rPr lang="en-US" sz="1800" dirty="0"/>
              <a:t>Other</a:t>
            </a:r>
          </a:p>
          <a:p>
            <a:r>
              <a:rPr lang="en-US" sz="1800" dirty="0"/>
              <a:t>Stuff</a:t>
            </a:r>
          </a:p>
        </p:txBody>
      </p:sp>
      <p:sp>
        <p:nvSpPr>
          <p:cNvPr id="1147944" name="Rectangle 40"/>
          <p:cNvSpPr>
            <a:spLocks noChangeArrowheads="1"/>
          </p:cNvSpPr>
          <p:nvPr/>
        </p:nvSpPr>
        <p:spPr bwMode="auto">
          <a:xfrm>
            <a:off x="6172200" y="1828800"/>
            <a:ext cx="762000" cy="304800"/>
          </a:xfrm>
          <a:prstGeom prst="rect">
            <a:avLst/>
          </a:prstGeom>
          <a:noFill/>
          <a:ln w="9525" algn="ctr">
            <a:noFill/>
            <a:miter lim="800000"/>
            <a:headEnd/>
            <a:tailEnd/>
          </a:ln>
          <a:effectLst/>
        </p:spPr>
        <p:txBody>
          <a:bodyPr wrap="none" anchor="ctr"/>
          <a:lstStyle/>
          <a:p>
            <a:r>
              <a:rPr lang="en-US" sz="1800"/>
              <a:t>dest</a:t>
            </a:r>
          </a:p>
          <a:p>
            <a:r>
              <a:rPr lang="en-US" sz="1800"/>
              <a:t>reg</a:t>
            </a:r>
          </a:p>
        </p:txBody>
      </p:sp>
      <p:sp>
        <p:nvSpPr>
          <p:cNvPr id="1147945" name="Rectangle 41"/>
          <p:cNvSpPr>
            <a:spLocks noChangeArrowheads="1"/>
          </p:cNvSpPr>
          <p:nvPr/>
        </p:nvSpPr>
        <p:spPr bwMode="auto">
          <a:xfrm>
            <a:off x="7696200" y="2819400"/>
            <a:ext cx="152400" cy="304800"/>
          </a:xfrm>
          <a:prstGeom prst="rect">
            <a:avLst/>
          </a:prstGeom>
          <a:noFill/>
          <a:ln w="9525" algn="ctr">
            <a:solidFill>
              <a:schemeClr val="tx1"/>
            </a:solidFill>
            <a:miter lim="800000"/>
            <a:headEnd/>
            <a:tailEnd/>
          </a:ln>
          <a:effectLst/>
        </p:spPr>
        <p:txBody>
          <a:bodyPr wrap="none" anchor="ctr"/>
          <a:lstStyle/>
          <a:p>
            <a:pPr algn="ctr"/>
            <a:r>
              <a:rPr lang="en-US" sz="1800"/>
              <a:t>T</a:t>
            </a:r>
          </a:p>
        </p:txBody>
      </p:sp>
      <p:sp>
        <p:nvSpPr>
          <p:cNvPr id="1147946" name="Rectangle 42"/>
          <p:cNvSpPr>
            <a:spLocks noChangeArrowheads="1"/>
          </p:cNvSpPr>
          <p:nvPr/>
        </p:nvSpPr>
        <p:spPr bwMode="auto">
          <a:xfrm>
            <a:off x="5181600" y="2819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47" name="Rectangle 43"/>
          <p:cNvSpPr>
            <a:spLocks noChangeArrowheads="1"/>
          </p:cNvSpPr>
          <p:nvPr/>
        </p:nvSpPr>
        <p:spPr bwMode="auto">
          <a:xfrm>
            <a:off x="6172200" y="2819400"/>
            <a:ext cx="762000" cy="304800"/>
          </a:xfrm>
          <a:prstGeom prst="rect">
            <a:avLst/>
          </a:prstGeom>
          <a:noFill/>
          <a:ln w="9525" algn="ctr">
            <a:solidFill>
              <a:schemeClr val="tx1"/>
            </a:solidFill>
            <a:miter lim="800000"/>
            <a:headEnd/>
            <a:tailEnd/>
          </a:ln>
          <a:effectLst/>
        </p:spPr>
        <p:txBody>
          <a:bodyPr wrap="none" anchor="ctr"/>
          <a:lstStyle/>
          <a:p>
            <a:r>
              <a:rPr lang="en-US" sz="1800"/>
              <a:t>R1</a:t>
            </a:r>
          </a:p>
        </p:txBody>
      </p:sp>
      <p:sp>
        <p:nvSpPr>
          <p:cNvPr id="1147948" name="Rectangle 44"/>
          <p:cNvSpPr>
            <a:spLocks noChangeArrowheads="1"/>
          </p:cNvSpPr>
          <p:nvPr/>
        </p:nvSpPr>
        <p:spPr bwMode="auto">
          <a:xfrm>
            <a:off x="7696200" y="3124200"/>
            <a:ext cx="152400" cy="304800"/>
          </a:xfrm>
          <a:prstGeom prst="rect">
            <a:avLst/>
          </a:prstGeom>
          <a:noFill/>
          <a:ln w="9525" algn="ctr">
            <a:solidFill>
              <a:schemeClr val="tx1"/>
            </a:solidFill>
            <a:miter lim="800000"/>
            <a:headEnd/>
            <a:tailEnd/>
          </a:ln>
          <a:effectLst/>
        </p:spPr>
        <p:txBody>
          <a:bodyPr wrap="none" anchor="ctr"/>
          <a:lstStyle/>
          <a:p>
            <a:pPr algn="ctr"/>
            <a:r>
              <a:rPr lang="en-US" sz="1800" dirty="0"/>
              <a:t>T</a:t>
            </a:r>
          </a:p>
        </p:txBody>
      </p:sp>
      <p:sp>
        <p:nvSpPr>
          <p:cNvPr id="1147949" name="Rectangle 45"/>
          <p:cNvSpPr>
            <a:spLocks noChangeArrowheads="1"/>
          </p:cNvSpPr>
          <p:nvPr/>
        </p:nvSpPr>
        <p:spPr bwMode="auto">
          <a:xfrm>
            <a:off x="5181600" y="3124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0" name="Rectangle 46"/>
          <p:cNvSpPr>
            <a:spLocks noChangeArrowheads="1"/>
          </p:cNvSpPr>
          <p:nvPr/>
        </p:nvSpPr>
        <p:spPr bwMode="auto">
          <a:xfrm>
            <a:off x="6172200" y="3124200"/>
            <a:ext cx="762000" cy="304800"/>
          </a:xfrm>
          <a:prstGeom prst="rect">
            <a:avLst/>
          </a:prstGeom>
          <a:noFill/>
          <a:ln w="9525" algn="ctr">
            <a:solidFill>
              <a:schemeClr val="tx1"/>
            </a:solidFill>
            <a:miter lim="800000"/>
            <a:headEnd/>
            <a:tailEnd/>
          </a:ln>
          <a:effectLst/>
        </p:spPr>
        <p:txBody>
          <a:bodyPr wrap="none" anchor="ctr"/>
          <a:lstStyle/>
          <a:p>
            <a:r>
              <a:rPr lang="en-US" sz="1800"/>
              <a:t>R3</a:t>
            </a:r>
          </a:p>
        </p:txBody>
      </p:sp>
      <p:sp>
        <p:nvSpPr>
          <p:cNvPr id="1147951" name="Rectangle 47"/>
          <p:cNvSpPr>
            <a:spLocks noChangeArrowheads="1"/>
          </p:cNvSpPr>
          <p:nvPr/>
        </p:nvSpPr>
        <p:spPr bwMode="auto">
          <a:xfrm>
            <a:off x="7696200" y="3429000"/>
            <a:ext cx="152400" cy="304800"/>
          </a:xfrm>
          <a:prstGeom prst="rect">
            <a:avLst/>
          </a:prstGeom>
          <a:noFill/>
          <a:ln w="9525" algn="ctr">
            <a:solidFill>
              <a:schemeClr val="tx1"/>
            </a:solidFill>
            <a:miter lim="800000"/>
            <a:headEnd/>
            <a:tailEnd/>
          </a:ln>
          <a:effectLst/>
        </p:spPr>
        <p:txBody>
          <a:bodyPr wrap="none" anchor="ctr"/>
          <a:lstStyle/>
          <a:p>
            <a:pPr algn="ctr"/>
            <a:r>
              <a:rPr lang="en-US" sz="1800"/>
              <a:t>F</a:t>
            </a:r>
          </a:p>
        </p:txBody>
      </p:sp>
      <p:sp>
        <p:nvSpPr>
          <p:cNvPr id="1147952" name="Rectangle 48"/>
          <p:cNvSpPr>
            <a:spLocks noChangeArrowheads="1"/>
          </p:cNvSpPr>
          <p:nvPr/>
        </p:nvSpPr>
        <p:spPr bwMode="auto">
          <a:xfrm>
            <a:off x="5181600" y="3429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3" name="Rectangle 49"/>
          <p:cNvSpPr>
            <a:spLocks noChangeArrowheads="1"/>
          </p:cNvSpPr>
          <p:nvPr/>
        </p:nvSpPr>
        <p:spPr bwMode="auto">
          <a:xfrm>
            <a:off x="6172200" y="3429000"/>
            <a:ext cx="762000" cy="304800"/>
          </a:xfrm>
          <a:prstGeom prst="rect">
            <a:avLst/>
          </a:prstGeom>
          <a:noFill/>
          <a:ln w="9525" algn="ctr">
            <a:solidFill>
              <a:schemeClr val="tx1"/>
            </a:solidFill>
            <a:miter lim="800000"/>
            <a:headEnd/>
            <a:tailEnd/>
          </a:ln>
          <a:effectLst/>
        </p:spPr>
        <p:txBody>
          <a:bodyPr wrap="none" anchor="ctr"/>
          <a:lstStyle/>
          <a:p>
            <a:r>
              <a:rPr lang="en-US" sz="1800"/>
              <a:t>R1</a:t>
            </a:r>
          </a:p>
        </p:txBody>
      </p:sp>
      <p:sp>
        <p:nvSpPr>
          <p:cNvPr id="1147954" name="Rectangle 50"/>
          <p:cNvSpPr>
            <a:spLocks noChangeArrowheads="1"/>
          </p:cNvSpPr>
          <p:nvPr/>
        </p:nvSpPr>
        <p:spPr bwMode="auto">
          <a:xfrm>
            <a:off x="7696200" y="37338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55" name="Rectangle 51"/>
          <p:cNvSpPr>
            <a:spLocks noChangeArrowheads="1"/>
          </p:cNvSpPr>
          <p:nvPr/>
        </p:nvSpPr>
        <p:spPr bwMode="auto">
          <a:xfrm>
            <a:off x="5181600" y="37338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6" name="Rectangle 52"/>
          <p:cNvSpPr>
            <a:spLocks noChangeArrowheads="1"/>
          </p:cNvSpPr>
          <p:nvPr/>
        </p:nvSpPr>
        <p:spPr bwMode="auto">
          <a:xfrm>
            <a:off x="6172200" y="3733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7" name="Rectangle 53"/>
          <p:cNvSpPr>
            <a:spLocks noChangeArrowheads="1"/>
          </p:cNvSpPr>
          <p:nvPr/>
        </p:nvSpPr>
        <p:spPr bwMode="auto">
          <a:xfrm>
            <a:off x="7696200" y="40386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58" name="Rectangle 54"/>
          <p:cNvSpPr>
            <a:spLocks noChangeArrowheads="1"/>
          </p:cNvSpPr>
          <p:nvPr/>
        </p:nvSpPr>
        <p:spPr bwMode="auto">
          <a:xfrm>
            <a:off x="5181600" y="40386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9" name="Rectangle 55"/>
          <p:cNvSpPr>
            <a:spLocks noChangeArrowheads="1"/>
          </p:cNvSpPr>
          <p:nvPr/>
        </p:nvSpPr>
        <p:spPr bwMode="auto">
          <a:xfrm>
            <a:off x="6172200" y="4038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0" name="Rectangle 56"/>
          <p:cNvSpPr>
            <a:spLocks noChangeArrowheads="1"/>
          </p:cNvSpPr>
          <p:nvPr/>
        </p:nvSpPr>
        <p:spPr bwMode="auto">
          <a:xfrm>
            <a:off x="7696200" y="4343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61" name="Rectangle 57"/>
          <p:cNvSpPr>
            <a:spLocks noChangeArrowheads="1"/>
          </p:cNvSpPr>
          <p:nvPr/>
        </p:nvSpPr>
        <p:spPr bwMode="auto">
          <a:xfrm>
            <a:off x="5181600" y="4343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2" name="Rectangle 58"/>
          <p:cNvSpPr>
            <a:spLocks noChangeArrowheads="1"/>
          </p:cNvSpPr>
          <p:nvPr/>
        </p:nvSpPr>
        <p:spPr bwMode="auto">
          <a:xfrm>
            <a:off x="6172200" y="4343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3" name="Rectangle 59"/>
          <p:cNvSpPr>
            <a:spLocks noChangeArrowheads="1"/>
          </p:cNvSpPr>
          <p:nvPr/>
        </p:nvSpPr>
        <p:spPr bwMode="auto">
          <a:xfrm>
            <a:off x="7696200" y="4648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64" name="Rectangle 60"/>
          <p:cNvSpPr>
            <a:spLocks noChangeArrowheads="1"/>
          </p:cNvSpPr>
          <p:nvPr/>
        </p:nvSpPr>
        <p:spPr bwMode="auto">
          <a:xfrm>
            <a:off x="5181600" y="4648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5" name="Rectangle 61"/>
          <p:cNvSpPr>
            <a:spLocks noChangeArrowheads="1"/>
          </p:cNvSpPr>
          <p:nvPr/>
        </p:nvSpPr>
        <p:spPr bwMode="auto">
          <a:xfrm>
            <a:off x="6172200" y="4648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6" name="Rectangle 62"/>
          <p:cNvSpPr>
            <a:spLocks noChangeArrowheads="1"/>
          </p:cNvSpPr>
          <p:nvPr/>
        </p:nvSpPr>
        <p:spPr bwMode="auto">
          <a:xfrm>
            <a:off x="6934200" y="2514600"/>
            <a:ext cx="762000" cy="304800"/>
          </a:xfrm>
          <a:prstGeom prst="rect">
            <a:avLst/>
          </a:prstGeom>
          <a:noFill/>
          <a:ln w="9525" algn="ctr">
            <a:solidFill>
              <a:schemeClr val="tx1"/>
            </a:solidFill>
            <a:miter lim="800000"/>
            <a:headEnd/>
            <a:tailEnd/>
          </a:ln>
          <a:effectLst/>
        </p:spPr>
        <p:txBody>
          <a:bodyPr wrap="none" anchor="ctr"/>
          <a:lstStyle/>
          <a:p>
            <a:r>
              <a:rPr lang="en-US" sz="1800"/>
              <a:t>P7</a:t>
            </a:r>
          </a:p>
        </p:txBody>
      </p:sp>
      <p:sp>
        <p:nvSpPr>
          <p:cNvPr id="1147967" name="Rectangle 63"/>
          <p:cNvSpPr>
            <a:spLocks noChangeArrowheads="1"/>
          </p:cNvSpPr>
          <p:nvPr/>
        </p:nvSpPr>
        <p:spPr bwMode="auto">
          <a:xfrm>
            <a:off x="6934200" y="2819400"/>
            <a:ext cx="762000" cy="304800"/>
          </a:xfrm>
          <a:prstGeom prst="rect">
            <a:avLst/>
          </a:prstGeom>
          <a:noFill/>
          <a:ln w="9525" algn="ctr">
            <a:solidFill>
              <a:schemeClr val="tx1"/>
            </a:solidFill>
            <a:miter lim="800000"/>
            <a:headEnd/>
            <a:tailEnd/>
          </a:ln>
          <a:effectLst/>
        </p:spPr>
        <p:txBody>
          <a:bodyPr wrap="none" anchor="ctr"/>
          <a:lstStyle/>
          <a:p>
            <a:r>
              <a:rPr lang="en-US" sz="1800"/>
              <a:t>P8</a:t>
            </a:r>
          </a:p>
        </p:txBody>
      </p:sp>
      <p:sp>
        <p:nvSpPr>
          <p:cNvPr id="1147968" name="Rectangle 64"/>
          <p:cNvSpPr>
            <a:spLocks noChangeArrowheads="1"/>
          </p:cNvSpPr>
          <p:nvPr/>
        </p:nvSpPr>
        <p:spPr bwMode="auto">
          <a:xfrm>
            <a:off x="6934200" y="3124200"/>
            <a:ext cx="762000" cy="304800"/>
          </a:xfrm>
          <a:prstGeom prst="rect">
            <a:avLst/>
          </a:prstGeom>
          <a:noFill/>
          <a:ln w="9525" algn="ctr">
            <a:solidFill>
              <a:schemeClr val="tx1"/>
            </a:solidFill>
            <a:miter lim="800000"/>
            <a:headEnd/>
            <a:tailEnd/>
          </a:ln>
          <a:effectLst/>
        </p:spPr>
        <p:txBody>
          <a:bodyPr wrap="none" anchor="ctr"/>
          <a:lstStyle/>
          <a:p>
            <a:r>
              <a:rPr lang="en-US" sz="1800"/>
              <a:t>P1</a:t>
            </a:r>
          </a:p>
        </p:txBody>
      </p:sp>
      <p:sp>
        <p:nvSpPr>
          <p:cNvPr id="1147969" name="Rectangle 65"/>
          <p:cNvSpPr>
            <a:spLocks noChangeArrowheads="1"/>
          </p:cNvSpPr>
          <p:nvPr/>
        </p:nvSpPr>
        <p:spPr bwMode="auto">
          <a:xfrm>
            <a:off x="6934200" y="3429000"/>
            <a:ext cx="762000" cy="304800"/>
          </a:xfrm>
          <a:prstGeom prst="rect">
            <a:avLst/>
          </a:prstGeom>
          <a:noFill/>
          <a:ln w="9525" algn="ctr">
            <a:solidFill>
              <a:schemeClr val="tx1"/>
            </a:solidFill>
            <a:miter lim="800000"/>
            <a:headEnd/>
            <a:tailEnd/>
          </a:ln>
          <a:effectLst/>
        </p:spPr>
        <p:txBody>
          <a:bodyPr wrap="none" anchor="ctr"/>
          <a:lstStyle/>
          <a:p>
            <a:r>
              <a:rPr lang="en-US" sz="1800"/>
              <a:t>P18</a:t>
            </a:r>
          </a:p>
        </p:txBody>
      </p:sp>
      <p:sp>
        <p:nvSpPr>
          <p:cNvPr id="1147970" name="Rectangle 66"/>
          <p:cNvSpPr>
            <a:spLocks noChangeArrowheads="1"/>
          </p:cNvSpPr>
          <p:nvPr/>
        </p:nvSpPr>
        <p:spPr bwMode="auto">
          <a:xfrm>
            <a:off x="6934200" y="3733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1" name="Rectangle 67"/>
          <p:cNvSpPr>
            <a:spLocks noChangeArrowheads="1"/>
          </p:cNvSpPr>
          <p:nvPr/>
        </p:nvSpPr>
        <p:spPr bwMode="auto">
          <a:xfrm>
            <a:off x="6934200" y="4038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2" name="Rectangle 68"/>
          <p:cNvSpPr>
            <a:spLocks noChangeArrowheads="1"/>
          </p:cNvSpPr>
          <p:nvPr/>
        </p:nvSpPr>
        <p:spPr bwMode="auto">
          <a:xfrm>
            <a:off x="6934200" y="4343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3" name="Rectangle 69"/>
          <p:cNvSpPr>
            <a:spLocks noChangeArrowheads="1"/>
          </p:cNvSpPr>
          <p:nvPr/>
        </p:nvSpPr>
        <p:spPr bwMode="auto">
          <a:xfrm>
            <a:off x="6934200" y="4648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4" name="Rectangle 70"/>
          <p:cNvSpPr>
            <a:spLocks noChangeArrowheads="1"/>
          </p:cNvSpPr>
          <p:nvPr/>
        </p:nvSpPr>
        <p:spPr bwMode="auto">
          <a:xfrm>
            <a:off x="6858000" y="1828800"/>
            <a:ext cx="762000" cy="304800"/>
          </a:xfrm>
          <a:prstGeom prst="rect">
            <a:avLst/>
          </a:prstGeom>
          <a:noFill/>
          <a:ln w="9525" algn="ctr">
            <a:noFill/>
            <a:miter lim="800000"/>
            <a:headEnd/>
            <a:tailEnd/>
          </a:ln>
          <a:effectLst/>
        </p:spPr>
        <p:txBody>
          <a:bodyPr wrap="none" anchor="ctr"/>
          <a:lstStyle/>
          <a:p>
            <a:r>
              <a:rPr lang="en-US" sz="1800"/>
              <a:t>phy</a:t>
            </a:r>
          </a:p>
          <a:p>
            <a:r>
              <a:rPr lang="en-US" sz="1800"/>
              <a:t>reg</a:t>
            </a:r>
          </a:p>
        </p:txBody>
      </p:sp>
      <p:sp>
        <p:nvSpPr>
          <p:cNvPr id="1147975" name="Text Box 71"/>
          <p:cNvSpPr txBox="1">
            <a:spLocks noChangeArrowheads="1"/>
          </p:cNvSpPr>
          <p:nvPr/>
        </p:nvSpPr>
        <p:spPr bwMode="auto">
          <a:xfrm>
            <a:off x="1600200" y="5257800"/>
            <a:ext cx="6545382" cy="1200329"/>
          </a:xfrm>
          <a:prstGeom prst="rect">
            <a:avLst/>
          </a:prstGeom>
          <a:noFill/>
          <a:ln w="9525" algn="ctr">
            <a:noFill/>
            <a:miter lim="800000"/>
            <a:headEnd/>
            <a:tailEnd/>
          </a:ln>
          <a:effectLst/>
        </p:spPr>
        <p:txBody>
          <a:bodyPr wrap="none">
            <a:spAutoFit/>
          </a:bodyPr>
          <a:lstStyle/>
          <a:p>
            <a:pPr algn="l"/>
            <a:r>
              <a:rPr lang="en-US" sz="1800" dirty="0"/>
              <a:t>As instruction retires, </a:t>
            </a:r>
          </a:p>
          <a:p>
            <a:pPr algn="l"/>
            <a:r>
              <a:rPr lang="en-US" sz="1800" dirty="0"/>
              <a:t>	previously committed </a:t>
            </a:r>
            <a:r>
              <a:rPr lang="en-US" sz="1800" dirty="0" err="1"/>
              <a:t>phys</a:t>
            </a:r>
            <a:r>
              <a:rPr lang="en-US" sz="1800" dirty="0"/>
              <a:t> </a:t>
            </a:r>
            <a:r>
              <a:rPr lang="en-US" sz="1800" dirty="0" err="1"/>
              <a:t>reg</a:t>
            </a:r>
            <a:r>
              <a:rPr lang="en-US" sz="1800" dirty="0"/>
              <a:t> can be reclaimed</a:t>
            </a:r>
          </a:p>
          <a:p>
            <a:pPr algn="l"/>
            <a:endParaRPr lang="en-US" sz="1800" dirty="0"/>
          </a:p>
          <a:p>
            <a:pPr algn="l"/>
            <a:r>
              <a:rPr lang="en-US" sz="1800" dirty="0"/>
              <a:t>Requires read/modify/write of committed entry in rename table</a:t>
            </a:r>
          </a:p>
        </p:txBody>
      </p:sp>
      <p:sp>
        <p:nvSpPr>
          <p:cNvPr id="76" name="Text Box 54">
            <a:extLst>
              <a:ext uri="{FF2B5EF4-FFF2-40B4-BE49-F238E27FC236}">
                <a16:creationId xmlns:a16="http://schemas.microsoft.com/office/drawing/2014/main" id="{9EA3BD22-3ACB-D54D-9214-BBBEE866D433}"/>
              </a:ext>
            </a:extLst>
          </p:cNvPr>
          <p:cNvSpPr txBox="1">
            <a:spLocks noChangeArrowheads="1"/>
          </p:cNvSpPr>
          <p:nvPr/>
        </p:nvSpPr>
        <p:spPr bwMode="auto">
          <a:xfrm>
            <a:off x="754600" y="2442461"/>
            <a:ext cx="1176925" cy="584775"/>
          </a:xfrm>
          <a:prstGeom prst="rect">
            <a:avLst/>
          </a:prstGeom>
          <a:noFill/>
          <a:ln w="9525" algn="ctr">
            <a:noFill/>
            <a:miter lim="800000"/>
            <a:headEnd/>
            <a:tailEnd/>
          </a:ln>
          <a:effectLst/>
        </p:spPr>
        <p:txBody>
          <a:bodyPr wrap="none">
            <a:spAutoFit/>
          </a:bodyPr>
          <a:lstStyle/>
          <a:p>
            <a:r>
              <a:rPr lang="en-US" sz="1600" dirty="0"/>
              <a:t>Committed</a:t>
            </a:r>
          </a:p>
          <a:p>
            <a:r>
              <a:rPr lang="en-US" sz="1600" dirty="0"/>
              <a:t>Tag</a:t>
            </a:r>
          </a:p>
        </p:txBody>
      </p:sp>
      <p:sp>
        <p:nvSpPr>
          <p:cNvPr id="77" name="Text Box 60">
            <a:extLst>
              <a:ext uri="{FF2B5EF4-FFF2-40B4-BE49-F238E27FC236}">
                <a16:creationId xmlns:a16="http://schemas.microsoft.com/office/drawing/2014/main" id="{7C0A95E8-5598-EA46-8286-45EA7B2D1AC6}"/>
              </a:ext>
            </a:extLst>
          </p:cNvPr>
          <p:cNvSpPr txBox="1">
            <a:spLocks noChangeArrowheads="1"/>
          </p:cNvSpPr>
          <p:nvPr/>
        </p:nvSpPr>
        <p:spPr bwMode="auto">
          <a:xfrm>
            <a:off x="1884190" y="2458269"/>
            <a:ext cx="1393330" cy="584775"/>
          </a:xfrm>
          <a:prstGeom prst="rect">
            <a:avLst/>
          </a:prstGeom>
          <a:noFill/>
          <a:ln w="9525" algn="ctr">
            <a:noFill/>
            <a:miter lim="800000"/>
            <a:headEnd/>
            <a:tailEnd/>
          </a:ln>
          <a:effectLst/>
        </p:spPr>
        <p:txBody>
          <a:bodyPr wrap="none">
            <a:spAutoFit/>
          </a:bodyPr>
          <a:lstStyle/>
          <a:p>
            <a:r>
              <a:rPr lang="en-US" sz="1600" dirty="0"/>
              <a:t>Uncommitted</a:t>
            </a:r>
          </a:p>
          <a:p>
            <a:r>
              <a:rPr lang="en-US" sz="1600" dirty="0"/>
              <a:t>Tag</a:t>
            </a:r>
          </a:p>
        </p:txBody>
      </p:sp>
      <p:sp>
        <p:nvSpPr>
          <p:cNvPr id="78" name="Text Box 65">
            <a:extLst>
              <a:ext uri="{FF2B5EF4-FFF2-40B4-BE49-F238E27FC236}">
                <a16:creationId xmlns:a16="http://schemas.microsoft.com/office/drawing/2014/main" id="{5FB8C436-43D9-A34B-A829-4026E293B717}"/>
              </a:ext>
            </a:extLst>
          </p:cNvPr>
          <p:cNvSpPr txBox="1">
            <a:spLocks noChangeArrowheads="1"/>
          </p:cNvSpPr>
          <p:nvPr/>
        </p:nvSpPr>
        <p:spPr bwMode="auto">
          <a:xfrm>
            <a:off x="3402923" y="2535733"/>
            <a:ext cx="736868" cy="338554"/>
          </a:xfrm>
          <a:prstGeom prst="rect">
            <a:avLst/>
          </a:prstGeom>
          <a:noFill/>
          <a:ln w="9525" algn="ctr">
            <a:noFill/>
            <a:miter lim="800000"/>
            <a:headEnd/>
            <a:tailEnd/>
          </a:ln>
          <a:effectLst/>
        </p:spPr>
        <p:txBody>
          <a:bodyPr wrap="none">
            <a:spAutoFit/>
          </a:bodyPr>
          <a:lstStyle/>
          <a:p>
            <a:r>
              <a:rPr lang="en-US" sz="1600" dirty="0"/>
              <a:t>Valid?</a:t>
            </a:r>
          </a:p>
        </p:txBody>
      </p:sp>
      <p:sp>
        <p:nvSpPr>
          <p:cNvPr id="79" name="Text Box 65">
            <a:extLst>
              <a:ext uri="{FF2B5EF4-FFF2-40B4-BE49-F238E27FC236}">
                <a16:creationId xmlns:a16="http://schemas.microsoft.com/office/drawing/2014/main" id="{11B3CE5C-00EC-B340-A1E6-D509B5ACD744}"/>
              </a:ext>
            </a:extLst>
          </p:cNvPr>
          <p:cNvSpPr txBox="1">
            <a:spLocks noChangeArrowheads="1"/>
          </p:cNvSpPr>
          <p:nvPr/>
        </p:nvSpPr>
        <p:spPr bwMode="auto">
          <a:xfrm>
            <a:off x="2944393" y="2192432"/>
            <a:ext cx="1233030" cy="338554"/>
          </a:xfrm>
          <a:prstGeom prst="rect">
            <a:avLst/>
          </a:prstGeom>
          <a:noFill/>
          <a:ln w="9525" algn="ctr">
            <a:noFill/>
            <a:miter lim="800000"/>
            <a:headEnd/>
            <a:tailEnd/>
          </a:ln>
          <a:effectLst/>
        </p:spPr>
        <p:txBody>
          <a:bodyPr wrap="none">
            <a:spAutoFit/>
          </a:bodyPr>
          <a:lstStyle/>
          <a:p>
            <a:r>
              <a:rPr lang="en-US" sz="1600" dirty="0" err="1"/>
              <a:t>Commited</a:t>
            </a:r>
            <a:r>
              <a:rPr lang="en-US" sz="1600" dirty="0"/>
              <a:t>?</a:t>
            </a:r>
          </a:p>
        </p:txBody>
      </p:sp>
      <p:cxnSp>
        <p:nvCxnSpPr>
          <p:cNvPr id="80" name="Straight Connector 79">
            <a:extLst>
              <a:ext uri="{FF2B5EF4-FFF2-40B4-BE49-F238E27FC236}">
                <a16:creationId xmlns:a16="http://schemas.microsoft.com/office/drawing/2014/main" id="{376CE798-DE83-FC47-95C0-627D3793218C}"/>
              </a:ext>
            </a:extLst>
          </p:cNvPr>
          <p:cNvCxnSpPr>
            <a:cxnSpLocks/>
          </p:cNvCxnSpPr>
          <p:nvPr/>
        </p:nvCxnSpPr>
        <p:spPr bwMode="auto">
          <a:xfrm flipH="1">
            <a:off x="3171976" y="2465457"/>
            <a:ext cx="235958" cy="572156"/>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a:extLst>
              <a:ext uri="{FF2B5EF4-FFF2-40B4-BE49-F238E27FC236}">
                <a16:creationId xmlns:a16="http://schemas.microsoft.com/office/drawing/2014/main" id="{E1801A1A-3326-3446-8B44-F38C6316F40D}"/>
              </a:ext>
            </a:extLst>
          </p:cNvPr>
          <p:cNvCxnSpPr>
            <a:cxnSpLocks/>
          </p:cNvCxnSpPr>
          <p:nvPr/>
        </p:nvCxnSpPr>
        <p:spPr bwMode="auto">
          <a:xfrm flipH="1">
            <a:off x="3373867" y="2817375"/>
            <a:ext cx="262666" cy="220238"/>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a:extLst>
              <a:ext uri="{FF2B5EF4-FFF2-40B4-BE49-F238E27FC236}">
                <a16:creationId xmlns:a16="http://schemas.microsoft.com/office/drawing/2014/main" id="{C8B6DD06-FB20-B346-A6E1-F5FC3CD504B1}"/>
              </a:ext>
            </a:extLst>
          </p:cNvPr>
          <p:cNvSpPr txBox="1"/>
          <p:nvPr/>
        </p:nvSpPr>
        <p:spPr>
          <a:xfrm>
            <a:off x="1600200" y="4625203"/>
            <a:ext cx="777392" cy="461665"/>
          </a:xfrm>
          <a:prstGeom prst="rect">
            <a:avLst/>
          </a:prstGeom>
          <a:noFill/>
        </p:spPr>
        <p:txBody>
          <a:bodyPr wrap="none" rtlCol="0">
            <a:spAutoFit/>
          </a:bodyPr>
          <a:lstStyle/>
          <a:p>
            <a:r>
              <a:rPr lang="en-US" dirty="0"/>
              <a:t>RAT</a:t>
            </a:r>
          </a:p>
        </p:txBody>
      </p:sp>
      <p:sp>
        <p:nvSpPr>
          <p:cNvPr id="82" name="TextBox 81">
            <a:extLst>
              <a:ext uri="{FF2B5EF4-FFF2-40B4-BE49-F238E27FC236}">
                <a16:creationId xmlns:a16="http://schemas.microsoft.com/office/drawing/2014/main" id="{99BB5AA7-8177-EC44-86FA-8ACADB867EE2}"/>
              </a:ext>
            </a:extLst>
          </p:cNvPr>
          <p:cNvSpPr txBox="1"/>
          <p:nvPr/>
        </p:nvSpPr>
        <p:spPr>
          <a:xfrm>
            <a:off x="6111392" y="4950767"/>
            <a:ext cx="851515" cy="461665"/>
          </a:xfrm>
          <a:prstGeom prst="rect">
            <a:avLst/>
          </a:prstGeom>
          <a:noFill/>
        </p:spPr>
        <p:txBody>
          <a:bodyPr wrap="none" rtlCol="0">
            <a:spAutoFit/>
          </a:bodyPr>
          <a:lstStyle/>
          <a:p>
            <a:r>
              <a:rPr lang="en-US" dirty="0"/>
              <a:t>ROB</a:t>
            </a:r>
          </a:p>
        </p:txBody>
      </p:sp>
    </p:spTree>
    <p:extLst>
      <p:ext uri="{BB962C8B-B14F-4D97-AF65-F5344CB8AC3E}">
        <p14:creationId xmlns:p14="http://schemas.microsoft.com/office/powerpoint/2010/main" val="47292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8052-6E2B-B44E-919C-F01966AC2E59}"/>
              </a:ext>
            </a:extLst>
          </p:cNvPr>
          <p:cNvSpPr>
            <a:spLocks noGrp="1"/>
          </p:cNvSpPr>
          <p:nvPr>
            <p:ph type="title"/>
          </p:nvPr>
        </p:nvSpPr>
        <p:spPr/>
        <p:txBody>
          <a:bodyPr/>
          <a:lstStyle/>
          <a:p>
            <a:r>
              <a:rPr lang="en-US" dirty="0"/>
              <a:t>Survey #2: How are we doing?</a:t>
            </a:r>
          </a:p>
        </p:txBody>
      </p:sp>
      <p:pic>
        <p:nvPicPr>
          <p:cNvPr id="7" name="Content Placeholder 6">
            <a:extLst>
              <a:ext uri="{FF2B5EF4-FFF2-40B4-BE49-F238E27FC236}">
                <a16:creationId xmlns:a16="http://schemas.microsoft.com/office/drawing/2014/main" id="{3D91D586-2BB6-214E-A01F-1350C0140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911" y="1433513"/>
            <a:ext cx="7530978" cy="5408612"/>
          </a:xfrm>
        </p:spPr>
      </p:pic>
      <p:sp>
        <p:nvSpPr>
          <p:cNvPr id="4" name="Slide Number Placeholder 3">
            <a:extLst>
              <a:ext uri="{FF2B5EF4-FFF2-40B4-BE49-F238E27FC236}">
                <a16:creationId xmlns:a16="http://schemas.microsoft.com/office/drawing/2014/main" id="{7D48885D-2273-8749-87BB-732ABD776E2E}"/>
              </a:ext>
            </a:extLst>
          </p:cNvPr>
          <p:cNvSpPr>
            <a:spLocks noGrp="1"/>
          </p:cNvSpPr>
          <p:nvPr>
            <p:ph type="sldNum" idx="12"/>
          </p:nvPr>
        </p:nvSpPr>
        <p:spPr/>
        <p:txBody>
          <a:bodyPr/>
          <a:lstStyle/>
          <a:p>
            <a:fld id="{9298A09C-1584-4E46-935C-492AB14C1C1B}"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B3A8B1DF-3DC0-FE41-AA6E-A56D3DF92F65}"/>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18467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dirty="0"/>
              <a:t>Solution 1a</a:t>
            </a:r>
          </a:p>
        </p:txBody>
      </p:sp>
      <p:sp>
        <p:nvSpPr>
          <p:cNvPr id="60" name="Slide Number Placeholder 5"/>
          <p:cNvSpPr>
            <a:spLocks noGrp="1"/>
          </p:cNvSpPr>
          <p:nvPr>
            <p:ph type="sldNum" idx="12"/>
          </p:nvPr>
        </p:nvSpPr>
        <p:spPr/>
        <p:txBody>
          <a:bodyPr/>
          <a:lstStyle/>
          <a:p>
            <a:fld id="{6CA3F111-C824-40E9-91C0-113D41C8D7FC}" type="slidenum">
              <a:rPr lang="en-US" altLang="en-US"/>
              <a:pPr/>
              <a:t>40</a:t>
            </a:fld>
            <a:endParaRPr lang="en-US" altLang="en-US"/>
          </a:p>
        </p:txBody>
      </p:sp>
      <p:sp>
        <p:nvSpPr>
          <p:cNvPr id="61" name="Footer Placeholder 60"/>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1149955" name="Rectangle 3"/>
          <p:cNvSpPr>
            <a:spLocks noGrp="1" noChangeArrowheads="1"/>
          </p:cNvSpPr>
          <p:nvPr>
            <p:ph type="body" idx="4294967295"/>
          </p:nvPr>
        </p:nvSpPr>
        <p:spPr>
          <a:xfrm>
            <a:off x="0" y="5257800"/>
            <a:ext cx="8680450" cy="1166813"/>
          </a:xfrm>
        </p:spPr>
        <p:txBody>
          <a:bodyPr/>
          <a:lstStyle/>
          <a:p>
            <a:r>
              <a:rPr lang="en-US" sz="2200" dirty="0"/>
              <a:t>Keep old physical register name in ROB</a:t>
            </a:r>
          </a:p>
          <a:p>
            <a:pPr lvl="1"/>
            <a:r>
              <a:rPr lang="en-US" sz="2000" dirty="0"/>
              <a:t>Can reclaim as instruction retired</a:t>
            </a:r>
          </a:p>
          <a:p>
            <a:pPr lvl="1"/>
            <a:r>
              <a:rPr lang="en-US" sz="2000" dirty="0"/>
              <a:t>Avoid read/modify/write in rename table</a:t>
            </a:r>
          </a:p>
        </p:txBody>
      </p:sp>
      <p:sp>
        <p:nvSpPr>
          <p:cNvPr id="1149956" name="Rectangle 4"/>
          <p:cNvSpPr>
            <a:spLocks noChangeArrowheads="1"/>
          </p:cNvSpPr>
          <p:nvPr/>
        </p:nvSpPr>
        <p:spPr bwMode="auto">
          <a:xfrm>
            <a:off x="2057400" y="2438400"/>
            <a:ext cx="762000" cy="304800"/>
          </a:xfrm>
          <a:prstGeom prst="rect">
            <a:avLst/>
          </a:prstGeom>
          <a:noFill/>
          <a:ln w="9525" algn="ctr">
            <a:noFill/>
            <a:miter lim="800000"/>
            <a:headEnd/>
            <a:tailEnd/>
          </a:ln>
          <a:effectLst/>
        </p:spPr>
        <p:txBody>
          <a:bodyPr wrap="none" anchor="ctr"/>
          <a:lstStyle/>
          <a:p>
            <a:r>
              <a:rPr lang="en-US" sz="1800"/>
              <a:t>000</a:t>
            </a:r>
          </a:p>
        </p:txBody>
      </p:sp>
      <p:sp>
        <p:nvSpPr>
          <p:cNvPr id="1149957" name="Rectangle 5"/>
          <p:cNvSpPr>
            <a:spLocks noChangeArrowheads="1"/>
          </p:cNvSpPr>
          <p:nvPr/>
        </p:nvSpPr>
        <p:spPr bwMode="auto">
          <a:xfrm>
            <a:off x="6172200" y="2438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58" name="Text Box 6"/>
          <p:cNvSpPr txBox="1">
            <a:spLocks noChangeArrowheads="1"/>
          </p:cNvSpPr>
          <p:nvPr/>
        </p:nvSpPr>
        <p:spPr bwMode="auto">
          <a:xfrm>
            <a:off x="6127750" y="1600200"/>
            <a:ext cx="1416050" cy="366713"/>
          </a:xfrm>
          <a:prstGeom prst="rect">
            <a:avLst/>
          </a:prstGeom>
          <a:noFill/>
          <a:ln w="9525" algn="ctr">
            <a:noFill/>
            <a:miter lim="800000"/>
            <a:headEnd/>
            <a:tailEnd/>
          </a:ln>
          <a:effectLst/>
        </p:spPr>
        <p:txBody>
          <a:bodyPr wrap="none">
            <a:spAutoFit/>
          </a:bodyPr>
          <a:lstStyle/>
          <a:p>
            <a:r>
              <a:rPr lang="en-US" sz="1800"/>
              <a:t>Completed?</a:t>
            </a:r>
          </a:p>
        </p:txBody>
      </p:sp>
      <p:sp>
        <p:nvSpPr>
          <p:cNvPr id="1149959" name="Line 7"/>
          <p:cNvSpPr>
            <a:spLocks noChangeShapeType="1"/>
          </p:cNvSpPr>
          <p:nvPr/>
        </p:nvSpPr>
        <p:spPr bwMode="auto">
          <a:xfrm>
            <a:off x="6248400" y="20574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9960" name="Rectangle 8"/>
          <p:cNvSpPr>
            <a:spLocks noChangeArrowheads="1"/>
          </p:cNvSpPr>
          <p:nvPr/>
        </p:nvSpPr>
        <p:spPr bwMode="auto">
          <a:xfrm>
            <a:off x="2895600" y="2438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61" name="Rectangle 9"/>
          <p:cNvSpPr>
            <a:spLocks noChangeArrowheads="1"/>
          </p:cNvSpPr>
          <p:nvPr/>
        </p:nvSpPr>
        <p:spPr bwMode="auto">
          <a:xfrm>
            <a:off x="3886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62" name="Rectangle 10"/>
          <p:cNvSpPr>
            <a:spLocks noChangeArrowheads="1"/>
          </p:cNvSpPr>
          <p:nvPr/>
        </p:nvSpPr>
        <p:spPr bwMode="auto">
          <a:xfrm>
            <a:off x="2057400" y="2743200"/>
            <a:ext cx="762000" cy="304800"/>
          </a:xfrm>
          <a:prstGeom prst="rect">
            <a:avLst/>
          </a:prstGeom>
          <a:noFill/>
          <a:ln w="9525" algn="ctr">
            <a:noFill/>
            <a:miter lim="800000"/>
            <a:headEnd/>
            <a:tailEnd/>
          </a:ln>
          <a:effectLst/>
        </p:spPr>
        <p:txBody>
          <a:bodyPr wrap="none" anchor="ctr"/>
          <a:lstStyle/>
          <a:p>
            <a:r>
              <a:rPr lang="en-US" sz="1800"/>
              <a:t>001</a:t>
            </a:r>
          </a:p>
        </p:txBody>
      </p:sp>
      <p:sp>
        <p:nvSpPr>
          <p:cNvPr id="1149963" name="Rectangle 11"/>
          <p:cNvSpPr>
            <a:spLocks noChangeArrowheads="1"/>
          </p:cNvSpPr>
          <p:nvPr/>
        </p:nvSpPr>
        <p:spPr bwMode="auto">
          <a:xfrm>
            <a:off x="2057400" y="3048000"/>
            <a:ext cx="762000" cy="304800"/>
          </a:xfrm>
          <a:prstGeom prst="rect">
            <a:avLst/>
          </a:prstGeom>
          <a:noFill/>
          <a:ln w="9525" algn="ctr">
            <a:noFill/>
            <a:miter lim="800000"/>
            <a:headEnd/>
            <a:tailEnd/>
          </a:ln>
          <a:effectLst/>
        </p:spPr>
        <p:txBody>
          <a:bodyPr wrap="none" anchor="ctr"/>
          <a:lstStyle/>
          <a:p>
            <a:r>
              <a:rPr lang="en-US" sz="1800"/>
              <a:t>010</a:t>
            </a:r>
          </a:p>
        </p:txBody>
      </p:sp>
      <p:sp>
        <p:nvSpPr>
          <p:cNvPr id="1149964" name="Rectangle 12"/>
          <p:cNvSpPr>
            <a:spLocks noChangeArrowheads="1"/>
          </p:cNvSpPr>
          <p:nvPr/>
        </p:nvSpPr>
        <p:spPr bwMode="auto">
          <a:xfrm>
            <a:off x="2057400" y="3352800"/>
            <a:ext cx="762000" cy="304800"/>
          </a:xfrm>
          <a:prstGeom prst="rect">
            <a:avLst/>
          </a:prstGeom>
          <a:noFill/>
          <a:ln w="9525" algn="ctr">
            <a:noFill/>
            <a:miter lim="800000"/>
            <a:headEnd/>
            <a:tailEnd/>
          </a:ln>
          <a:effectLst/>
        </p:spPr>
        <p:txBody>
          <a:bodyPr wrap="none" anchor="ctr"/>
          <a:lstStyle/>
          <a:p>
            <a:r>
              <a:rPr lang="en-US" sz="1800"/>
              <a:t>011</a:t>
            </a:r>
          </a:p>
        </p:txBody>
      </p:sp>
      <p:sp>
        <p:nvSpPr>
          <p:cNvPr id="1149965" name="Rectangle 13"/>
          <p:cNvSpPr>
            <a:spLocks noChangeArrowheads="1"/>
          </p:cNvSpPr>
          <p:nvPr/>
        </p:nvSpPr>
        <p:spPr bwMode="auto">
          <a:xfrm>
            <a:off x="2057400" y="3657600"/>
            <a:ext cx="762000" cy="304800"/>
          </a:xfrm>
          <a:prstGeom prst="rect">
            <a:avLst/>
          </a:prstGeom>
          <a:noFill/>
          <a:ln w="9525" algn="ctr">
            <a:noFill/>
            <a:miter lim="800000"/>
            <a:headEnd/>
            <a:tailEnd/>
          </a:ln>
          <a:effectLst/>
        </p:spPr>
        <p:txBody>
          <a:bodyPr wrap="none" anchor="ctr"/>
          <a:lstStyle/>
          <a:p>
            <a:r>
              <a:rPr lang="en-US" sz="1800"/>
              <a:t>100</a:t>
            </a:r>
          </a:p>
        </p:txBody>
      </p:sp>
      <p:sp>
        <p:nvSpPr>
          <p:cNvPr id="1149966" name="Rectangle 14"/>
          <p:cNvSpPr>
            <a:spLocks noChangeArrowheads="1"/>
          </p:cNvSpPr>
          <p:nvPr/>
        </p:nvSpPr>
        <p:spPr bwMode="auto">
          <a:xfrm>
            <a:off x="2057400" y="3962400"/>
            <a:ext cx="762000" cy="304800"/>
          </a:xfrm>
          <a:prstGeom prst="rect">
            <a:avLst/>
          </a:prstGeom>
          <a:noFill/>
          <a:ln w="9525" algn="ctr">
            <a:noFill/>
            <a:miter lim="800000"/>
            <a:headEnd/>
            <a:tailEnd/>
          </a:ln>
          <a:effectLst/>
        </p:spPr>
        <p:txBody>
          <a:bodyPr wrap="none" anchor="ctr"/>
          <a:lstStyle/>
          <a:p>
            <a:r>
              <a:rPr lang="en-US" sz="1800"/>
              <a:t>101</a:t>
            </a:r>
          </a:p>
        </p:txBody>
      </p:sp>
      <p:sp>
        <p:nvSpPr>
          <p:cNvPr id="1149967" name="Rectangle 15"/>
          <p:cNvSpPr>
            <a:spLocks noChangeArrowheads="1"/>
          </p:cNvSpPr>
          <p:nvPr/>
        </p:nvSpPr>
        <p:spPr bwMode="auto">
          <a:xfrm>
            <a:off x="2057400" y="4267200"/>
            <a:ext cx="762000" cy="304800"/>
          </a:xfrm>
          <a:prstGeom prst="rect">
            <a:avLst/>
          </a:prstGeom>
          <a:noFill/>
          <a:ln w="9525" algn="ctr">
            <a:noFill/>
            <a:miter lim="800000"/>
            <a:headEnd/>
            <a:tailEnd/>
          </a:ln>
          <a:effectLst/>
        </p:spPr>
        <p:txBody>
          <a:bodyPr wrap="none" anchor="ctr"/>
          <a:lstStyle/>
          <a:p>
            <a:r>
              <a:rPr lang="en-US" sz="1800"/>
              <a:t>110</a:t>
            </a:r>
          </a:p>
        </p:txBody>
      </p:sp>
      <p:sp>
        <p:nvSpPr>
          <p:cNvPr id="1149968" name="Rectangle 16"/>
          <p:cNvSpPr>
            <a:spLocks noChangeArrowheads="1"/>
          </p:cNvSpPr>
          <p:nvPr/>
        </p:nvSpPr>
        <p:spPr bwMode="auto">
          <a:xfrm>
            <a:off x="2057400" y="4572000"/>
            <a:ext cx="762000" cy="304800"/>
          </a:xfrm>
          <a:prstGeom prst="rect">
            <a:avLst/>
          </a:prstGeom>
          <a:noFill/>
          <a:ln w="9525" algn="ctr">
            <a:noFill/>
            <a:miter lim="800000"/>
            <a:headEnd/>
            <a:tailEnd/>
          </a:ln>
          <a:effectLst/>
        </p:spPr>
        <p:txBody>
          <a:bodyPr wrap="none" anchor="ctr"/>
          <a:lstStyle/>
          <a:p>
            <a:r>
              <a:rPr lang="en-US" sz="1800"/>
              <a:t>111</a:t>
            </a:r>
          </a:p>
        </p:txBody>
      </p:sp>
      <p:sp>
        <p:nvSpPr>
          <p:cNvPr id="1149969" name="Rectangle 17"/>
          <p:cNvSpPr>
            <a:spLocks noChangeArrowheads="1"/>
          </p:cNvSpPr>
          <p:nvPr/>
        </p:nvSpPr>
        <p:spPr bwMode="auto">
          <a:xfrm>
            <a:off x="2895600" y="1676400"/>
            <a:ext cx="990600" cy="304800"/>
          </a:xfrm>
          <a:prstGeom prst="rect">
            <a:avLst/>
          </a:prstGeom>
          <a:noFill/>
          <a:ln w="9525" algn="ctr">
            <a:noFill/>
            <a:miter lim="800000"/>
            <a:headEnd/>
            <a:tailEnd/>
          </a:ln>
          <a:effectLst/>
        </p:spPr>
        <p:txBody>
          <a:bodyPr wrap="none" anchor="ctr"/>
          <a:lstStyle/>
          <a:p>
            <a:r>
              <a:rPr lang="en-US" sz="1800"/>
              <a:t>Other</a:t>
            </a:r>
          </a:p>
          <a:p>
            <a:r>
              <a:rPr lang="en-US" sz="1800"/>
              <a:t>Stuff</a:t>
            </a:r>
          </a:p>
        </p:txBody>
      </p:sp>
      <p:sp>
        <p:nvSpPr>
          <p:cNvPr id="1149970" name="Rectangle 18"/>
          <p:cNvSpPr>
            <a:spLocks noChangeArrowheads="1"/>
          </p:cNvSpPr>
          <p:nvPr/>
        </p:nvSpPr>
        <p:spPr bwMode="auto">
          <a:xfrm>
            <a:off x="3886200" y="1752600"/>
            <a:ext cx="762000" cy="304800"/>
          </a:xfrm>
          <a:prstGeom prst="rect">
            <a:avLst/>
          </a:prstGeom>
          <a:noFill/>
          <a:ln w="9525" algn="ctr">
            <a:noFill/>
            <a:miter lim="800000"/>
            <a:headEnd/>
            <a:tailEnd/>
          </a:ln>
          <a:effectLst/>
        </p:spPr>
        <p:txBody>
          <a:bodyPr wrap="none" anchor="ctr"/>
          <a:lstStyle/>
          <a:p>
            <a:r>
              <a:rPr lang="en-US" sz="1800"/>
              <a:t>arch</a:t>
            </a:r>
          </a:p>
          <a:p>
            <a:r>
              <a:rPr lang="en-US" sz="1800"/>
              <a:t>reg</a:t>
            </a:r>
          </a:p>
        </p:txBody>
      </p:sp>
      <p:sp>
        <p:nvSpPr>
          <p:cNvPr id="1149971" name="Rectangle 19"/>
          <p:cNvSpPr>
            <a:spLocks noChangeArrowheads="1"/>
          </p:cNvSpPr>
          <p:nvPr/>
        </p:nvSpPr>
        <p:spPr bwMode="auto">
          <a:xfrm>
            <a:off x="6172200" y="2743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72" name="Rectangle 20"/>
          <p:cNvSpPr>
            <a:spLocks noChangeArrowheads="1"/>
          </p:cNvSpPr>
          <p:nvPr/>
        </p:nvSpPr>
        <p:spPr bwMode="auto">
          <a:xfrm>
            <a:off x="2895600" y="2743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3" name="Rectangle 21"/>
          <p:cNvSpPr>
            <a:spLocks noChangeArrowheads="1"/>
          </p:cNvSpPr>
          <p:nvPr/>
        </p:nvSpPr>
        <p:spPr bwMode="auto">
          <a:xfrm>
            <a:off x="3886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4" name="Rectangle 22"/>
          <p:cNvSpPr>
            <a:spLocks noChangeArrowheads="1"/>
          </p:cNvSpPr>
          <p:nvPr/>
        </p:nvSpPr>
        <p:spPr bwMode="auto">
          <a:xfrm>
            <a:off x="6172200" y="30480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75" name="Rectangle 23"/>
          <p:cNvSpPr>
            <a:spLocks noChangeArrowheads="1"/>
          </p:cNvSpPr>
          <p:nvPr/>
        </p:nvSpPr>
        <p:spPr bwMode="auto">
          <a:xfrm>
            <a:off x="2895600" y="3048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6" name="Rectangle 24"/>
          <p:cNvSpPr>
            <a:spLocks noChangeArrowheads="1"/>
          </p:cNvSpPr>
          <p:nvPr/>
        </p:nvSpPr>
        <p:spPr bwMode="auto">
          <a:xfrm>
            <a:off x="3886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7" name="Rectangle 25"/>
          <p:cNvSpPr>
            <a:spLocks noChangeArrowheads="1"/>
          </p:cNvSpPr>
          <p:nvPr/>
        </p:nvSpPr>
        <p:spPr bwMode="auto">
          <a:xfrm>
            <a:off x="6172200" y="33528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78" name="Rectangle 26"/>
          <p:cNvSpPr>
            <a:spLocks noChangeArrowheads="1"/>
          </p:cNvSpPr>
          <p:nvPr/>
        </p:nvSpPr>
        <p:spPr bwMode="auto">
          <a:xfrm>
            <a:off x="2895600" y="33528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9" name="Rectangle 27"/>
          <p:cNvSpPr>
            <a:spLocks noChangeArrowheads="1"/>
          </p:cNvSpPr>
          <p:nvPr/>
        </p:nvSpPr>
        <p:spPr bwMode="auto">
          <a:xfrm>
            <a:off x="3886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0" name="Rectangle 28"/>
          <p:cNvSpPr>
            <a:spLocks noChangeArrowheads="1"/>
          </p:cNvSpPr>
          <p:nvPr/>
        </p:nvSpPr>
        <p:spPr bwMode="auto">
          <a:xfrm>
            <a:off x="6172200" y="36576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81" name="Rectangle 29"/>
          <p:cNvSpPr>
            <a:spLocks noChangeArrowheads="1"/>
          </p:cNvSpPr>
          <p:nvPr/>
        </p:nvSpPr>
        <p:spPr bwMode="auto">
          <a:xfrm>
            <a:off x="2895600" y="36576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2" name="Rectangle 30"/>
          <p:cNvSpPr>
            <a:spLocks noChangeArrowheads="1"/>
          </p:cNvSpPr>
          <p:nvPr/>
        </p:nvSpPr>
        <p:spPr bwMode="auto">
          <a:xfrm>
            <a:off x="3886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3" name="Rectangle 31"/>
          <p:cNvSpPr>
            <a:spLocks noChangeArrowheads="1"/>
          </p:cNvSpPr>
          <p:nvPr/>
        </p:nvSpPr>
        <p:spPr bwMode="auto">
          <a:xfrm>
            <a:off x="6172200" y="3962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84" name="Rectangle 32"/>
          <p:cNvSpPr>
            <a:spLocks noChangeArrowheads="1"/>
          </p:cNvSpPr>
          <p:nvPr/>
        </p:nvSpPr>
        <p:spPr bwMode="auto">
          <a:xfrm>
            <a:off x="2895600" y="3962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5" name="Rectangle 33"/>
          <p:cNvSpPr>
            <a:spLocks noChangeArrowheads="1"/>
          </p:cNvSpPr>
          <p:nvPr/>
        </p:nvSpPr>
        <p:spPr bwMode="auto">
          <a:xfrm>
            <a:off x="3886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6" name="Rectangle 34"/>
          <p:cNvSpPr>
            <a:spLocks noChangeArrowheads="1"/>
          </p:cNvSpPr>
          <p:nvPr/>
        </p:nvSpPr>
        <p:spPr bwMode="auto">
          <a:xfrm>
            <a:off x="6172200" y="4267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87" name="Rectangle 35"/>
          <p:cNvSpPr>
            <a:spLocks noChangeArrowheads="1"/>
          </p:cNvSpPr>
          <p:nvPr/>
        </p:nvSpPr>
        <p:spPr bwMode="auto">
          <a:xfrm>
            <a:off x="2895600" y="4267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8" name="Rectangle 36"/>
          <p:cNvSpPr>
            <a:spLocks noChangeArrowheads="1"/>
          </p:cNvSpPr>
          <p:nvPr/>
        </p:nvSpPr>
        <p:spPr bwMode="auto">
          <a:xfrm>
            <a:off x="3886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9" name="Rectangle 37"/>
          <p:cNvSpPr>
            <a:spLocks noChangeArrowheads="1"/>
          </p:cNvSpPr>
          <p:nvPr/>
        </p:nvSpPr>
        <p:spPr bwMode="auto">
          <a:xfrm>
            <a:off x="6172200" y="45720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90" name="Rectangle 38"/>
          <p:cNvSpPr>
            <a:spLocks noChangeArrowheads="1"/>
          </p:cNvSpPr>
          <p:nvPr/>
        </p:nvSpPr>
        <p:spPr bwMode="auto">
          <a:xfrm>
            <a:off x="2895600" y="4572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1" name="Rectangle 39"/>
          <p:cNvSpPr>
            <a:spLocks noChangeArrowheads="1"/>
          </p:cNvSpPr>
          <p:nvPr/>
        </p:nvSpPr>
        <p:spPr bwMode="auto">
          <a:xfrm>
            <a:off x="3886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2" name="Rectangle 40"/>
          <p:cNvSpPr>
            <a:spLocks noChangeArrowheads="1"/>
          </p:cNvSpPr>
          <p:nvPr/>
        </p:nvSpPr>
        <p:spPr bwMode="auto">
          <a:xfrm>
            <a:off x="4648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3" name="Rectangle 41"/>
          <p:cNvSpPr>
            <a:spLocks noChangeArrowheads="1"/>
          </p:cNvSpPr>
          <p:nvPr/>
        </p:nvSpPr>
        <p:spPr bwMode="auto">
          <a:xfrm>
            <a:off x="4648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4" name="Rectangle 42"/>
          <p:cNvSpPr>
            <a:spLocks noChangeArrowheads="1"/>
          </p:cNvSpPr>
          <p:nvPr/>
        </p:nvSpPr>
        <p:spPr bwMode="auto">
          <a:xfrm>
            <a:off x="4648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5" name="Rectangle 43"/>
          <p:cNvSpPr>
            <a:spLocks noChangeArrowheads="1"/>
          </p:cNvSpPr>
          <p:nvPr/>
        </p:nvSpPr>
        <p:spPr bwMode="auto">
          <a:xfrm>
            <a:off x="4648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6" name="Rectangle 44"/>
          <p:cNvSpPr>
            <a:spLocks noChangeArrowheads="1"/>
          </p:cNvSpPr>
          <p:nvPr/>
        </p:nvSpPr>
        <p:spPr bwMode="auto">
          <a:xfrm>
            <a:off x="4648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7" name="Rectangle 45"/>
          <p:cNvSpPr>
            <a:spLocks noChangeArrowheads="1"/>
          </p:cNvSpPr>
          <p:nvPr/>
        </p:nvSpPr>
        <p:spPr bwMode="auto">
          <a:xfrm>
            <a:off x="4648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8" name="Rectangle 46"/>
          <p:cNvSpPr>
            <a:spLocks noChangeArrowheads="1"/>
          </p:cNvSpPr>
          <p:nvPr/>
        </p:nvSpPr>
        <p:spPr bwMode="auto">
          <a:xfrm>
            <a:off x="4648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9" name="Rectangle 47"/>
          <p:cNvSpPr>
            <a:spLocks noChangeArrowheads="1"/>
          </p:cNvSpPr>
          <p:nvPr/>
        </p:nvSpPr>
        <p:spPr bwMode="auto">
          <a:xfrm>
            <a:off x="4648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0" name="Rectangle 48"/>
          <p:cNvSpPr>
            <a:spLocks noChangeArrowheads="1"/>
          </p:cNvSpPr>
          <p:nvPr/>
        </p:nvSpPr>
        <p:spPr bwMode="auto">
          <a:xfrm>
            <a:off x="4572000" y="1752600"/>
            <a:ext cx="762000" cy="304800"/>
          </a:xfrm>
          <a:prstGeom prst="rect">
            <a:avLst/>
          </a:prstGeom>
          <a:noFill/>
          <a:ln w="9525" algn="ctr">
            <a:noFill/>
            <a:miter lim="800000"/>
            <a:headEnd/>
            <a:tailEnd/>
          </a:ln>
          <a:effectLst/>
        </p:spPr>
        <p:txBody>
          <a:bodyPr wrap="none" anchor="ctr"/>
          <a:lstStyle/>
          <a:p>
            <a:r>
              <a:rPr lang="en-US" sz="1800"/>
              <a:t>new</a:t>
            </a:r>
          </a:p>
          <a:p>
            <a:r>
              <a:rPr lang="en-US" sz="1800"/>
              <a:t>phy</a:t>
            </a:r>
          </a:p>
          <a:p>
            <a:r>
              <a:rPr lang="en-US" sz="1800"/>
              <a:t>reg</a:t>
            </a:r>
          </a:p>
        </p:txBody>
      </p:sp>
      <p:sp>
        <p:nvSpPr>
          <p:cNvPr id="1150001" name="Rectangle 49"/>
          <p:cNvSpPr>
            <a:spLocks noChangeArrowheads="1"/>
          </p:cNvSpPr>
          <p:nvPr/>
        </p:nvSpPr>
        <p:spPr bwMode="auto">
          <a:xfrm>
            <a:off x="5410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2" name="Rectangle 50"/>
          <p:cNvSpPr>
            <a:spLocks noChangeArrowheads="1"/>
          </p:cNvSpPr>
          <p:nvPr/>
        </p:nvSpPr>
        <p:spPr bwMode="auto">
          <a:xfrm>
            <a:off x="5410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3" name="Rectangle 51"/>
          <p:cNvSpPr>
            <a:spLocks noChangeArrowheads="1"/>
          </p:cNvSpPr>
          <p:nvPr/>
        </p:nvSpPr>
        <p:spPr bwMode="auto">
          <a:xfrm>
            <a:off x="5410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4" name="Rectangle 52"/>
          <p:cNvSpPr>
            <a:spLocks noChangeArrowheads="1"/>
          </p:cNvSpPr>
          <p:nvPr/>
        </p:nvSpPr>
        <p:spPr bwMode="auto">
          <a:xfrm>
            <a:off x="5410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5" name="Rectangle 53"/>
          <p:cNvSpPr>
            <a:spLocks noChangeArrowheads="1"/>
          </p:cNvSpPr>
          <p:nvPr/>
        </p:nvSpPr>
        <p:spPr bwMode="auto">
          <a:xfrm>
            <a:off x="5410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6" name="Rectangle 54"/>
          <p:cNvSpPr>
            <a:spLocks noChangeArrowheads="1"/>
          </p:cNvSpPr>
          <p:nvPr/>
        </p:nvSpPr>
        <p:spPr bwMode="auto">
          <a:xfrm>
            <a:off x="5410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7" name="Rectangle 55"/>
          <p:cNvSpPr>
            <a:spLocks noChangeArrowheads="1"/>
          </p:cNvSpPr>
          <p:nvPr/>
        </p:nvSpPr>
        <p:spPr bwMode="auto">
          <a:xfrm>
            <a:off x="5410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8" name="Rectangle 56"/>
          <p:cNvSpPr>
            <a:spLocks noChangeArrowheads="1"/>
          </p:cNvSpPr>
          <p:nvPr/>
        </p:nvSpPr>
        <p:spPr bwMode="auto">
          <a:xfrm>
            <a:off x="5410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9" name="Rectangle 57"/>
          <p:cNvSpPr>
            <a:spLocks noChangeArrowheads="1"/>
          </p:cNvSpPr>
          <p:nvPr/>
        </p:nvSpPr>
        <p:spPr bwMode="auto">
          <a:xfrm>
            <a:off x="5410200" y="1752600"/>
            <a:ext cx="762000" cy="304800"/>
          </a:xfrm>
          <a:prstGeom prst="rect">
            <a:avLst/>
          </a:prstGeom>
          <a:noFill/>
          <a:ln w="9525" algn="ctr">
            <a:noFill/>
            <a:miter lim="800000"/>
            <a:headEnd/>
            <a:tailEnd/>
          </a:ln>
          <a:effectLst/>
        </p:spPr>
        <p:txBody>
          <a:bodyPr wrap="none" anchor="ctr"/>
          <a:lstStyle/>
          <a:p>
            <a:r>
              <a:rPr lang="en-US" sz="1800"/>
              <a:t>old</a:t>
            </a:r>
          </a:p>
          <a:p>
            <a:r>
              <a:rPr lang="en-US" sz="1800"/>
              <a:t>phy</a:t>
            </a:r>
          </a:p>
          <a:p>
            <a:r>
              <a:rPr lang="en-US" sz="1800"/>
              <a:t>reg</a:t>
            </a:r>
          </a:p>
        </p:txBody>
      </p:sp>
      <p:sp>
        <p:nvSpPr>
          <p:cNvPr id="2" name="Rounded Rectangle 1">
            <a:extLst>
              <a:ext uri="{FF2B5EF4-FFF2-40B4-BE49-F238E27FC236}">
                <a16:creationId xmlns:a16="http://schemas.microsoft.com/office/drawing/2014/main" id="{80D3336F-5FAF-D743-8912-6678889FB6CD}"/>
              </a:ext>
            </a:extLst>
          </p:cNvPr>
          <p:cNvSpPr/>
          <p:nvPr/>
        </p:nvSpPr>
        <p:spPr bwMode="auto">
          <a:xfrm>
            <a:off x="5486400" y="1447800"/>
            <a:ext cx="641350" cy="35052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457200" rtl="0" eaLnBrk="1" fontAlgn="base" latinLnBrk="0" hangingPunct="1">
              <a:lnSpc>
                <a:spcPct val="99000"/>
              </a:lnSpc>
              <a:spcBef>
                <a:spcPct val="0"/>
              </a:spcBef>
              <a:spcAft>
                <a:spcPct val="0"/>
              </a:spcAft>
              <a:buClr>
                <a:srgbClr val="333399"/>
              </a:buClr>
              <a:buSzPct val="100000"/>
              <a:buFont typeface="Century Gothic" pitchFamily="34" charset="0"/>
              <a:buNone/>
              <a:tabLst/>
            </a:pPr>
            <a:endParaRPr kumimoji="0" lang="en-US" sz="2800" b="1" i="0" u="none" strike="noStrike" cap="none" normalizeH="0" baseline="0">
              <a:ln>
                <a:noFill/>
              </a:ln>
              <a:solidFill>
                <a:srgbClr val="CC6633"/>
              </a:solidFill>
              <a:effectLst/>
              <a:latin typeface="Century Gothic" pitchFamily="34" charset="0"/>
              <a:cs typeface="Times New Roman" pitchFamily="18" charset="0"/>
            </a:endParaRPr>
          </a:p>
        </p:txBody>
      </p:sp>
    </p:spTree>
    <p:extLst>
      <p:ext uri="{BB962C8B-B14F-4D97-AF65-F5344CB8AC3E}">
        <p14:creationId xmlns:p14="http://schemas.microsoft.com/office/powerpoint/2010/main" val="2813785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a:t>Where is the Reorder Buffer?</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41</a:t>
            </a:fld>
            <a:endParaRPr lang="en-US" altLang="en-US"/>
          </a:p>
        </p:txBody>
      </p:sp>
      <p:sp>
        <p:nvSpPr>
          <p:cNvPr id="13"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182275" name="Rectangle 3"/>
          <p:cNvSpPr>
            <a:spLocks noChangeArrowheads="1"/>
          </p:cNvSpPr>
          <p:nvPr/>
        </p:nvSpPr>
        <p:spPr bwMode="auto">
          <a:xfrm>
            <a:off x="3124200" y="18288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Fetch</a:t>
            </a:r>
          </a:p>
        </p:txBody>
      </p:sp>
      <p:sp>
        <p:nvSpPr>
          <p:cNvPr id="182276" name="Rectangle 4"/>
          <p:cNvSpPr>
            <a:spLocks noChangeArrowheads="1"/>
          </p:cNvSpPr>
          <p:nvPr/>
        </p:nvSpPr>
        <p:spPr bwMode="auto">
          <a:xfrm>
            <a:off x="3124200" y="22098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Decode</a:t>
            </a:r>
          </a:p>
        </p:txBody>
      </p:sp>
      <p:sp>
        <p:nvSpPr>
          <p:cNvPr id="182277" name="Rectangle 5"/>
          <p:cNvSpPr>
            <a:spLocks noChangeArrowheads="1"/>
          </p:cNvSpPr>
          <p:nvPr/>
        </p:nvSpPr>
        <p:spPr bwMode="auto">
          <a:xfrm>
            <a:off x="3124200" y="2590800"/>
            <a:ext cx="2438400" cy="762000"/>
          </a:xfrm>
          <a:prstGeom prst="rect">
            <a:avLst/>
          </a:prstGeom>
          <a:solidFill>
            <a:srgbClr val="CCFFFF"/>
          </a:solidFill>
          <a:ln w="28575" algn="ctr">
            <a:solidFill>
              <a:schemeClr val="tx1"/>
            </a:solidFill>
            <a:miter lim="800000"/>
            <a:headEnd/>
            <a:tailEnd/>
          </a:ln>
          <a:effectLst/>
          <a:extLst/>
        </p:spPr>
        <p:txBody>
          <a:bodyPr wrap="none" anchor="ctr"/>
          <a:lstStyle/>
          <a:p>
            <a:pPr algn="ctr" eaLnBrk="0" hangingPunct="0"/>
            <a:r>
              <a:rPr lang="en-US" dirty="0"/>
              <a:t>Rename/ROB/</a:t>
            </a:r>
            <a:br>
              <a:rPr lang="en-US" dirty="0"/>
            </a:br>
            <a:r>
              <a:rPr lang="en-US" dirty="0"/>
              <a:t>MOB</a:t>
            </a:r>
          </a:p>
        </p:txBody>
      </p:sp>
      <p:sp>
        <p:nvSpPr>
          <p:cNvPr id="182279" name="Rectangle 7"/>
          <p:cNvSpPr>
            <a:spLocks noChangeArrowheads="1"/>
          </p:cNvSpPr>
          <p:nvPr/>
        </p:nvSpPr>
        <p:spPr bwMode="auto">
          <a:xfrm>
            <a:off x="3124200" y="3810000"/>
            <a:ext cx="2438400" cy="381000"/>
          </a:xfrm>
          <a:prstGeom prst="rect">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RS/Schedule</a:t>
            </a:r>
          </a:p>
        </p:txBody>
      </p:sp>
      <p:sp>
        <p:nvSpPr>
          <p:cNvPr id="182280" name="Rectangle 8"/>
          <p:cNvSpPr>
            <a:spLocks noChangeArrowheads="1"/>
          </p:cNvSpPr>
          <p:nvPr/>
        </p:nvSpPr>
        <p:spPr bwMode="auto">
          <a:xfrm>
            <a:off x="3124200" y="41910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Execute/Mem</a:t>
            </a:r>
          </a:p>
        </p:txBody>
      </p:sp>
      <p:sp>
        <p:nvSpPr>
          <p:cNvPr id="182281" name="Rectangle 9"/>
          <p:cNvSpPr>
            <a:spLocks noChangeArrowheads="1"/>
          </p:cNvSpPr>
          <p:nvPr/>
        </p:nvSpPr>
        <p:spPr bwMode="auto">
          <a:xfrm>
            <a:off x="3124200" y="4572000"/>
            <a:ext cx="24384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WB</a:t>
            </a:r>
          </a:p>
        </p:txBody>
      </p:sp>
      <p:sp>
        <p:nvSpPr>
          <p:cNvPr id="182282" name="Rectangle 10"/>
          <p:cNvSpPr>
            <a:spLocks noChangeArrowheads="1"/>
          </p:cNvSpPr>
          <p:nvPr/>
        </p:nvSpPr>
        <p:spPr bwMode="auto">
          <a:xfrm>
            <a:off x="3124200" y="4953000"/>
            <a:ext cx="2438400" cy="381000"/>
          </a:xfrm>
          <a:prstGeom prst="rect">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Retire</a:t>
            </a:r>
          </a:p>
        </p:txBody>
      </p:sp>
      <p:sp>
        <p:nvSpPr>
          <p:cNvPr id="182283" name="Text Box 11"/>
          <p:cNvSpPr txBox="1">
            <a:spLocks noChangeArrowheads="1"/>
          </p:cNvSpPr>
          <p:nvPr/>
        </p:nvSpPr>
        <p:spPr bwMode="auto">
          <a:xfrm>
            <a:off x="666327" y="5754688"/>
            <a:ext cx="6620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dirty="0"/>
              <a:t>Retire stage also known as </a:t>
            </a:r>
            <a:r>
              <a:rPr lang="en-US" i="1" dirty="0"/>
              <a:t>commit</a:t>
            </a:r>
            <a:r>
              <a:rPr lang="en-US" dirty="0"/>
              <a:t> or </a:t>
            </a:r>
            <a:r>
              <a:rPr lang="en-US" i="1" dirty="0"/>
              <a:t>graduate</a:t>
            </a:r>
            <a:endParaRPr lang="en-US" dirty="0"/>
          </a:p>
        </p:txBody>
      </p:sp>
      <p:sp>
        <p:nvSpPr>
          <p:cNvPr id="14" name="Rectangle 7"/>
          <p:cNvSpPr>
            <a:spLocks noChangeArrowheads="1"/>
          </p:cNvSpPr>
          <p:nvPr/>
        </p:nvSpPr>
        <p:spPr bwMode="auto">
          <a:xfrm>
            <a:off x="3124200" y="3402366"/>
            <a:ext cx="2438400" cy="381000"/>
          </a:xfrm>
          <a:prstGeom prst="rect">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a:t>Dispatch</a:t>
            </a:r>
          </a:p>
        </p:txBody>
      </p:sp>
      <p:sp>
        <p:nvSpPr>
          <p:cNvPr id="4" name="TextBox 3"/>
          <p:cNvSpPr txBox="1"/>
          <p:nvPr/>
        </p:nvSpPr>
        <p:spPr>
          <a:xfrm>
            <a:off x="5791200" y="2604655"/>
            <a:ext cx="3200400" cy="2308324"/>
          </a:xfrm>
          <a:prstGeom prst="rect">
            <a:avLst/>
          </a:prstGeom>
          <a:noFill/>
        </p:spPr>
        <p:txBody>
          <a:bodyPr wrap="square" rtlCol="0">
            <a:spAutoFit/>
          </a:bodyPr>
          <a:lstStyle/>
          <a:p>
            <a:r>
              <a:rPr lang="en-US" dirty="0">
                <a:latin typeface="Lato" panose="020F0502020204030203"/>
              </a:rPr>
              <a:t>Dispatch possibly separate from Rename/ROB. But then need to check physical register at dispatch again.</a:t>
            </a:r>
          </a:p>
        </p:txBody>
      </p:sp>
    </p:spTree>
    <p:extLst>
      <p:ext uri="{BB962C8B-B14F-4D97-AF65-F5344CB8AC3E}">
        <p14:creationId xmlns:p14="http://schemas.microsoft.com/office/powerpoint/2010/main" val="863111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dirty="0"/>
              <a:t>Putting it all together</a:t>
            </a:r>
          </a:p>
        </p:txBody>
      </p:sp>
      <p:sp>
        <p:nvSpPr>
          <p:cNvPr id="3" name="Slide Number Placeholder 2"/>
          <p:cNvSpPr>
            <a:spLocks noGrp="1"/>
          </p:cNvSpPr>
          <p:nvPr>
            <p:ph type="sldNum" idx="12"/>
          </p:nvPr>
        </p:nvSpPr>
        <p:spPr/>
        <p:txBody>
          <a:bodyPr/>
          <a:lstStyle/>
          <a:p>
            <a:fld id="{BFB36943-051A-49EF-9433-35C0F77FD56D}" type="slidenum">
              <a:rPr lang="en-US" altLang="en-US" smtClean="0"/>
              <a:pPr/>
              <a:t>42</a:t>
            </a:fld>
            <a:endParaRPr lang="en-US" altLang="en-US"/>
          </a:p>
        </p:txBody>
      </p:sp>
      <p:sp>
        <p:nvSpPr>
          <p:cNvPr id="17"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04803" name="Rectangle 3"/>
          <p:cNvSpPr>
            <a:spLocks noChangeArrowheads="1"/>
          </p:cNvSpPr>
          <p:nvPr/>
        </p:nvSpPr>
        <p:spPr bwMode="auto">
          <a:xfrm>
            <a:off x="609600" y="1524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Fetch</a:t>
            </a:r>
          </a:p>
        </p:txBody>
      </p:sp>
      <p:sp>
        <p:nvSpPr>
          <p:cNvPr id="204804" name="Rectangle 4"/>
          <p:cNvSpPr>
            <a:spLocks noChangeArrowheads="1"/>
          </p:cNvSpPr>
          <p:nvPr/>
        </p:nvSpPr>
        <p:spPr bwMode="auto">
          <a:xfrm>
            <a:off x="609600" y="1905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Decode</a:t>
            </a:r>
          </a:p>
        </p:txBody>
      </p:sp>
      <p:sp>
        <p:nvSpPr>
          <p:cNvPr id="204805" name="Rectangle 5"/>
          <p:cNvSpPr>
            <a:spLocks noChangeArrowheads="1"/>
          </p:cNvSpPr>
          <p:nvPr/>
        </p:nvSpPr>
        <p:spPr bwMode="auto">
          <a:xfrm>
            <a:off x="609600" y="2286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a:t>Rename</a:t>
            </a:r>
          </a:p>
        </p:txBody>
      </p:sp>
      <p:sp>
        <p:nvSpPr>
          <p:cNvPr id="204806" name="Rectangle 6"/>
          <p:cNvSpPr>
            <a:spLocks noChangeArrowheads="1"/>
          </p:cNvSpPr>
          <p:nvPr/>
        </p:nvSpPr>
        <p:spPr bwMode="auto">
          <a:xfrm>
            <a:off x="609600" y="2667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a:t>ROB</a:t>
            </a:r>
          </a:p>
        </p:txBody>
      </p:sp>
      <p:sp>
        <p:nvSpPr>
          <p:cNvPr id="204807" name="Rectangle 7"/>
          <p:cNvSpPr>
            <a:spLocks noChangeArrowheads="1"/>
          </p:cNvSpPr>
          <p:nvPr/>
        </p:nvSpPr>
        <p:spPr bwMode="auto">
          <a:xfrm>
            <a:off x="609600" y="3048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RS</a:t>
            </a:r>
          </a:p>
        </p:txBody>
      </p:sp>
      <p:sp>
        <p:nvSpPr>
          <p:cNvPr id="204808" name="Rectangle 8"/>
          <p:cNvSpPr>
            <a:spLocks noChangeArrowheads="1"/>
          </p:cNvSpPr>
          <p:nvPr/>
        </p:nvSpPr>
        <p:spPr bwMode="auto">
          <a:xfrm>
            <a:off x="609600" y="3429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Execute/Mem</a:t>
            </a:r>
          </a:p>
        </p:txBody>
      </p:sp>
      <p:sp>
        <p:nvSpPr>
          <p:cNvPr id="204809" name="Rectangle 9"/>
          <p:cNvSpPr>
            <a:spLocks noChangeArrowheads="1"/>
          </p:cNvSpPr>
          <p:nvPr/>
        </p:nvSpPr>
        <p:spPr bwMode="auto">
          <a:xfrm>
            <a:off x="609600" y="3810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WB</a:t>
            </a:r>
          </a:p>
        </p:txBody>
      </p:sp>
      <p:sp>
        <p:nvSpPr>
          <p:cNvPr id="204810" name="Rectangle 10"/>
          <p:cNvSpPr>
            <a:spLocks noChangeArrowheads="1"/>
          </p:cNvSpPr>
          <p:nvPr/>
        </p:nvSpPr>
        <p:spPr bwMode="auto">
          <a:xfrm>
            <a:off x="609600" y="41910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Retire</a:t>
            </a:r>
          </a:p>
        </p:txBody>
      </p:sp>
      <p:sp>
        <p:nvSpPr>
          <p:cNvPr id="204811" name="Rectangle 11"/>
          <p:cNvSpPr>
            <a:spLocks noChangeArrowheads="1"/>
          </p:cNvSpPr>
          <p:nvPr/>
        </p:nvSpPr>
        <p:spPr bwMode="auto">
          <a:xfrm>
            <a:off x="4800600" y="1524000"/>
            <a:ext cx="1600200" cy="9906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04812" name="Rectangle 12"/>
          <p:cNvSpPr>
            <a:spLocks noChangeArrowheads="1"/>
          </p:cNvSpPr>
          <p:nvPr/>
        </p:nvSpPr>
        <p:spPr bwMode="auto">
          <a:xfrm>
            <a:off x="6400800" y="2667000"/>
            <a:ext cx="1600200" cy="9906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a:t>
            </a:r>
            <a:br>
              <a:rPr lang="en-US"/>
            </a:br>
            <a:r>
              <a:rPr lang="en-US"/>
              <a:t>Registers</a:t>
            </a:r>
          </a:p>
        </p:txBody>
      </p:sp>
      <p:sp>
        <p:nvSpPr>
          <p:cNvPr id="204813" name="Rectangle 13"/>
          <p:cNvSpPr>
            <a:spLocks noChangeArrowheads="1"/>
          </p:cNvSpPr>
          <p:nvPr/>
        </p:nvSpPr>
        <p:spPr bwMode="auto">
          <a:xfrm>
            <a:off x="3505200" y="3733800"/>
            <a:ext cx="1600200" cy="9906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LSQ</a:t>
            </a:r>
          </a:p>
        </p:txBody>
      </p:sp>
      <p:sp>
        <p:nvSpPr>
          <p:cNvPr id="204814" name="Rectangle 14"/>
          <p:cNvSpPr>
            <a:spLocks noChangeArrowheads="1"/>
          </p:cNvSpPr>
          <p:nvPr/>
        </p:nvSpPr>
        <p:spPr bwMode="auto">
          <a:xfrm>
            <a:off x="6477000" y="4114800"/>
            <a:ext cx="1828800" cy="1066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Reservation</a:t>
            </a:r>
            <a:br>
              <a:rPr lang="en-US"/>
            </a:br>
            <a:r>
              <a:rPr lang="en-US"/>
              <a:t>stations</a:t>
            </a:r>
          </a:p>
        </p:txBody>
      </p:sp>
      <p:sp>
        <p:nvSpPr>
          <p:cNvPr id="204815" name="Rectangle 15"/>
          <p:cNvSpPr>
            <a:spLocks noChangeArrowheads="1"/>
          </p:cNvSpPr>
          <p:nvPr/>
        </p:nvSpPr>
        <p:spPr bwMode="auto">
          <a:xfrm>
            <a:off x="4267200" y="5181600"/>
            <a:ext cx="1828800" cy="1066800"/>
          </a:xfrm>
          <a:prstGeom prst="rect">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Architectural</a:t>
            </a:r>
          </a:p>
          <a:p>
            <a:pPr algn="ctr" eaLnBrk="0" hangingPunct="0"/>
            <a:r>
              <a:rPr lang="en-US"/>
              <a:t>registers</a:t>
            </a:r>
          </a:p>
        </p:txBody>
      </p:sp>
    </p:spTree>
    <p:extLst>
      <p:ext uri="{BB962C8B-B14F-4D97-AF65-F5344CB8AC3E}">
        <p14:creationId xmlns:p14="http://schemas.microsoft.com/office/powerpoint/2010/main" val="3789913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43</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06851" name="Rectangle 3"/>
          <p:cNvSpPr>
            <a:spLocks noChangeArrowheads="1"/>
          </p:cNvSpPr>
          <p:nvPr/>
        </p:nvSpPr>
        <p:spPr bwMode="auto">
          <a:xfrm>
            <a:off x="609600" y="1219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Fetch</a:t>
            </a:r>
          </a:p>
        </p:txBody>
      </p:sp>
      <p:sp>
        <p:nvSpPr>
          <p:cNvPr id="206852" name="Rectangle 4"/>
          <p:cNvSpPr>
            <a:spLocks noChangeArrowheads="1"/>
          </p:cNvSpPr>
          <p:nvPr/>
        </p:nvSpPr>
        <p:spPr bwMode="auto">
          <a:xfrm>
            <a:off x="609600" y="192563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Decode</a:t>
            </a:r>
          </a:p>
        </p:txBody>
      </p:sp>
      <p:sp>
        <p:nvSpPr>
          <p:cNvPr id="206853" name="Rectangle 5"/>
          <p:cNvSpPr>
            <a:spLocks noChangeArrowheads="1"/>
          </p:cNvSpPr>
          <p:nvPr/>
        </p:nvSpPr>
        <p:spPr bwMode="auto">
          <a:xfrm>
            <a:off x="609600" y="2633663"/>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Rename</a:t>
            </a:r>
          </a:p>
        </p:txBody>
      </p:sp>
      <p:sp>
        <p:nvSpPr>
          <p:cNvPr id="206854" name="Rectangle 6"/>
          <p:cNvSpPr>
            <a:spLocks noChangeArrowheads="1"/>
          </p:cNvSpPr>
          <p:nvPr/>
        </p:nvSpPr>
        <p:spPr bwMode="auto">
          <a:xfrm>
            <a:off x="609600" y="334168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ROB</a:t>
            </a:r>
          </a:p>
        </p:txBody>
      </p:sp>
      <p:sp>
        <p:nvSpPr>
          <p:cNvPr id="206855" name="Rectangle 7"/>
          <p:cNvSpPr>
            <a:spLocks noChangeArrowheads="1"/>
          </p:cNvSpPr>
          <p:nvPr/>
        </p:nvSpPr>
        <p:spPr bwMode="auto">
          <a:xfrm>
            <a:off x="609600" y="404812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RS</a:t>
            </a:r>
          </a:p>
        </p:txBody>
      </p:sp>
      <p:sp>
        <p:nvSpPr>
          <p:cNvPr id="206856"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06857"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06858"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06859" name="Rectangle 11"/>
          <p:cNvSpPr>
            <a:spLocks noChangeArrowheads="1"/>
          </p:cNvSpPr>
          <p:nvPr/>
        </p:nvSpPr>
        <p:spPr bwMode="auto">
          <a:xfrm>
            <a:off x="33528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RAT</a:t>
            </a:r>
          </a:p>
        </p:txBody>
      </p:sp>
      <p:sp>
        <p:nvSpPr>
          <p:cNvPr id="206860" name="Rectangle 12"/>
          <p:cNvSpPr>
            <a:spLocks noChangeArrowheads="1"/>
          </p:cNvSpPr>
          <p:nvPr/>
        </p:nvSpPr>
        <p:spPr bwMode="auto">
          <a:xfrm>
            <a:off x="3352800" y="3341688"/>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Physical registers</a:t>
            </a:r>
          </a:p>
        </p:txBody>
      </p:sp>
      <p:sp>
        <p:nvSpPr>
          <p:cNvPr id="206861" name="Rectangle 13"/>
          <p:cNvSpPr>
            <a:spLocks noChangeArrowheads="1"/>
          </p:cNvSpPr>
          <p:nvPr/>
        </p:nvSpPr>
        <p:spPr bwMode="auto">
          <a:xfrm>
            <a:off x="60960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Arch registers</a:t>
            </a:r>
          </a:p>
        </p:txBody>
      </p:sp>
      <p:sp>
        <p:nvSpPr>
          <p:cNvPr id="206862" name="Rectangle 14"/>
          <p:cNvSpPr>
            <a:spLocks noChangeArrowheads="1"/>
          </p:cNvSpPr>
          <p:nvPr/>
        </p:nvSpPr>
        <p:spPr bwMode="auto">
          <a:xfrm>
            <a:off x="6096000" y="3711575"/>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LSQ</a:t>
            </a:r>
          </a:p>
        </p:txBody>
      </p:sp>
      <p:sp>
        <p:nvSpPr>
          <p:cNvPr id="206863" name="Rectangle 15"/>
          <p:cNvSpPr>
            <a:spLocks noChangeArrowheads="1"/>
          </p:cNvSpPr>
          <p:nvPr/>
        </p:nvSpPr>
        <p:spPr bwMode="auto">
          <a:xfrm>
            <a:off x="3352800" y="404971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Reservation stations</a:t>
            </a:r>
          </a:p>
        </p:txBody>
      </p:sp>
      <p:cxnSp>
        <p:nvCxnSpPr>
          <p:cNvPr id="206864" name="AutoShape 16"/>
          <p:cNvCxnSpPr>
            <a:cxnSpLocks noChangeShapeType="1"/>
            <a:stCxn id="206861" idx="2"/>
            <a:endCxn id="206860" idx="0"/>
          </p:cNvCxnSpPr>
          <p:nvPr/>
        </p:nvCxnSpPr>
        <p:spPr bwMode="auto">
          <a:xfrm rot="5400000">
            <a:off x="5946775" y="1806575"/>
            <a:ext cx="298450" cy="2743200"/>
          </a:xfrm>
          <a:prstGeom prst="curvedConnector3">
            <a:avLst>
              <a:gd name="adj1" fmla="val 5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65" name="AutoShape 17"/>
          <p:cNvCxnSpPr>
            <a:cxnSpLocks noChangeShapeType="1"/>
            <a:stCxn id="206860" idx="2"/>
            <a:endCxn id="206863" idx="0"/>
          </p:cNvCxnSpPr>
          <p:nvPr/>
        </p:nvCxnSpPr>
        <p:spPr bwMode="auto">
          <a:xfrm rot="5400000">
            <a:off x="4575175" y="388620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66" name="AutoShape 18"/>
          <p:cNvCxnSpPr>
            <a:cxnSpLocks noChangeShapeType="1"/>
            <a:stCxn id="206856" idx="3"/>
            <a:endCxn id="206863"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67" name="AutoShape 19"/>
          <p:cNvCxnSpPr>
            <a:cxnSpLocks noChangeShapeType="1"/>
            <a:stCxn id="206856" idx="3"/>
            <a:endCxn id="206862"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68" name="AutoShape 20"/>
          <p:cNvCxnSpPr>
            <a:cxnSpLocks noChangeShapeType="1"/>
            <a:stCxn id="206856" idx="2"/>
            <a:endCxn id="206856"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69" name="AutoShape 21"/>
          <p:cNvCxnSpPr>
            <a:cxnSpLocks noChangeShapeType="1"/>
            <a:stCxn id="206851" idx="2"/>
            <a:endCxn id="206852" idx="0"/>
          </p:cNvCxnSpPr>
          <p:nvPr/>
        </p:nvCxnSpPr>
        <p:spPr bwMode="auto">
          <a:xfrm rot="5400000">
            <a:off x="1680369" y="1762919"/>
            <a:ext cx="296862"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0" name="AutoShape 22"/>
          <p:cNvCxnSpPr>
            <a:cxnSpLocks noChangeShapeType="1"/>
            <a:stCxn id="206852" idx="2"/>
            <a:endCxn id="206853" idx="0"/>
          </p:cNvCxnSpPr>
          <p:nvPr/>
        </p:nvCxnSpPr>
        <p:spPr bwMode="auto">
          <a:xfrm rot="5400000">
            <a:off x="1679575" y="247015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1" name="AutoShape 23"/>
          <p:cNvCxnSpPr>
            <a:cxnSpLocks noChangeShapeType="1"/>
            <a:stCxn id="206853" idx="2"/>
            <a:endCxn id="206854" idx="0"/>
          </p:cNvCxnSpPr>
          <p:nvPr/>
        </p:nvCxnSpPr>
        <p:spPr bwMode="auto">
          <a:xfrm rot="5400000">
            <a:off x="1679575" y="3178175"/>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2" name="AutoShape 24"/>
          <p:cNvCxnSpPr>
            <a:cxnSpLocks noChangeShapeType="1"/>
            <a:stCxn id="206853" idx="3"/>
            <a:endCxn id="206859" idx="1"/>
          </p:cNvCxnSpPr>
          <p:nvPr/>
        </p:nvCxnSpPr>
        <p:spPr bwMode="auto">
          <a:xfrm>
            <a:off x="3062288" y="2824163"/>
            <a:ext cx="276225" cy="0"/>
          </a:xfrm>
          <a:prstGeom prst="straightConnector1">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3" name="AutoShape 25"/>
          <p:cNvCxnSpPr>
            <a:cxnSpLocks noChangeShapeType="1"/>
            <a:stCxn id="206854" idx="3"/>
            <a:endCxn id="206860" idx="1"/>
          </p:cNvCxnSpPr>
          <p:nvPr/>
        </p:nvCxnSpPr>
        <p:spPr bwMode="auto">
          <a:xfrm>
            <a:off x="3062288" y="3532188"/>
            <a:ext cx="276225" cy="0"/>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4" name="AutoShape 26"/>
          <p:cNvCxnSpPr>
            <a:cxnSpLocks noChangeShapeType="1"/>
            <a:stCxn id="206855" idx="3"/>
            <a:endCxn id="206863" idx="1"/>
          </p:cNvCxnSpPr>
          <p:nvPr/>
        </p:nvCxnSpPr>
        <p:spPr bwMode="auto">
          <a:xfrm>
            <a:off x="3062288" y="4238625"/>
            <a:ext cx="276225" cy="1588"/>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5" name="AutoShape 27"/>
          <p:cNvCxnSpPr>
            <a:cxnSpLocks noChangeShapeType="1"/>
            <a:stCxn id="206856" idx="2"/>
            <a:endCxn id="206857"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6" name="AutoShape 28"/>
          <p:cNvCxnSpPr>
            <a:cxnSpLocks noChangeShapeType="1"/>
            <a:stCxn id="206857" idx="2"/>
            <a:endCxn id="206858"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7" name="AutoShape 29"/>
          <p:cNvCxnSpPr>
            <a:cxnSpLocks noChangeShapeType="1"/>
            <a:stCxn id="206857" idx="3"/>
            <a:endCxn id="206860"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8" name="AutoShape 30"/>
          <p:cNvCxnSpPr>
            <a:cxnSpLocks noChangeShapeType="1"/>
            <a:stCxn id="206858" idx="3"/>
            <a:endCxn id="206861"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79" name="AutoShape 31"/>
          <p:cNvCxnSpPr>
            <a:cxnSpLocks noChangeShapeType="1"/>
            <a:stCxn id="206854" idx="2"/>
            <a:endCxn id="206855" idx="0"/>
          </p:cNvCxnSpPr>
          <p:nvPr/>
        </p:nvCxnSpPr>
        <p:spPr bwMode="auto">
          <a:xfrm rot="5400000">
            <a:off x="1680368" y="3885407"/>
            <a:ext cx="296863"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80" name="AutoShape 32"/>
          <p:cNvCxnSpPr>
            <a:cxnSpLocks noChangeShapeType="1"/>
            <a:stCxn id="206855" idx="2"/>
            <a:endCxn id="206856"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81" name="AutoShape 33"/>
          <p:cNvCxnSpPr>
            <a:cxnSpLocks noChangeShapeType="1"/>
            <a:stCxn id="206858" idx="1"/>
            <a:endCxn id="206854"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882"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48988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44</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08899"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08900" name="Rectangle 4"/>
          <p:cNvSpPr>
            <a:spLocks noChangeArrowheads="1"/>
          </p:cNvSpPr>
          <p:nvPr/>
        </p:nvSpPr>
        <p:spPr bwMode="auto">
          <a:xfrm>
            <a:off x="609600" y="192563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Decode</a:t>
            </a:r>
          </a:p>
        </p:txBody>
      </p:sp>
      <p:sp>
        <p:nvSpPr>
          <p:cNvPr id="208901" name="Rectangle 5"/>
          <p:cNvSpPr>
            <a:spLocks noChangeArrowheads="1"/>
          </p:cNvSpPr>
          <p:nvPr/>
        </p:nvSpPr>
        <p:spPr bwMode="auto">
          <a:xfrm>
            <a:off x="609600" y="2633663"/>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Rename</a:t>
            </a:r>
          </a:p>
        </p:txBody>
      </p:sp>
      <p:sp>
        <p:nvSpPr>
          <p:cNvPr id="208902" name="Rectangle 6"/>
          <p:cNvSpPr>
            <a:spLocks noChangeArrowheads="1"/>
          </p:cNvSpPr>
          <p:nvPr/>
        </p:nvSpPr>
        <p:spPr bwMode="auto">
          <a:xfrm>
            <a:off x="609600" y="334168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ROB</a:t>
            </a:r>
          </a:p>
        </p:txBody>
      </p:sp>
      <p:sp>
        <p:nvSpPr>
          <p:cNvPr id="208903" name="Rectangle 7"/>
          <p:cNvSpPr>
            <a:spLocks noChangeArrowheads="1"/>
          </p:cNvSpPr>
          <p:nvPr/>
        </p:nvSpPr>
        <p:spPr bwMode="auto">
          <a:xfrm>
            <a:off x="609600" y="404812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RS</a:t>
            </a:r>
          </a:p>
        </p:txBody>
      </p:sp>
      <p:sp>
        <p:nvSpPr>
          <p:cNvPr id="208904"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08905"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08906"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08907" name="Rectangle 11"/>
          <p:cNvSpPr>
            <a:spLocks noChangeArrowheads="1"/>
          </p:cNvSpPr>
          <p:nvPr/>
        </p:nvSpPr>
        <p:spPr bwMode="auto">
          <a:xfrm>
            <a:off x="33528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RAT</a:t>
            </a:r>
          </a:p>
        </p:txBody>
      </p:sp>
      <p:sp>
        <p:nvSpPr>
          <p:cNvPr id="208908" name="Rectangle 12"/>
          <p:cNvSpPr>
            <a:spLocks noChangeArrowheads="1"/>
          </p:cNvSpPr>
          <p:nvPr/>
        </p:nvSpPr>
        <p:spPr bwMode="auto">
          <a:xfrm>
            <a:off x="3352800" y="3341688"/>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Physical registers</a:t>
            </a:r>
          </a:p>
        </p:txBody>
      </p:sp>
      <p:sp>
        <p:nvSpPr>
          <p:cNvPr id="208909" name="Rectangle 13"/>
          <p:cNvSpPr>
            <a:spLocks noChangeArrowheads="1"/>
          </p:cNvSpPr>
          <p:nvPr/>
        </p:nvSpPr>
        <p:spPr bwMode="auto">
          <a:xfrm>
            <a:off x="60960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Arch registers</a:t>
            </a:r>
          </a:p>
        </p:txBody>
      </p:sp>
      <p:sp>
        <p:nvSpPr>
          <p:cNvPr id="208910" name="Rectangle 14"/>
          <p:cNvSpPr>
            <a:spLocks noChangeArrowheads="1"/>
          </p:cNvSpPr>
          <p:nvPr/>
        </p:nvSpPr>
        <p:spPr bwMode="auto">
          <a:xfrm>
            <a:off x="6096000" y="3711575"/>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LSQ</a:t>
            </a:r>
          </a:p>
        </p:txBody>
      </p:sp>
      <p:sp>
        <p:nvSpPr>
          <p:cNvPr id="208911" name="Rectangle 15"/>
          <p:cNvSpPr>
            <a:spLocks noChangeArrowheads="1"/>
          </p:cNvSpPr>
          <p:nvPr/>
        </p:nvSpPr>
        <p:spPr bwMode="auto">
          <a:xfrm>
            <a:off x="3352800" y="404971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Reservation stations</a:t>
            </a:r>
          </a:p>
        </p:txBody>
      </p:sp>
      <p:cxnSp>
        <p:nvCxnSpPr>
          <p:cNvPr id="208912" name="AutoShape 16"/>
          <p:cNvCxnSpPr>
            <a:cxnSpLocks noChangeShapeType="1"/>
            <a:stCxn id="208909" idx="2"/>
            <a:endCxn id="208908" idx="0"/>
          </p:cNvCxnSpPr>
          <p:nvPr/>
        </p:nvCxnSpPr>
        <p:spPr bwMode="auto">
          <a:xfrm rot="5400000">
            <a:off x="5946775" y="1806575"/>
            <a:ext cx="298450" cy="2743200"/>
          </a:xfrm>
          <a:prstGeom prst="curvedConnector3">
            <a:avLst>
              <a:gd name="adj1" fmla="val 5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13" name="AutoShape 17"/>
          <p:cNvCxnSpPr>
            <a:cxnSpLocks noChangeShapeType="1"/>
            <a:stCxn id="208908" idx="2"/>
            <a:endCxn id="208911" idx="0"/>
          </p:cNvCxnSpPr>
          <p:nvPr/>
        </p:nvCxnSpPr>
        <p:spPr bwMode="auto">
          <a:xfrm rot="5400000">
            <a:off x="4575175" y="388620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14" name="AutoShape 18"/>
          <p:cNvCxnSpPr>
            <a:cxnSpLocks noChangeShapeType="1"/>
            <a:stCxn id="208904" idx="3"/>
            <a:endCxn id="208911"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15" name="AutoShape 19"/>
          <p:cNvCxnSpPr>
            <a:cxnSpLocks noChangeShapeType="1"/>
            <a:stCxn id="208904" idx="3"/>
            <a:endCxn id="208910"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16" name="AutoShape 20"/>
          <p:cNvCxnSpPr>
            <a:cxnSpLocks noChangeShapeType="1"/>
            <a:stCxn id="208904" idx="2"/>
            <a:endCxn id="208904"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17" name="AutoShape 21"/>
          <p:cNvCxnSpPr>
            <a:cxnSpLocks noChangeShapeType="1"/>
            <a:stCxn id="208899" idx="2"/>
            <a:endCxn id="208900" idx="0"/>
          </p:cNvCxnSpPr>
          <p:nvPr/>
        </p:nvCxnSpPr>
        <p:spPr bwMode="auto">
          <a:xfrm rot="5400000">
            <a:off x="1680369" y="1762919"/>
            <a:ext cx="296862"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18" name="AutoShape 22"/>
          <p:cNvCxnSpPr>
            <a:cxnSpLocks noChangeShapeType="1"/>
            <a:stCxn id="208900" idx="2"/>
            <a:endCxn id="208901" idx="0"/>
          </p:cNvCxnSpPr>
          <p:nvPr/>
        </p:nvCxnSpPr>
        <p:spPr bwMode="auto">
          <a:xfrm rot="5400000">
            <a:off x="1679575" y="247015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19" name="AutoShape 23"/>
          <p:cNvCxnSpPr>
            <a:cxnSpLocks noChangeShapeType="1"/>
            <a:stCxn id="208901" idx="2"/>
            <a:endCxn id="208902" idx="0"/>
          </p:cNvCxnSpPr>
          <p:nvPr/>
        </p:nvCxnSpPr>
        <p:spPr bwMode="auto">
          <a:xfrm rot="5400000">
            <a:off x="1679575" y="3178175"/>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0" name="AutoShape 24"/>
          <p:cNvCxnSpPr>
            <a:cxnSpLocks noChangeShapeType="1"/>
            <a:stCxn id="208901" idx="3"/>
            <a:endCxn id="208907" idx="1"/>
          </p:cNvCxnSpPr>
          <p:nvPr/>
        </p:nvCxnSpPr>
        <p:spPr bwMode="auto">
          <a:xfrm>
            <a:off x="3062288" y="2824163"/>
            <a:ext cx="276225" cy="0"/>
          </a:xfrm>
          <a:prstGeom prst="straightConnector1">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1" name="AutoShape 25"/>
          <p:cNvCxnSpPr>
            <a:cxnSpLocks noChangeShapeType="1"/>
            <a:stCxn id="208902" idx="3"/>
            <a:endCxn id="208908" idx="1"/>
          </p:cNvCxnSpPr>
          <p:nvPr/>
        </p:nvCxnSpPr>
        <p:spPr bwMode="auto">
          <a:xfrm>
            <a:off x="3062288" y="3532188"/>
            <a:ext cx="276225" cy="0"/>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2" name="AutoShape 26"/>
          <p:cNvCxnSpPr>
            <a:cxnSpLocks noChangeShapeType="1"/>
            <a:stCxn id="208903" idx="3"/>
            <a:endCxn id="208911" idx="1"/>
          </p:cNvCxnSpPr>
          <p:nvPr/>
        </p:nvCxnSpPr>
        <p:spPr bwMode="auto">
          <a:xfrm>
            <a:off x="3062288" y="4238625"/>
            <a:ext cx="276225" cy="1588"/>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3" name="AutoShape 27"/>
          <p:cNvCxnSpPr>
            <a:cxnSpLocks noChangeShapeType="1"/>
            <a:stCxn id="208904" idx="2"/>
            <a:endCxn id="208905"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4" name="AutoShape 28"/>
          <p:cNvCxnSpPr>
            <a:cxnSpLocks noChangeShapeType="1"/>
            <a:stCxn id="208905" idx="2"/>
            <a:endCxn id="208906"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5" name="AutoShape 29"/>
          <p:cNvCxnSpPr>
            <a:cxnSpLocks noChangeShapeType="1"/>
            <a:stCxn id="208905" idx="3"/>
            <a:endCxn id="208908"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6" name="AutoShape 30"/>
          <p:cNvCxnSpPr>
            <a:cxnSpLocks noChangeShapeType="1"/>
            <a:stCxn id="208906" idx="3"/>
            <a:endCxn id="208909"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7" name="AutoShape 31"/>
          <p:cNvCxnSpPr>
            <a:cxnSpLocks noChangeShapeType="1"/>
            <a:stCxn id="208902" idx="2"/>
            <a:endCxn id="208903" idx="0"/>
          </p:cNvCxnSpPr>
          <p:nvPr/>
        </p:nvCxnSpPr>
        <p:spPr bwMode="auto">
          <a:xfrm rot="5400000">
            <a:off x="1680368" y="3885407"/>
            <a:ext cx="296863"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8" name="AutoShape 32"/>
          <p:cNvCxnSpPr>
            <a:cxnSpLocks noChangeShapeType="1"/>
            <a:stCxn id="208903" idx="2"/>
            <a:endCxn id="208904"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29" name="AutoShape 33"/>
          <p:cNvCxnSpPr>
            <a:cxnSpLocks noChangeShapeType="1"/>
            <a:stCxn id="208906" idx="1"/>
            <a:endCxn id="208902"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30"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09001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45</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10947"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10948"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10949" name="Rectangle 5"/>
          <p:cNvSpPr>
            <a:spLocks noChangeArrowheads="1"/>
          </p:cNvSpPr>
          <p:nvPr/>
        </p:nvSpPr>
        <p:spPr bwMode="auto">
          <a:xfrm>
            <a:off x="609600" y="2633663"/>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Rename</a:t>
            </a:r>
          </a:p>
        </p:txBody>
      </p:sp>
      <p:sp>
        <p:nvSpPr>
          <p:cNvPr id="210950" name="Rectangle 6"/>
          <p:cNvSpPr>
            <a:spLocks noChangeArrowheads="1"/>
          </p:cNvSpPr>
          <p:nvPr/>
        </p:nvSpPr>
        <p:spPr bwMode="auto">
          <a:xfrm>
            <a:off x="609600" y="334168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ROB</a:t>
            </a:r>
          </a:p>
        </p:txBody>
      </p:sp>
      <p:sp>
        <p:nvSpPr>
          <p:cNvPr id="210951" name="Rectangle 7"/>
          <p:cNvSpPr>
            <a:spLocks noChangeArrowheads="1"/>
          </p:cNvSpPr>
          <p:nvPr/>
        </p:nvSpPr>
        <p:spPr bwMode="auto">
          <a:xfrm>
            <a:off x="609600" y="404812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RS</a:t>
            </a:r>
          </a:p>
        </p:txBody>
      </p:sp>
      <p:sp>
        <p:nvSpPr>
          <p:cNvPr id="210952"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10953"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10954"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10955" name="Rectangle 11"/>
          <p:cNvSpPr>
            <a:spLocks noChangeArrowheads="1"/>
          </p:cNvSpPr>
          <p:nvPr/>
        </p:nvSpPr>
        <p:spPr bwMode="auto">
          <a:xfrm>
            <a:off x="33528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RAT</a:t>
            </a:r>
          </a:p>
        </p:txBody>
      </p:sp>
      <p:sp>
        <p:nvSpPr>
          <p:cNvPr id="210956" name="Rectangle 12"/>
          <p:cNvSpPr>
            <a:spLocks noChangeArrowheads="1"/>
          </p:cNvSpPr>
          <p:nvPr/>
        </p:nvSpPr>
        <p:spPr bwMode="auto">
          <a:xfrm>
            <a:off x="3352800" y="3341688"/>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Physical registers</a:t>
            </a:r>
          </a:p>
        </p:txBody>
      </p:sp>
      <p:sp>
        <p:nvSpPr>
          <p:cNvPr id="210957" name="Rectangle 13"/>
          <p:cNvSpPr>
            <a:spLocks noChangeArrowheads="1"/>
          </p:cNvSpPr>
          <p:nvPr/>
        </p:nvSpPr>
        <p:spPr bwMode="auto">
          <a:xfrm>
            <a:off x="60960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Arch registers</a:t>
            </a:r>
          </a:p>
        </p:txBody>
      </p:sp>
      <p:sp>
        <p:nvSpPr>
          <p:cNvPr id="210958" name="Rectangle 14"/>
          <p:cNvSpPr>
            <a:spLocks noChangeArrowheads="1"/>
          </p:cNvSpPr>
          <p:nvPr/>
        </p:nvSpPr>
        <p:spPr bwMode="auto">
          <a:xfrm>
            <a:off x="6096000" y="3711575"/>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LSQ</a:t>
            </a:r>
          </a:p>
        </p:txBody>
      </p:sp>
      <p:sp>
        <p:nvSpPr>
          <p:cNvPr id="210959" name="Rectangle 15"/>
          <p:cNvSpPr>
            <a:spLocks noChangeArrowheads="1"/>
          </p:cNvSpPr>
          <p:nvPr/>
        </p:nvSpPr>
        <p:spPr bwMode="auto">
          <a:xfrm>
            <a:off x="3352800" y="404971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Reservation stations</a:t>
            </a:r>
          </a:p>
        </p:txBody>
      </p:sp>
      <p:cxnSp>
        <p:nvCxnSpPr>
          <p:cNvPr id="210960" name="AutoShape 16"/>
          <p:cNvCxnSpPr>
            <a:cxnSpLocks noChangeShapeType="1"/>
            <a:stCxn id="210957" idx="2"/>
            <a:endCxn id="210956" idx="0"/>
          </p:cNvCxnSpPr>
          <p:nvPr/>
        </p:nvCxnSpPr>
        <p:spPr bwMode="auto">
          <a:xfrm rot="5400000">
            <a:off x="5946775" y="1806575"/>
            <a:ext cx="298450" cy="2743200"/>
          </a:xfrm>
          <a:prstGeom prst="curvedConnector3">
            <a:avLst>
              <a:gd name="adj1" fmla="val 5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1" name="AutoShape 17"/>
          <p:cNvCxnSpPr>
            <a:cxnSpLocks noChangeShapeType="1"/>
            <a:stCxn id="210956" idx="2"/>
            <a:endCxn id="210959" idx="0"/>
          </p:cNvCxnSpPr>
          <p:nvPr/>
        </p:nvCxnSpPr>
        <p:spPr bwMode="auto">
          <a:xfrm rot="5400000">
            <a:off x="4575175" y="388620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2" name="AutoShape 18"/>
          <p:cNvCxnSpPr>
            <a:cxnSpLocks noChangeShapeType="1"/>
            <a:stCxn id="210952" idx="3"/>
            <a:endCxn id="210959"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3" name="AutoShape 19"/>
          <p:cNvCxnSpPr>
            <a:cxnSpLocks noChangeShapeType="1"/>
            <a:stCxn id="210952" idx="3"/>
            <a:endCxn id="210958"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4" name="AutoShape 20"/>
          <p:cNvCxnSpPr>
            <a:cxnSpLocks noChangeShapeType="1"/>
            <a:stCxn id="210952" idx="2"/>
            <a:endCxn id="210952"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5" name="AutoShape 21"/>
          <p:cNvCxnSpPr>
            <a:cxnSpLocks noChangeShapeType="1"/>
            <a:stCxn id="210947" idx="2"/>
            <a:endCxn id="210948"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6" name="AutoShape 22"/>
          <p:cNvCxnSpPr>
            <a:cxnSpLocks noChangeShapeType="1"/>
            <a:stCxn id="210948" idx="2"/>
            <a:endCxn id="210949" idx="0"/>
          </p:cNvCxnSpPr>
          <p:nvPr/>
        </p:nvCxnSpPr>
        <p:spPr bwMode="auto">
          <a:xfrm rot="5400000">
            <a:off x="1679575" y="247015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7" name="AutoShape 23"/>
          <p:cNvCxnSpPr>
            <a:cxnSpLocks noChangeShapeType="1"/>
            <a:stCxn id="210949" idx="2"/>
            <a:endCxn id="210950" idx="0"/>
          </p:cNvCxnSpPr>
          <p:nvPr/>
        </p:nvCxnSpPr>
        <p:spPr bwMode="auto">
          <a:xfrm rot="5400000">
            <a:off x="1679575" y="3178175"/>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8" name="AutoShape 24"/>
          <p:cNvCxnSpPr>
            <a:cxnSpLocks noChangeShapeType="1"/>
            <a:stCxn id="210949" idx="3"/>
            <a:endCxn id="210955" idx="1"/>
          </p:cNvCxnSpPr>
          <p:nvPr/>
        </p:nvCxnSpPr>
        <p:spPr bwMode="auto">
          <a:xfrm>
            <a:off x="3062288" y="2824163"/>
            <a:ext cx="276225" cy="0"/>
          </a:xfrm>
          <a:prstGeom prst="straightConnector1">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69" name="AutoShape 25"/>
          <p:cNvCxnSpPr>
            <a:cxnSpLocks noChangeShapeType="1"/>
            <a:stCxn id="210950" idx="3"/>
            <a:endCxn id="210956" idx="1"/>
          </p:cNvCxnSpPr>
          <p:nvPr/>
        </p:nvCxnSpPr>
        <p:spPr bwMode="auto">
          <a:xfrm>
            <a:off x="3062288" y="3532188"/>
            <a:ext cx="276225" cy="0"/>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0" name="AutoShape 26"/>
          <p:cNvCxnSpPr>
            <a:cxnSpLocks noChangeShapeType="1"/>
            <a:stCxn id="210951" idx="3"/>
            <a:endCxn id="210959" idx="1"/>
          </p:cNvCxnSpPr>
          <p:nvPr/>
        </p:nvCxnSpPr>
        <p:spPr bwMode="auto">
          <a:xfrm>
            <a:off x="3062288" y="4238625"/>
            <a:ext cx="276225" cy="1588"/>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1" name="AutoShape 27"/>
          <p:cNvCxnSpPr>
            <a:cxnSpLocks noChangeShapeType="1"/>
            <a:stCxn id="210952" idx="2"/>
            <a:endCxn id="210953"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2" name="AutoShape 28"/>
          <p:cNvCxnSpPr>
            <a:cxnSpLocks noChangeShapeType="1"/>
            <a:stCxn id="210953" idx="2"/>
            <a:endCxn id="210954"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3" name="AutoShape 29"/>
          <p:cNvCxnSpPr>
            <a:cxnSpLocks noChangeShapeType="1"/>
            <a:stCxn id="210953" idx="3"/>
            <a:endCxn id="210956"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4" name="AutoShape 30"/>
          <p:cNvCxnSpPr>
            <a:cxnSpLocks noChangeShapeType="1"/>
            <a:stCxn id="210954" idx="3"/>
            <a:endCxn id="210957"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5" name="AutoShape 31"/>
          <p:cNvCxnSpPr>
            <a:cxnSpLocks noChangeShapeType="1"/>
            <a:stCxn id="210950" idx="2"/>
            <a:endCxn id="210951" idx="0"/>
          </p:cNvCxnSpPr>
          <p:nvPr/>
        </p:nvCxnSpPr>
        <p:spPr bwMode="auto">
          <a:xfrm rot="5400000">
            <a:off x="1680368" y="3885407"/>
            <a:ext cx="296863"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6" name="AutoShape 32"/>
          <p:cNvCxnSpPr>
            <a:cxnSpLocks noChangeShapeType="1"/>
            <a:stCxn id="210951" idx="2"/>
            <a:endCxn id="210952"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7" name="AutoShape 33"/>
          <p:cNvCxnSpPr>
            <a:cxnSpLocks noChangeShapeType="1"/>
            <a:stCxn id="210954" idx="1"/>
            <a:endCxn id="210950"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78"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58000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46</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12995"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12996"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12997"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12998" name="Rectangle 6"/>
          <p:cNvSpPr>
            <a:spLocks noChangeArrowheads="1"/>
          </p:cNvSpPr>
          <p:nvPr/>
        </p:nvSpPr>
        <p:spPr bwMode="auto">
          <a:xfrm>
            <a:off x="609600" y="334168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ROB</a:t>
            </a:r>
          </a:p>
        </p:txBody>
      </p:sp>
      <p:sp>
        <p:nvSpPr>
          <p:cNvPr id="212999" name="Rectangle 7"/>
          <p:cNvSpPr>
            <a:spLocks noChangeArrowheads="1"/>
          </p:cNvSpPr>
          <p:nvPr/>
        </p:nvSpPr>
        <p:spPr bwMode="auto">
          <a:xfrm>
            <a:off x="609600" y="404812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RS</a:t>
            </a:r>
          </a:p>
        </p:txBody>
      </p:sp>
      <p:sp>
        <p:nvSpPr>
          <p:cNvPr id="213000"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13001"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13002"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13003" name="Rectangle 11"/>
          <p:cNvSpPr>
            <a:spLocks noChangeArrowheads="1"/>
          </p:cNvSpPr>
          <p:nvPr/>
        </p:nvSpPr>
        <p:spPr bwMode="auto">
          <a:xfrm>
            <a:off x="33528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RAT</a:t>
            </a:r>
          </a:p>
        </p:txBody>
      </p:sp>
      <p:sp>
        <p:nvSpPr>
          <p:cNvPr id="213004" name="Rectangle 12"/>
          <p:cNvSpPr>
            <a:spLocks noChangeArrowheads="1"/>
          </p:cNvSpPr>
          <p:nvPr/>
        </p:nvSpPr>
        <p:spPr bwMode="auto">
          <a:xfrm>
            <a:off x="3352800" y="3341688"/>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Physical registers</a:t>
            </a:r>
          </a:p>
        </p:txBody>
      </p:sp>
      <p:sp>
        <p:nvSpPr>
          <p:cNvPr id="213005" name="Rectangle 13"/>
          <p:cNvSpPr>
            <a:spLocks noChangeArrowheads="1"/>
          </p:cNvSpPr>
          <p:nvPr/>
        </p:nvSpPr>
        <p:spPr bwMode="auto">
          <a:xfrm>
            <a:off x="60960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Arch registers</a:t>
            </a:r>
          </a:p>
        </p:txBody>
      </p:sp>
      <p:sp>
        <p:nvSpPr>
          <p:cNvPr id="213006" name="Rectangle 14"/>
          <p:cNvSpPr>
            <a:spLocks noChangeArrowheads="1"/>
          </p:cNvSpPr>
          <p:nvPr/>
        </p:nvSpPr>
        <p:spPr bwMode="auto">
          <a:xfrm>
            <a:off x="6096000" y="3711575"/>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LSQ</a:t>
            </a:r>
          </a:p>
        </p:txBody>
      </p:sp>
      <p:sp>
        <p:nvSpPr>
          <p:cNvPr id="213007" name="Rectangle 15"/>
          <p:cNvSpPr>
            <a:spLocks noChangeArrowheads="1"/>
          </p:cNvSpPr>
          <p:nvPr/>
        </p:nvSpPr>
        <p:spPr bwMode="auto">
          <a:xfrm>
            <a:off x="3352800" y="404971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Reservation stations</a:t>
            </a:r>
          </a:p>
        </p:txBody>
      </p:sp>
      <p:cxnSp>
        <p:nvCxnSpPr>
          <p:cNvPr id="213008" name="AutoShape 16"/>
          <p:cNvCxnSpPr>
            <a:cxnSpLocks noChangeShapeType="1"/>
            <a:stCxn id="213005" idx="2"/>
            <a:endCxn id="213004" idx="0"/>
          </p:cNvCxnSpPr>
          <p:nvPr/>
        </p:nvCxnSpPr>
        <p:spPr bwMode="auto">
          <a:xfrm rot="5400000">
            <a:off x="5946775" y="1806575"/>
            <a:ext cx="298450" cy="2743200"/>
          </a:xfrm>
          <a:prstGeom prst="curvedConnector3">
            <a:avLst>
              <a:gd name="adj1" fmla="val 5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09" name="AutoShape 17"/>
          <p:cNvCxnSpPr>
            <a:cxnSpLocks noChangeShapeType="1"/>
            <a:stCxn id="213004" idx="2"/>
            <a:endCxn id="213007" idx="0"/>
          </p:cNvCxnSpPr>
          <p:nvPr/>
        </p:nvCxnSpPr>
        <p:spPr bwMode="auto">
          <a:xfrm rot="5400000">
            <a:off x="4575175" y="388620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0" name="AutoShape 18"/>
          <p:cNvCxnSpPr>
            <a:cxnSpLocks noChangeShapeType="1"/>
            <a:stCxn id="213000" idx="3"/>
            <a:endCxn id="213007"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1" name="AutoShape 19"/>
          <p:cNvCxnSpPr>
            <a:cxnSpLocks noChangeShapeType="1"/>
            <a:stCxn id="213000" idx="3"/>
            <a:endCxn id="213006"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2" name="AutoShape 20"/>
          <p:cNvCxnSpPr>
            <a:cxnSpLocks noChangeShapeType="1"/>
            <a:stCxn id="213000" idx="2"/>
            <a:endCxn id="213000"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3" name="AutoShape 21"/>
          <p:cNvCxnSpPr>
            <a:cxnSpLocks noChangeShapeType="1"/>
            <a:stCxn id="212995" idx="2"/>
            <a:endCxn id="212996"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4" name="AutoShape 22"/>
          <p:cNvCxnSpPr>
            <a:cxnSpLocks noChangeShapeType="1"/>
            <a:stCxn id="212996" idx="2"/>
            <a:endCxn id="212997"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5" name="AutoShape 23"/>
          <p:cNvCxnSpPr>
            <a:cxnSpLocks noChangeShapeType="1"/>
            <a:stCxn id="212997" idx="2"/>
            <a:endCxn id="212998" idx="0"/>
          </p:cNvCxnSpPr>
          <p:nvPr/>
        </p:nvCxnSpPr>
        <p:spPr bwMode="auto">
          <a:xfrm rot="5400000">
            <a:off x="1679575" y="3178175"/>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6" name="AutoShape 24"/>
          <p:cNvCxnSpPr>
            <a:cxnSpLocks noChangeShapeType="1"/>
            <a:stCxn id="212997" idx="3"/>
            <a:endCxn id="213003" idx="1"/>
          </p:cNvCxnSpPr>
          <p:nvPr/>
        </p:nvCxnSpPr>
        <p:spPr bwMode="auto">
          <a:xfrm>
            <a:off x="3062288" y="2824163"/>
            <a:ext cx="276225" cy="0"/>
          </a:xfrm>
          <a:prstGeom prst="straightConnector1">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7" name="AutoShape 25"/>
          <p:cNvCxnSpPr>
            <a:cxnSpLocks noChangeShapeType="1"/>
            <a:stCxn id="212998" idx="3"/>
            <a:endCxn id="213004" idx="1"/>
          </p:cNvCxnSpPr>
          <p:nvPr/>
        </p:nvCxnSpPr>
        <p:spPr bwMode="auto">
          <a:xfrm>
            <a:off x="3062288" y="3532188"/>
            <a:ext cx="276225" cy="0"/>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8" name="AutoShape 26"/>
          <p:cNvCxnSpPr>
            <a:cxnSpLocks noChangeShapeType="1"/>
            <a:stCxn id="212999" idx="3"/>
            <a:endCxn id="213007" idx="1"/>
          </p:cNvCxnSpPr>
          <p:nvPr/>
        </p:nvCxnSpPr>
        <p:spPr bwMode="auto">
          <a:xfrm>
            <a:off x="3062288" y="4238625"/>
            <a:ext cx="276225" cy="1588"/>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19" name="AutoShape 27"/>
          <p:cNvCxnSpPr>
            <a:cxnSpLocks noChangeShapeType="1"/>
            <a:stCxn id="213000" idx="2"/>
            <a:endCxn id="213001"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20" name="AutoShape 28"/>
          <p:cNvCxnSpPr>
            <a:cxnSpLocks noChangeShapeType="1"/>
            <a:stCxn id="213001" idx="2"/>
            <a:endCxn id="213002"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21" name="AutoShape 29"/>
          <p:cNvCxnSpPr>
            <a:cxnSpLocks noChangeShapeType="1"/>
            <a:stCxn id="213001" idx="3"/>
            <a:endCxn id="213004"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22" name="AutoShape 30"/>
          <p:cNvCxnSpPr>
            <a:cxnSpLocks noChangeShapeType="1"/>
            <a:stCxn id="213002" idx="3"/>
            <a:endCxn id="213005"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23" name="AutoShape 31"/>
          <p:cNvCxnSpPr>
            <a:cxnSpLocks noChangeShapeType="1"/>
            <a:stCxn id="212998" idx="2"/>
            <a:endCxn id="212999" idx="0"/>
          </p:cNvCxnSpPr>
          <p:nvPr/>
        </p:nvCxnSpPr>
        <p:spPr bwMode="auto">
          <a:xfrm rot="5400000">
            <a:off x="1680368" y="3885407"/>
            <a:ext cx="296863"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24" name="AutoShape 32"/>
          <p:cNvCxnSpPr>
            <a:cxnSpLocks noChangeShapeType="1"/>
            <a:stCxn id="212999" idx="2"/>
            <a:endCxn id="213000"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25" name="AutoShape 33"/>
          <p:cNvCxnSpPr>
            <a:cxnSpLocks noChangeShapeType="1"/>
            <a:stCxn id="213002" idx="1"/>
            <a:endCxn id="212998"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026"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3634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47</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15043"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15044"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15045"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15046" name="Rectangle 6"/>
          <p:cNvSpPr>
            <a:spLocks noChangeArrowheads="1"/>
          </p:cNvSpPr>
          <p:nvPr/>
        </p:nvSpPr>
        <p:spPr bwMode="auto">
          <a:xfrm>
            <a:off x="609600" y="334168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ROB</a:t>
            </a:r>
          </a:p>
        </p:txBody>
      </p:sp>
      <p:sp>
        <p:nvSpPr>
          <p:cNvPr id="215047" name="Rectangle 7"/>
          <p:cNvSpPr>
            <a:spLocks noChangeArrowheads="1"/>
          </p:cNvSpPr>
          <p:nvPr/>
        </p:nvSpPr>
        <p:spPr bwMode="auto">
          <a:xfrm>
            <a:off x="609600" y="404812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RS</a:t>
            </a:r>
          </a:p>
        </p:txBody>
      </p:sp>
      <p:sp>
        <p:nvSpPr>
          <p:cNvPr id="215048"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15049"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15050"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15051"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15052" name="Rectangle 12"/>
          <p:cNvSpPr>
            <a:spLocks noChangeArrowheads="1"/>
          </p:cNvSpPr>
          <p:nvPr/>
        </p:nvSpPr>
        <p:spPr bwMode="auto">
          <a:xfrm>
            <a:off x="3352800" y="3341688"/>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Physical registers</a:t>
            </a:r>
          </a:p>
        </p:txBody>
      </p:sp>
      <p:sp>
        <p:nvSpPr>
          <p:cNvPr id="215053" name="Rectangle 13"/>
          <p:cNvSpPr>
            <a:spLocks noChangeArrowheads="1"/>
          </p:cNvSpPr>
          <p:nvPr/>
        </p:nvSpPr>
        <p:spPr bwMode="auto">
          <a:xfrm>
            <a:off x="6096000" y="263366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Arch registers</a:t>
            </a:r>
          </a:p>
        </p:txBody>
      </p:sp>
      <p:sp>
        <p:nvSpPr>
          <p:cNvPr id="215054" name="Rectangle 14"/>
          <p:cNvSpPr>
            <a:spLocks noChangeArrowheads="1"/>
          </p:cNvSpPr>
          <p:nvPr/>
        </p:nvSpPr>
        <p:spPr bwMode="auto">
          <a:xfrm>
            <a:off x="6096000" y="3711575"/>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LSQ</a:t>
            </a:r>
          </a:p>
        </p:txBody>
      </p:sp>
      <p:sp>
        <p:nvSpPr>
          <p:cNvPr id="215055" name="Rectangle 15"/>
          <p:cNvSpPr>
            <a:spLocks noChangeArrowheads="1"/>
          </p:cNvSpPr>
          <p:nvPr/>
        </p:nvSpPr>
        <p:spPr bwMode="auto">
          <a:xfrm>
            <a:off x="3352800" y="404971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Reservation stations</a:t>
            </a:r>
          </a:p>
        </p:txBody>
      </p:sp>
      <p:cxnSp>
        <p:nvCxnSpPr>
          <p:cNvPr id="215056" name="AutoShape 16"/>
          <p:cNvCxnSpPr>
            <a:cxnSpLocks noChangeShapeType="1"/>
            <a:stCxn id="215053" idx="2"/>
            <a:endCxn id="215052" idx="0"/>
          </p:cNvCxnSpPr>
          <p:nvPr/>
        </p:nvCxnSpPr>
        <p:spPr bwMode="auto">
          <a:xfrm rot="5400000">
            <a:off x="5946775" y="1806575"/>
            <a:ext cx="298450" cy="2743200"/>
          </a:xfrm>
          <a:prstGeom prst="curvedConnector3">
            <a:avLst>
              <a:gd name="adj1" fmla="val 5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57" name="AutoShape 17"/>
          <p:cNvCxnSpPr>
            <a:cxnSpLocks noChangeShapeType="1"/>
            <a:stCxn id="215052" idx="2"/>
            <a:endCxn id="215055" idx="0"/>
          </p:cNvCxnSpPr>
          <p:nvPr/>
        </p:nvCxnSpPr>
        <p:spPr bwMode="auto">
          <a:xfrm rot="5400000">
            <a:off x="4575175" y="388620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58" name="AutoShape 18"/>
          <p:cNvCxnSpPr>
            <a:cxnSpLocks noChangeShapeType="1"/>
            <a:stCxn id="215048" idx="3"/>
            <a:endCxn id="215055"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59" name="AutoShape 19"/>
          <p:cNvCxnSpPr>
            <a:cxnSpLocks noChangeShapeType="1"/>
            <a:stCxn id="215048" idx="3"/>
            <a:endCxn id="215054"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0" name="AutoShape 20"/>
          <p:cNvCxnSpPr>
            <a:cxnSpLocks noChangeShapeType="1"/>
            <a:stCxn id="215048" idx="2"/>
            <a:endCxn id="215048"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1" name="AutoShape 21"/>
          <p:cNvCxnSpPr>
            <a:cxnSpLocks noChangeShapeType="1"/>
            <a:stCxn id="215043" idx="2"/>
            <a:endCxn id="215044"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2" name="AutoShape 22"/>
          <p:cNvCxnSpPr>
            <a:cxnSpLocks noChangeShapeType="1"/>
            <a:stCxn id="215044" idx="2"/>
            <a:endCxn id="215045"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3" name="AutoShape 23"/>
          <p:cNvCxnSpPr>
            <a:cxnSpLocks noChangeShapeType="1"/>
            <a:stCxn id="215045" idx="2"/>
            <a:endCxn id="215046" idx="0"/>
          </p:cNvCxnSpPr>
          <p:nvPr/>
        </p:nvCxnSpPr>
        <p:spPr bwMode="auto">
          <a:xfrm rot="5400000">
            <a:off x="1679575" y="3178175"/>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4" name="AutoShape 24"/>
          <p:cNvCxnSpPr>
            <a:cxnSpLocks noChangeShapeType="1"/>
            <a:stCxn id="215045" idx="3"/>
            <a:endCxn id="215051"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5" name="AutoShape 25"/>
          <p:cNvCxnSpPr>
            <a:cxnSpLocks noChangeShapeType="1"/>
            <a:stCxn id="215046" idx="3"/>
            <a:endCxn id="215052" idx="1"/>
          </p:cNvCxnSpPr>
          <p:nvPr/>
        </p:nvCxnSpPr>
        <p:spPr bwMode="auto">
          <a:xfrm>
            <a:off x="3062288" y="3532188"/>
            <a:ext cx="276225" cy="0"/>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6" name="AutoShape 26"/>
          <p:cNvCxnSpPr>
            <a:cxnSpLocks noChangeShapeType="1"/>
            <a:stCxn id="215047" idx="3"/>
            <a:endCxn id="215055" idx="1"/>
          </p:cNvCxnSpPr>
          <p:nvPr/>
        </p:nvCxnSpPr>
        <p:spPr bwMode="auto">
          <a:xfrm>
            <a:off x="3062288" y="4238625"/>
            <a:ext cx="276225" cy="1588"/>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7" name="AutoShape 27"/>
          <p:cNvCxnSpPr>
            <a:cxnSpLocks noChangeShapeType="1"/>
            <a:stCxn id="215048" idx="2"/>
            <a:endCxn id="215049"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8" name="AutoShape 28"/>
          <p:cNvCxnSpPr>
            <a:cxnSpLocks noChangeShapeType="1"/>
            <a:stCxn id="215049" idx="2"/>
            <a:endCxn id="215050"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69" name="AutoShape 29"/>
          <p:cNvCxnSpPr>
            <a:cxnSpLocks noChangeShapeType="1"/>
            <a:stCxn id="215049" idx="3"/>
            <a:endCxn id="215052"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70" name="AutoShape 30"/>
          <p:cNvCxnSpPr>
            <a:cxnSpLocks noChangeShapeType="1"/>
            <a:stCxn id="215050" idx="3"/>
            <a:endCxn id="215053"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71" name="AutoShape 31"/>
          <p:cNvCxnSpPr>
            <a:cxnSpLocks noChangeShapeType="1"/>
            <a:stCxn id="215046" idx="2"/>
            <a:endCxn id="215047" idx="0"/>
          </p:cNvCxnSpPr>
          <p:nvPr/>
        </p:nvCxnSpPr>
        <p:spPr bwMode="auto">
          <a:xfrm rot="5400000">
            <a:off x="1680368" y="3885407"/>
            <a:ext cx="296863"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72" name="AutoShape 32"/>
          <p:cNvCxnSpPr>
            <a:cxnSpLocks noChangeShapeType="1"/>
            <a:stCxn id="215047" idx="2"/>
            <a:endCxn id="215048"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73" name="AutoShape 33"/>
          <p:cNvCxnSpPr>
            <a:cxnSpLocks noChangeShapeType="1"/>
            <a:stCxn id="215050" idx="1"/>
            <a:endCxn id="215046"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074"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65118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48</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17091"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17092"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17093"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17094" name="Rectangle 6"/>
          <p:cNvSpPr>
            <a:spLocks noChangeArrowheads="1"/>
          </p:cNvSpPr>
          <p:nvPr/>
        </p:nvSpPr>
        <p:spPr bwMode="auto">
          <a:xfrm>
            <a:off x="609600" y="3341688"/>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ROB</a:t>
            </a:r>
          </a:p>
        </p:txBody>
      </p:sp>
      <p:sp>
        <p:nvSpPr>
          <p:cNvPr id="217095" name="Rectangle 7"/>
          <p:cNvSpPr>
            <a:spLocks noChangeArrowheads="1"/>
          </p:cNvSpPr>
          <p:nvPr/>
        </p:nvSpPr>
        <p:spPr bwMode="auto">
          <a:xfrm>
            <a:off x="609600" y="404812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RS</a:t>
            </a:r>
          </a:p>
        </p:txBody>
      </p:sp>
      <p:sp>
        <p:nvSpPr>
          <p:cNvPr id="217096"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17097"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17098"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17099"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17100" name="Rectangle 12"/>
          <p:cNvSpPr>
            <a:spLocks noChangeArrowheads="1"/>
          </p:cNvSpPr>
          <p:nvPr/>
        </p:nvSpPr>
        <p:spPr bwMode="auto">
          <a:xfrm>
            <a:off x="3352800" y="3341688"/>
            <a:ext cx="27432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Physical registers</a:t>
            </a:r>
          </a:p>
        </p:txBody>
      </p:sp>
      <p:sp>
        <p:nvSpPr>
          <p:cNvPr id="217101"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17102" name="Rectangle 14"/>
          <p:cNvSpPr>
            <a:spLocks noChangeArrowheads="1"/>
          </p:cNvSpPr>
          <p:nvPr/>
        </p:nvSpPr>
        <p:spPr bwMode="auto">
          <a:xfrm>
            <a:off x="6096000" y="3711575"/>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LSQ</a:t>
            </a:r>
          </a:p>
        </p:txBody>
      </p:sp>
      <p:sp>
        <p:nvSpPr>
          <p:cNvPr id="217103" name="Rectangle 15"/>
          <p:cNvSpPr>
            <a:spLocks noChangeArrowheads="1"/>
          </p:cNvSpPr>
          <p:nvPr/>
        </p:nvSpPr>
        <p:spPr bwMode="auto">
          <a:xfrm>
            <a:off x="3352800" y="404971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Reservation stations</a:t>
            </a:r>
          </a:p>
        </p:txBody>
      </p:sp>
      <p:cxnSp>
        <p:nvCxnSpPr>
          <p:cNvPr id="217104" name="AutoShape 16"/>
          <p:cNvCxnSpPr>
            <a:cxnSpLocks noChangeShapeType="1"/>
            <a:stCxn id="217101" idx="2"/>
            <a:endCxn id="217100"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05" name="AutoShape 17"/>
          <p:cNvCxnSpPr>
            <a:cxnSpLocks noChangeShapeType="1"/>
            <a:stCxn id="217100" idx="2"/>
            <a:endCxn id="217103" idx="0"/>
          </p:cNvCxnSpPr>
          <p:nvPr/>
        </p:nvCxnSpPr>
        <p:spPr bwMode="auto">
          <a:xfrm rot="5400000">
            <a:off x="4575175" y="388620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06" name="AutoShape 18"/>
          <p:cNvCxnSpPr>
            <a:cxnSpLocks noChangeShapeType="1"/>
            <a:stCxn id="217096" idx="3"/>
            <a:endCxn id="217103"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07" name="AutoShape 19"/>
          <p:cNvCxnSpPr>
            <a:cxnSpLocks noChangeShapeType="1"/>
            <a:stCxn id="217096" idx="3"/>
            <a:endCxn id="217102"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08" name="AutoShape 20"/>
          <p:cNvCxnSpPr>
            <a:cxnSpLocks noChangeShapeType="1"/>
            <a:stCxn id="217096" idx="2"/>
            <a:endCxn id="217096"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09" name="AutoShape 21"/>
          <p:cNvCxnSpPr>
            <a:cxnSpLocks noChangeShapeType="1"/>
            <a:stCxn id="217091" idx="2"/>
            <a:endCxn id="217092"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0" name="AutoShape 22"/>
          <p:cNvCxnSpPr>
            <a:cxnSpLocks noChangeShapeType="1"/>
            <a:stCxn id="217092" idx="2"/>
            <a:endCxn id="217093"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1" name="AutoShape 23"/>
          <p:cNvCxnSpPr>
            <a:cxnSpLocks noChangeShapeType="1"/>
            <a:stCxn id="217093" idx="2"/>
            <a:endCxn id="217094" idx="0"/>
          </p:cNvCxnSpPr>
          <p:nvPr/>
        </p:nvCxnSpPr>
        <p:spPr bwMode="auto">
          <a:xfrm rot="5400000">
            <a:off x="1679575" y="3178175"/>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2" name="AutoShape 24"/>
          <p:cNvCxnSpPr>
            <a:cxnSpLocks noChangeShapeType="1"/>
            <a:stCxn id="217093" idx="3"/>
            <a:endCxn id="217099"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3" name="AutoShape 25"/>
          <p:cNvCxnSpPr>
            <a:cxnSpLocks noChangeShapeType="1"/>
            <a:stCxn id="217094" idx="3"/>
            <a:endCxn id="217100" idx="1"/>
          </p:cNvCxnSpPr>
          <p:nvPr/>
        </p:nvCxnSpPr>
        <p:spPr bwMode="auto">
          <a:xfrm>
            <a:off x="3062288" y="3532188"/>
            <a:ext cx="276225" cy="0"/>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4" name="AutoShape 26"/>
          <p:cNvCxnSpPr>
            <a:cxnSpLocks noChangeShapeType="1"/>
            <a:stCxn id="217095" idx="3"/>
            <a:endCxn id="217103" idx="1"/>
          </p:cNvCxnSpPr>
          <p:nvPr/>
        </p:nvCxnSpPr>
        <p:spPr bwMode="auto">
          <a:xfrm>
            <a:off x="3062288" y="4238625"/>
            <a:ext cx="276225" cy="1588"/>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5" name="AutoShape 27"/>
          <p:cNvCxnSpPr>
            <a:cxnSpLocks noChangeShapeType="1"/>
            <a:stCxn id="217096" idx="2"/>
            <a:endCxn id="217097"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6" name="AutoShape 28"/>
          <p:cNvCxnSpPr>
            <a:cxnSpLocks noChangeShapeType="1"/>
            <a:stCxn id="217097" idx="2"/>
            <a:endCxn id="217098"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7" name="AutoShape 29"/>
          <p:cNvCxnSpPr>
            <a:cxnSpLocks noChangeShapeType="1"/>
            <a:stCxn id="217097" idx="3"/>
            <a:endCxn id="217100"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8" name="AutoShape 30"/>
          <p:cNvCxnSpPr>
            <a:cxnSpLocks noChangeShapeType="1"/>
            <a:stCxn id="217098" idx="3"/>
            <a:endCxn id="217101"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19" name="AutoShape 31"/>
          <p:cNvCxnSpPr>
            <a:cxnSpLocks noChangeShapeType="1"/>
            <a:stCxn id="217094" idx="2"/>
            <a:endCxn id="217095" idx="0"/>
          </p:cNvCxnSpPr>
          <p:nvPr/>
        </p:nvCxnSpPr>
        <p:spPr bwMode="auto">
          <a:xfrm rot="5400000">
            <a:off x="1680368" y="3885407"/>
            <a:ext cx="296863"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20" name="AutoShape 32"/>
          <p:cNvCxnSpPr>
            <a:cxnSpLocks noChangeShapeType="1"/>
            <a:stCxn id="217095" idx="2"/>
            <a:endCxn id="217096"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21" name="AutoShape 33"/>
          <p:cNvCxnSpPr>
            <a:cxnSpLocks noChangeShapeType="1"/>
            <a:stCxn id="217098" idx="1"/>
            <a:endCxn id="217094"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122"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80798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49</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19139"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19140"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19141"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19142"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19143"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rgbClr val="C0C0C0"/>
            </a:solidFill>
            <a:miter lim="800000"/>
            <a:headEnd/>
            <a:tailEnd/>
          </a:ln>
          <a:effectLst/>
        </p:spPr>
        <p:txBody>
          <a:bodyPr wrap="none" anchor="ctr"/>
          <a:lstStyle/>
          <a:p>
            <a:pPr algn="ctr" eaLnBrk="0" hangingPunct="0"/>
            <a:r>
              <a:rPr lang="en-US">
                <a:solidFill>
                  <a:srgbClr val="C0C0C0"/>
                </a:solidFill>
              </a:rPr>
              <a:t>RS</a:t>
            </a:r>
          </a:p>
        </p:txBody>
      </p:sp>
      <p:sp>
        <p:nvSpPr>
          <p:cNvPr id="219144"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19145"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19146"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19147"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19148" name="Rectangle 12"/>
          <p:cNvSpPr>
            <a:spLocks noChangeArrowheads="1"/>
          </p:cNvSpPr>
          <p:nvPr/>
        </p:nvSpPr>
        <p:spPr bwMode="auto">
          <a:xfrm>
            <a:off x="3352800" y="3341688"/>
            <a:ext cx="27432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dirty="0"/>
              <a:t>Physical registers</a:t>
            </a:r>
          </a:p>
        </p:txBody>
      </p:sp>
      <p:sp>
        <p:nvSpPr>
          <p:cNvPr id="219149"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19150" name="Rectangle 14"/>
          <p:cNvSpPr>
            <a:spLocks noChangeArrowheads="1"/>
          </p:cNvSpPr>
          <p:nvPr/>
        </p:nvSpPr>
        <p:spPr bwMode="auto">
          <a:xfrm>
            <a:off x="6096000" y="3711575"/>
            <a:ext cx="2743200" cy="381000"/>
          </a:xfrm>
          <a:prstGeom prst="rect">
            <a:avLst/>
          </a:prstGeom>
          <a:solidFill>
            <a:schemeClr val="accent2">
              <a:lumMod val="20000"/>
              <a:lumOff val="80000"/>
            </a:schemeClr>
          </a:solidFill>
          <a:ln w="28575" algn="ctr">
            <a:solidFill>
              <a:srgbClr val="C0C0C0"/>
            </a:solidFill>
            <a:miter lim="800000"/>
            <a:headEnd/>
            <a:tailEnd/>
          </a:ln>
          <a:effectLst/>
          <a:extLst/>
        </p:spPr>
        <p:txBody>
          <a:bodyPr wrap="none" anchor="ctr"/>
          <a:lstStyle/>
          <a:p>
            <a:pPr algn="ctr" eaLnBrk="0" hangingPunct="0"/>
            <a:r>
              <a:rPr lang="en-US">
                <a:solidFill>
                  <a:srgbClr val="C0C0C0"/>
                </a:solidFill>
              </a:rPr>
              <a:t>LSQ</a:t>
            </a:r>
          </a:p>
        </p:txBody>
      </p:sp>
      <p:sp>
        <p:nvSpPr>
          <p:cNvPr id="219151" name="Rectangle 15"/>
          <p:cNvSpPr>
            <a:spLocks noChangeArrowheads="1"/>
          </p:cNvSpPr>
          <p:nvPr/>
        </p:nvSpPr>
        <p:spPr bwMode="auto">
          <a:xfrm>
            <a:off x="3352800" y="4049713"/>
            <a:ext cx="2743200" cy="381000"/>
          </a:xfrm>
          <a:prstGeom prst="rect">
            <a:avLst/>
          </a:prstGeom>
          <a:noFill/>
          <a:ln w="28575" algn="ctr">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Reservation stations</a:t>
            </a:r>
          </a:p>
        </p:txBody>
      </p:sp>
      <p:cxnSp>
        <p:nvCxnSpPr>
          <p:cNvPr id="219152" name="AutoShape 16"/>
          <p:cNvCxnSpPr>
            <a:cxnSpLocks noChangeShapeType="1"/>
            <a:stCxn id="219149" idx="2"/>
            <a:endCxn id="219148"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53" name="AutoShape 17"/>
          <p:cNvCxnSpPr>
            <a:cxnSpLocks noChangeShapeType="1"/>
            <a:stCxn id="219148" idx="2"/>
            <a:endCxn id="219151" idx="0"/>
          </p:cNvCxnSpPr>
          <p:nvPr/>
        </p:nvCxnSpPr>
        <p:spPr bwMode="auto">
          <a:xfrm rot="5400000">
            <a:off x="4575175" y="3886200"/>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54" name="AutoShape 18"/>
          <p:cNvCxnSpPr>
            <a:cxnSpLocks noChangeShapeType="1"/>
            <a:stCxn id="219144" idx="3"/>
            <a:endCxn id="219151"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55" name="AutoShape 19"/>
          <p:cNvCxnSpPr>
            <a:cxnSpLocks noChangeShapeType="1"/>
            <a:stCxn id="219144" idx="3"/>
            <a:endCxn id="219150"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56" name="AutoShape 20"/>
          <p:cNvCxnSpPr>
            <a:cxnSpLocks noChangeShapeType="1"/>
            <a:stCxn id="219144" idx="2"/>
            <a:endCxn id="219144"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57" name="AutoShape 21"/>
          <p:cNvCxnSpPr>
            <a:cxnSpLocks noChangeShapeType="1"/>
            <a:stCxn id="219139" idx="2"/>
            <a:endCxn id="219140"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58" name="AutoShape 22"/>
          <p:cNvCxnSpPr>
            <a:cxnSpLocks noChangeShapeType="1"/>
            <a:stCxn id="219140" idx="2"/>
            <a:endCxn id="219141"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59" name="AutoShape 23"/>
          <p:cNvCxnSpPr>
            <a:cxnSpLocks noChangeShapeType="1"/>
            <a:stCxn id="219141" idx="2"/>
            <a:endCxn id="219142"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0" name="AutoShape 24"/>
          <p:cNvCxnSpPr>
            <a:cxnSpLocks noChangeShapeType="1"/>
            <a:stCxn id="219141" idx="3"/>
            <a:endCxn id="219147"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1" name="AutoShape 25"/>
          <p:cNvCxnSpPr>
            <a:cxnSpLocks noChangeShapeType="1"/>
            <a:stCxn id="219142" idx="3"/>
            <a:endCxn id="219148"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2" name="AutoShape 26"/>
          <p:cNvCxnSpPr>
            <a:cxnSpLocks noChangeShapeType="1"/>
            <a:stCxn id="219143" idx="3"/>
            <a:endCxn id="219151" idx="1"/>
          </p:cNvCxnSpPr>
          <p:nvPr/>
        </p:nvCxnSpPr>
        <p:spPr bwMode="auto">
          <a:xfrm>
            <a:off x="3062288" y="4238625"/>
            <a:ext cx="276225" cy="1588"/>
          </a:xfrm>
          <a:prstGeom prst="straightConnector1">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3" name="AutoShape 27"/>
          <p:cNvCxnSpPr>
            <a:cxnSpLocks noChangeShapeType="1"/>
            <a:stCxn id="219144" idx="2"/>
            <a:endCxn id="219145"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4" name="AutoShape 28"/>
          <p:cNvCxnSpPr>
            <a:cxnSpLocks noChangeShapeType="1"/>
            <a:stCxn id="219145" idx="2"/>
            <a:endCxn id="219146"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5" name="AutoShape 29"/>
          <p:cNvCxnSpPr>
            <a:cxnSpLocks noChangeShapeType="1"/>
            <a:stCxn id="219145" idx="3"/>
            <a:endCxn id="219148"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6" name="AutoShape 30"/>
          <p:cNvCxnSpPr>
            <a:cxnSpLocks noChangeShapeType="1"/>
            <a:stCxn id="219146" idx="3"/>
            <a:endCxn id="219149"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7" name="AutoShape 31"/>
          <p:cNvCxnSpPr>
            <a:cxnSpLocks noChangeShapeType="1"/>
            <a:stCxn id="219142" idx="2"/>
            <a:endCxn id="219143" idx="0"/>
          </p:cNvCxnSpPr>
          <p:nvPr/>
        </p:nvCxnSpPr>
        <p:spPr bwMode="auto">
          <a:xfrm rot="5400000">
            <a:off x="1680368" y="3885407"/>
            <a:ext cx="296863"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8" name="AutoShape 32"/>
          <p:cNvCxnSpPr>
            <a:cxnSpLocks noChangeShapeType="1"/>
            <a:stCxn id="219143" idx="2"/>
            <a:endCxn id="219144"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69" name="AutoShape 33"/>
          <p:cNvCxnSpPr>
            <a:cxnSpLocks noChangeShapeType="1"/>
            <a:stCxn id="219146" idx="1"/>
            <a:endCxn id="219142"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70"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9017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2904-49D7-304D-9509-B9B4DB4573B2}"/>
              </a:ext>
            </a:extLst>
          </p:cNvPr>
          <p:cNvSpPr>
            <a:spLocks noGrp="1"/>
          </p:cNvSpPr>
          <p:nvPr>
            <p:ph type="title"/>
          </p:nvPr>
        </p:nvSpPr>
        <p:spPr/>
        <p:txBody>
          <a:bodyPr/>
          <a:lstStyle/>
          <a:p>
            <a:r>
              <a:rPr lang="en-US" dirty="0"/>
              <a:t>Survey #2: How are we doing?</a:t>
            </a:r>
          </a:p>
        </p:txBody>
      </p:sp>
      <p:pic>
        <p:nvPicPr>
          <p:cNvPr id="7" name="Content Placeholder 6">
            <a:extLst>
              <a:ext uri="{FF2B5EF4-FFF2-40B4-BE49-F238E27FC236}">
                <a16:creationId xmlns:a16="http://schemas.microsoft.com/office/drawing/2014/main" id="{8439AA26-84ED-0643-ABC0-92DDA85E5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860" y="1433513"/>
            <a:ext cx="7577080" cy="5408612"/>
          </a:xfrm>
        </p:spPr>
      </p:pic>
      <p:sp>
        <p:nvSpPr>
          <p:cNvPr id="4" name="Slide Number Placeholder 3">
            <a:extLst>
              <a:ext uri="{FF2B5EF4-FFF2-40B4-BE49-F238E27FC236}">
                <a16:creationId xmlns:a16="http://schemas.microsoft.com/office/drawing/2014/main" id="{46DA6E59-F536-DD45-9B24-BAC3CC3C65D8}"/>
              </a:ext>
            </a:extLst>
          </p:cNvPr>
          <p:cNvSpPr>
            <a:spLocks noGrp="1"/>
          </p:cNvSpPr>
          <p:nvPr>
            <p:ph type="sldNum" idx="12"/>
          </p:nvPr>
        </p:nvSpPr>
        <p:spPr/>
        <p:txBody>
          <a:bodyPr/>
          <a:lstStyle/>
          <a:p>
            <a:fld id="{9298A09C-1584-4E46-935C-492AB14C1C1B}"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F3C782DF-BB55-954F-98E2-8ACBAC5DE037}"/>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416784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50</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21187"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dirty="0"/>
              <a:t>Fetch</a:t>
            </a:r>
          </a:p>
        </p:txBody>
      </p:sp>
      <p:sp>
        <p:nvSpPr>
          <p:cNvPr id="221188"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21189"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21190"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21191"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RS</a:t>
            </a:r>
          </a:p>
        </p:txBody>
      </p:sp>
      <p:sp>
        <p:nvSpPr>
          <p:cNvPr id="221192" name="Rectangle 8"/>
          <p:cNvSpPr>
            <a:spLocks noChangeArrowheads="1"/>
          </p:cNvSpPr>
          <p:nvPr/>
        </p:nvSpPr>
        <p:spPr bwMode="auto">
          <a:xfrm>
            <a:off x="609600" y="475615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Execute/Mem</a:t>
            </a:r>
          </a:p>
        </p:txBody>
      </p:sp>
      <p:sp>
        <p:nvSpPr>
          <p:cNvPr id="221193"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21194"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21195"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21196" name="Rectangle 12"/>
          <p:cNvSpPr>
            <a:spLocks noChangeArrowheads="1"/>
          </p:cNvSpPr>
          <p:nvPr/>
        </p:nvSpPr>
        <p:spPr bwMode="auto">
          <a:xfrm>
            <a:off x="3352800" y="3341688"/>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21197"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21198" name="Rectangle 14"/>
          <p:cNvSpPr>
            <a:spLocks noChangeArrowheads="1"/>
          </p:cNvSpPr>
          <p:nvPr/>
        </p:nvSpPr>
        <p:spPr bwMode="auto">
          <a:xfrm>
            <a:off x="6096000" y="3711575"/>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LSQ</a:t>
            </a:r>
          </a:p>
        </p:txBody>
      </p:sp>
      <p:sp>
        <p:nvSpPr>
          <p:cNvPr id="221199" name="Rectangle 15"/>
          <p:cNvSpPr>
            <a:spLocks noChangeArrowheads="1"/>
          </p:cNvSpPr>
          <p:nvPr/>
        </p:nvSpPr>
        <p:spPr bwMode="auto">
          <a:xfrm>
            <a:off x="3352800" y="4049713"/>
            <a:ext cx="2743200" cy="381000"/>
          </a:xfrm>
          <a:prstGeom prst="rect">
            <a:avLst/>
          </a:prstGeom>
          <a:solidFill>
            <a:schemeClr val="accent4">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dirty="0"/>
              <a:t>Reservation stations</a:t>
            </a:r>
          </a:p>
        </p:txBody>
      </p:sp>
      <p:cxnSp>
        <p:nvCxnSpPr>
          <p:cNvPr id="221200" name="AutoShape 16"/>
          <p:cNvCxnSpPr>
            <a:cxnSpLocks noChangeShapeType="1"/>
            <a:stCxn id="221197" idx="2"/>
            <a:endCxn id="221196"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1" name="AutoShape 17"/>
          <p:cNvCxnSpPr>
            <a:cxnSpLocks noChangeShapeType="1"/>
            <a:stCxn id="221196" idx="2"/>
            <a:endCxn id="221199"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2" name="AutoShape 18"/>
          <p:cNvCxnSpPr>
            <a:cxnSpLocks noChangeShapeType="1"/>
            <a:stCxn id="221192" idx="3"/>
            <a:endCxn id="221199"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3" name="AutoShape 19"/>
          <p:cNvCxnSpPr>
            <a:cxnSpLocks noChangeShapeType="1"/>
            <a:stCxn id="221192" idx="3"/>
            <a:endCxn id="221198"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4" name="AutoShape 20"/>
          <p:cNvCxnSpPr>
            <a:cxnSpLocks noChangeShapeType="1"/>
            <a:stCxn id="221192" idx="2"/>
            <a:endCxn id="221192"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5" name="AutoShape 21"/>
          <p:cNvCxnSpPr>
            <a:cxnSpLocks noChangeShapeType="1"/>
            <a:stCxn id="221187" idx="2"/>
            <a:endCxn id="221188"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6" name="AutoShape 22"/>
          <p:cNvCxnSpPr>
            <a:cxnSpLocks noChangeShapeType="1"/>
            <a:stCxn id="221188" idx="2"/>
            <a:endCxn id="221189"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7" name="AutoShape 23"/>
          <p:cNvCxnSpPr>
            <a:cxnSpLocks noChangeShapeType="1"/>
            <a:stCxn id="221189" idx="2"/>
            <a:endCxn id="221190"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8" name="AutoShape 24"/>
          <p:cNvCxnSpPr>
            <a:cxnSpLocks noChangeShapeType="1"/>
            <a:stCxn id="221189" idx="3"/>
            <a:endCxn id="221195"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9" name="AutoShape 25"/>
          <p:cNvCxnSpPr>
            <a:cxnSpLocks noChangeShapeType="1"/>
            <a:stCxn id="221190" idx="3"/>
            <a:endCxn id="221196"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0" name="AutoShape 26"/>
          <p:cNvCxnSpPr>
            <a:cxnSpLocks noChangeShapeType="1"/>
            <a:stCxn id="221191" idx="3"/>
            <a:endCxn id="221199"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1" name="AutoShape 27"/>
          <p:cNvCxnSpPr>
            <a:cxnSpLocks noChangeShapeType="1"/>
            <a:stCxn id="221192" idx="2"/>
            <a:endCxn id="221193"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2" name="AutoShape 28"/>
          <p:cNvCxnSpPr>
            <a:cxnSpLocks noChangeShapeType="1"/>
            <a:stCxn id="221193" idx="2"/>
            <a:endCxn id="221194"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3" name="AutoShape 29"/>
          <p:cNvCxnSpPr>
            <a:cxnSpLocks noChangeShapeType="1"/>
            <a:stCxn id="221193" idx="3"/>
            <a:endCxn id="221196"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4" name="AutoShape 30"/>
          <p:cNvCxnSpPr>
            <a:cxnSpLocks noChangeShapeType="1"/>
            <a:stCxn id="221194" idx="3"/>
            <a:endCxn id="221197"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5" name="AutoShape 31"/>
          <p:cNvCxnSpPr>
            <a:cxnSpLocks noChangeShapeType="1"/>
            <a:stCxn id="221190" idx="2"/>
            <a:endCxn id="221191"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6" name="AutoShape 32"/>
          <p:cNvCxnSpPr>
            <a:cxnSpLocks noChangeShapeType="1"/>
            <a:stCxn id="221191" idx="2"/>
            <a:endCxn id="221192" idx="0"/>
          </p:cNvCxnSpPr>
          <p:nvPr/>
        </p:nvCxnSpPr>
        <p:spPr bwMode="auto">
          <a:xfrm rot="5400000">
            <a:off x="1679575" y="459263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7" name="AutoShape 33"/>
          <p:cNvCxnSpPr>
            <a:cxnSpLocks noChangeShapeType="1"/>
            <a:stCxn id="221194" idx="1"/>
            <a:endCxn id="221190"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18"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01810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51</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23235"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23236" name="Rectangle 4"/>
          <p:cNvSpPr>
            <a:spLocks noChangeArrowheads="1"/>
          </p:cNvSpPr>
          <p:nvPr/>
        </p:nvSpPr>
        <p:spPr bwMode="auto">
          <a:xfrm>
            <a:off x="609600" y="1925638"/>
            <a:ext cx="2438400" cy="381000"/>
          </a:xfrm>
          <a:prstGeom prst="rect">
            <a:avLst/>
          </a:prstGeom>
          <a:solidFill>
            <a:schemeClr val="bg2">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23237"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23238"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23239"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RS</a:t>
            </a:r>
          </a:p>
        </p:txBody>
      </p:sp>
      <p:sp>
        <p:nvSpPr>
          <p:cNvPr id="223240" name="Rectangle 8"/>
          <p:cNvSpPr>
            <a:spLocks noChangeArrowheads="1"/>
          </p:cNvSpPr>
          <p:nvPr/>
        </p:nvSpPr>
        <p:spPr bwMode="auto">
          <a:xfrm>
            <a:off x="609600" y="4756150"/>
            <a:ext cx="2438400" cy="381000"/>
          </a:xfrm>
          <a:prstGeom prst="rect">
            <a:avLst/>
          </a:prstGeom>
          <a:solidFill>
            <a:schemeClr val="accent6">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solidFill>
                  <a:srgbClr val="C0C0C0"/>
                </a:solidFill>
              </a:rPr>
              <a:t>Execute/Mem</a:t>
            </a:r>
          </a:p>
        </p:txBody>
      </p:sp>
      <p:sp>
        <p:nvSpPr>
          <p:cNvPr id="223241"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23242"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23243"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23244" name="Rectangle 12"/>
          <p:cNvSpPr>
            <a:spLocks noChangeArrowheads="1"/>
          </p:cNvSpPr>
          <p:nvPr/>
        </p:nvSpPr>
        <p:spPr bwMode="auto">
          <a:xfrm>
            <a:off x="3352800" y="3341688"/>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23245"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23246" name="Rectangle 14"/>
          <p:cNvSpPr>
            <a:spLocks noChangeArrowheads="1"/>
          </p:cNvSpPr>
          <p:nvPr/>
        </p:nvSpPr>
        <p:spPr bwMode="auto">
          <a:xfrm>
            <a:off x="6096000" y="3711575"/>
            <a:ext cx="2743200" cy="381000"/>
          </a:xfrm>
          <a:prstGeom prst="rect">
            <a:avLst/>
          </a:prstGeom>
          <a:solidFill>
            <a:schemeClr val="accent6">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LSQ</a:t>
            </a:r>
          </a:p>
        </p:txBody>
      </p:sp>
      <p:sp>
        <p:nvSpPr>
          <p:cNvPr id="223247" name="Rectangle 15"/>
          <p:cNvSpPr>
            <a:spLocks noChangeArrowheads="1"/>
          </p:cNvSpPr>
          <p:nvPr/>
        </p:nvSpPr>
        <p:spPr bwMode="auto">
          <a:xfrm>
            <a:off x="3352800" y="4049713"/>
            <a:ext cx="2743200" cy="381000"/>
          </a:xfrm>
          <a:prstGeom prst="rect">
            <a:avLst/>
          </a:prstGeom>
          <a:solidFill>
            <a:schemeClr val="accent6">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Reservation stations</a:t>
            </a:r>
          </a:p>
        </p:txBody>
      </p:sp>
      <p:cxnSp>
        <p:nvCxnSpPr>
          <p:cNvPr id="223248" name="AutoShape 16"/>
          <p:cNvCxnSpPr>
            <a:cxnSpLocks noChangeShapeType="1"/>
            <a:stCxn id="223245" idx="2"/>
            <a:endCxn id="223244"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49" name="AutoShape 17"/>
          <p:cNvCxnSpPr>
            <a:cxnSpLocks noChangeShapeType="1"/>
            <a:stCxn id="223244" idx="2"/>
            <a:endCxn id="223247"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0" name="AutoShape 18"/>
          <p:cNvCxnSpPr>
            <a:cxnSpLocks noChangeShapeType="1"/>
            <a:stCxn id="223240" idx="3"/>
            <a:endCxn id="223247"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1" name="AutoShape 19"/>
          <p:cNvCxnSpPr>
            <a:cxnSpLocks noChangeShapeType="1"/>
            <a:stCxn id="223240" idx="3"/>
            <a:endCxn id="223246"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2" name="AutoShape 20"/>
          <p:cNvCxnSpPr>
            <a:cxnSpLocks noChangeShapeType="1"/>
            <a:stCxn id="223240" idx="2"/>
            <a:endCxn id="223240"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3" name="AutoShape 21"/>
          <p:cNvCxnSpPr>
            <a:cxnSpLocks noChangeShapeType="1"/>
            <a:stCxn id="223235" idx="2"/>
            <a:endCxn id="223236"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4" name="AutoShape 22"/>
          <p:cNvCxnSpPr>
            <a:cxnSpLocks noChangeShapeType="1"/>
            <a:stCxn id="223236" idx="2"/>
            <a:endCxn id="223237"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5" name="AutoShape 23"/>
          <p:cNvCxnSpPr>
            <a:cxnSpLocks noChangeShapeType="1"/>
            <a:stCxn id="223237" idx="2"/>
            <a:endCxn id="223238"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6" name="AutoShape 24"/>
          <p:cNvCxnSpPr>
            <a:cxnSpLocks noChangeShapeType="1"/>
            <a:stCxn id="223237" idx="3"/>
            <a:endCxn id="223243"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7" name="AutoShape 25"/>
          <p:cNvCxnSpPr>
            <a:cxnSpLocks noChangeShapeType="1"/>
            <a:stCxn id="223238" idx="3"/>
            <a:endCxn id="223244"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8" name="AutoShape 26"/>
          <p:cNvCxnSpPr>
            <a:cxnSpLocks noChangeShapeType="1"/>
            <a:stCxn id="223239" idx="3"/>
            <a:endCxn id="223247"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59" name="AutoShape 27"/>
          <p:cNvCxnSpPr>
            <a:cxnSpLocks noChangeShapeType="1"/>
            <a:stCxn id="223240" idx="2"/>
            <a:endCxn id="223241"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60" name="AutoShape 28"/>
          <p:cNvCxnSpPr>
            <a:cxnSpLocks noChangeShapeType="1"/>
            <a:stCxn id="223241" idx="2"/>
            <a:endCxn id="223242"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61" name="AutoShape 29"/>
          <p:cNvCxnSpPr>
            <a:cxnSpLocks noChangeShapeType="1"/>
            <a:stCxn id="223241" idx="3"/>
            <a:endCxn id="223244"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62" name="AutoShape 30"/>
          <p:cNvCxnSpPr>
            <a:cxnSpLocks noChangeShapeType="1"/>
            <a:stCxn id="223242" idx="3"/>
            <a:endCxn id="223245"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63" name="AutoShape 31"/>
          <p:cNvCxnSpPr>
            <a:cxnSpLocks noChangeShapeType="1"/>
            <a:stCxn id="223238" idx="2"/>
            <a:endCxn id="223239"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64" name="AutoShape 32"/>
          <p:cNvCxnSpPr>
            <a:cxnSpLocks noChangeShapeType="1"/>
            <a:stCxn id="223239" idx="2"/>
            <a:endCxn id="223240" idx="0"/>
          </p:cNvCxnSpPr>
          <p:nvPr/>
        </p:nvCxnSpPr>
        <p:spPr bwMode="auto">
          <a:xfrm rot="5400000">
            <a:off x="1679575" y="459263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65" name="AutoShape 33"/>
          <p:cNvCxnSpPr>
            <a:cxnSpLocks noChangeShapeType="1"/>
            <a:stCxn id="223242" idx="1"/>
            <a:endCxn id="223238"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266"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365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52</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25283"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25284"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25285"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25286"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25287"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RS</a:t>
            </a:r>
          </a:p>
        </p:txBody>
      </p:sp>
      <p:sp>
        <p:nvSpPr>
          <p:cNvPr id="225288" name="Rectangle 8"/>
          <p:cNvSpPr>
            <a:spLocks noChangeArrowheads="1"/>
          </p:cNvSpPr>
          <p:nvPr/>
        </p:nvSpPr>
        <p:spPr bwMode="auto">
          <a:xfrm>
            <a:off x="609600" y="4756150"/>
            <a:ext cx="2438400" cy="381000"/>
          </a:xfrm>
          <a:prstGeom prst="rect">
            <a:avLst/>
          </a:prstGeom>
          <a:solidFill>
            <a:schemeClr val="accent6">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Execute/Mem</a:t>
            </a:r>
          </a:p>
        </p:txBody>
      </p:sp>
      <p:sp>
        <p:nvSpPr>
          <p:cNvPr id="225289"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25290"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25291"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25292" name="Rectangle 12"/>
          <p:cNvSpPr>
            <a:spLocks noChangeArrowheads="1"/>
          </p:cNvSpPr>
          <p:nvPr/>
        </p:nvSpPr>
        <p:spPr bwMode="auto">
          <a:xfrm>
            <a:off x="3352800" y="3341688"/>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25293"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25294" name="Rectangle 14"/>
          <p:cNvSpPr>
            <a:spLocks noChangeArrowheads="1"/>
          </p:cNvSpPr>
          <p:nvPr/>
        </p:nvSpPr>
        <p:spPr bwMode="auto">
          <a:xfrm>
            <a:off x="6096000" y="3711575"/>
            <a:ext cx="2743200" cy="381000"/>
          </a:xfrm>
          <a:prstGeom prst="rect">
            <a:avLst/>
          </a:prstGeom>
          <a:solidFill>
            <a:schemeClr val="accent6">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LSQ</a:t>
            </a:r>
          </a:p>
        </p:txBody>
      </p:sp>
      <p:sp>
        <p:nvSpPr>
          <p:cNvPr id="225295" name="Rectangle 15"/>
          <p:cNvSpPr>
            <a:spLocks noChangeArrowheads="1"/>
          </p:cNvSpPr>
          <p:nvPr/>
        </p:nvSpPr>
        <p:spPr bwMode="auto">
          <a:xfrm>
            <a:off x="3352800" y="4049713"/>
            <a:ext cx="2743200" cy="381000"/>
          </a:xfrm>
          <a:prstGeom prst="rect">
            <a:avLst/>
          </a:prstGeom>
          <a:solidFill>
            <a:schemeClr val="accent6">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Reservation stations</a:t>
            </a:r>
          </a:p>
        </p:txBody>
      </p:sp>
      <p:cxnSp>
        <p:nvCxnSpPr>
          <p:cNvPr id="225296" name="AutoShape 16"/>
          <p:cNvCxnSpPr>
            <a:cxnSpLocks noChangeShapeType="1"/>
            <a:stCxn id="225293" idx="2"/>
            <a:endCxn id="225292"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297" name="AutoShape 17"/>
          <p:cNvCxnSpPr>
            <a:cxnSpLocks noChangeShapeType="1"/>
            <a:stCxn id="225292" idx="2"/>
            <a:endCxn id="225295"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298" name="AutoShape 18"/>
          <p:cNvCxnSpPr>
            <a:cxnSpLocks noChangeShapeType="1"/>
            <a:stCxn id="225288" idx="3"/>
            <a:endCxn id="225295" idx="2"/>
          </p:cNvCxnSpPr>
          <p:nvPr/>
        </p:nvCxnSpPr>
        <p:spPr bwMode="auto">
          <a:xfrm flipV="1">
            <a:off x="3062288" y="4445000"/>
            <a:ext cx="1662112" cy="501650"/>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299" name="AutoShape 19"/>
          <p:cNvCxnSpPr>
            <a:cxnSpLocks noChangeShapeType="1"/>
            <a:stCxn id="225288" idx="3"/>
            <a:endCxn id="225294" idx="2"/>
          </p:cNvCxnSpPr>
          <p:nvPr/>
        </p:nvCxnSpPr>
        <p:spPr bwMode="auto">
          <a:xfrm flipV="1">
            <a:off x="3062288" y="4106863"/>
            <a:ext cx="4405312" cy="839787"/>
          </a:xfrm>
          <a:prstGeom prst="curvedConnector2">
            <a:avLst/>
          </a:prstGeom>
          <a:noFill/>
          <a:ln w="19050">
            <a:solidFill>
              <a:srgbClr val="C0C0C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0" name="AutoShape 20"/>
          <p:cNvCxnSpPr>
            <a:cxnSpLocks noChangeShapeType="1"/>
            <a:stCxn id="225288" idx="2"/>
            <a:endCxn id="225288" idx="1"/>
          </p:cNvCxnSpPr>
          <p:nvPr/>
        </p:nvCxnSpPr>
        <p:spPr bwMode="auto">
          <a:xfrm rot="16200000" flipV="1">
            <a:off x="1109663" y="4432300"/>
            <a:ext cx="204788" cy="1233487"/>
          </a:xfrm>
          <a:prstGeom prst="curvedConnector4">
            <a:avLst>
              <a:gd name="adj1" fmla="val -104653"/>
              <a:gd name="adj2" fmla="val 117375"/>
            </a:avLst>
          </a:prstGeom>
          <a:noFill/>
          <a:ln w="19050">
            <a:solidFill>
              <a:srgbClr val="CC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1" name="AutoShape 21"/>
          <p:cNvCxnSpPr>
            <a:cxnSpLocks noChangeShapeType="1"/>
            <a:stCxn id="225283" idx="2"/>
            <a:endCxn id="225284"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2" name="AutoShape 22"/>
          <p:cNvCxnSpPr>
            <a:cxnSpLocks noChangeShapeType="1"/>
            <a:stCxn id="225284" idx="2"/>
            <a:endCxn id="225285"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3" name="AutoShape 23"/>
          <p:cNvCxnSpPr>
            <a:cxnSpLocks noChangeShapeType="1"/>
            <a:stCxn id="225285" idx="2"/>
            <a:endCxn id="225286"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4" name="AutoShape 24"/>
          <p:cNvCxnSpPr>
            <a:cxnSpLocks noChangeShapeType="1"/>
            <a:stCxn id="225285" idx="3"/>
            <a:endCxn id="225291"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5" name="AutoShape 25"/>
          <p:cNvCxnSpPr>
            <a:cxnSpLocks noChangeShapeType="1"/>
            <a:stCxn id="225286" idx="3"/>
            <a:endCxn id="225292"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6" name="AutoShape 26"/>
          <p:cNvCxnSpPr>
            <a:cxnSpLocks noChangeShapeType="1"/>
            <a:stCxn id="225287" idx="3"/>
            <a:endCxn id="225295"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7" name="AutoShape 27"/>
          <p:cNvCxnSpPr>
            <a:cxnSpLocks noChangeShapeType="1"/>
            <a:stCxn id="225288" idx="2"/>
            <a:endCxn id="225289"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8" name="AutoShape 28"/>
          <p:cNvCxnSpPr>
            <a:cxnSpLocks noChangeShapeType="1"/>
            <a:stCxn id="225289" idx="2"/>
            <a:endCxn id="225290"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09" name="AutoShape 29"/>
          <p:cNvCxnSpPr>
            <a:cxnSpLocks noChangeShapeType="1"/>
            <a:stCxn id="225289" idx="3"/>
            <a:endCxn id="225292"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10" name="AutoShape 30"/>
          <p:cNvCxnSpPr>
            <a:cxnSpLocks noChangeShapeType="1"/>
            <a:stCxn id="225290" idx="3"/>
            <a:endCxn id="225293"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11" name="AutoShape 31"/>
          <p:cNvCxnSpPr>
            <a:cxnSpLocks noChangeShapeType="1"/>
            <a:stCxn id="225286" idx="2"/>
            <a:endCxn id="225287"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12" name="AutoShape 32"/>
          <p:cNvCxnSpPr>
            <a:cxnSpLocks noChangeShapeType="1"/>
            <a:stCxn id="225287" idx="2"/>
            <a:endCxn id="225288" idx="0"/>
          </p:cNvCxnSpPr>
          <p:nvPr/>
        </p:nvCxnSpPr>
        <p:spPr bwMode="auto">
          <a:xfrm rot="5400000">
            <a:off x="1679575" y="459263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13" name="AutoShape 33"/>
          <p:cNvCxnSpPr>
            <a:cxnSpLocks noChangeShapeType="1"/>
            <a:stCxn id="225290" idx="1"/>
            <a:endCxn id="225286"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14"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6225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53</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27331"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27332"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27333"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27334"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27335"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RS</a:t>
            </a:r>
          </a:p>
        </p:txBody>
      </p:sp>
      <p:sp>
        <p:nvSpPr>
          <p:cNvPr id="227336" name="Rectangle 8"/>
          <p:cNvSpPr>
            <a:spLocks noChangeArrowheads="1"/>
          </p:cNvSpPr>
          <p:nvPr/>
        </p:nvSpPr>
        <p:spPr bwMode="auto">
          <a:xfrm>
            <a:off x="609600" y="4756150"/>
            <a:ext cx="2438400" cy="381000"/>
          </a:xfrm>
          <a:prstGeom prst="rect">
            <a:avLst/>
          </a:prstGeom>
          <a:solidFill>
            <a:schemeClr val="accent6">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a:t>Execute/Mem</a:t>
            </a:r>
          </a:p>
        </p:txBody>
      </p:sp>
      <p:sp>
        <p:nvSpPr>
          <p:cNvPr id="227337" name="Rectangle 9"/>
          <p:cNvSpPr>
            <a:spLocks noChangeArrowheads="1"/>
          </p:cNvSpPr>
          <p:nvPr/>
        </p:nvSpPr>
        <p:spPr bwMode="auto">
          <a:xfrm>
            <a:off x="609600" y="5464175"/>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WB</a:t>
            </a:r>
          </a:p>
        </p:txBody>
      </p:sp>
      <p:sp>
        <p:nvSpPr>
          <p:cNvPr id="227338"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27339"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27340" name="Rectangle 12"/>
          <p:cNvSpPr>
            <a:spLocks noChangeArrowheads="1"/>
          </p:cNvSpPr>
          <p:nvPr/>
        </p:nvSpPr>
        <p:spPr bwMode="auto">
          <a:xfrm>
            <a:off x="3352800" y="3341688"/>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27341"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27342" name="Rectangle 14"/>
          <p:cNvSpPr>
            <a:spLocks noChangeArrowheads="1"/>
          </p:cNvSpPr>
          <p:nvPr/>
        </p:nvSpPr>
        <p:spPr bwMode="auto">
          <a:xfrm>
            <a:off x="6096000" y="3711575"/>
            <a:ext cx="2743200" cy="381000"/>
          </a:xfrm>
          <a:prstGeom prst="rect">
            <a:avLst/>
          </a:prstGeom>
          <a:solidFill>
            <a:schemeClr val="accent6">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a:t>LSQ</a:t>
            </a:r>
          </a:p>
        </p:txBody>
      </p:sp>
      <p:sp>
        <p:nvSpPr>
          <p:cNvPr id="227343" name="Rectangle 15"/>
          <p:cNvSpPr>
            <a:spLocks noChangeArrowheads="1"/>
          </p:cNvSpPr>
          <p:nvPr/>
        </p:nvSpPr>
        <p:spPr bwMode="auto">
          <a:xfrm>
            <a:off x="3352800" y="4049713"/>
            <a:ext cx="2743200" cy="381000"/>
          </a:xfrm>
          <a:prstGeom prst="rect">
            <a:avLst/>
          </a:prstGeom>
          <a:solidFill>
            <a:schemeClr val="accent6">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a:t>Reservation stations</a:t>
            </a:r>
          </a:p>
        </p:txBody>
      </p:sp>
      <p:cxnSp>
        <p:nvCxnSpPr>
          <p:cNvPr id="227344" name="AutoShape 16"/>
          <p:cNvCxnSpPr>
            <a:cxnSpLocks noChangeShapeType="1"/>
            <a:stCxn id="227341" idx="2"/>
            <a:endCxn id="227340"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45" name="AutoShape 17"/>
          <p:cNvCxnSpPr>
            <a:cxnSpLocks noChangeShapeType="1"/>
            <a:stCxn id="227340" idx="2"/>
            <a:endCxn id="227343"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46" name="AutoShape 18"/>
          <p:cNvCxnSpPr>
            <a:cxnSpLocks noChangeShapeType="1"/>
            <a:stCxn id="227336" idx="3"/>
            <a:endCxn id="227343" idx="2"/>
          </p:cNvCxnSpPr>
          <p:nvPr/>
        </p:nvCxnSpPr>
        <p:spPr bwMode="auto">
          <a:xfrm flipV="1">
            <a:off x="3062288" y="4445000"/>
            <a:ext cx="1662112" cy="501650"/>
          </a:xfrm>
          <a:prstGeom prst="curvedConnector2">
            <a:avLst/>
          </a:prstGeom>
          <a:noFill/>
          <a:ln w="19050">
            <a:solidFill>
              <a:srgbClr val="CC33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47" name="AutoShape 19"/>
          <p:cNvCxnSpPr>
            <a:cxnSpLocks noChangeShapeType="1"/>
            <a:stCxn id="227336" idx="3"/>
            <a:endCxn id="227342" idx="2"/>
          </p:cNvCxnSpPr>
          <p:nvPr/>
        </p:nvCxnSpPr>
        <p:spPr bwMode="auto">
          <a:xfrm flipV="1">
            <a:off x="3062288" y="4106863"/>
            <a:ext cx="4405312" cy="839787"/>
          </a:xfrm>
          <a:prstGeom prst="curvedConnector2">
            <a:avLst/>
          </a:prstGeom>
          <a:noFill/>
          <a:ln w="19050">
            <a:solidFill>
              <a:srgbClr val="CC33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48" name="AutoShape 20"/>
          <p:cNvCxnSpPr>
            <a:cxnSpLocks noChangeShapeType="1"/>
            <a:stCxn id="227336" idx="2"/>
            <a:endCxn id="227336" idx="1"/>
          </p:cNvCxnSpPr>
          <p:nvPr/>
        </p:nvCxnSpPr>
        <p:spPr bwMode="auto">
          <a:xfrm rot="16200000" flipV="1">
            <a:off x="1109663" y="4432300"/>
            <a:ext cx="204788" cy="1233487"/>
          </a:xfrm>
          <a:prstGeom prst="curvedConnector4">
            <a:avLst>
              <a:gd name="adj1" fmla="val -104653"/>
              <a:gd name="adj2" fmla="val 117375"/>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49" name="AutoShape 21"/>
          <p:cNvCxnSpPr>
            <a:cxnSpLocks noChangeShapeType="1"/>
            <a:stCxn id="227331" idx="2"/>
            <a:endCxn id="227332"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0" name="AutoShape 22"/>
          <p:cNvCxnSpPr>
            <a:cxnSpLocks noChangeShapeType="1"/>
            <a:stCxn id="227332" idx="2"/>
            <a:endCxn id="227333"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1" name="AutoShape 23"/>
          <p:cNvCxnSpPr>
            <a:cxnSpLocks noChangeShapeType="1"/>
            <a:stCxn id="227333" idx="2"/>
            <a:endCxn id="227334"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2" name="AutoShape 24"/>
          <p:cNvCxnSpPr>
            <a:cxnSpLocks noChangeShapeType="1"/>
            <a:stCxn id="227333" idx="3"/>
            <a:endCxn id="227339"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3" name="AutoShape 25"/>
          <p:cNvCxnSpPr>
            <a:cxnSpLocks noChangeShapeType="1"/>
            <a:stCxn id="227334" idx="3"/>
            <a:endCxn id="227340"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4" name="AutoShape 26"/>
          <p:cNvCxnSpPr>
            <a:cxnSpLocks noChangeShapeType="1"/>
            <a:stCxn id="227335" idx="3"/>
            <a:endCxn id="227343"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5" name="AutoShape 27"/>
          <p:cNvCxnSpPr>
            <a:cxnSpLocks noChangeShapeType="1"/>
            <a:stCxn id="227336" idx="2"/>
            <a:endCxn id="227337" idx="0"/>
          </p:cNvCxnSpPr>
          <p:nvPr/>
        </p:nvCxnSpPr>
        <p:spPr bwMode="auto">
          <a:xfrm rot="5400000">
            <a:off x="1679575" y="5300663"/>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6" name="AutoShape 28"/>
          <p:cNvCxnSpPr>
            <a:cxnSpLocks noChangeShapeType="1"/>
            <a:stCxn id="227337" idx="2"/>
            <a:endCxn id="227338"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7" name="AutoShape 29"/>
          <p:cNvCxnSpPr>
            <a:cxnSpLocks noChangeShapeType="1"/>
            <a:stCxn id="227337" idx="3"/>
            <a:endCxn id="227340"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8" name="AutoShape 30"/>
          <p:cNvCxnSpPr>
            <a:cxnSpLocks noChangeShapeType="1"/>
            <a:stCxn id="227338" idx="3"/>
            <a:endCxn id="227341"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59" name="AutoShape 31"/>
          <p:cNvCxnSpPr>
            <a:cxnSpLocks noChangeShapeType="1"/>
            <a:stCxn id="227334" idx="2"/>
            <a:endCxn id="227335"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60" name="AutoShape 32"/>
          <p:cNvCxnSpPr>
            <a:cxnSpLocks noChangeShapeType="1"/>
            <a:stCxn id="227335" idx="2"/>
            <a:endCxn id="227336" idx="0"/>
          </p:cNvCxnSpPr>
          <p:nvPr/>
        </p:nvCxnSpPr>
        <p:spPr bwMode="auto">
          <a:xfrm rot="5400000">
            <a:off x="1679575" y="459263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61" name="AutoShape 33"/>
          <p:cNvCxnSpPr>
            <a:cxnSpLocks noChangeShapeType="1"/>
            <a:stCxn id="227338" idx="1"/>
            <a:endCxn id="227334"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62"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12934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54</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29379"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29380"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29381"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29382"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29383"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RS</a:t>
            </a:r>
          </a:p>
        </p:txBody>
      </p:sp>
      <p:sp>
        <p:nvSpPr>
          <p:cNvPr id="229384" name="Rectangle 8"/>
          <p:cNvSpPr>
            <a:spLocks noChangeArrowheads="1"/>
          </p:cNvSpPr>
          <p:nvPr/>
        </p:nvSpPr>
        <p:spPr bwMode="auto">
          <a:xfrm>
            <a:off x="609600" y="4756150"/>
            <a:ext cx="2438400" cy="381000"/>
          </a:xfrm>
          <a:prstGeom prst="rect">
            <a:avLst/>
          </a:prstGeom>
          <a:solidFill>
            <a:schemeClr val="accent6">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a:t>Execute/Mem</a:t>
            </a:r>
          </a:p>
        </p:txBody>
      </p:sp>
      <p:sp>
        <p:nvSpPr>
          <p:cNvPr id="229385" name="Rectangle 9"/>
          <p:cNvSpPr>
            <a:spLocks noChangeArrowheads="1"/>
          </p:cNvSpPr>
          <p:nvPr/>
        </p:nvSpPr>
        <p:spPr bwMode="auto">
          <a:xfrm>
            <a:off x="609600" y="5464175"/>
            <a:ext cx="2438400" cy="381000"/>
          </a:xfrm>
          <a:prstGeom prst="rect">
            <a:avLst/>
          </a:prstGeom>
          <a:solidFill>
            <a:schemeClr val="accent4">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WB</a:t>
            </a:r>
          </a:p>
        </p:txBody>
      </p:sp>
      <p:sp>
        <p:nvSpPr>
          <p:cNvPr id="229386"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29387"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29388" name="Rectangle 12"/>
          <p:cNvSpPr>
            <a:spLocks noChangeArrowheads="1"/>
          </p:cNvSpPr>
          <p:nvPr/>
        </p:nvSpPr>
        <p:spPr bwMode="auto">
          <a:xfrm>
            <a:off x="3352800" y="3341688"/>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29389"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29390" name="Rectangle 14"/>
          <p:cNvSpPr>
            <a:spLocks noChangeArrowheads="1"/>
          </p:cNvSpPr>
          <p:nvPr/>
        </p:nvSpPr>
        <p:spPr bwMode="auto">
          <a:xfrm>
            <a:off x="6096000" y="3711575"/>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LSQ</a:t>
            </a:r>
          </a:p>
        </p:txBody>
      </p:sp>
      <p:sp>
        <p:nvSpPr>
          <p:cNvPr id="229391" name="Rectangle 15"/>
          <p:cNvSpPr>
            <a:spLocks noChangeArrowheads="1"/>
          </p:cNvSpPr>
          <p:nvPr/>
        </p:nvSpPr>
        <p:spPr bwMode="auto">
          <a:xfrm>
            <a:off x="3352800" y="4049713"/>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Reservation stations</a:t>
            </a:r>
          </a:p>
        </p:txBody>
      </p:sp>
      <p:cxnSp>
        <p:nvCxnSpPr>
          <p:cNvPr id="229392" name="AutoShape 16"/>
          <p:cNvCxnSpPr>
            <a:cxnSpLocks noChangeShapeType="1"/>
            <a:stCxn id="229389" idx="2"/>
            <a:endCxn id="229388"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393" name="AutoShape 17"/>
          <p:cNvCxnSpPr>
            <a:cxnSpLocks noChangeShapeType="1"/>
            <a:stCxn id="229388" idx="2"/>
            <a:endCxn id="229391"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394" name="AutoShape 18"/>
          <p:cNvCxnSpPr>
            <a:cxnSpLocks noChangeShapeType="1"/>
            <a:stCxn id="229384" idx="3"/>
            <a:endCxn id="229391" idx="2"/>
          </p:cNvCxnSpPr>
          <p:nvPr/>
        </p:nvCxnSpPr>
        <p:spPr bwMode="auto">
          <a:xfrm flipV="1">
            <a:off x="3062288" y="4445000"/>
            <a:ext cx="1662112" cy="501650"/>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395" name="AutoShape 19"/>
          <p:cNvCxnSpPr>
            <a:cxnSpLocks noChangeShapeType="1"/>
            <a:stCxn id="229384" idx="3"/>
            <a:endCxn id="229390" idx="2"/>
          </p:cNvCxnSpPr>
          <p:nvPr/>
        </p:nvCxnSpPr>
        <p:spPr bwMode="auto">
          <a:xfrm flipV="1">
            <a:off x="3062288" y="4106863"/>
            <a:ext cx="4405312" cy="839787"/>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396" name="AutoShape 20"/>
          <p:cNvCxnSpPr>
            <a:cxnSpLocks noChangeShapeType="1"/>
            <a:stCxn id="229384" idx="2"/>
            <a:endCxn id="229384" idx="1"/>
          </p:cNvCxnSpPr>
          <p:nvPr/>
        </p:nvCxnSpPr>
        <p:spPr bwMode="auto">
          <a:xfrm rot="16200000" flipV="1">
            <a:off x="1109663" y="4432300"/>
            <a:ext cx="204788" cy="1233487"/>
          </a:xfrm>
          <a:prstGeom prst="curvedConnector4">
            <a:avLst>
              <a:gd name="adj1" fmla="val -104653"/>
              <a:gd name="adj2" fmla="val 117375"/>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397" name="AutoShape 21"/>
          <p:cNvCxnSpPr>
            <a:cxnSpLocks noChangeShapeType="1"/>
            <a:stCxn id="229379" idx="2"/>
            <a:endCxn id="229380"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398" name="AutoShape 22"/>
          <p:cNvCxnSpPr>
            <a:cxnSpLocks noChangeShapeType="1"/>
            <a:stCxn id="229380" idx="2"/>
            <a:endCxn id="229381"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399" name="AutoShape 23"/>
          <p:cNvCxnSpPr>
            <a:cxnSpLocks noChangeShapeType="1"/>
            <a:stCxn id="229381" idx="2"/>
            <a:endCxn id="229382"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0" name="AutoShape 24"/>
          <p:cNvCxnSpPr>
            <a:cxnSpLocks noChangeShapeType="1"/>
            <a:stCxn id="229381" idx="3"/>
            <a:endCxn id="229387"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1" name="AutoShape 25"/>
          <p:cNvCxnSpPr>
            <a:cxnSpLocks noChangeShapeType="1"/>
            <a:stCxn id="229382" idx="3"/>
            <a:endCxn id="229388"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2" name="AutoShape 26"/>
          <p:cNvCxnSpPr>
            <a:cxnSpLocks noChangeShapeType="1"/>
            <a:stCxn id="229383" idx="3"/>
            <a:endCxn id="229391"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3" name="AutoShape 27"/>
          <p:cNvCxnSpPr>
            <a:cxnSpLocks noChangeShapeType="1"/>
            <a:stCxn id="229384" idx="2"/>
            <a:endCxn id="229385" idx="0"/>
          </p:cNvCxnSpPr>
          <p:nvPr/>
        </p:nvCxnSpPr>
        <p:spPr bwMode="auto">
          <a:xfrm rot="5400000">
            <a:off x="1679575" y="5300663"/>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4" name="AutoShape 28"/>
          <p:cNvCxnSpPr>
            <a:cxnSpLocks noChangeShapeType="1"/>
            <a:stCxn id="229385" idx="2"/>
            <a:endCxn id="229386"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5" name="AutoShape 29"/>
          <p:cNvCxnSpPr>
            <a:cxnSpLocks noChangeShapeType="1"/>
            <a:stCxn id="229385" idx="3"/>
            <a:endCxn id="229388" idx="1"/>
          </p:cNvCxnSpPr>
          <p:nvPr/>
        </p:nvCxnSpPr>
        <p:spPr bwMode="auto">
          <a:xfrm flipV="1">
            <a:off x="3062288" y="3532188"/>
            <a:ext cx="276225" cy="2122487"/>
          </a:xfrm>
          <a:prstGeom prst="curvedConnector3">
            <a:avLst>
              <a:gd name="adj1" fmla="val 72986"/>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6" name="AutoShape 30"/>
          <p:cNvCxnSpPr>
            <a:cxnSpLocks noChangeShapeType="1"/>
            <a:stCxn id="229386" idx="3"/>
            <a:endCxn id="229389"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7" name="AutoShape 31"/>
          <p:cNvCxnSpPr>
            <a:cxnSpLocks noChangeShapeType="1"/>
            <a:stCxn id="229382" idx="2"/>
            <a:endCxn id="229383"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8" name="AutoShape 32"/>
          <p:cNvCxnSpPr>
            <a:cxnSpLocks noChangeShapeType="1"/>
            <a:stCxn id="229383" idx="2"/>
            <a:endCxn id="229384" idx="0"/>
          </p:cNvCxnSpPr>
          <p:nvPr/>
        </p:nvCxnSpPr>
        <p:spPr bwMode="auto">
          <a:xfrm rot="5400000">
            <a:off x="1679575" y="459263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9" name="AutoShape 33"/>
          <p:cNvCxnSpPr>
            <a:cxnSpLocks noChangeShapeType="1"/>
            <a:stCxn id="229386" idx="1"/>
            <a:endCxn id="229382"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10"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44105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55</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31427"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31428"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31429"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31430"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31431"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RS</a:t>
            </a:r>
          </a:p>
        </p:txBody>
      </p:sp>
      <p:sp>
        <p:nvSpPr>
          <p:cNvPr id="231432" name="Rectangle 8"/>
          <p:cNvSpPr>
            <a:spLocks noChangeArrowheads="1"/>
          </p:cNvSpPr>
          <p:nvPr/>
        </p:nvSpPr>
        <p:spPr bwMode="auto">
          <a:xfrm>
            <a:off x="609600" y="4756150"/>
            <a:ext cx="2438400" cy="381000"/>
          </a:xfrm>
          <a:prstGeom prst="rect">
            <a:avLst/>
          </a:prstGeom>
          <a:solidFill>
            <a:schemeClr val="accent6">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a:t>Execute/Mem</a:t>
            </a:r>
          </a:p>
        </p:txBody>
      </p:sp>
      <p:sp>
        <p:nvSpPr>
          <p:cNvPr id="231433" name="Rectangle 9"/>
          <p:cNvSpPr>
            <a:spLocks noChangeArrowheads="1"/>
          </p:cNvSpPr>
          <p:nvPr/>
        </p:nvSpPr>
        <p:spPr bwMode="auto">
          <a:xfrm>
            <a:off x="609600" y="5464175"/>
            <a:ext cx="2438400" cy="381000"/>
          </a:xfrm>
          <a:prstGeom prst="rect">
            <a:avLst/>
          </a:prstGeom>
          <a:solidFill>
            <a:schemeClr val="accent4">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WB</a:t>
            </a:r>
          </a:p>
        </p:txBody>
      </p:sp>
      <p:sp>
        <p:nvSpPr>
          <p:cNvPr id="231434" name="Rectangle 10"/>
          <p:cNvSpPr>
            <a:spLocks noChangeArrowheads="1"/>
          </p:cNvSpPr>
          <p:nvPr/>
        </p:nvSpPr>
        <p:spPr bwMode="auto">
          <a:xfrm>
            <a:off x="609600" y="6172200"/>
            <a:ext cx="2438400" cy="381000"/>
          </a:xfrm>
          <a:prstGeom prst="rect">
            <a:avLst/>
          </a:prstGeom>
          <a:solidFill>
            <a:schemeClr val="bg1"/>
          </a:solidFill>
          <a:ln w="285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rgbClr val="C0C0C0"/>
                </a:solidFill>
              </a:rPr>
              <a:t>Retire</a:t>
            </a:r>
          </a:p>
        </p:txBody>
      </p:sp>
      <p:sp>
        <p:nvSpPr>
          <p:cNvPr id="231435"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31436" name="Rectangle 12"/>
          <p:cNvSpPr>
            <a:spLocks noChangeArrowheads="1"/>
          </p:cNvSpPr>
          <p:nvPr/>
        </p:nvSpPr>
        <p:spPr bwMode="auto">
          <a:xfrm>
            <a:off x="3352800" y="3341688"/>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31437"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31438" name="Rectangle 14"/>
          <p:cNvSpPr>
            <a:spLocks noChangeArrowheads="1"/>
          </p:cNvSpPr>
          <p:nvPr/>
        </p:nvSpPr>
        <p:spPr bwMode="auto">
          <a:xfrm>
            <a:off x="6096000" y="3711575"/>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LSQ</a:t>
            </a:r>
          </a:p>
        </p:txBody>
      </p:sp>
      <p:sp>
        <p:nvSpPr>
          <p:cNvPr id="231439" name="Rectangle 15"/>
          <p:cNvSpPr>
            <a:spLocks noChangeArrowheads="1"/>
          </p:cNvSpPr>
          <p:nvPr/>
        </p:nvSpPr>
        <p:spPr bwMode="auto">
          <a:xfrm>
            <a:off x="3352800" y="4049713"/>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Reservation stations</a:t>
            </a:r>
          </a:p>
        </p:txBody>
      </p:sp>
      <p:cxnSp>
        <p:nvCxnSpPr>
          <p:cNvPr id="231440" name="AutoShape 16"/>
          <p:cNvCxnSpPr>
            <a:cxnSpLocks noChangeShapeType="1"/>
            <a:stCxn id="231437" idx="2"/>
            <a:endCxn id="231436"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1" name="AutoShape 17"/>
          <p:cNvCxnSpPr>
            <a:cxnSpLocks noChangeShapeType="1"/>
            <a:stCxn id="231436" idx="2"/>
            <a:endCxn id="231439"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2" name="AutoShape 18"/>
          <p:cNvCxnSpPr>
            <a:cxnSpLocks noChangeShapeType="1"/>
            <a:stCxn id="231432" idx="3"/>
            <a:endCxn id="231439" idx="2"/>
          </p:cNvCxnSpPr>
          <p:nvPr/>
        </p:nvCxnSpPr>
        <p:spPr bwMode="auto">
          <a:xfrm flipV="1">
            <a:off x="3062288" y="4445000"/>
            <a:ext cx="1662112" cy="501650"/>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3" name="AutoShape 19"/>
          <p:cNvCxnSpPr>
            <a:cxnSpLocks noChangeShapeType="1"/>
            <a:stCxn id="231432" idx="3"/>
            <a:endCxn id="231438" idx="2"/>
          </p:cNvCxnSpPr>
          <p:nvPr/>
        </p:nvCxnSpPr>
        <p:spPr bwMode="auto">
          <a:xfrm flipV="1">
            <a:off x="3062288" y="4106863"/>
            <a:ext cx="4405312" cy="839787"/>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4" name="AutoShape 20"/>
          <p:cNvCxnSpPr>
            <a:cxnSpLocks noChangeShapeType="1"/>
            <a:stCxn id="231432" idx="2"/>
            <a:endCxn id="231432" idx="1"/>
          </p:cNvCxnSpPr>
          <p:nvPr/>
        </p:nvCxnSpPr>
        <p:spPr bwMode="auto">
          <a:xfrm rot="16200000" flipV="1">
            <a:off x="1109663" y="4432300"/>
            <a:ext cx="204788" cy="1233487"/>
          </a:xfrm>
          <a:prstGeom prst="curvedConnector4">
            <a:avLst>
              <a:gd name="adj1" fmla="val -104653"/>
              <a:gd name="adj2" fmla="val 117375"/>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5" name="AutoShape 21"/>
          <p:cNvCxnSpPr>
            <a:cxnSpLocks noChangeShapeType="1"/>
            <a:stCxn id="231427" idx="2"/>
            <a:endCxn id="231428"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6" name="AutoShape 22"/>
          <p:cNvCxnSpPr>
            <a:cxnSpLocks noChangeShapeType="1"/>
            <a:stCxn id="231428" idx="2"/>
            <a:endCxn id="231429"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7" name="AutoShape 23"/>
          <p:cNvCxnSpPr>
            <a:cxnSpLocks noChangeShapeType="1"/>
            <a:stCxn id="231429" idx="2"/>
            <a:endCxn id="231430"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8" name="AutoShape 24"/>
          <p:cNvCxnSpPr>
            <a:cxnSpLocks noChangeShapeType="1"/>
            <a:stCxn id="231429" idx="3"/>
            <a:endCxn id="231435"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49" name="AutoShape 25"/>
          <p:cNvCxnSpPr>
            <a:cxnSpLocks noChangeShapeType="1"/>
            <a:stCxn id="231430" idx="3"/>
            <a:endCxn id="231436"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0" name="AutoShape 26"/>
          <p:cNvCxnSpPr>
            <a:cxnSpLocks noChangeShapeType="1"/>
            <a:stCxn id="231431" idx="3"/>
            <a:endCxn id="231439"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1" name="AutoShape 27"/>
          <p:cNvCxnSpPr>
            <a:cxnSpLocks noChangeShapeType="1"/>
            <a:stCxn id="231432" idx="2"/>
            <a:endCxn id="231433" idx="0"/>
          </p:cNvCxnSpPr>
          <p:nvPr/>
        </p:nvCxnSpPr>
        <p:spPr bwMode="auto">
          <a:xfrm rot="5400000">
            <a:off x="1679575" y="5300663"/>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2" name="AutoShape 28"/>
          <p:cNvCxnSpPr>
            <a:cxnSpLocks noChangeShapeType="1"/>
            <a:stCxn id="231433" idx="2"/>
            <a:endCxn id="231434" idx="0"/>
          </p:cNvCxnSpPr>
          <p:nvPr/>
        </p:nvCxnSpPr>
        <p:spPr bwMode="auto">
          <a:xfrm rot="5400000">
            <a:off x="1679575" y="6008688"/>
            <a:ext cx="298450" cy="0"/>
          </a:xfrm>
          <a:prstGeom prst="straightConnector1">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3" name="AutoShape 29"/>
          <p:cNvCxnSpPr>
            <a:cxnSpLocks noChangeShapeType="1"/>
            <a:stCxn id="231433" idx="3"/>
            <a:endCxn id="231436" idx="1"/>
          </p:cNvCxnSpPr>
          <p:nvPr/>
        </p:nvCxnSpPr>
        <p:spPr bwMode="auto">
          <a:xfrm flipV="1">
            <a:off x="3062288" y="3532188"/>
            <a:ext cx="276225" cy="2122487"/>
          </a:xfrm>
          <a:prstGeom prst="curvedConnector3">
            <a:avLst>
              <a:gd name="adj1" fmla="val 72986"/>
            </a:avLst>
          </a:prstGeom>
          <a:noFill/>
          <a:ln w="19050">
            <a:solidFill>
              <a:srgbClr val="CC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4" name="AutoShape 30"/>
          <p:cNvCxnSpPr>
            <a:cxnSpLocks noChangeShapeType="1"/>
            <a:stCxn id="231434" idx="3"/>
            <a:endCxn id="231437" idx="2"/>
          </p:cNvCxnSpPr>
          <p:nvPr/>
        </p:nvCxnSpPr>
        <p:spPr bwMode="auto">
          <a:xfrm flipV="1">
            <a:off x="3062288" y="3028950"/>
            <a:ext cx="44053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5" name="AutoShape 31"/>
          <p:cNvCxnSpPr>
            <a:cxnSpLocks noChangeShapeType="1"/>
            <a:stCxn id="231430" idx="2"/>
            <a:endCxn id="231431"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6" name="AutoShape 32"/>
          <p:cNvCxnSpPr>
            <a:cxnSpLocks noChangeShapeType="1"/>
            <a:stCxn id="231431" idx="2"/>
            <a:endCxn id="231432" idx="0"/>
          </p:cNvCxnSpPr>
          <p:nvPr/>
        </p:nvCxnSpPr>
        <p:spPr bwMode="auto">
          <a:xfrm rot="5400000">
            <a:off x="1679575" y="459263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7" name="AutoShape 33"/>
          <p:cNvCxnSpPr>
            <a:cxnSpLocks noChangeShapeType="1"/>
            <a:stCxn id="231434" idx="1"/>
            <a:endCxn id="231430" idx="1"/>
          </p:cNvCxnSpPr>
          <p:nvPr/>
        </p:nvCxnSpPr>
        <p:spPr bwMode="auto">
          <a:xfrm rot="10800000" flipH="1">
            <a:off x="595313" y="3532188"/>
            <a:ext cx="1587" cy="2830512"/>
          </a:xfrm>
          <a:prstGeom prst="curvedConnector3">
            <a:avLst>
              <a:gd name="adj1" fmla="val -29800000"/>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8" name="AutoShape 34"/>
          <p:cNvCxnSpPr>
            <a:cxnSpLocks noChangeShapeType="1"/>
          </p:cNvCxnSpPr>
          <p:nvPr/>
        </p:nvCxnSpPr>
        <p:spPr bwMode="auto">
          <a:xfrm flipV="1">
            <a:off x="3062288" y="3028950"/>
            <a:ext cx="1662112" cy="3333750"/>
          </a:xfrm>
          <a:prstGeom prst="curvedConnector2">
            <a:avLst/>
          </a:prstGeom>
          <a:noFill/>
          <a:ln w="19050">
            <a:solidFill>
              <a:srgbClr val="C0C0C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3075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56</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33475" name="Rectangle 3"/>
          <p:cNvSpPr>
            <a:spLocks noChangeArrowheads="1"/>
          </p:cNvSpPr>
          <p:nvPr/>
        </p:nvSpPr>
        <p:spPr bwMode="auto">
          <a:xfrm>
            <a:off x="609600" y="1219200"/>
            <a:ext cx="2438400" cy="381000"/>
          </a:xfrm>
          <a:prstGeom prst="rect">
            <a:avLst/>
          </a:prstGeom>
          <a:solidFill>
            <a:schemeClr val="tx1">
              <a:lumMod val="10000"/>
              <a:lumOff val="90000"/>
            </a:schemeClr>
          </a:solidFill>
          <a:ln w="28575" algn="ctr">
            <a:solidFill>
              <a:schemeClr val="tx1"/>
            </a:solidFill>
            <a:miter lim="800000"/>
            <a:headEnd/>
            <a:tailEnd/>
          </a:ln>
          <a:effectLst/>
          <a:extLst/>
        </p:spPr>
        <p:txBody>
          <a:bodyPr wrap="none" anchor="ctr"/>
          <a:lstStyle/>
          <a:p>
            <a:pPr algn="ctr" eaLnBrk="0" hangingPunct="0"/>
            <a:r>
              <a:rPr lang="en-US"/>
              <a:t>Fetch</a:t>
            </a:r>
          </a:p>
        </p:txBody>
      </p:sp>
      <p:sp>
        <p:nvSpPr>
          <p:cNvPr id="233476" name="Rectangle 4"/>
          <p:cNvSpPr>
            <a:spLocks noChangeArrowheads="1"/>
          </p:cNvSpPr>
          <p:nvPr/>
        </p:nvSpPr>
        <p:spPr bwMode="auto">
          <a:xfrm>
            <a:off x="609600" y="1925638"/>
            <a:ext cx="2438400" cy="381000"/>
          </a:xfrm>
          <a:prstGeom prst="rect">
            <a:avLst/>
          </a:prstGeom>
          <a:solidFill>
            <a:schemeClr val="bg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Decode</a:t>
            </a:r>
          </a:p>
        </p:txBody>
      </p:sp>
      <p:sp>
        <p:nvSpPr>
          <p:cNvPr id="233477" name="Rectangle 5"/>
          <p:cNvSpPr>
            <a:spLocks noChangeArrowheads="1"/>
          </p:cNvSpPr>
          <p:nvPr/>
        </p:nvSpPr>
        <p:spPr bwMode="auto">
          <a:xfrm>
            <a:off x="609600" y="2633663"/>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Rename</a:t>
            </a:r>
          </a:p>
        </p:txBody>
      </p:sp>
      <p:sp>
        <p:nvSpPr>
          <p:cNvPr id="233478" name="Rectangle 6"/>
          <p:cNvSpPr>
            <a:spLocks noChangeArrowheads="1"/>
          </p:cNvSpPr>
          <p:nvPr/>
        </p:nvSpPr>
        <p:spPr bwMode="auto">
          <a:xfrm>
            <a:off x="609600" y="3341688"/>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ROB</a:t>
            </a:r>
          </a:p>
        </p:txBody>
      </p:sp>
      <p:sp>
        <p:nvSpPr>
          <p:cNvPr id="233479" name="Rectangle 7"/>
          <p:cNvSpPr>
            <a:spLocks noChangeArrowheads="1"/>
          </p:cNvSpPr>
          <p:nvPr/>
        </p:nvSpPr>
        <p:spPr bwMode="auto">
          <a:xfrm>
            <a:off x="609600" y="4048125"/>
            <a:ext cx="2438400" cy="381000"/>
          </a:xfrm>
          <a:prstGeom prst="rect">
            <a:avLst/>
          </a:prstGeom>
          <a:solidFill>
            <a:schemeClr val="accent2">
              <a:lumMod val="20000"/>
              <a:lumOff val="80000"/>
            </a:schemeClr>
          </a:solidFill>
          <a:ln w="28575" algn="ctr">
            <a:solidFill>
              <a:schemeClr val="tx1"/>
            </a:solidFill>
            <a:miter lim="800000"/>
            <a:headEnd/>
            <a:tailEnd/>
          </a:ln>
          <a:effectLst/>
          <a:extLst/>
        </p:spPr>
        <p:txBody>
          <a:bodyPr wrap="none" anchor="ctr"/>
          <a:lstStyle/>
          <a:p>
            <a:pPr algn="ctr" eaLnBrk="0" hangingPunct="0"/>
            <a:r>
              <a:rPr lang="en-US"/>
              <a:t>RS</a:t>
            </a:r>
          </a:p>
        </p:txBody>
      </p:sp>
      <p:sp>
        <p:nvSpPr>
          <p:cNvPr id="233480" name="Rectangle 8"/>
          <p:cNvSpPr>
            <a:spLocks noChangeArrowheads="1"/>
          </p:cNvSpPr>
          <p:nvPr/>
        </p:nvSpPr>
        <p:spPr bwMode="auto">
          <a:xfrm>
            <a:off x="609600" y="4756150"/>
            <a:ext cx="2438400" cy="381000"/>
          </a:xfrm>
          <a:prstGeom prst="rect">
            <a:avLst/>
          </a:prstGeom>
          <a:solidFill>
            <a:schemeClr val="accent6">
              <a:lumMod val="40000"/>
              <a:lumOff val="60000"/>
            </a:schemeClr>
          </a:solidFill>
          <a:ln w="28575" algn="ctr">
            <a:solidFill>
              <a:schemeClr val="tx1"/>
            </a:solidFill>
            <a:miter lim="800000"/>
            <a:headEnd/>
            <a:tailEnd/>
          </a:ln>
          <a:effectLst/>
          <a:extLst/>
        </p:spPr>
        <p:txBody>
          <a:bodyPr wrap="none" anchor="ctr"/>
          <a:lstStyle/>
          <a:p>
            <a:pPr algn="ctr" eaLnBrk="0" hangingPunct="0"/>
            <a:r>
              <a:rPr lang="en-US" dirty="0"/>
              <a:t>Execute/Mem</a:t>
            </a:r>
          </a:p>
        </p:txBody>
      </p:sp>
      <p:sp>
        <p:nvSpPr>
          <p:cNvPr id="233481" name="Rectangle 9"/>
          <p:cNvSpPr>
            <a:spLocks noChangeArrowheads="1"/>
          </p:cNvSpPr>
          <p:nvPr/>
        </p:nvSpPr>
        <p:spPr bwMode="auto">
          <a:xfrm>
            <a:off x="609600" y="5464175"/>
            <a:ext cx="2438400" cy="381000"/>
          </a:xfrm>
          <a:prstGeom prst="rect">
            <a:avLst/>
          </a:prstGeom>
          <a:solidFill>
            <a:schemeClr val="accent4">
              <a:lumMod val="60000"/>
              <a:lumOff val="40000"/>
            </a:schemeClr>
          </a:solidFill>
          <a:ln w="28575" algn="ctr">
            <a:solidFill>
              <a:schemeClr val="tx1"/>
            </a:solidFill>
            <a:miter lim="800000"/>
            <a:headEnd/>
            <a:tailEnd/>
          </a:ln>
          <a:effectLst/>
          <a:extLst/>
        </p:spPr>
        <p:txBody>
          <a:bodyPr wrap="none" anchor="ctr"/>
          <a:lstStyle/>
          <a:p>
            <a:pPr algn="ctr" eaLnBrk="0" hangingPunct="0"/>
            <a:r>
              <a:rPr lang="en-US"/>
              <a:t>WB</a:t>
            </a:r>
          </a:p>
        </p:txBody>
      </p:sp>
      <p:sp>
        <p:nvSpPr>
          <p:cNvPr id="233482" name="Rectangle 10"/>
          <p:cNvSpPr>
            <a:spLocks noChangeArrowheads="1"/>
          </p:cNvSpPr>
          <p:nvPr/>
        </p:nvSpPr>
        <p:spPr bwMode="auto">
          <a:xfrm>
            <a:off x="609600" y="6172200"/>
            <a:ext cx="2438400" cy="381000"/>
          </a:xfrm>
          <a:prstGeom prst="rect">
            <a:avLst/>
          </a:prstGeom>
          <a:solidFill>
            <a:srgbClr val="7030A0"/>
          </a:solidFill>
          <a:ln w="28575" algn="ctr">
            <a:solidFill>
              <a:schemeClr val="tx1"/>
            </a:solidFill>
            <a:miter lim="800000"/>
            <a:headEnd/>
            <a:tailEnd/>
          </a:ln>
          <a:effectLst/>
          <a:extLst/>
        </p:spPr>
        <p:txBody>
          <a:bodyPr wrap="none" anchor="ctr"/>
          <a:lstStyle/>
          <a:p>
            <a:pPr algn="ctr" eaLnBrk="0" hangingPunct="0"/>
            <a:r>
              <a:rPr lang="en-US">
                <a:solidFill>
                  <a:schemeClr val="bg2">
                    <a:lumMod val="20000"/>
                    <a:lumOff val="80000"/>
                  </a:schemeClr>
                </a:solidFill>
              </a:rPr>
              <a:t>Retire</a:t>
            </a:r>
          </a:p>
        </p:txBody>
      </p:sp>
      <p:sp>
        <p:nvSpPr>
          <p:cNvPr id="233483"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33484" name="Rectangle 12"/>
          <p:cNvSpPr>
            <a:spLocks noChangeArrowheads="1"/>
          </p:cNvSpPr>
          <p:nvPr/>
        </p:nvSpPr>
        <p:spPr bwMode="auto">
          <a:xfrm>
            <a:off x="3352800" y="3341688"/>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33485"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33486" name="Rectangle 14"/>
          <p:cNvSpPr>
            <a:spLocks noChangeArrowheads="1"/>
          </p:cNvSpPr>
          <p:nvPr/>
        </p:nvSpPr>
        <p:spPr bwMode="auto">
          <a:xfrm>
            <a:off x="6096000" y="3711575"/>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LSQ</a:t>
            </a:r>
          </a:p>
        </p:txBody>
      </p:sp>
      <p:sp>
        <p:nvSpPr>
          <p:cNvPr id="233487" name="Rectangle 15"/>
          <p:cNvSpPr>
            <a:spLocks noChangeArrowheads="1"/>
          </p:cNvSpPr>
          <p:nvPr/>
        </p:nvSpPr>
        <p:spPr bwMode="auto">
          <a:xfrm>
            <a:off x="3352800" y="4049713"/>
            <a:ext cx="27432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Reservation stations</a:t>
            </a:r>
          </a:p>
        </p:txBody>
      </p:sp>
      <p:cxnSp>
        <p:nvCxnSpPr>
          <p:cNvPr id="233488" name="AutoShape 16"/>
          <p:cNvCxnSpPr>
            <a:cxnSpLocks noChangeShapeType="1"/>
            <a:stCxn id="233485" idx="2"/>
            <a:endCxn id="233484"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89" name="AutoShape 17"/>
          <p:cNvCxnSpPr>
            <a:cxnSpLocks noChangeShapeType="1"/>
            <a:stCxn id="233484" idx="2"/>
            <a:endCxn id="233487"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0" name="AutoShape 18"/>
          <p:cNvCxnSpPr>
            <a:cxnSpLocks noChangeShapeType="1"/>
            <a:stCxn id="233480" idx="3"/>
            <a:endCxn id="233487" idx="2"/>
          </p:cNvCxnSpPr>
          <p:nvPr/>
        </p:nvCxnSpPr>
        <p:spPr bwMode="auto">
          <a:xfrm flipV="1">
            <a:off x="3062288" y="4445000"/>
            <a:ext cx="1662112" cy="501650"/>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1" name="AutoShape 19"/>
          <p:cNvCxnSpPr>
            <a:cxnSpLocks noChangeShapeType="1"/>
            <a:stCxn id="233480" idx="3"/>
            <a:endCxn id="233486" idx="2"/>
          </p:cNvCxnSpPr>
          <p:nvPr/>
        </p:nvCxnSpPr>
        <p:spPr bwMode="auto">
          <a:xfrm flipV="1">
            <a:off x="3062288" y="4106863"/>
            <a:ext cx="4405312" cy="839787"/>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2" name="AutoShape 20"/>
          <p:cNvCxnSpPr>
            <a:cxnSpLocks noChangeShapeType="1"/>
            <a:stCxn id="233480" idx="2"/>
            <a:endCxn id="233480" idx="1"/>
          </p:cNvCxnSpPr>
          <p:nvPr/>
        </p:nvCxnSpPr>
        <p:spPr bwMode="auto">
          <a:xfrm rot="16200000" flipV="1">
            <a:off x="1109663" y="4432300"/>
            <a:ext cx="204788" cy="1233487"/>
          </a:xfrm>
          <a:prstGeom prst="curvedConnector4">
            <a:avLst>
              <a:gd name="adj1" fmla="val -104653"/>
              <a:gd name="adj2" fmla="val 117375"/>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3" name="AutoShape 21"/>
          <p:cNvCxnSpPr>
            <a:cxnSpLocks noChangeShapeType="1"/>
            <a:stCxn id="233475" idx="2"/>
            <a:endCxn id="233476"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4" name="AutoShape 22"/>
          <p:cNvCxnSpPr>
            <a:cxnSpLocks noChangeShapeType="1"/>
            <a:stCxn id="233476" idx="2"/>
            <a:endCxn id="233477"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5" name="AutoShape 23"/>
          <p:cNvCxnSpPr>
            <a:cxnSpLocks noChangeShapeType="1"/>
            <a:stCxn id="233477" idx="2"/>
            <a:endCxn id="233478" idx="0"/>
          </p:cNvCxnSpPr>
          <p:nvPr/>
        </p:nvCxnSpPr>
        <p:spPr bwMode="auto">
          <a:xfrm rot="5400000">
            <a:off x="1679575" y="3178175"/>
            <a:ext cx="298450" cy="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6" name="AutoShape 24"/>
          <p:cNvCxnSpPr>
            <a:cxnSpLocks noChangeShapeType="1"/>
            <a:stCxn id="233477" idx="3"/>
            <a:endCxn id="233483"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7" name="AutoShape 25"/>
          <p:cNvCxnSpPr>
            <a:cxnSpLocks noChangeShapeType="1"/>
            <a:stCxn id="233478" idx="3"/>
            <a:endCxn id="233484"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8" name="AutoShape 26"/>
          <p:cNvCxnSpPr>
            <a:cxnSpLocks noChangeShapeType="1"/>
            <a:stCxn id="233479" idx="3"/>
            <a:endCxn id="233487"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99" name="AutoShape 27"/>
          <p:cNvCxnSpPr>
            <a:cxnSpLocks noChangeShapeType="1"/>
            <a:stCxn id="233480" idx="2"/>
            <a:endCxn id="233481" idx="0"/>
          </p:cNvCxnSpPr>
          <p:nvPr/>
        </p:nvCxnSpPr>
        <p:spPr bwMode="auto">
          <a:xfrm rot="5400000">
            <a:off x="1679575" y="5300663"/>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500" name="AutoShape 28"/>
          <p:cNvCxnSpPr>
            <a:cxnSpLocks noChangeShapeType="1"/>
            <a:stCxn id="233481" idx="2"/>
            <a:endCxn id="233482" idx="0"/>
          </p:cNvCxnSpPr>
          <p:nvPr/>
        </p:nvCxnSpPr>
        <p:spPr bwMode="auto">
          <a:xfrm rot="5400000">
            <a:off x="1679575" y="600868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501" name="AutoShape 29"/>
          <p:cNvCxnSpPr>
            <a:cxnSpLocks noChangeShapeType="1"/>
            <a:stCxn id="233481" idx="3"/>
            <a:endCxn id="233484" idx="1"/>
          </p:cNvCxnSpPr>
          <p:nvPr/>
        </p:nvCxnSpPr>
        <p:spPr bwMode="auto">
          <a:xfrm flipV="1">
            <a:off x="3062288" y="3532188"/>
            <a:ext cx="276225" cy="2122487"/>
          </a:xfrm>
          <a:prstGeom prst="curvedConnector3">
            <a:avLst>
              <a:gd name="adj1" fmla="val 72986"/>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502" name="AutoShape 30"/>
          <p:cNvCxnSpPr>
            <a:cxnSpLocks noChangeShapeType="1"/>
            <a:stCxn id="233482" idx="3"/>
            <a:endCxn id="233485" idx="2"/>
          </p:cNvCxnSpPr>
          <p:nvPr/>
        </p:nvCxnSpPr>
        <p:spPr bwMode="auto">
          <a:xfrm flipV="1">
            <a:off x="3062288" y="3028950"/>
            <a:ext cx="4405312" cy="3333750"/>
          </a:xfrm>
          <a:prstGeom prst="curvedConnector2">
            <a:avLst/>
          </a:prstGeom>
          <a:noFill/>
          <a:ln w="28575">
            <a:solidFill>
              <a:srgbClr val="CC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503" name="AutoShape 31"/>
          <p:cNvCxnSpPr>
            <a:cxnSpLocks noChangeShapeType="1"/>
            <a:stCxn id="233478" idx="2"/>
            <a:endCxn id="233479"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504" name="AutoShape 32"/>
          <p:cNvCxnSpPr>
            <a:cxnSpLocks noChangeShapeType="1"/>
            <a:stCxn id="233479" idx="2"/>
            <a:endCxn id="233480" idx="0"/>
          </p:cNvCxnSpPr>
          <p:nvPr/>
        </p:nvCxnSpPr>
        <p:spPr bwMode="auto">
          <a:xfrm rot="5400000">
            <a:off x="1679575" y="459263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505" name="AutoShape 33"/>
          <p:cNvCxnSpPr>
            <a:cxnSpLocks noChangeShapeType="1"/>
            <a:stCxn id="233482" idx="1"/>
            <a:endCxn id="233478" idx="1"/>
          </p:cNvCxnSpPr>
          <p:nvPr/>
        </p:nvCxnSpPr>
        <p:spPr bwMode="auto">
          <a:xfrm rot="10800000" flipH="1">
            <a:off x="595313" y="3532188"/>
            <a:ext cx="1587" cy="2830512"/>
          </a:xfrm>
          <a:prstGeom prst="curvedConnector3">
            <a:avLst>
              <a:gd name="adj1" fmla="val -29800000"/>
            </a:avLst>
          </a:prstGeom>
          <a:noFill/>
          <a:ln w="28575">
            <a:solidFill>
              <a:srgbClr val="CC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506" name="AutoShape 34"/>
          <p:cNvCxnSpPr>
            <a:cxnSpLocks noChangeShapeType="1"/>
            <a:stCxn id="233482" idx="3"/>
            <a:endCxn id="233483" idx="2"/>
          </p:cNvCxnSpPr>
          <p:nvPr/>
        </p:nvCxnSpPr>
        <p:spPr bwMode="auto">
          <a:xfrm flipV="1">
            <a:off x="3062288" y="3028950"/>
            <a:ext cx="1662112" cy="3333750"/>
          </a:xfrm>
          <a:prstGeom prst="curvedConnector2">
            <a:avLst/>
          </a:prstGeom>
          <a:noFill/>
          <a:ln w="28575">
            <a:solidFill>
              <a:srgbClr val="CC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55867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dirty="0"/>
              <a:t>Putting it all together (one option)</a:t>
            </a:r>
          </a:p>
        </p:txBody>
      </p:sp>
      <p:sp>
        <p:nvSpPr>
          <p:cNvPr id="2" name="Slide Number Placeholder 1"/>
          <p:cNvSpPr>
            <a:spLocks noGrp="1"/>
          </p:cNvSpPr>
          <p:nvPr>
            <p:ph type="sldNum" idx="12"/>
          </p:nvPr>
        </p:nvSpPr>
        <p:spPr/>
        <p:txBody>
          <a:bodyPr/>
          <a:lstStyle/>
          <a:p>
            <a:fld id="{BFB36943-051A-49EF-9433-35C0F77FD56D}" type="slidenum">
              <a:rPr lang="en-US" altLang="en-US" smtClean="0"/>
              <a:pPr/>
              <a:t>57</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235523" name="Rectangle 3"/>
          <p:cNvSpPr>
            <a:spLocks noChangeArrowheads="1"/>
          </p:cNvSpPr>
          <p:nvPr/>
        </p:nvSpPr>
        <p:spPr bwMode="auto">
          <a:xfrm>
            <a:off x="609600" y="12192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a:t>Fetch</a:t>
            </a:r>
          </a:p>
        </p:txBody>
      </p:sp>
      <p:sp>
        <p:nvSpPr>
          <p:cNvPr id="235524" name="Rectangle 4"/>
          <p:cNvSpPr>
            <a:spLocks noChangeArrowheads="1"/>
          </p:cNvSpPr>
          <p:nvPr/>
        </p:nvSpPr>
        <p:spPr bwMode="auto">
          <a:xfrm>
            <a:off x="609600" y="1925638"/>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Decode</a:t>
            </a:r>
          </a:p>
        </p:txBody>
      </p:sp>
      <p:sp>
        <p:nvSpPr>
          <p:cNvPr id="235525" name="Rectangle 5"/>
          <p:cNvSpPr>
            <a:spLocks noChangeArrowheads="1"/>
          </p:cNvSpPr>
          <p:nvPr/>
        </p:nvSpPr>
        <p:spPr bwMode="auto">
          <a:xfrm>
            <a:off x="609600" y="2633663"/>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Rename</a:t>
            </a:r>
          </a:p>
        </p:txBody>
      </p:sp>
      <p:sp>
        <p:nvSpPr>
          <p:cNvPr id="235526" name="Rectangle 6"/>
          <p:cNvSpPr>
            <a:spLocks noChangeArrowheads="1"/>
          </p:cNvSpPr>
          <p:nvPr/>
        </p:nvSpPr>
        <p:spPr bwMode="auto">
          <a:xfrm>
            <a:off x="609600" y="3341688"/>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ROB</a:t>
            </a:r>
          </a:p>
        </p:txBody>
      </p:sp>
      <p:sp>
        <p:nvSpPr>
          <p:cNvPr id="235527" name="Rectangle 7"/>
          <p:cNvSpPr>
            <a:spLocks noChangeArrowheads="1"/>
          </p:cNvSpPr>
          <p:nvPr/>
        </p:nvSpPr>
        <p:spPr bwMode="auto">
          <a:xfrm>
            <a:off x="609600" y="4048125"/>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RS</a:t>
            </a:r>
          </a:p>
        </p:txBody>
      </p:sp>
      <p:sp>
        <p:nvSpPr>
          <p:cNvPr id="235528" name="Rectangle 8"/>
          <p:cNvSpPr>
            <a:spLocks noChangeArrowheads="1"/>
          </p:cNvSpPr>
          <p:nvPr/>
        </p:nvSpPr>
        <p:spPr bwMode="auto">
          <a:xfrm>
            <a:off x="609600" y="475615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Execute/Mem</a:t>
            </a:r>
          </a:p>
        </p:txBody>
      </p:sp>
      <p:sp>
        <p:nvSpPr>
          <p:cNvPr id="235529" name="Rectangle 9"/>
          <p:cNvSpPr>
            <a:spLocks noChangeArrowheads="1"/>
          </p:cNvSpPr>
          <p:nvPr/>
        </p:nvSpPr>
        <p:spPr bwMode="auto">
          <a:xfrm>
            <a:off x="609600" y="5464175"/>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WB</a:t>
            </a:r>
          </a:p>
        </p:txBody>
      </p:sp>
      <p:sp>
        <p:nvSpPr>
          <p:cNvPr id="235530" name="Rectangle 10"/>
          <p:cNvSpPr>
            <a:spLocks noChangeArrowheads="1"/>
          </p:cNvSpPr>
          <p:nvPr/>
        </p:nvSpPr>
        <p:spPr bwMode="auto">
          <a:xfrm>
            <a:off x="609600" y="6172200"/>
            <a:ext cx="2438400" cy="3810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Retire</a:t>
            </a:r>
          </a:p>
        </p:txBody>
      </p:sp>
      <p:sp>
        <p:nvSpPr>
          <p:cNvPr id="235531" name="Rectangle 11"/>
          <p:cNvSpPr>
            <a:spLocks noChangeArrowheads="1"/>
          </p:cNvSpPr>
          <p:nvPr/>
        </p:nvSpPr>
        <p:spPr bwMode="auto">
          <a:xfrm>
            <a:off x="33528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RAT</a:t>
            </a:r>
          </a:p>
        </p:txBody>
      </p:sp>
      <p:sp>
        <p:nvSpPr>
          <p:cNvPr id="235532" name="Rectangle 12"/>
          <p:cNvSpPr>
            <a:spLocks noChangeArrowheads="1"/>
          </p:cNvSpPr>
          <p:nvPr/>
        </p:nvSpPr>
        <p:spPr bwMode="auto">
          <a:xfrm>
            <a:off x="3352800" y="3341688"/>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Physical registers</a:t>
            </a:r>
          </a:p>
        </p:txBody>
      </p:sp>
      <p:sp>
        <p:nvSpPr>
          <p:cNvPr id="235533" name="Rectangle 13"/>
          <p:cNvSpPr>
            <a:spLocks noChangeArrowheads="1"/>
          </p:cNvSpPr>
          <p:nvPr/>
        </p:nvSpPr>
        <p:spPr bwMode="auto">
          <a:xfrm>
            <a:off x="6096000" y="263366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Arch registers</a:t>
            </a:r>
          </a:p>
        </p:txBody>
      </p:sp>
      <p:sp>
        <p:nvSpPr>
          <p:cNvPr id="235534" name="Rectangle 14"/>
          <p:cNvSpPr>
            <a:spLocks noChangeArrowheads="1"/>
          </p:cNvSpPr>
          <p:nvPr/>
        </p:nvSpPr>
        <p:spPr bwMode="auto">
          <a:xfrm>
            <a:off x="6096000" y="3711575"/>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LSQ</a:t>
            </a:r>
          </a:p>
        </p:txBody>
      </p:sp>
      <p:sp>
        <p:nvSpPr>
          <p:cNvPr id="235535" name="Rectangle 15"/>
          <p:cNvSpPr>
            <a:spLocks noChangeArrowheads="1"/>
          </p:cNvSpPr>
          <p:nvPr/>
        </p:nvSpPr>
        <p:spPr bwMode="auto">
          <a:xfrm>
            <a:off x="3352800" y="4049713"/>
            <a:ext cx="2743200" cy="3810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Reservation stations</a:t>
            </a:r>
          </a:p>
        </p:txBody>
      </p:sp>
      <p:cxnSp>
        <p:nvCxnSpPr>
          <p:cNvPr id="235536" name="AutoShape 16"/>
          <p:cNvCxnSpPr>
            <a:cxnSpLocks noChangeShapeType="1"/>
            <a:stCxn id="235533" idx="2"/>
            <a:endCxn id="235532" idx="0"/>
          </p:cNvCxnSpPr>
          <p:nvPr/>
        </p:nvCxnSpPr>
        <p:spPr bwMode="auto">
          <a:xfrm rot="5400000">
            <a:off x="5946775" y="1806575"/>
            <a:ext cx="298450" cy="2743200"/>
          </a:xfrm>
          <a:prstGeom prst="curvedConnector3">
            <a:avLst>
              <a:gd name="adj1" fmla="val 5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37" name="AutoShape 17"/>
          <p:cNvCxnSpPr>
            <a:cxnSpLocks noChangeShapeType="1"/>
            <a:stCxn id="235532" idx="2"/>
            <a:endCxn id="235535" idx="0"/>
          </p:cNvCxnSpPr>
          <p:nvPr/>
        </p:nvCxnSpPr>
        <p:spPr bwMode="auto">
          <a:xfrm rot="5400000">
            <a:off x="4575175" y="388620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38" name="AutoShape 18"/>
          <p:cNvCxnSpPr>
            <a:cxnSpLocks noChangeShapeType="1"/>
            <a:stCxn id="235528" idx="3"/>
            <a:endCxn id="235535" idx="2"/>
          </p:cNvCxnSpPr>
          <p:nvPr/>
        </p:nvCxnSpPr>
        <p:spPr bwMode="auto">
          <a:xfrm flipV="1">
            <a:off x="3062288" y="4445000"/>
            <a:ext cx="1662112" cy="501650"/>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39" name="AutoShape 19"/>
          <p:cNvCxnSpPr>
            <a:cxnSpLocks noChangeShapeType="1"/>
            <a:stCxn id="235528" idx="3"/>
            <a:endCxn id="235534" idx="2"/>
          </p:cNvCxnSpPr>
          <p:nvPr/>
        </p:nvCxnSpPr>
        <p:spPr bwMode="auto">
          <a:xfrm flipV="1">
            <a:off x="3062288" y="4106863"/>
            <a:ext cx="4405312" cy="839787"/>
          </a:xfrm>
          <a:prstGeom prst="curvedConnector2">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0" name="AutoShape 20"/>
          <p:cNvCxnSpPr>
            <a:cxnSpLocks noChangeShapeType="1"/>
            <a:stCxn id="235528" idx="2"/>
            <a:endCxn id="235528" idx="1"/>
          </p:cNvCxnSpPr>
          <p:nvPr/>
        </p:nvCxnSpPr>
        <p:spPr bwMode="auto">
          <a:xfrm rot="16200000" flipV="1">
            <a:off x="1109663" y="4432300"/>
            <a:ext cx="204788" cy="1233487"/>
          </a:xfrm>
          <a:prstGeom prst="curvedConnector4">
            <a:avLst>
              <a:gd name="adj1" fmla="val -104653"/>
              <a:gd name="adj2" fmla="val 117375"/>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1" name="AutoShape 21"/>
          <p:cNvCxnSpPr>
            <a:cxnSpLocks noChangeShapeType="1"/>
            <a:stCxn id="235523" idx="2"/>
            <a:endCxn id="235524" idx="0"/>
          </p:cNvCxnSpPr>
          <p:nvPr/>
        </p:nvCxnSpPr>
        <p:spPr bwMode="auto">
          <a:xfrm rot="5400000">
            <a:off x="1680369" y="1762919"/>
            <a:ext cx="296862"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2" name="AutoShape 22"/>
          <p:cNvCxnSpPr>
            <a:cxnSpLocks noChangeShapeType="1"/>
            <a:stCxn id="235524" idx="2"/>
            <a:endCxn id="235525" idx="0"/>
          </p:cNvCxnSpPr>
          <p:nvPr/>
        </p:nvCxnSpPr>
        <p:spPr bwMode="auto">
          <a:xfrm rot="5400000">
            <a:off x="1679575" y="2470150"/>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3" name="AutoShape 23"/>
          <p:cNvCxnSpPr>
            <a:cxnSpLocks noChangeShapeType="1"/>
            <a:stCxn id="235525" idx="2"/>
            <a:endCxn id="235526" idx="0"/>
          </p:cNvCxnSpPr>
          <p:nvPr/>
        </p:nvCxnSpPr>
        <p:spPr bwMode="auto">
          <a:xfrm rot="5400000">
            <a:off x="1679575" y="3178175"/>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4" name="AutoShape 24"/>
          <p:cNvCxnSpPr>
            <a:cxnSpLocks noChangeShapeType="1"/>
            <a:stCxn id="235525" idx="3"/>
            <a:endCxn id="235531" idx="1"/>
          </p:cNvCxnSpPr>
          <p:nvPr/>
        </p:nvCxnSpPr>
        <p:spPr bwMode="auto">
          <a:xfrm>
            <a:off x="3062288" y="2824163"/>
            <a:ext cx="276225" cy="0"/>
          </a:xfrm>
          <a:prstGeom prst="straightConnector1">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5" name="AutoShape 25"/>
          <p:cNvCxnSpPr>
            <a:cxnSpLocks noChangeShapeType="1"/>
            <a:stCxn id="235526" idx="3"/>
            <a:endCxn id="235532" idx="1"/>
          </p:cNvCxnSpPr>
          <p:nvPr/>
        </p:nvCxnSpPr>
        <p:spPr bwMode="auto">
          <a:xfrm>
            <a:off x="3062288" y="3532188"/>
            <a:ext cx="2762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6" name="AutoShape 26"/>
          <p:cNvCxnSpPr>
            <a:cxnSpLocks noChangeShapeType="1"/>
            <a:stCxn id="235527" idx="3"/>
            <a:endCxn id="235535" idx="1"/>
          </p:cNvCxnSpPr>
          <p:nvPr/>
        </p:nvCxnSpPr>
        <p:spPr bwMode="auto">
          <a:xfrm>
            <a:off x="3062288" y="4238625"/>
            <a:ext cx="276225" cy="158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7" name="AutoShape 27"/>
          <p:cNvCxnSpPr>
            <a:cxnSpLocks noChangeShapeType="1"/>
            <a:stCxn id="235528" idx="2"/>
            <a:endCxn id="235529" idx="0"/>
          </p:cNvCxnSpPr>
          <p:nvPr/>
        </p:nvCxnSpPr>
        <p:spPr bwMode="auto">
          <a:xfrm rot="5400000">
            <a:off x="1679575" y="5300663"/>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8" name="AutoShape 28"/>
          <p:cNvCxnSpPr>
            <a:cxnSpLocks noChangeShapeType="1"/>
            <a:stCxn id="235529" idx="2"/>
            <a:endCxn id="235530" idx="0"/>
          </p:cNvCxnSpPr>
          <p:nvPr/>
        </p:nvCxnSpPr>
        <p:spPr bwMode="auto">
          <a:xfrm rot="5400000">
            <a:off x="1679575" y="600868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49" name="AutoShape 29"/>
          <p:cNvCxnSpPr>
            <a:cxnSpLocks noChangeShapeType="1"/>
            <a:stCxn id="235529" idx="3"/>
            <a:endCxn id="235532" idx="1"/>
          </p:cNvCxnSpPr>
          <p:nvPr/>
        </p:nvCxnSpPr>
        <p:spPr bwMode="auto">
          <a:xfrm flipV="1">
            <a:off x="3062288" y="3532188"/>
            <a:ext cx="276225" cy="2122487"/>
          </a:xfrm>
          <a:prstGeom prst="curvedConnector3">
            <a:avLst>
              <a:gd name="adj1" fmla="val 72986"/>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50" name="AutoShape 30"/>
          <p:cNvCxnSpPr>
            <a:cxnSpLocks noChangeShapeType="1"/>
            <a:stCxn id="235530" idx="3"/>
            <a:endCxn id="235533" idx="2"/>
          </p:cNvCxnSpPr>
          <p:nvPr/>
        </p:nvCxnSpPr>
        <p:spPr bwMode="auto">
          <a:xfrm flipV="1">
            <a:off x="3062288" y="3028950"/>
            <a:ext cx="4405312" cy="3333750"/>
          </a:xfrm>
          <a:prstGeom prst="curvedConnector2">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51" name="AutoShape 31"/>
          <p:cNvCxnSpPr>
            <a:cxnSpLocks noChangeShapeType="1"/>
            <a:stCxn id="235526" idx="2"/>
            <a:endCxn id="235527" idx="0"/>
          </p:cNvCxnSpPr>
          <p:nvPr/>
        </p:nvCxnSpPr>
        <p:spPr bwMode="auto">
          <a:xfrm rot="5400000">
            <a:off x="1680368" y="3885407"/>
            <a:ext cx="296863"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52" name="AutoShape 32"/>
          <p:cNvCxnSpPr>
            <a:cxnSpLocks noChangeShapeType="1"/>
            <a:stCxn id="235527" idx="2"/>
            <a:endCxn id="235528" idx="0"/>
          </p:cNvCxnSpPr>
          <p:nvPr/>
        </p:nvCxnSpPr>
        <p:spPr bwMode="auto">
          <a:xfrm rot="5400000">
            <a:off x="1679575" y="4592638"/>
            <a:ext cx="298450" cy="0"/>
          </a:xfrm>
          <a:prstGeom prst="straightConnector1">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53" name="AutoShape 33"/>
          <p:cNvCxnSpPr>
            <a:cxnSpLocks noChangeShapeType="1"/>
            <a:stCxn id="235530" idx="1"/>
            <a:endCxn id="235526" idx="1"/>
          </p:cNvCxnSpPr>
          <p:nvPr/>
        </p:nvCxnSpPr>
        <p:spPr bwMode="auto">
          <a:xfrm rot="10800000" flipH="1">
            <a:off x="595313" y="3532188"/>
            <a:ext cx="1587" cy="2830512"/>
          </a:xfrm>
          <a:prstGeom prst="curvedConnector3">
            <a:avLst>
              <a:gd name="adj1" fmla="val -29800000"/>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54" name="AutoShape 34"/>
          <p:cNvCxnSpPr>
            <a:cxnSpLocks noChangeShapeType="1"/>
            <a:stCxn id="235530" idx="3"/>
            <a:endCxn id="235531" idx="2"/>
          </p:cNvCxnSpPr>
          <p:nvPr/>
        </p:nvCxnSpPr>
        <p:spPr bwMode="auto">
          <a:xfrm flipV="1">
            <a:off x="3062288" y="3028950"/>
            <a:ext cx="1662112" cy="3333750"/>
          </a:xfrm>
          <a:prstGeom prst="curvedConnector2">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8524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5DB9-4E7D-7C49-B301-04723DD5250D}"/>
              </a:ext>
            </a:extLst>
          </p:cNvPr>
          <p:cNvSpPr>
            <a:spLocks noGrp="1"/>
          </p:cNvSpPr>
          <p:nvPr>
            <p:ph type="title"/>
          </p:nvPr>
        </p:nvSpPr>
        <p:spPr/>
        <p:txBody>
          <a:bodyPr/>
          <a:lstStyle/>
          <a:p>
            <a:r>
              <a:rPr lang="en-US" dirty="0"/>
              <a:t>Survey #2: How are we doing?</a:t>
            </a:r>
          </a:p>
        </p:txBody>
      </p:sp>
      <p:pic>
        <p:nvPicPr>
          <p:cNvPr id="7" name="Content Placeholder 6">
            <a:extLst>
              <a:ext uri="{FF2B5EF4-FFF2-40B4-BE49-F238E27FC236}">
                <a16:creationId xmlns:a16="http://schemas.microsoft.com/office/drawing/2014/main" id="{B69270B3-DD5A-034E-B448-C8355921E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719" y="1433513"/>
            <a:ext cx="6417361" cy="5408612"/>
          </a:xfrm>
        </p:spPr>
      </p:pic>
      <p:sp>
        <p:nvSpPr>
          <p:cNvPr id="4" name="Slide Number Placeholder 3">
            <a:extLst>
              <a:ext uri="{FF2B5EF4-FFF2-40B4-BE49-F238E27FC236}">
                <a16:creationId xmlns:a16="http://schemas.microsoft.com/office/drawing/2014/main" id="{D6EC367D-6A60-9C4D-97F9-D2BD868A1B99}"/>
              </a:ext>
            </a:extLst>
          </p:cNvPr>
          <p:cNvSpPr>
            <a:spLocks noGrp="1"/>
          </p:cNvSpPr>
          <p:nvPr>
            <p:ph type="sldNum" idx="12"/>
          </p:nvPr>
        </p:nvSpPr>
        <p:spPr/>
        <p:txBody>
          <a:bodyPr/>
          <a:lstStyle/>
          <a:p>
            <a:fld id="{9298A09C-1584-4E46-935C-492AB14C1C1B}"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BDA5793D-F3A7-1A44-962B-6DD0A9F1D01F}"/>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105795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AA8B-5C95-EA42-9F9B-A2F077387440}"/>
              </a:ext>
            </a:extLst>
          </p:cNvPr>
          <p:cNvSpPr>
            <a:spLocks noGrp="1"/>
          </p:cNvSpPr>
          <p:nvPr>
            <p:ph type="title"/>
          </p:nvPr>
        </p:nvSpPr>
        <p:spPr/>
        <p:txBody>
          <a:bodyPr/>
          <a:lstStyle/>
          <a:p>
            <a:r>
              <a:rPr lang="en-US" dirty="0"/>
              <a:t>Survey #2: How are we doing?</a:t>
            </a:r>
          </a:p>
        </p:txBody>
      </p:sp>
      <p:pic>
        <p:nvPicPr>
          <p:cNvPr id="7" name="Content Placeholder 6">
            <a:extLst>
              <a:ext uri="{FF2B5EF4-FFF2-40B4-BE49-F238E27FC236}">
                <a16:creationId xmlns:a16="http://schemas.microsoft.com/office/drawing/2014/main" id="{ED4DB6AE-BF85-B146-A8E4-E927230315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644" y="1433513"/>
            <a:ext cx="6817512" cy="5408612"/>
          </a:xfrm>
        </p:spPr>
      </p:pic>
      <p:sp>
        <p:nvSpPr>
          <p:cNvPr id="4" name="Slide Number Placeholder 3">
            <a:extLst>
              <a:ext uri="{FF2B5EF4-FFF2-40B4-BE49-F238E27FC236}">
                <a16:creationId xmlns:a16="http://schemas.microsoft.com/office/drawing/2014/main" id="{45FA7517-6B4F-BA4F-8AB8-E3E460ACC6C3}"/>
              </a:ext>
            </a:extLst>
          </p:cNvPr>
          <p:cNvSpPr>
            <a:spLocks noGrp="1"/>
          </p:cNvSpPr>
          <p:nvPr>
            <p:ph type="sldNum" idx="12"/>
          </p:nvPr>
        </p:nvSpPr>
        <p:spPr/>
        <p:txBody>
          <a:bodyPr/>
          <a:lstStyle/>
          <a:p>
            <a:fld id="{9298A09C-1584-4E46-935C-492AB14C1C1B}"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A0F65CF9-35FC-6247-92CB-34358DBFAFCF}"/>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221191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12DB-D3EE-A249-A2D1-873B536855B5}"/>
              </a:ext>
            </a:extLst>
          </p:cNvPr>
          <p:cNvSpPr>
            <a:spLocks noGrp="1"/>
          </p:cNvSpPr>
          <p:nvPr>
            <p:ph type="title"/>
          </p:nvPr>
        </p:nvSpPr>
        <p:spPr/>
        <p:txBody>
          <a:bodyPr/>
          <a:lstStyle/>
          <a:p>
            <a:r>
              <a:rPr lang="en-US" dirty="0"/>
              <a:t>Survey #2: How are we doing?</a:t>
            </a:r>
          </a:p>
        </p:txBody>
      </p:sp>
      <p:sp>
        <p:nvSpPr>
          <p:cNvPr id="3" name="Content Placeholder 2">
            <a:extLst>
              <a:ext uri="{FF2B5EF4-FFF2-40B4-BE49-F238E27FC236}">
                <a16:creationId xmlns:a16="http://schemas.microsoft.com/office/drawing/2014/main" id="{41390434-0165-8C41-B191-387588812008}"/>
              </a:ext>
            </a:extLst>
          </p:cNvPr>
          <p:cNvSpPr>
            <a:spLocks noGrp="1"/>
          </p:cNvSpPr>
          <p:nvPr>
            <p:ph idx="1"/>
          </p:nvPr>
        </p:nvSpPr>
        <p:spPr/>
        <p:txBody>
          <a:bodyPr/>
          <a:lstStyle/>
          <a:p>
            <a:r>
              <a:rPr lang="en-US" dirty="0"/>
              <a:t>What other topics would you like covered?</a:t>
            </a:r>
          </a:p>
          <a:p>
            <a:pPr lvl="1"/>
            <a:r>
              <a:rPr lang="en-US" dirty="0"/>
              <a:t>Real-world examples</a:t>
            </a:r>
          </a:p>
          <a:p>
            <a:pPr lvl="1"/>
            <a:r>
              <a:rPr lang="en-US" dirty="0"/>
              <a:t>Recent architectural changes and contributions</a:t>
            </a:r>
          </a:p>
          <a:p>
            <a:pPr lvl="1"/>
            <a:r>
              <a:rPr lang="en-US" dirty="0"/>
              <a:t>Breaking down an SoC</a:t>
            </a:r>
          </a:p>
          <a:p>
            <a:pPr lvl="1"/>
            <a:r>
              <a:rPr lang="en-US" dirty="0"/>
              <a:t>Different generations of Intel processors</a:t>
            </a:r>
          </a:p>
          <a:p>
            <a:pPr lvl="1"/>
            <a:r>
              <a:rPr lang="en-US" dirty="0"/>
              <a:t>TAGE branch predictors and other latest branch predictors</a:t>
            </a:r>
          </a:p>
          <a:p>
            <a:pPr lvl="1"/>
            <a:r>
              <a:rPr lang="en-US" dirty="0"/>
              <a:t>GPU</a:t>
            </a:r>
          </a:p>
          <a:p>
            <a:pPr lvl="1"/>
            <a:r>
              <a:rPr lang="en-US" dirty="0"/>
              <a:t>Non-von-Neumann architecture</a:t>
            </a:r>
          </a:p>
          <a:p>
            <a:pPr lvl="1"/>
            <a:r>
              <a:rPr lang="en-US" dirty="0"/>
              <a:t>Machine Learning related topics</a:t>
            </a:r>
          </a:p>
          <a:p>
            <a:pPr lvl="1"/>
            <a:r>
              <a:rPr lang="en-US" dirty="0"/>
              <a:t>Formal verification, </a:t>
            </a:r>
            <a:r>
              <a:rPr lang="en-US" dirty="0" err="1"/>
              <a:t>Bluespec</a:t>
            </a:r>
            <a:r>
              <a:rPr lang="en-US" dirty="0"/>
              <a:t>, RISC-V</a:t>
            </a:r>
          </a:p>
          <a:p>
            <a:pPr lvl="1"/>
            <a:endParaRPr lang="en-US" dirty="0"/>
          </a:p>
        </p:txBody>
      </p:sp>
      <p:sp>
        <p:nvSpPr>
          <p:cNvPr id="4" name="Slide Number Placeholder 3">
            <a:extLst>
              <a:ext uri="{FF2B5EF4-FFF2-40B4-BE49-F238E27FC236}">
                <a16:creationId xmlns:a16="http://schemas.microsoft.com/office/drawing/2014/main" id="{9F4B7E1A-797C-8645-BC16-8C5BE3EE9C53}"/>
              </a:ext>
            </a:extLst>
          </p:cNvPr>
          <p:cNvSpPr>
            <a:spLocks noGrp="1"/>
          </p:cNvSpPr>
          <p:nvPr>
            <p:ph type="sldNum" idx="12"/>
          </p:nvPr>
        </p:nvSpPr>
        <p:spPr/>
        <p:txBody>
          <a:bodyPr/>
          <a:lstStyle/>
          <a:p>
            <a:fld id="{9298A09C-1584-4E46-935C-492AB14C1C1B}"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50352C6C-8CD0-5747-9CB4-982CCA233142}"/>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139567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B60A-ADBC-EF41-87C2-112E8EC89FAD}"/>
              </a:ext>
            </a:extLst>
          </p:cNvPr>
          <p:cNvSpPr>
            <a:spLocks noGrp="1"/>
          </p:cNvSpPr>
          <p:nvPr>
            <p:ph type="title"/>
          </p:nvPr>
        </p:nvSpPr>
        <p:spPr/>
        <p:txBody>
          <a:bodyPr/>
          <a:lstStyle/>
          <a:p>
            <a:r>
              <a:rPr lang="en-US" dirty="0"/>
              <a:t>Survey #2: How are we doing?</a:t>
            </a:r>
          </a:p>
        </p:txBody>
      </p:sp>
      <p:sp>
        <p:nvSpPr>
          <p:cNvPr id="3" name="Content Placeholder 2">
            <a:extLst>
              <a:ext uri="{FF2B5EF4-FFF2-40B4-BE49-F238E27FC236}">
                <a16:creationId xmlns:a16="http://schemas.microsoft.com/office/drawing/2014/main" id="{A919B8FE-805F-604B-85AD-8505A464D89D}"/>
              </a:ext>
            </a:extLst>
          </p:cNvPr>
          <p:cNvSpPr>
            <a:spLocks noGrp="1"/>
          </p:cNvSpPr>
          <p:nvPr>
            <p:ph idx="1"/>
          </p:nvPr>
        </p:nvSpPr>
        <p:spPr/>
        <p:txBody>
          <a:bodyPr/>
          <a:lstStyle/>
          <a:p>
            <a:r>
              <a:rPr lang="en-US" dirty="0"/>
              <a:t>Other comments </a:t>
            </a:r>
            <a:r>
              <a:rPr lang="en-US" sz="2000" dirty="0"/>
              <a:t>(Most responses paraphrased. Removed compliments)</a:t>
            </a:r>
            <a:endParaRPr lang="en-US" dirty="0"/>
          </a:p>
          <a:p>
            <a:pPr lvl="2"/>
            <a:r>
              <a:rPr lang="en-US" dirty="0"/>
              <a:t>“I worry that people who haven’t taken this class before are at a disadvantage”</a:t>
            </a:r>
          </a:p>
          <a:p>
            <a:pPr lvl="1"/>
            <a:r>
              <a:rPr lang="en-US" dirty="0"/>
              <a:t>Lectures</a:t>
            </a:r>
          </a:p>
          <a:p>
            <a:pPr lvl="2"/>
            <a:r>
              <a:rPr lang="en-US" dirty="0"/>
              <a:t>“Sometimes the lectures feel like the slide is simply being read rather than a story is being told.”</a:t>
            </a:r>
          </a:p>
          <a:p>
            <a:pPr lvl="2"/>
            <a:r>
              <a:rPr lang="en-US" dirty="0"/>
              <a:t>Order of lectures sometimes feel out-of-order</a:t>
            </a:r>
          </a:p>
          <a:p>
            <a:pPr lvl="2"/>
            <a:r>
              <a:rPr lang="en-US" dirty="0"/>
              <a:t>Want more details in slides</a:t>
            </a:r>
          </a:p>
          <a:p>
            <a:pPr lvl="2"/>
            <a:r>
              <a:rPr lang="en-US" dirty="0"/>
              <a:t>Want some problem set type examples in class</a:t>
            </a:r>
          </a:p>
          <a:p>
            <a:pPr lvl="1"/>
            <a:r>
              <a:rPr lang="en-US" dirty="0"/>
              <a:t>Assignments</a:t>
            </a:r>
          </a:p>
          <a:p>
            <a:pPr lvl="2"/>
            <a:r>
              <a:rPr lang="en-US" dirty="0"/>
              <a:t>Want feedback on lab and assignments</a:t>
            </a:r>
          </a:p>
          <a:p>
            <a:pPr lvl="2"/>
            <a:r>
              <a:rPr lang="en-US" dirty="0"/>
              <a:t>For labs, want more than one chance for testing our code</a:t>
            </a:r>
          </a:p>
          <a:p>
            <a:pPr lvl="2"/>
            <a:r>
              <a:rPr lang="en-US" dirty="0"/>
              <a:t>“I don’t have a good C background which is making homework and labs quite difficult”</a:t>
            </a:r>
          </a:p>
          <a:p>
            <a:pPr lvl="1"/>
            <a:r>
              <a:rPr lang="en-US" dirty="0"/>
              <a:t>Discussion Sections</a:t>
            </a:r>
          </a:p>
          <a:p>
            <a:pPr lvl="2"/>
            <a:r>
              <a:rPr lang="en-US" dirty="0"/>
              <a:t>Want new content instead of recitation</a:t>
            </a:r>
          </a:p>
        </p:txBody>
      </p:sp>
      <p:sp>
        <p:nvSpPr>
          <p:cNvPr id="4" name="Slide Number Placeholder 3">
            <a:extLst>
              <a:ext uri="{FF2B5EF4-FFF2-40B4-BE49-F238E27FC236}">
                <a16:creationId xmlns:a16="http://schemas.microsoft.com/office/drawing/2014/main" id="{C0C2280D-62DD-A843-87F7-7335382262E1}"/>
              </a:ext>
            </a:extLst>
          </p:cNvPr>
          <p:cNvSpPr>
            <a:spLocks noGrp="1"/>
          </p:cNvSpPr>
          <p:nvPr>
            <p:ph type="sldNum" idx="12"/>
          </p:nvPr>
        </p:nvSpPr>
        <p:spPr/>
        <p:txBody>
          <a:bodyPr/>
          <a:lstStyle/>
          <a:p>
            <a:fld id="{9298A09C-1584-4E46-935C-492AB14C1C1B}"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9EA1F292-4555-DD4B-8D44-3606F469E088}"/>
              </a:ext>
            </a:extLst>
          </p:cNvPr>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628129062"/>
      </p:ext>
    </p:extLst>
  </p:cSld>
  <p:clrMapOvr>
    <a:masterClrMapping/>
  </p:clrMapOvr>
</p:sld>
</file>

<file path=ppt/theme/theme1.xml><?xml version="1.0" encoding="utf-8"?>
<a:theme xmlns:a="http://schemas.openxmlformats.org/drawingml/2006/main" name="460n">
  <a:themeElements>
    <a:clrScheme name="Custom 1">
      <a:dk1>
        <a:srgbClr val="003057"/>
      </a:dk1>
      <a:lt1>
        <a:sysClr val="window" lastClr="FFFFFF"/>
      </a:lt1>
      <a:dk2>
        <a:srgbClr val="115E67"/>
      </a:dk2>
      <a:lt2>
        <a:srgbClr val="D9C89E"/>
      </a:lt2>
      <a:accent1>
        <a:srgbClr val="115E67"/>
      </a:accent1>
      <a:accent2>
        <a:srgbClr val="CB6015"/>
      </a:accent2>
      <a:accent3>
        <a:srgbClr val="7FA9AE"/>
      </a:accent3>
      <a:accent4>
        <a:srgbClr val="A9C47F"/>
      </a:accent4>
      <a:accent5>
        <a:srgbClr val="D9C89E"/>
      </a:accent5>
      <a:accent6>
        <a:srgbClr val="F2A900"/>
      </a:accent6>
      <a:hlink>
        <a:srgbClr val="A9C47F"/>
      </a:hlink>
      <a:folHlink>
        <a:srgbClr val="7FA9AE"/>
      </a:folHlink>
    </a:clrScheme>
    <a:fontScheme name="Default Design">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rtlCol="0" anchor="ctr" anchorCtr="0" compatLnSpc="1">
        <a:prstTxWarp prst="textNoShape">
          <a:avLst/>
        </a:prstTxWarp>
      </a:bodyPr>
      <a:lstStyle>
        <a:defPPr marL="0" marR="0" indent="0" algn="ctr" defTabSz="457200" rtl="0" eaLnBrk="1" fontAlgn="base" latinLnBrk="0" hangingPunct="1">
          <a:lnSpc>
            <a:spcPct val="99000"/>
          </a:lnSpc>
          <a:spcBef>
            <a:spcPct val="0"/>
          </a:spcBef>
          <a:spcAft>
            <a:spcPct val="0"/>
          </a:spcAft>
          <a:buClr>
            <a:srgbClr val="333399"/>
          </a:buClr>
          <a:buSzPct val="100000"/>
          <a:buFont typeface="Century Gothic" pitchFamily="34" charset="0"/>
          <a:buNone/>
          <a:tabLst/>
          <a:defRPr kumimoji="0" sz="2800" b="1" i="0" u="none" strike="noStrike" cap="none" normalizeH="0" baseline="0" smtClean="0">
            <a:ln>
              <a:noFill/>
            </a:ln>
            <a:solidFill>
              <a:srgbClr val="CC6633"/>
            </a:solidFill>
            <a:effectLst/>
            <a:latin typeface="Century Gothic" pitchFamily="34" charset="0"/>
            <a:cs typeface="Times New Roman" pitchFamily="18" charset="0"/>
          </a:defRPr>
        </a:defPPr>
      </a:lstStyle>
    </a:spDef>
    <a:lnDef>
      <a:spPr bwMode="auto">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60n" id="{1DFFF42F-61EB-4570-BC87-4E7578A67701}" vid="{B05BC2EA-372D-4626-BE42-726909503E5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460n</Template>
  <TotalTime>73022</TotalTime>
  <Words>3405</Words>
  <Application>Microsoft Macintosh PowerPoint</Application>
  <PresentationFormat>On-screen Show (4:3)</PresentationFormat>
  <Paragraphs>986</Paragraphs>
  <Slides>57</Slides>
  <Notes>44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Lato</vt:lpstr>
      <vt:lpstr>Source Sans Pro Light</vt:lpstr>
      <vt:lpstr>Arial</vt:lpstr>
      <vt:lpstr>Century Gothic</vt:lpstr>
      <vt:lpstr>Times New Roman</vt:lpstr>
      <vt:lpstr>Wingdings</vt:lpstr>
      <vt:lpstr>460n</vt:lpstr>
      <vt:lpstr>382N.1: Computer Architecture            Fall 2018: Lecture 9 </vt:lpstr>
      <vt:lpstr>Announcements</vt:lpstr>
      <vt:lpstr>Survey #2: How are we doing?</vt:lpstr>
      <vt:lpstr>Survey #2: How are we doing?</vt:lpstr>
      <vt:lpstr>Survey #2: How are we doing?</vt:lpstr>
      <vt:lpstr>Survey #2: How are we doing?</vt:lpstr>
      <vt:lpstr>Survey #2: How are we doing?</vt:lpstr>
      <vt:lpstr>Survey #2: How are we doing?</vt:lpstr>
      <vt:lpstr>Survey #2: How are we doing?</vt:lpstr>
      <vt:lpstr>Scoreboarding Review</vt:lpstr>
      <vt:lpstr>Tomasulo’s Algorithm Review</vt:lpstr>
      <vt:lpstr>Review: Simplified Tomasulo Pipeline</vt:lpstr>
      <vt:lpstr>Register File</vt:lpstr>
      <vt:lpstr>Register File Valid?</vt:lpstr>
      <vt:lpstr>More Registers without More Registers?</vt:lpstr>
      <vt:lpstr>Renaming and Hazards</vt:lpstr>
      <vt:lpstr>Tomasulo Register Renaming Algorithm  Intentional Error!</vt:lpstr>
      <vt:lpstr>Tomasulo Register Renaming Algorithm:  Corrected</vt:lpstr>
      <vt:lpstr>New Pipeline?</vt:lpstr>
      <vt:lpstr>Common Data Bus in 360/91   (floating point path)</vt:lpstr>
      <vt:lpstr>Figure from Original Paper</vt:lpstr>
      <vt:lpstr>Reservation station entry:  May be more than one per FU</vt:lpstr>
      <vt:lpstr>Reservation Station Design Options</vt:lpstr>
      <vt:lpstr>Tomasulo Dispatch/Issue/Execute/Complete</vt:lpstr>
      <vt:lpstr>Nonblocking Caches</vt:lpstr>
      <vt:lpstr>Out-of-Order Completion</vt:lpstr>
      <vt:lpstr>Out-of-Order Completion =&gt;   In-Order Retirement</vt:lpstr>
      <vt:lpstr>Determining Order  Reorder Buffer == Completion Buffer</vt:lpstr>
      <vt:lpstr>Out-of-Order Execution =&gt;   In-Order State Update</vt:lpstr>
      <vt:lpstr>Possible Reorder Buffer – Implemented as Circular Buffer</vt:lpstr>
      <vt:lpstr>Possible Reorder Buffer – Implemented as Circular Buffer</vt:lpstr>
      <vt:lpstr>Shadow Memory Buffers/Store Buffers</vt:lpstr>
      <vt:lpstr>Shadow Memory Buffers/Store Buffers</vt:lpstr>
      <vt:lpstr>Where is the Reorder Buffer?</vt:lpstr>
      <vt:lpstr>Alternative: Explicit Register Renaming</vt:lpstr>
      <vt:lpstr>Tradeoffs of Explicit Register Renaming (Physical Register Files)</vt:lpstr>
      <vt:lpstr>Reorder Buffer with   Explicit Register Renaming</vt:lpstr>
      <vt:lpstr>When Are Explicit Rename Registers Deallocated?</vt:lpstr>
      <vt:lpstr>Solution 1</vt:lpstr>
      <vt:lpstr>Solution 1a</vt:lpstr>
      <vt:lpstr>Where is the Reorder Buffer?</vt:lpstr>
      <vt:lpstr>Putting it all together</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lpstr>Putting it all together (one option)</vt:lpstr>
    </vt:vector>
  </TitlesOfParts>
  <Company>IBM CUSTOMER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360N: Computer Architecture Spring 2005</dc:title>
  <dc:creator>Derek Chiou</dc:creator>
  <cp:lastModifiedBy>Dam Sunwoo</cp:lastModifiedBy>
  <cp:revision>504</cp:revision>
  <cp:lastPrinted>2017-10-04T01:27:43Z</cp:lastPrinted>
  <dcterms:created xsi:type="dcterms:W3CDTF">2004-11-27T22:24:25Z</dcterms:created>
  <dcterms:modified xsi:type="dcterms:W3CDTF">2018-10-01T21:21:05Z</dcterms:modified>
</cp:coreProperties>
</file>