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57" r:id="rId5"/>
    <p:sldId id="258" r:id="rId6"/>
    <p:sldId id="259" r:id="rId7"/>
    <p:sldId id="260" r:id="rId8"/>
    <p:sldId id="261" r:id="rId9"/>
    <p:sldId id="266" r:id="rId10"/>
    <p:sldId id="267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崔老师的PPT\bghom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29" y="2353360"/>
            <a:ext cx="920511" cy="9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39" y="2332723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45" y="2353360"/>
            <a:ext cx="917336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8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0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2" y="2343835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PECLOGO-eff-0-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33" y="4548188"/>
            <a:ext cx="83480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57" y="452278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167" y="5105401"/>
            <a:ext cx="412643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47" y="4559301"/>
            <a:ext cx="315831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PPECLOGO-eff-0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78" y="5146677"/>
            <a:ext cx="155535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76" y="435133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PPECLOGO-eff-5-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90" y="4749801"/>
            <a:ext cx="116333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 descr="PPECLOGO-eff-5-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57" y="4868864"/>
            <a:ext cx="1444249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1" descr="PPECLOGO-eff-5-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57" y="4446590"/>
            <a:ext cx="87924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05" y="501332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01" y="421957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" descr="PPECLOGO-eff2-1-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46" y="4508501"/>
            <a:ext cx="133632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67" y="4459288"/>
            <a:ext cx="344399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 descr="PPECLOGO-eff2-1-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12" y="4824414"/>
            <a:ext cx="55389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7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15" y="4562475"/>
            <a:ext cx="284089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8" descr="PPECLOGO-eff2-1-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0" y="4900614"/>
            <a:ext cx="22219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1200" y="4413600"/>
            <a:ext cx="7892583" cy="893763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7600" y="5378333"/>
            <a:ext cx="7899098" cy="530224"/>
          </a:xfr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fld id="{87E4BE33-EC1D-4BDB-8015-45DF6AF7B3D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1449" y="439616"/>
            <a:ext cx="11669102" cy="56693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00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767263"/>
            <a:ext cx="5961600" cy="9443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25600" y="3784613"/>
            <a:ext cx="7314064" cy="148522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765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3" y="1347118"/>
            <a:ext cx="5279099" cy="45000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4327" y="1347118"/>
            <a:ext cx="5284103" cy="45000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576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00" y="1392406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00" y="2336633"/>
            <a:ext cx="5158032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5775" y="1392406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5775" y="2336633"/>
            <a:ext cx="5183425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4800" y="2718000"/>
            <a:ext cx="5662800" cy="1432800"/>
          </a:xfrm>
        </p:spPr>
        <p:txBody>
          <a:bodyPr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13"/>
          <p:cNvSpPr>
            <a:spLocks noChangeArrowheads="1"/>
          </p:cNvSpPr>
          <p:nvPr userDrawn="1"/>
        </p:nvSpPr>
        <p:spPr bwMode="auto">
          <a:xfrm>
            <a:off x="3823293" y="3968609"/>
            <a:ext cx="4572396" cy="369792"/>
          </a:xfrm>
          <a:prstGeom prst="roundRect">
            <a:avLst>
              <a:gd name="adj" fmla="val 50000"/>
            </a:avLst>
          </a:prstGeom>
          <a:solidFill>
            <a:schemeClr val="accent2">
              <a:alpha val="98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 fontScale="6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417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10379" y="987426"/>
            <a:ext cx="617218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00" y="987426"/>
            <a:ext cx="4402800" cy="4873625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95722" y="195943"/>
            <a:ext cx="1102707" cy="606234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2" y="195943"/>
            <a:ext cx="9660993" cy="6062345"/>
          </a:xfrm>
        </p:spPr>
        <p:txBody>
          <a:bodyPr vert="eaVert"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356870" indent="-285750">
              <a:buFont typeface="Arial" panose="020B0604020202020204" pitchFamily="34" charset="0"/>
              <a:buChar char="•"/>
              <a:defRPr sz="2000"/>
            </a:lvl2pPr>
            <a:lvl3pPr marL="720090">
              <a:spcBef>
                <a:spcPts val="300"/>
              </a:spcBef>
              <a:spcAft>
                <a:spcPts val="300"/>
              </a:spcAft>
              <a:defRPr sz="2000"/>
            </a:lvl3pPr>
            <a:lvl4pPr marL="1080135">
              <a:spcBef>
                <a:spcPts val="300"/>
              </a:spcBef>
              <a:spcAft>
                <a:spcPts val="300"/>
              </a:spcAft>
              <a:defRPr sz="1800"/>
            </a:lvl4pPr>
            <a:lvl5pPr marL="1440180">
              <a:spcBef>
                <a:spcPts val="300"/>
              </a:spcBef>
              <a:spcAft>
                <a:spcPts val="300"/>
              </a:spcAft>
              <a:defRPr sz="1800"/>
            </a:lvl5pPr>
            <a:lvl6pPr marL="1800225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amisis\Desktop\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125537"/>
            <a:ext cx="10973117" cy="48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 flipH="1">
            <a:off x="214258" y="842491"/>
            <a:ext cx="3096405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1" y="804391"/>
            <a:ext cx="215844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800" baseline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 baseline="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09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1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ts val="300"/>
        </a:spcAft>
        <a:buChar char="•"/>
        <a:defRPr sz="2400" kern="1200" baseline="0">
          <a:solidFill>
            <a:srgbClr val="000000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687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3" Type="http://schemas.openxmlformats.org/officeDocument/2006/relationships/image" Target="../media/image22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image" Target="../media/image23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latin typeface="+mj-lt"/>
                <a:ea typeface="+mj-ea"/>
              </a:rPr>
              <a:t>追剧吧 需求报告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zh-CN" sz="2000" dirty="0">
                <a:latin typeface="+mn-lt"/>
                <a:ea typeface="+mn-ea"/>
              </a:rPr>
              <a:t>汇报人员：</a:t>
            </a:r>
            <a:r>
              <a:rPr lang="en-US" altLang="zh-CN" sz="2000" dirty="0">
                <a:latin typeface="+mn-lt"/>
                <a:ea typeface="+mn-ea"/>
              </a:rPr>
              <a:t>141220087</a:t>
            </a:r>
            <a:r>
              <a:rPr lang="zh-CN" altLang="en-US" sz="2000" dirty="0">
                <a:latin typeface="+mn-lt"/>
                <a:ea typeface="+mn-ea"/>
              </a:rPr>
              <a:t>申琳 </a:t>
            </a:r>
            <a:r>
              <a:rPr lang="en-US" altLang="zh-CN" sz="2000" dirty="0">
                <a:latin typeface="+mn-lt"/>
                <a:ea typeface="+mn-ea"/>
              </a:rPr>
              <a:t>145220004</a:t>
            </a:r>
            <a:r>
              <a:rPr lang="zh-CN" altLang="en-US" sz="2000" dirty="0">
                <a:latin typeface="+mn-lt"/>
                <a:ea typeface="+mn-ea"/>
              </a:rPr>
              <a:t>金珉志</a:t>
            </a:r>
            <a:endParaRPr lang="zh-CN" altLang="en-US" sz="2000" dirty="0">
              <a:latin typeface="+mn-lt"/>
              <a:ea typeface="+mn-ea"/>
            </a:endParaRPr>
          </a:p>
          <a:p>
            <a:pPr algn="ctr"/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任意多边形 45"/>
          <p:cNvSpPr/>
          <p:nvPr>
            <p:custDataLst>
              <p:tags r:id="rId1"/>
            </p:custDataLst>
          </p:nvPr>
        </p:nvSpPr>
        <p:spPr bwMode="auto">
          <a:xfrm>
            <a:off x="1701357" y="1636872"/>
            <a:ext cx="8794048" cy="3781684"/>
          </a:xfrm>
          <a:custGeom>
            <a:avLst/>
            <a:gdLst>
              <a:gd name="T0" fmla="*/ 0 w 3456384"/>
              <a:gd name="T1" fmla="*/ 3054350 h 3882329"/>
              <a:gd name="T2" fmla="*/ 8794750 w 3456384"/>
              <a:gd name="T3" fmla="*/ 3054350 h 3882329"/>
              <a:gd name="T4" fmla="*/ 0 w 3456384"/>
              <a:gd name="T5" fmla="*/ 3054350 h 3882329"/>
              <a:gd name="T6" fmla="*/ 0 w 3456384"/>
              <a:gd name="T7" fmla="*/ 0 h 3882329"/>
              <a:gd name="T8" fmla="*/ 8794750 w 3456384"/>
              <a:gd name="T9" fmla="*/ 0 h 3882329"/>
              <a:gd name="T10" fmla="*/ 0 w 3456384"/>
              <a:gd name="T11" fmla="*/ 0 h 3882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56384"/>
              <a:gd name="T19" fmla="*/ 0 h 3882329"/>
              <a:gd name="T20" fmla="*/ 3456384 w 3456384"/>
              <a:gd name="T21" fmla="*/ 3882329 h 3882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56384" h="3882329">
                <a:moveTo>
                  <a:pt x="0" y="3882329"/>
                </a:moveTo>
                <a:lnTo>
                  <a:pt x="3456384" y="3882329"/>
                </a:lnTo>
                <a:lnTo>
                  <a:pt x="0" y="3882329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0" y="0"/>
                </a:lnTo>
                <a:close/>
              </a:path>
            </a:pathLst>
          </a:custGeom>
          <a:noFill/>
          <a:ln w="22225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71981" rIns="0" bIns="71981"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+mn-ea"/>
              </a:rPr>
              <a:t>项目：追剧吧</a:t>
            </a:r>
            <a:r>
              <a:rPr lang="en-US" altLang="zh-CN" sz="1800" dirty="0">
                <a:latin typeface="+mn-lt"/>
                <a:ea typeface="+mn-ea"/>
              </a:rPr>
              <a:t>——</a:t>
            </a:r>
            <a:r>
              <a:rPr lang="zh-CN" altLang="en-US" sz="1800" dirty="0">
                <a:latin typeface="+mn-lt"/>
                <a:ea typeface="+mn-ea"/>
              </a:rPr>
              <a:t>视频的搬运工</a:t>
            </a:r>
            <a:endParaRPr lang="zh-CN" altLang="en-US" sz="180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+mn-ea"/>
              </a:rPr>
              <a:t>方式：面对面访谈</a:t>
            </a:r>
            <a:endParaRPr lang="zh-CN" altLang="en-US" sz="180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+mn-ea"/>
              </a:rPr>
              <a:t>           线上交流</a:t>
            </a:r>
            <a:endParaRPr lang="zh-CN" altLang="en-US" sz="180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+mn-ea"/>
              </a:rPr>
              <a:t>           线下协商</a:t>
            </a:r>
            <a:endParaRPr lang="zh-CN" altLang="en-US" sz="180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+mn-ea"/>
              </a:rPr>
              <a:t>对象：双方项目负责人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/>
              <a:t>获取需求</a:t>
            </a:r>
            <a:endParaRPr lang="zh-CN" altLang="zh-CN"/>
          </a:p>
        </p:txBody>
      </p:sp>
    </p:spTree>
    <p:custDataLst>
      <p:tags r:id="rId3"/>
    </p:custDataLst>
  </p:cSld>
  <p:clrMapOvr>
    <a:masterClrMapping/>
  </p:clrMapOvr>
  <p:transition spd="slow"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任意多边形 45"/>
          <p:cNvSpPr/>
          <p:nvPr>
            <p:custDataLst>
              <p:tags r:id="rId1"/>
            </p:custDataLst>
          </p:nvPr>
        </p:nvSpPr>
        <p:spPr bwMode="auto">
          <a:xfrm>
            <a:off x="1701357" y="1636872"/>
            <a:ext cx="8794048" cy="3781684"/>
          </a:xfrm>
          <a:custGeom>
            <a:avLst/>
            <a:gdLst>
              <a:gd name="T0" fmla="*/ 0 w 3456384"/>
              <a:gd name="T1" fmla="*/ 3054350 h 3882329"/>
              <a:gd name="T2" fmla="*/ 8794750 w 3456384"/>
              <a:gd name="T3" fmla="*/ 3054350 h 3882329"/>
              <a:gd name="T4" fmla="*/ 0 w 3456384"/>
              <a:gd name="T5" fmla="*/ 3054350 h 3882329"/>
              <a:gd name="T6" fmla="*/ 0 w 3456384"/>
              <a:gd name="T7" fmla="*/ 0 h 3882329"/>
              <a:gd name="T8" fmla="*/ 8794750 w 3456384"/>
              <a:gd name="T9" fmla="*/ 0 h 3882329"/>
              <a:gd name="T10" fmla="*/ 0 w 3456384"/>
              <a:gd name="T11" fmla="*/ 0 h 3882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56384"/>
              <a:gd name="T19" fmla="*/ 0 h 3882329"/>
              <a:gd name="T20" fmla="*/ 3456384 w 3456384"/>
              <a:gd name="T21" fmla="*/ 3882329 h 3882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56384" h="3882329">
                <a:moveTo>
                  <a:pt x="0" y="3882329"/>
                </a:moveTo>
                <a:lnTo>
                  <a:pt x="3456384" y="3882329"/>
                </a:lnTo>
                <a:lnTo>
                  <a:pt x="0" y="3882329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0" y="0"/>
                </a:lnTo>
                <a:close/>
              </a:path>
            </a:pathLst>
          </a:custGeom>
          <a:noFill/>
          <a:ln w="22225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71981" rIns="0" bIns="71981"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+mn-ea"/>
              </a:rPr>
              <a:t>功能需求：</a:t>
            </a:r>
            <a:r>
              <a:rPr lang="zh-CN" altLang="en-US" dirty="0">
                <a:latin typeface="+mn-lt"/>
                <a:ea typeface="+mn-ea"/>
                <a:sym typeface="+mn-ea"/>
              </a:rPr>
              <a:t>提供影视资源的链接集合的</a:t>
            </a:r>
            <a:r>
              <a:rPr lang="en-US" altLang="zh-CN" dirty="0">
                <a:latin typeface="+mn-lt"/>
                <a:ea typeface="+mn-ea"/>
                <a:sym typeface="+mn-ea"/>
              </a:rPr>
              <a:t>app</a:t>
            </a:r>
            <a:endParaRPr lang="en-US" altLang="zh-CN" dirty="0">
              <a:latin typeface="+mn-lt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+mn-lt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+mn-ea"/>
              </a:rPr>
              <a:t>非功能需求：业务需求</a:t>
            </a:r>
            <a:endParaRPr lang="en-US" altLang="zh-CN" sz="1800" dirty="0">
              <a:latin typeface="+mn-lt"/>
              <a:ea typeface="+mn-ea"/>
            </a:endParaRP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lt"/>
                <a:ea typeface="+mn-ea"/>
              </a:rPr>
              <a:t>产品优势特色</a:t>
            </a:r>
            <a:endParaRPr lang="zh-CN" altLang="en-US" sz="1800" dirty="0">
              <a:latin typeface="+mn-lt"/>
              <a:ea typeface="+mn-ea"/>
            </a:endParaRP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lt"/>
                <a:ea typeface="+mn-ea"/>
              </a:rPr>
              <a:t>用户规模</a:t>
            </a:r>
            <a:endParaRPr lang="en-US" altLang="zh-CN" sz="1800" dirty="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/>
              <a:t>需求分类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需求分类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产品优势特色：</a:t>
            </a:r>
            <a:endParaRPr lang="zh-CN" altLang="en-US" dirty="0">
              <a:latin typeface="+mn-lt"/>
              <a:ea typeface="+mn-ea"/>
            </a:endParaRPr>
          </a:p>
          <a:p>
            <a:pPr marL="285750" indent="-285750"/>
            <a:r>
              <a:rPr lang="zh-CN" altLang="en-US" sz="1600" dirty="0">
                <a:latin typeface="+mn-lt"/>
                <a:ea typeface="+mn-ea"/>
              </a:rPr>
              <a:t>是视频链接的集合，为用户罗列目的视频的链接，用户可以根据所好选择。</a:t>
            </a:r>
            <a:endParaRPr lang="zh-CN" altLang="en-US" sz="1600" dirty="0">
              <a:latin typeface="+mn-lt"/>
              <a:ea typeface="+mn-ea"/>
            </a:endParaRPr>
          </a:p>
          <a:p>
            <a:pPr marL="285750" indent="-285750"/>
            <a:r>
              <a:rPr lang="zh-CN" altLang="en-US" sz="1600" dirty="0">
                <a:latin typeface="+mn-lt"/>
                <a:ea typeface="+mn-ea"/>
              </a:rPr>
              <a:t>链接有优先级之分，根据用户资料（常用视频网站）进行优先推荐。</a:t>
            </a:r>
            <a:endParaRPr lang="zh-CN" altLang="en-US" sz="1600" dirty="0">
              <a:latin typeface="+mn-lt"/>
              <a:ea typeface="+mn-ea"/>
            </a:endParaRPr>
          </a:p>
          <a:p>
            <a:pPr marL="285750" indent="-285750"/>
            <a:r>
              <a:rPr lang="zh-CN" altLang="en-US" sz="1600" dirty="0">
                <a:latin typeface="+mn-lt"/>
                <a:ea typeface="+mn-ea"/>
              </a:rPr>
              <a:t>链接跳转时，首先搜索用户手机已有视频软件，若没有，则跳转至网页。</a:t>
            </a:r>
            <a:endParaRPr lang="zh-CN" altLang="en-US" sz="1600" dirty="0">
              <a:latin typeface="+mn-lt"/>
              <a:ea typeface="+mn-ea"/>
            </a:endParaRPr>
          </a:p>
          <a:p>
            <a:pPr marL="285750" indent="-285750"/>
            <a:r>
              <a:rPr lang="zh-CN" altLang="en-US" sz="1600" dirty="0">
                <a:latin typeface="+mn-lt"/>
                <a:ea typeface="+mn-ea"/>
              </a:rPr>
              <a:t>产品利润来源于广告，所以界面设计需要预留广告位，吸引顾客。</a:t>
            </a:r>
            <a:endParaRPr lang="zh-CN" altLang="en-US" sz="1600" dirty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用户规模：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lt"/>
                <a:ea typeface="+mn-ea"/>
                <a:sym typeface="+mn-ea"/>
              </a:rPr>
              <a:t>只要是爱剧的人都可以使用，目标人群范围广。</a:t>
            </a:r>
            <a:endParaRPr lang="zh-CN" altLang="en-US" sz="1600" dirty="0">
              <a:latin typeface="+mn-lt"/>
              <a:ea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lt"/>
                <a:ea typeface="+mn-ea"/>
                <a:sym typeface="+mn-ea"/>
              </a:rPr>
              <a:t>由于已知追剧</a:t>
            </a:r>
            <a:r>
              <a:rPr lang="en-US" altLang="zh-CN" sz="1600" dirty="0">
                <a:latin typeface="+mn-lt"/>
                <a:ea typeface="+mn-ea"/>
                <a:sym typeface="+mn-ea"/>
              </a:rPr>
              <a:t>app</a:t>
            </a:r>
            <a:r>
              <a:rPr lang="zh-CN" altLang="en-US" sz="1600" dirty="0">
                <a:latin typeface="+mn-lt"/>
                <a:ea typeface="+mn-ea"/>
                <a:sym typeface="+mn-ea"/>
              </a:rPr>
              <a:t>众多，市场竞争激烈，所以用户规模达到十万级别即可。</a:t>
            </a:r>
            <a:endParaRPr lang="zh-CN" altLang="en-US" sz="1600" dirty="0">
              <a:latin typeface="+mn-lt"/>
              <a:ea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lt"/>
                <a:ea typeface="+mn-ea"/>
                <a:sym typeface="+mn-ea"/>
              </a:rPr>
              <a:t>无需提供用户分类功能，即不用按照其喜好分类，只需按照不同视频来源（如优酷、爱奇艺等）简单分类。</a:t>
            </a:r>
            <a:endParaRPr lang="zh-CN" altLang="en-US" sz="1600" dirty="0">
              <a:latin typeface="+mn-lt"/>
              <a:ea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lt"/>
                <a:ea typeface="+mn-ea"/>
                <a:sym typeface="+mn-ea"/>
              </a:rPr>
              <a:t>不支持用户上传视频链接（版权问题），所有视频资源信息由后台管理人员负责。</a:t>
            </a:r>
            <a:endParaRPr lang="zh-CN" altLang="en-US" sz="1600" dirty="0">
              <a:latin typeface="+mn-lt"/>
              <a:ea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需求分析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+mn-lt"/>
                <a:ea typeface="+mn-ea"/>
              </a:rPr>
              <a:t>用例故事</a:t>
            </a:r>
            <a:r>
              <a:rPr lang="en-US" altLang="zh-CN" dirty="0">
                <a:latin typeface="+mn-lt"/>
                <a:ea typeface="+mn-ea"/>
              </a:rPr>
              <a:t>——</a:t>
            </a:r>
            <a:r>
              <a:rPr lang="zh-CN" altLang="en-US" dirty="0">
                <a:latin typeface="+mn-lt"/>
                <a:ea typeface="+mn-ea"/>
              </a:rPr>
              <a:t>以搜索为例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95" y="1724025"/>
            <a:ext cx="6857365" cy="3362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需求分析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+mn-lt"/>
                <a:ea typeface="+mn-ea"/>
              </a:rPr>
              <a:t>用例故事</a:t>
            </a:r>
            <a:r>
              <a:rPr lang="en-US" altLang="zh-CN" dirty="0">
                <a:latin typeface="+mn-lt"/>
                <a:ea typeface="+mn-ea"/>
              </a:rPr>
              <a:t>——</a:t>
            </a:r>
            <a:r>
              <a:rPr lang="zh-CN" altLang="en-US" dirty="0">
                <a:latin typeface="+mn-lt"/>
                <a:ea typeface="+mn-ea"/>
              </a:rPr>
              <a:t>以搜索为例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935" y="622935"/>
            <a:ext cx="5549265" cy="56114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7544" y="404664"/>
            <a:ext cx="1296144" cy="11521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</a:t>
            </a:r>
            <a:endParaRPr lang="zh-CN" altLang="en-US" sz="2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283972" y="548680"/>
            <a:ext cx="1640654" cy="720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注册会员</a:t>
            </a:r>
            <a:endParaRPr lang="zh-CN" altLang="en-US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40426" y="548680"/>
            <a:ext cx="1671734" cy="720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填写信息</a:t>
            </a:r>
            <a:endParaRPr lang="zh-CN" altLang="en-US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44208" y="620688"/>
            <a:ext cx="2016224" cy="5760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提供优先级</a:t>
            </a:r>
            <a:endParaRPr lang="zh-CN" altLang="en-US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1" name="直接箭头连接符 10"/>
          <p:cNvCxnSpPr>
            <a:stCxn id="4" idx="6"/>
          </p:cNvCxnSpPr>
          <p:nvPr/>
        </p:nvCxnSpPr>
        <p:spPr>
          <a:xfrm>
            <a:off x="1763688" y="980728"/>
            <a:ext cx="5202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2"/>
          </p:cNvCxnSpPr>
          <p:nvPr/>
        </p:nvCxnSpPr>
        <p:spPr>
          <a:xfrm>
            <a:off x="3924626" y="908720"/>
            <a:ext cx="41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7" idx="2"/>
          </p:cNvCxnSpPr>
          <p:nvPr/>
        </p:nvCxnSpPr>
        <p:spPr>
          <a:xfrm>
            <a:off x="6012160" y="908720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467544" y="1941984"/>
            <a:ext cx="1296144" cy="1224136"/>
          </a:xfrm>
          <a:prstGeom prst="ellipse">
            <a:avLst/>
          </a:prstGeom>
          <a:solidFill>
            <a:srgbClr val="FF993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会员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67544" y="3738372"/>
            <a:ext cx="1296842" cy="792088"/>
          </a:xfrm>
          <a:prstGeom prst="ellipse">
            <a:avLst/>
          </a:prstGeom>
          <a:solidFill>
            <a:srgbClr val="FF993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搜索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627784" y="2158008"/>
            <a:ext cx="1296842" cy="792088"/>
          </a:xfrm>
          <a:prstGeom prst="ellipse">
            <a:avLst/>
          </a:prstGeom>
          <a:solidFill>
            <a:srgbClr val="FF993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浏览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384104" y="2158008"/>
            <a:ext cx="1628056" cy="792088"/>
          </a:xfrm>
          <a:prstGeom prst="ellipse">
            <a:avLst/>
          </a:prstGeom>
          <a:solidFill>
            <a:srgbClr val="FF993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点击链接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5774" y="4977404"/>
            <a:ext cx="1628056" cy="713948"/>
          </a:xfrm>
          <a:prstGeom prst="ellipse">
            <a:avLst/>
          </a:prstGeom>
          <a:solidFill>
            <a:srgbClr val="FF993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无结果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462177" y="3738372"/>
            <a:ext cx="1628056" cy="792088"/>
          </a:xfrm>
          <a:prstGeom prst="ellipse">
            <a:avLst/>
          </a:prstGeom>
          <a:solidFill>
            <a:srgbClr val="FF993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返回结果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638292" y="2158008"/>
            <a:ext cx="1628056" cy="792088"/>
          </a:xfrm>
          <a:prstGeom prst="ellipse">
            <a:avLst/>
          </a:prstGeom>
          <a:solidFill>
            <a:srgbClr val="FF993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搜索本机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app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638292" y="3738372"/>
            <a:ext cx="1628056" cy="792088"/>
          </a:xfrm>
          <a:prstGeom prst="ellipse">
            <a:avLst/>
          </a:prstGeom>
          <a:solidFill>
            <a:srgbClr val="FF993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进入客户端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093773" y="2158008"/>
            <a:ext cx="1628056" cy="792088"/>
          </a:xfrm>
          <a:prstGeom prst="ellipse">
            <a:avLst/>
          </a:prstGeom>
          <a:solidFill>
            <a:srgbClr val="FF993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进入网页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/>
          <p:cNvCxnSpPr>
            <a:stCxn id="6" idx="4"/>
            <a:endCxn id="17" idx="0"/>
          </p:cNvCxnSpPr>
          <p:nvPr/>
        </p:nvCxnSpPr>
        <p:spPr>
          <a:xfrm flipH="1">
            <a:off x="1115616" y="1268760"/>
            <a:ext cx="4060677" cy="6732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6"/>
            <a:endCxn id="19" idx="2"/>
          </p:cNvCxnSpPr>
          <p:nvPr/>
        </p:nvCxnSpPr>
        <p:spPr>
          <a:xfrm>
            <a:off x="1763688" y="2554052"/>
            <a:ext cx="86409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7" idx="4"/>
            <a:endCxn id="18" idx="0"/>
          </p:cNvCxnSpPr>
          <p:nvPr/>
        </p:nvCxnSpPr>
        <p:spPr>
          <a:xfrm>
            <a:off x="1115616" y="3166120"/>
            <a:ext cx="349" cy="5722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8" idx="6"/>
            <a:endCxn id="22" idx="2"/>
          </p:cNvCxnSpPr>
          <p:nvPr/>
        </p:nvCxnSpPr>
        <p:spPr>
          <a:xfrm>
            <a:off x="1764386" y="4134416"/>
            <a:ext cx="697791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9" idx="6"/>
            <a:endCxn id="20" idx="2"/>
          </p:cNvCxnSpPr>
          <p:nvPr/>
        </p:nvCxnSpPr>
        <p:spPr>
          <a:xfrm>
            <a:off x="3924626" y="2554052"/>
            <a:ext cx="459478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6"/>
            <a:endCxn id="23" idx="2"/>
          </p:cNvCxnSpPr>
          <p:nvPr/>
        </p:nvCxnSpPr>
        <p:spPr>
          <a:xfrm>
            <a:off x="6012160" y="2554052"/>
            <a:ext cx="626132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3" idx="6"/>
            <a:endCxn id="27" idx="2"/>
          </p:cNvCxnSpPr>
          <p:nvPr/>
        </p:nvCxnSpPr>
        <p:spPr>
          <a:xfrm>
            <a:off x="8266348" y="2554052"/>
            <a:ext cx="82742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2" idx="7"/>
            <a:endCxn id="20" idx="4"/>
          </p:cNvCxnSpPr>
          <p:nvPr/>
        </p:nvCxnSpPr>
        <p:spPr>
          <a:xfrm flipV="1">
            <a:off x="3851810" y="2950096"/>
            <a:ext cx="1346322" cy="90427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3" idx="4"/>
            <a:endCxn id="25" idx="0"/>
          </p:cNvCxnSpPr>
          <p:nvPr/>
        </p:nvCxnSpPr>
        <p:spPr>
          <a:xfrm>
            <a:off x="7452320" y="2950096"/>
            <a:ext cx="0" cy="7882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5" idx="4"/>
          </p:cNvCxnSpPr>
          <p:nvPr/>
        </p:nvCxnSpPr>
        <p:spPr>
          <a:xfrm>
            <a:off x="7452320" y="4530460"/>
            <a:ext cx="0" cy="44694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8" idx="4"/>
          </p:cNvCxnSpPr>
          <p:nvPr/>
        </p:nvCxnSpPr>
        <p:spPr>
          <a:xfrm>
            <a:off x="1115965" y="4530460"/>
            <a:ext cx="0" cy="44694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73766" y="3166120"/>
            <a:ext cx="57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266348" y="2158008"/>
            <a:ext cx="6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没有</a:t>
            </a:r>
            <a:endParaRPr lang="zh-CN" altLang="en-US" dirty="0"/>
          </a:p>
        </p:txBody>
      </p:sp>
      <p:sp>
        <p:nvSpPr>
          <p:cNvPr id="58" name="爆炸形 1 57"/>
          <p:cNvSpPr/>
          <p:nvPr/>
        </p:nvSpPr>
        <p:spPr>
          <a:xfrm>
            <a:off x="6228184" y="4759689"/>
            <a:ext cx="2304696" cy="1570795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观看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14855" y="1939164"/>
            <a:ext cx="2617076" cy="15450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管理员</a:t>
            </a: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240925" y="2278122"/>
            <a:ext cx="2286000" cy="8671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登录后台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141779" y="236478"/>
            <a:ext cx="2900855" cy="11351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管理用户信息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141779" y="2144114"/>
            <a:ext cx="2900855" cy="11351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管理视频链接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141779" y="4388094"/>
            <a:ext cx="2900855" cy="11351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管理广告信息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stCxn id="2" idx="6"/>
            <a:endCxn id="3" idx="2"/>
          </p:cNvCxnSpPr>
          <p:nvPr/>
        </p:nvCxnSpPr>
        <p:spPr>
          <a:xfrm flipV="1">
            <a:off x="3231931" y="2711674"/>
            <a:ext cx="1008994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6"/>
            <a:endCxn id="5" idx="2"/>
          </p:cNvCxnSpPr>
          <p:nvPr/>
        </p:nvCxnSpPr>
        <p:spPr>
          <a:xfrm flipV="1">
            <a:off x="6526925" y="2711673"/>
            <a:ext cx="614854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7"/>
            <a:endCxn id="4" idx="2"/>
          </p:cNvCxnSpPr>
          <p:nvPr/>
        </p:nvCxnSpPr>
        <p:spPr>
          <a:xfrm flipV="1">
            <a:off x="6192148" y="804037"/>
            <a:ext cx="949631" cy="160106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5"/>
            <a:endCxn id="6" idx="2"/>
          </p:cNvCxnSpPr>
          <p:nvPr/>
        </p:nvCxnSpPr>
        <p:spPr>
          <a:xfrm>
            <a:off x="6192148" y="3018241"/>
            <a:ext cx="949631" cy="193741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04315" y="2716398"/>
            <a:ext cx="5661139" cy="143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A0204" charset="0"/>
                <a:ea typeface="幼圆" pitchFamily="49" charset="-122"/>
              </a:defRPr>
            </a:lvl9pPr>
          </a:lstStyle>
          <a:p>
            <a:pPr algn="ctr"/>
            <a:r>
              <a:rPr lang="en-US" sz="8795" b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</a:t>
            </a:r>
            <a:endParaRPr lang="en-US" sz="8795" b="1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3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2"/>
  <p:tag name="KSO_WM_UNIT_ID" val="custom160337_3*f*2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49*106"/>
  <p:tag name="KSO_WM_SLIDE_SIZE" val="864*35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b"/>
  <p:tag name="KSO_WM_UNIT_INDEX" val="1"/>
  <p:tag name="KSO_WM_UNIT_ID" val="custom160337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30*a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THANKS"/>
</p:tagLst>
</file>

<file path=ppt/tags/tag21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EMPLATE_THUMBS_INDEX" val="1、5、9、13、17、22、23、26"/>
  <p:tag name="KSO_WM_TEMPLATE_CATEGORY" val="custom"/>
  <p:tag name="KSO_WM_TEMPLATE_INDEX" val="160337"/>
  <p:tag name="KSO_WM_TAG_VERSION" val="1.0"/>
  <p:tag name="KSO_WM_SLIDE_ID" val="custom1603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7*f*1"/>
  <p:tag name="KSO_WM_UNIT_CLEAR" val="1"/>
  <p:tag name="KSO_WM_UNIT_LAYERLEVEL" val="1"/>
  <p:tag name="KSO_WM_UNIT_VALUE" val="342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7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4*129"/>
  <p:tag name="KSO_WM_SLIDE_SIZE" val="692*298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7*f*1"/>
  <p:tag name="KSO_WM_UNIT_CLEAR" val="1"/>
  <p:tag name="KSO_WM_UNIT_LAYERLEVEL" val="1"/>
  <p:tag name="KSO_WM_UNIT_VALUE" val="342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7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4*129"/>
  <p:tag name="KSO_WM_SLIDE_SIZE" val="692*298"/>
</p:tagLst>
</file>

<file path=ppt/theme/theme1.xml><?xml version="1.0" encoding="utf-8"?>
<a:theme xmlns:a="http://schemas.openxmlformats.org/drawingml/2006/main" name="A000120141114A22KWBG">
  <a:themeElements>
    <a:clrScheme name="自定义 132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4AEDA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WPS 演示</Application>
  <PresentationFormat>自定义</PresentationFormat>
  <Paragraphs>91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黑体</vt:lpstr>
      <vt:lpstr>Arial Black</vt:lpstr>
      <vt:lpstr>微软雅黑</vt:lpstr>
      <vt:lpstr>Calibri</vt:lpstr>
      <vt:lpstr>幼圆</vt:lpstr>
      <vt:lpstr>仿宋</vt:lpstr>
      <vt:lpstr>A000120141114A22KWBG</vt:lpstr>
      <vt:lpstr>追剧吧 需求报告</vt:lpstr>
      <vt:lpstr>PowerPoint 演示文稿</vt:lpstr>
      <vt:lpstr>PowerPoint 演示文稿</vt:lpstr>
      <vt:lpstr>需求分类</vt:lpstr>
      <vt:lpstr>需求分析</vt:lpstr>
      <vt:lpstr>需求分析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</cp:revision>
  <dcterms:created xsi:type="dcterms:W3CDTF">2016-10-18T04:34:00Z</dcterms:created>
  <dcterms:modified xsi:type="dcterms:W3CDTF">2016-10-18T14:50:18Z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