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2" r:id="rId6"/>
    <p:sldId id="258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3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6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7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+mj-lt"/>
                <a:ea typeface="+mj-ea"/>
              </a:rPr>
              <a:t>需求变更影响分析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65370" y="3481070"/>
            <a:ext cx="7105650" cy="1398905"/>
          </a:xfrm>
        </p:spPr>
        <p:txBody>
          <a:bodyPr>
            <a:normAutofit/>
          </a:bodyPr>
          <a:p>
            <a:pPr algn="r"/>
            <a:r>
              <a:rPr lang="en-US" altLang="zh-CN" dirty="0">
                <a:latin typeface="+mn-lt"/>
                <a:ea typeface="+mn-ea"/>
              </a:rPr>
              <a:t>——</a:t>
            </a:r>
            <a:r>
              <a:rPr lang="zh-CN" altLang="en-US" dirty="0">
                <a:latin typeface="+mn-lt"/>
                <a:ea typeface="+mn-ea"/>
              </a:rPr>
              <a:t>针对开源项目《小食光》变更需求</a:t>
            </a:r>
            <a:endParaRPr lang="zh-CN" altLang="en-US" dirty="0">
              <a:latin typeface="+mn-lt"/>
              <a:ea typeface="+mn-ea"/>
            </a:endParaRPr>
          </a:p>
          <a:p>
            <a:pPr algn="r"/>
            <a:endParaRPr lang="en-US" altLang="zh-CN" sz="1800" dirty="0">
              <a:latin typeface="+mn-lt"/>
              <a:ea typeface="+mn-ea"/>
            </a:endParaRPr>
          </a:p>
          <a:p>
            <a:pPr algn="r"/>
            <a:r>
              <a:rPr lang="en-US" altLang="zh-CN" sz="1800" dirty="0">
                <a:latin typeface="+mn-lt"/>
                <a:ea typeface="+mn-ea"/>
              </a:rPr>
              <a:t>141220087   </a:t>
            </a:r>
            <a:r>
              <a:rPr lang="zh-CN" altLang="en-US" sz="1800" dirty="0">
                <a:latin typeface="+mn-lt"/>
                <a:ea typeface="+mn-ea"/>
              </a:rPr>
              <a:t>申    琳</a:t>
            </a:r>
            <a:endParaRPr lang="zh-CN" altLang="en-US" sz="1800" dirty="0">
              <a:latin typeface="+mn-lt"/>
              <a:ea typeface="+mn-ea"/>
            </a:endParaRPr>
          </a:p>
          <a:p>
            <a:pPr algn="r"/>
            <a:r>
              <a:rPr lang="en-US" altLang="zh-CN" sz="1800" dirty="0">
                <a:latin typeface="+mn-lt"/>
                <a:ea typeface="+mn-ea"/>
              </a:rPr>
              <a:t>145220004   </a:t>
            </a:r>
            <a:r>
              <a:rPr lang="zh-CN" altLang="en-US" sz="1800" dirty="0">
                <a:latin typeface="+mn-lt"/>
                <a:ea typeface="+mn-ea"/>
              </a:rPr>
              <a:t>金珉志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 YOU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椭圆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98110" y="2648585"/>
            <a:ext cx="1364615" cy="1195705"/>
          </a:xfrm>
          <a:prstGeom prst="ellipse">
            <a:avLst/>
          </a:prstGeom>
          <a:solidFill>
            <a:srgbClr val="0D22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汇报</a:t>
            </a:r>
            <a:endParaRPr lang="zh-CN" altLang="en-US" sz="20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 eaLnBrk="1" hangingPunct="1"/>
            <a:r>
              <a:rPr lang="zh-CN" altLang="en-US" sz="20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流程</a:t>
            </a:r>
            <a:endParaRPr lang="zh-CN" altLang="en-US" sz="20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6" name="弧形 16"/>
          <p:cNvSpPr/>
          <p:nvPr>
            <p:custDataLst>
              <p:tags r:id="rId2"/>
            </p:custDataLst>
          </p:nvPr>
        </p:nvSpPr>
        <p:spPr bwMode="auto">
          <a:xfrm flipV="1">
            <a:off x="2379664" y="2043113"/>
            <a:ext cx="3381375" cy="2989262"/>
          </a:xfrm>
          <a:custGeom>
            <a:avLst/>
            <a:gdLst>
              <a:gd name="T0" fmla="*/ 1689652 w 3379304"/>
              <a:gd name="T1" fmla="*/ 0 h 2988455"/>
              <a:gd name="T2" fmla="*/ 3372195 w 3379304"/>
              <a:gd name="T3" fmla="*/ 1357299 h 2988455"/>
              <a:gd name="T4" fmla="*/ 1689652 w 3379304"/>
              <a:gd name="T5" fmla="*/ 1494228 h 2988455"/>
              <a:gd name="T6" fmla="*/ 1689652 w 3379304"/>
              <a:gd name="T7" fmla="*/ 0 h 2988455"/>
              <a:gd name="T8" fmla="*/ 1689652 w 3379304"/>
              <a:gd name="T9" fmla="*/ 0 h 2988455"/>
              <a:gd name="T10" fmla="*/ 3372195 w 3379304"/>
              <a:gd name="T11" fmla="*/ 1357299 h 2988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9304" h="2988455" stroke="0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2828" y="0"/>
                  <a:pt x="3292178" y="588363"/>
                  <a:pt x="3372195" y="1357299"/>
                </a:cubicBezTo>
              </a:path>
            </a:pathLst>
          </a:custGeom>
          <a:noFill/>
          <a:ln w="6350" cap="flat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177" name="弧形 17"/>
          <p:cNvSpPr/>
          <p:nvPr>
            <p:custDataLst>
              <p:tags r:id="rId3"/>
            </p:custDataLst>
          </p:nvPr>
        </p:nvSpPr>
        <p:spPr bwMode="auto">
          <a:xfrm flipH="1" flipV="1">
            <a:off x="6018213" y="2043113"/>
            <a:ext cx="3378200" cy="2989262"/>
          </a:xfrm>
          <a:custGeom>
            <a:avLst/>
            <a:gdLst>
              <a:gd name="T0" fmla="*/ 1689652 w 3379304"/>
              <a:gd name="T1" fmla="*/ 0 h 2988455"/>
              <a:gd name="T2" fmla="*/ 3372955 w 3379304"/>
              <a:gd name="T3" fmla="*/ 1364813 h 2988455"/>
              <a:gd name="T4" fmla="*/ 1689652 w 3379304"/>
              <a:gd name="T5" fmla="*/ 1494228 h 2988455"/>
              <a:gd name="T6" fmla="*/ 1689652 w 3379304"/>
              <a:gd name="T7" fmla="*/ 0 h 2988455"/>
              <a:gd name="T8" fmla="*/ 1689652 w 3379304"/>
              <a:gd name="T9" fmla="*/ 0 h 2988455"/>
              <a:gd name="T10" fmla="*/ 3372955 w 3379304"/>
              <a:gd name="T11" fmla="*/ 1364813 h 2988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9304" h="2988455" stroke="0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  <a:lnTo>
                  <a:pt x="1689652" y="1494228"/>
                </a:lnTo>
                <a:lnTo>
                  <a:pt x="1689652" y="0"/>
                </a:lnTo>
                <a:close/>
              </a:path>
              <a:path w="3379304" h="2988455" fill="none">
                <a:moveTo>
                  <a:pt x="1689652" y="0"/>
                </a:moveTo>
                <a:cubicBezTo>
                  <a:pt x="2566100" y="0"/>
                  <a:pt x="3297046" y="592647"/>
                  <a:pt x="3372955" y="1364813"/>
                </a:cubicBezTo>
              </a:path>
            </a:pathLst>
          </a:custGeom>
          <a:noFill/>
          <a:ln w="6350" cap="flat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178" name="Line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880100" y="1755775"/>
            <a:ext cx="0" cy="1060450"/>
          </a:xfrm>
          <a:prstGeom prst="line">
            <a:avLst/>
          </a:prstGeom>
          <a:noFill/>
          <a:ln w="6350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179" name="Oval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1814" y="1220789"/>
            <a:ext cx="536575" cy="534987"/>
          </a:xfrm>
          <a:prstGeom prst="ellipse">
            <a:avLst/>
          </a:prstGeom>
          <a:solidFill>
            <a:srgbClr val="0D22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180" name="Oval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24251" y="4795839"/>
            <a:ext cx="538163" cy="534987"/>
          </a:xfrm>
          <a:prstGeom prst="ellipse">
            <a:avLst/>
          </a:prstGeom>
          <a:solidFill>
            <a:srgbClr val="0D22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181" name="Oval 2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85088" y="4795839"/>
            <a:ext cx="538162" cy="534987"/>
          </a:xfrm>
          <a:prstGeom prst="ellipse">
            <a:avLst/>
          </a:prstGeom>
          <a:solidFill>
            <a:srgbClr val="0D22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6277319" y="1222376"/>
            <a:ext cx="3022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indent="0">
              <a:lnSpc>
                <a:spcPct val="80000"/>
              </a:lnSpc>
              <a:spcBef>
                <a:spcPct val="20000"/>
              </a:spcBef>
              <a:buFontTx/>
              <a:buNone/>
              <a:defRPr sz="24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原有需求及其变更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2025929" y="5372248"/>
            <a:ext cx="244951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defPPr>
              <a:defRPr lang="zh-CN"/>
            </a:defPPr>
            <a:lvl1pPr marL="0" indent="0" algn="r">
              <a:spcBef>
                <a:spcPct val="20000"/>
              </a:spcBef>
              <a:buFontTx/>
              <a:buNone/>
              <a:defRPr sz="24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需求跟踪矩阵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7421245" y="5381625"/>
            <a:ext cx="2719070" cy="128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defPPr>
              <a:defRPr lang="zh-CN"/>
            </a:defPPr>
            <a:lvl1pPr marL="0" indent="0">
              <a:spcBef>
                <a:spcPct val="20000"/>
              </a:spcBef>
              <a:buFontTx/>
              <a:buNone/>
              <a:defRPr sz="24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需求变更影响分析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8320" y="9108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《小食光》</a:t>
            </a:r>
            <a:r>
              <a:rPr lang="en-US" altLang="zh-CN" dirty="0">
                <a:solidFill>
                  <a:schemeClr val="bg2"/>
                </a:solidFill>
              </a:rPr>
              <a:t>——</a:t>
            </a:r>
            <a:r>
              <a:rPr lang="zh-CN" altLang="en-US" dirty="0">
                <a:solidFill>
                  <a:schemeClr val="bg2"/>
                </a:solidFill>
              </a:rPr>
              <a:t>美食发现软件</a:t>
            </a:r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原有需求：</a:t>
            </a:r>
            <a:r>
              <a:rPr lang="zh-CN" altLang="en-US" sz="2000" dirty="0">
                <a:solidFill>
                  <a:schemeClr val="bg2"/>
                </a:solidFill>
              </a:rPr>
              <a:t>美食推荐 ：提供基础的美食信息查询；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                         商家推荐 : 基于用户当前位置推荐周边的人们店家；</a:t>
            </a:r>
            <a:endParaRPr lang="zh-CN" altLang="en-US" sz="14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                         百度地图API :提供基础的周边店家检索，定位服务；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                         美食分享：美食分享，动态发表，美食收藏等等；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                         社交网络：提供基础的"粉丝机制"；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变更需求：</a:t>
            </a:r>
            <a:r>
              <a:rPr lang="zh-CN" altLang="en-US" sz="2000" dirty="0">
                <a:solidFill>
                  <a:schemeClr val="bg2"/>
                </a:solidFill>
              </a:rPr>
              <a:t>社交网络：</a:t>
            </a:r>
            <a:r>
              <a:rPr lang="zh-CN" altLang="en-US" sz="2000" dirty="0">
                <a:solidFill>
                  <a:schemeClr val="bg2"/>
                </a:solidFill>
              </a:rPr>
              <a:t>分享至用户已有社交软件，如微博、朋友圈等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需求跟踪矩阵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83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bg2"/>
                </a:solidFill>
              </a:rPr>
              <a:t>“</a:t>
            </a:r>
            <a:r>
              <a:rPr lang="zh-CN" altLang="en-US" dirty="0">
                <a:solidFill>
                  <a:schemeClr val="bg2"/>
                </a:solidFill>
              </a:rPr>
              <a:t>美食分享</a:t>
            </a:r>
            <a:r>
              <a:rPr lang="en-US" altLang="zh-CN" dirty="0">
                <a:solidFill>
                  <a:schemeClr val="bg2"/>
                </a:solidFill>
              </a:rPr>
              <a:t>”</a:t>
            </a:r>
            <a:r>
              <a:rPr lang="zh-CN" altLang="en-US" dirty="0">
                <a:solidFill>
                  <a:schemeClr val="bg2"/>
                </a:solidFill>
              </a:rPr>
              <a:t>功能跟踪链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22440" y="1929765"/>
            <a:ext cx="2466839" cy="1176020"/>
            <a:chOff x="3711" y="4128"/>
            <a:chExt cx="2197" cy="795"/>
          </a:xfrm>
        </p:grpSpPr>
        <p:sp>
          <p:nvSpPr>
            <p:cNvPr id="2" name="圆角矩形 1"/>
            <p:cNvSpPr/>
            <p:nvPr/>
          </p:nvSpPr>
          <p:spPr>
            <a:xfrm>
              <a:off x="3711" y="4128"/>
              <a:ext cx="2197" cy="79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94" y="4209"/>
              <a:ext cx="1781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希望用户向别人推荐美食</a:t>
              </a: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21805" y="3569335"/>
            <a:ext cx="2467410" cy="1179830"/>
            <a:chOff x="3466" y="5837"/>
            <a:chExt cx="2197" cy="795"/>
          </a:xfrm>
        </p:grpSpPr>
        <p:sp>
          <p:nvSpPr>
            <p:cNvPr id="8" name="圆角矩形 7"/>
            <p:cNvSpPr/>
            <p:nvPr/>
          </p:nvSpPr>
          <p:spPr>
            <a:xfrm>
              <a:off x="3466" y="5837"/>
              <a:ext cx="2197" cy="79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9" y="5946"/>
              <a:ext cx="1836" cy="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功能性需求：用户具有分享美食功能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23075" y="5138420"/>
            <a:ext cx="2466267" cy="1174750"/>
            <a:chOff x="3711" y="4128"/>
            <a:chExt cx="2197" cy="795"/>
          </a:xfrm>
        </p:grpSpPr>
        <p:sp>
          <p:nvSpPr>
            <p:cNvPr id="11" name="圆角矩形 10"/>
            <p:cNvSpPr/>
            <p:nvPr/>
          </p:nvSpPr>
          <p:spPr>
            <a:xfrm>
              <a:off x="3711" y="4128"/>
              <a:ext cx="2197" cy="79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94" y="4209"/>
              <a:ext cx="1821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软件中添加美食分享模块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2414905"/>
            <a:ext cx="2933065" cy="338074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2" idx="2"/>
            <a:endCxn id="8" idx="0"/>
          </p:cNvCxnSpPr>
          <p:nvPr/>
        </p:nvCxnSpPr>
        <p:spPr>
          <a:xfrm flipH="1">
            <a:off x="8055610" y="3105785"/>
            <a:ext cx="635" cy="4635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5" name="直接箭头连接符 14"/>
          <p:cNvCxnSpPr/>
          <p:nvPr/>
        </p:nvCxnSpPr>
        <p:spPr>
          <a:xfrm flipH="1">
            <a:off x="8027670" y="4749165"/>
            <a:ext cx="635" cy="4635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需求跟踪矩阵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bg2"/>
                </a:solidFill>
              </a:rPr>
              <a:t>“</a:t>
            </a:r>
            <a:r>
              <a:rPr lang="zh-CN" altLang="en-US" dirty="0">
                <a:solidFill>
                  <a:schemeClr val="bg2"/>
                </a:solidFill>
              </a:rPr>
              <a:t>美食分享</a:t>
            </a:r>
            <a:r>
              <a:rPr lang="en-US" altLang="zh-CN" dirty="0">
                <a:solidFill>
                  <a:schemeClr val="bg2"/>
                </a:solidFill>
              </a:rPr>
              <a:t>”</a:t>
            </a:r>
            <a:r>
              <a:rPr lang="zh-CN" altLang="en-US" dirty="0">
                <a:solidFill>
                  <a:schemeClr val="bg2"/>
                </a:solidFill>
              </a:rPr>
              <a:t>功能</a:t>
            </a:r>
            <a:r>
              <a:rPr lang="zh-CN" altLang="en-US" dirty="0">
                <a:solidFill>
                  <a:schemeClr val="bg2"/>
                </a:solidFill>
              </a:rPr>
              <a:t>跟踪联系链</a:t>
            </a:r>
            <a:endParaRPr lang="zh-CN" alt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23975" y="2453005"/>
            <a:ext cx="2441575" cy="669925"/>
            <a:chOff x="2085" y="3863"/>
            <a:chExt cx="3845" cy="1055"/>
          </a:xfrm>
        </p:grpSpPr>
        <p:sp>
          <p:nvSpPr>
            <p:cNvPr id="2" name="圆角矩形 1"/>
            <p:cNvSpPr/>
            <p:nvPr/>
          </p:nvSpPr>
          <p:spPr>
            <a:xfrm>
              <a:off x="2085" y="3863"/>
              <a:ext cx="3845" cy="100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26" y="3910"/>
              <a:ext cx="370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发现美食</a:t>
              </a:r>
              <a:r>
                <a:rPr lang="en-US" altLang="zh-CN"/>
                <a:t>(</a:t>
              </a:r>
              <a:r>
                <a:rPr lang="zh-CN" altLang="en-US"/>
                <a:t>系统推荐、用户自搜索</a:t>
              </a:r>
              <a:r>
                <a:rPr lang="en-US" altLang="zh-CN"/>
                <a:t>)</a:t>
              </a:r>
              <a:endParaRPr lang="en-US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80360" y="3382645"/>
            <a:ext cx="2441575" cy="640080"/>
            <a:chOff x="2085" y="3862"/>
            <a:chExt cx="3845" cy="1008"/>
          </a:xfrm>
        </p:grpSpPr>
        <p:sp>
          <p:nvSpPr>
            <p:cNvPr id="9" name="圆角矩形 8"/>
            <p:cNvSpPr/>
            <p:nvPr/>
          </p:nvSpPr>
          <p:spPr>
            <a:xfrm>
              <a:off x="2085" y="3863"/>
              <a:ext cx="3845" cy="100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85" y="3862"/>
              <a:ext cx="370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分享美食的功能性需求</a:t>
              </a:r>
              <a:endParaRPr lang="en-US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43070" y="4432935"/>
            <a:ext cx="2694940" cy="639445"/>
            <a:chOff x="2085" y="3863"/>
            <a:chExt cx="4244" cy="1007"/>
          </a:xfrm>
        </p:grpSpPr>
        <p:sp>
          <p:nvSpPr>
            <p:cNvPr id="12" name="圆角矩形 11"/>
            <p:cNvSpPr/>
            <p:nvPr/>
          </p:nvSpPr>
          <p:spPr>
            <a:xfrm>
              <a:off x="2085" y="3863"/>
              <a:ext cx="3845" cy="100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5" y="4078"/>
              <a:ext cx="370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分享美食的模块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45455" y="5619115"/>
            <a:ext cx="2441575" cy="640080"/>
            <a:chOff x="2085" y="3863"/>
            <a:chExt cx="3845" cy="1008"/>
          </a:xfrm>
        </p:grpSpPr>
        <p:sp>
          <p:nvSpPr>
            <p:cNvPr id="16" name="圆角矩形 15"/>
            <p:cNvSpPr/>
            <p:nvPr/>
          </p:nvSpPr>
          <p:spPr>
            <a:xfrm>
              <a:off x="2085" y="3863"/>
              <a:ext cx="3845" cy="100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26" y="3863"/>
              <a:ext cx="370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分享美食的模块代码实现</a:t>
              </a:r>
              <a:endParaRPr lang="zh-CN" altLang="en-US"/>
            </a:p>
          </p:txBody>
        </p:sp>
      </p:grpSp>
      <p:cxnSp>
        <p:nvCxnSpPr>
          <p:cNvPr id="18" name="直接箭头连接符 17"/>
          <p:cNvCxnSpPr>
            <a:stCxn id="3" idx="2"/>
          </p:cNvCxnSpPr>
          <p:nvPr/>
        </p:nvCxnSpPr>
        <p:spPr>
          <a:xfrm>
            <a:off x="2589530" y="3122930"/>
            <a:ext cx="890905" cy="2343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>
            <a:endCxn id="12" idx="0"/>
          </p:cNvCxnSpPr>
          <p:nvPr/>
        </p:nvCxnSpPr>
        <p:spPr>
          <a:xfrm>
            <a:off x="4057650" y="4022725"/>
            <a:ext cx="1406525" cy="4102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/>
        </p:nvCxnSpPr>
        <p:spPr>
          <a:xfrm>
            <a:off x="5316220" y="5072380"/>
            <a:ext cx="1892300" cy="497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需求跟踪矩阵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需求跟踪矩阵</a:t>
            </a:r>
            <a:endParaRPr lang="zh-CN" altLang="en-US" dirty="0">
              <a:solidFill>
                <a:schemeClr val="bg2"/>
              </a:solidFill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</a:rPr>
              <a:t>选择对美食发现、美食分享、动态评论部分进行维护跟踪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38835" y="2900045"/>
          <a:ext cx="9966960" cy="257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70"/>
                <a:gridCol w="1245870"/>
                <a:gridCol w="1245870"/>
                <a:gridCol w="1246505"/>
                <a:gridCol w="1245235"/>
                <a:gridCol w="1245870"/>
                <a:gridCol w="1245870"/>
                <a:gridCol w="1245870"/>
              </a:tblGrid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软件需求功能标号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软件需求功能标题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软件需求变更标识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需求状态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变更序号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信息源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美食发现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原始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已批准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关键功能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必须实现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开发人员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美食分享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变更需求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已提议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关键功能必须实现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需求分析人员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动态评论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原始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已批准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最终必须实现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开发人员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27080" y="4061460"/>
            <a:ext cx="10515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......</a:t>
            </a:r>
            <a:endParaRPr lang="en-US" altLang="zh-CN" sz="36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需求变更影响分析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变更可能涉及的问题： 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首先，若进行该变更，会涉及到跳转相应软件并回到该软件，第三方分享登录的过程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变更涉及的修改：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需要对PostActivity.java文件进行修改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（路径为：foodie-app/app/src/main/java/com/foodie/app/Activity/PostActivity.java）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安卓（包括调用apk，apk检测）</a:t>
            </a:r>
            <a:endParaRPr lang="zh-CN" altLang="en-US" sz="2000" dirty="0">
              <a:solidFill>
                <a:schemeClr val="bg2"/>
              </a:solidFill>
            </a:endParaRPr>
          </a:p>
          <a:p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</a:rPr>
              <a:t>变更所需工作量：</a:t>
            </a:r>
            <a:endParaRPr lang="zh-CN" altLang="en-US" sz="2000" dirty="0">
              <a:solidFill>
                <a:schemeClr val="bg2"/>
              </a:solidFill>
            </a:endParaRPr>
          </a:p>
          <a:p>
            <a:r>
              <a:rPr lang="zh-CN" altLang="en-US" sz="2000" dirty="0">
                <a:solidFill>
                  <a:schemeClr val="bg2"/>
                </a:solidFill>
              </a:rPr>
              <a:t>估计的总工作量为5-10劳动小时。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需求变更影响分析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10665"/>
            <a:ext cx="5658485" cy="4810125"/>
          </a:xfrm>
          <a:prstGeom prst="rect">
            <a:avLst/>
          </a:prstGeom>
        </p:spPr>
      </p:pic>
      <p:pic>
        <p:nvPicPr>
          <p:cNvPr id="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30" y="491490"/>
            <a:ext cx="7540625" cy="5885180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005" y="363855"/>
            <a:ext cx="4791710" cy="6496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需求变更影响分析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2"/>
                </a:solidFill>
              </a:rPr>
              <a:t>相关的界面配置也需要进行更改，该文件为post_menu.xml，路径为foodie-app/app/src/main/res/menu/post_menu.xml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45" y="2858770"/>
            <a:ext cx="8357235" cy="3015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160018_1*a*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ID" val="custom160018_1*b*1"/>
  <p:tag name="KSO_WM_UNIT_PRESET_TEXT_INDEX" val="1"/>
  <p:tag name="KSO_WM_UNIT_PRESET_TEXT_LEN" val="10"/>
</p:tagLst>
</file>

<file path=ppt/tags/tag14.xml><?xml version="1.0" encoding="utf-8"?>
<p:tagLst xmlns:p="http://schemas.openxmlformats.org/presentationml/2006/main">
  <p:tag name="KSO_WM_TEMPLATE_THUMBS_INDEX" val="1、8、11、14、16、18、21、23、27、30、35、39、42"/>
  <p:tag name="KSO_WM_SLIDE_ID" val="custom16001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ID" val="custom160018_7*a*1"/>
  <p:tag name="KSO_WM_UNIT_PRESET_TEXT" val="目录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"/>
  <p:tag name="KSO_WM_UNIT_CLEAR" val="1"/>
  <p:tag name="KSO_WM_UNIT_LAYERLEVEL" val="1_1"/>
  <p:tag name="KSO_WM_UNIT_ID" val="custom160018_7*m_i*1_1"/>
  <p:tag name="KSO_WM_DIAGRAM_GROUP_CODE" val="m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2"/>
  <p:tag name="KSO_WM_UNIT_CLEAR" val="1"/>
  <p:tag name="KSO_WM_UNIT_LAYERLEVEL" val="1_1"/>
  <p:tag name="KSO_WM_UNIT_ID" val="custom160018_7*m_i*1_2"/>
  <p:tag name="KSO_WM_DIAGRAM_GROUP_CODE" val="m1-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3"/>
  <p:tag name="KSO_WM_UNIT_CLEAR" val="1"/>
  <p:tag name="KSO_WM_UNIT_LAYERLEVEL" val="1_1"/>
  <p:tag name="KSO_WM_UNIT_ID" val="custom160018_7*m_i*1_3"/>
  <p:tag name="KSO_WM_DIAGRAM_GROUP_CODE" val="m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4"/>
  <p:tag name="KSO_WM_UNIT_CLEAR" val="1"/>
  <p:tag name="KSO_WM_UNIT_LAYERLEVEL" val="1_1"/>
  <p:tag name="KSO_WM_UNIT_ID" val="custom160018_7*m_i*1_4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5"/>
  <p:tag name="KSO_WM_UNIT_CLEAR" val="1"/>
  <p:tag name="KSO_WM_UNIT_LAYERLEVEL" val="1_1"/>
  <p:tag name="KSO_WM_UNIT_ID" val="custom160018_7*m_i*1_5"/>
  <p:tag name="KSO_WM_DIAGRAM_GROUP_CODE" val="m1-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6"/>
  <p:tag name="KSO_WM_UNIT_CLEAR" val="1"/>
  <p:tag name="KSO_WM_UNIT_LAYERLEVEL" val="1_1"/>
  <p:tag name="KSO_WM_UNIT_ID" val="custom160018_7*m_i*1_6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1_1"/>
  <p:tag name="KSO_WM_UNIT_CLEAR" val="1"/>
  <p:tag name="KSO_WM_UNIT_LAYERLEVEL" val="1_1_1"/>
  <p:tag name="KSO_WM_UNIT_VALUE" val="36"/>
  <p:tag name="KSO_WM_UNIT_HIGHLIGHT" val="0"/>
  <p:tag name="KSO_WM_UNIT_COMPATIBLE" val="0"/>
  <p:tag name="KSO_WM_UNIT_ID" val="custom160018_7*m_h_f*1_1_1"/>
  <p:tag name="KSO_WM_UNIT_PRESET_TEXT_INDEX" val="2"/>
  <p:tag name="KSO_WM_UNIT_PRESET_TEXT_LEN" val="10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2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18_7*m_h_f*1_2_1"/>
  <p:tag name="KSO_WM_UNIT_PRESET_TEXT_LEN" val="10"/>
  <p:tag name="KSO_WM_UNIT_PRESET_TEXT_INDEX" val="2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3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18_7*m_h_f*1_3_1"/>
  <p:tag name="KSO_WM_UNIT_PRESET_TEXT_LEN" val="10"/>
  <p:tag name="KSO_WM_UNIT_PRESET_TEXT_INDEX" val="2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SLIDE_ID" val="custom160018_7"/>
  <p:tag name="KSO_WM_SLIDE_INDEX" val="7"/>
  <p:tag name="KSO_WM_SLIDE_LAYOUT" val="a_m"/>
  <p:tag name="KSO_WM_SLIDE_LAYOUT_CNT" val="1_1"/>
  <p:tag name="KSO_WM_BEAUTIFY_FLAG" val="#wm#"/>
  <p:tag name="KSO_WM_SLIDE_ITEM_CNT" val="3"/>
  <p:tag name="KSO_WM_SLIDE_TYPE" val="contents"/>
  <p:tag name="KSO_WM_TEMPLATE_CATEGORY" val="custom"/>
  <p:tag name="KSO_WM_TEMPLATE_INDEX" val="160018"/>
  <p:tag name="KSO_WM_DIAGRAM_GROUP_CODE" val="m1-1"/>
  <p:tag name="KSO_WM_TAG_VERSION" val="1.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27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3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30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33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36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39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1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44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4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" val="THANK YOU"/>
</p:tagLst>
</file>

<file path=ppt/tags/tag46.xml><?xml version="1.0" encoding="utf-8"?>
<p:tagLst xmlns:p="http://schemas.openxmlformats.org/presentationml/2006/main">
  <p:tag name="KSO_WM_SLIDE_ID" val="custom160018_42"/>
  <p:tag name="KSO_WM_SLIDE_INDEX" val="42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6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7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9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heme/theme1.xml><?xml version="1.0" encoding="utf-8"?>
<a:theme xmlns:a="http://schemas.openxmlformats.org/drawingml/2006/main" name="1_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1_默认设计模板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2016-11-30T01:43:17Z</dcterms:created>
  <dcterms:modified xsi:type="dcterms:W3CDTF">2016-11-30T05:14:12Z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