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notesMasterIdLst>
    <p:notesMasterId r:id="rId38"/>
  </p:notesMasterIdLst>
  <p:sldIdLst>
    <p:sldId id="256" r:id="rId5"/>
    <p:sldId id="366" r:id="rId6"/>
    <p:sldId id="506" r:id="rId7"/>
    <p:sldId id="493" r:id="rId8"/>
    <p:sldId id="490" r:id="rId9"/>
    <p:sldId id="372" r:id="rId10"/>
    <p:sldId id="494" r:id="rId11"/>
    <p:sldId id="393" r:id="rId12"/>
    <p:sldId id="360" r:id="rId13"/>
    <p:sldId id="497" r:id="rId14"/>
    <p:sldId id="498" r:id="rId15"/>
    <p:sldId id="499" r:id="rId16"/>
    <p:sldId id="500" r:id="rId17"/>
    <p:sldId id="501" r:id="rId18"/>
    <p:sldId id="502" r:id="rId19"/>
    <p:sldId id="503" r:id="rId20"/>
    <p:sldId id="504" r:id="rId21"/>
    <p:sldId id="505" r:id="rId22"/>
    <p:sldId id="432" r:id="rId23"/>
    <p:sldId id="406" r:id="rId24"/>
    <p:sldId id="480" r:id="rId25"/>
    <p:sldId id="483" r:id="rId26"/>
    <p:sldId id="486" r:id="rId27"/>
    <p:sldId id="446" r:id="rId28"/>
    <p:sldId id="471" r:id="rId29"/>
    <p:sldId id="448" r:id="rId30"/>
    <p:sldId id="470" r:id="rId31"/>
    <p:sldId id="472" r:id="rId32"/>
    <p:sldId id="473" r:id="rId33"/>
    <p:sldId id="489" r:id="rId34"/>
    <p:sldId id="407" r:id="rId35"/>
    <p:sldId id="452" r:id="rId36"/>
    <p:sldId id="496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955" autoAdjust="0"/>
  </p:normalViewPr>
  <p:slideViewPr>
    <p:cSldViewPr snapToGrid="0">
      <p:cViewPr varScale="1">
        <p:scale>
          <a:sx n="108" d="100"/>
          <a:sy n="108" d="100"/>
        </p:scale>
        <p:origin x="102" y="1086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roulette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416-4639-A515-244184EDAFE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416-4639-A515-244184EDAFE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6416-4639-A515-244184EDAFE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416-4639-A515-244184EDAFE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6416-4639-A515-244184EDAFE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6416-4639-A515-244184EDAFE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6416-4639-A515-244184EDAFE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6416-4639-A515-244184EDAFE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8"/>
                <c:pt idx="0">
                  <c:v>Foxgene0</c:v>
                </c:pt>
                <c:pt idx="1">
                  <c:v>Foxgene1</c:v>
                </c:pt>
                <c:pt idx="2">
                  <c:v>Foxgene2</c:v>
                </c:pt>
                <c:pt idx="3">
                  <c:v>Foxgene3</c:v>
                </c:pt>
                <c:pt idx="4">
                  <c:v>Foxgene4</c:v>
                </c:pt>
                <c:pt idx="5">
                  <c:v>Foxgene5</c:v>
                </c:pt>
                <c:pt idx="6">
                  <c:v>Foxgene6</c:v>
                </c:pt>
                <c:pt idx="7">
                  <c:v>Foxgene7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40</c:v>
                </c:pt>
                <c:pt idx="1">
                  <c:v>30</c:v>
                </c:pt>
                <c:pt idx="2">
                  <c:v>20</c:v>
                </c:pt>
                <c:pt idx="3">
                  <c:v>10</c:v>
                </c:pt>
                <c:pt idx="4">
                  <c:v>5</c:v>
                </c:pt>
                <c:pt idx="5">
                  <c:v>5</c:v>
                </c:pt>
                <c:pt idx="6">
                  <c:v>3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47-4E41-898C-13BBAA96FF5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AF2E8-CB24-454F-87E7-6C7AD0E704A5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21F7B-7558-4A07-A066-7521B4DBE0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362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21F7B-7558-4A07-A066-7521B4DBE08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927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21F7B-7558-4A07-A066-7521B4DBE08A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7784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100" b="0" u="none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21F7B-7558-4A07-A066-7521B4DBE08A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18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100" b="0" u="none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21F7B-7558-4A07-A066-7521B4DBE08A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6848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100" b="0" u="none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21F7B-7558-4A07-A066-7521B4DBE08A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685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100" b="0" u="none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21F7B-7558-4A07-A066-7521B4DBE08A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957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100" b="0" u="none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21F7B-7558-4A07-A066-7521B4DBE08A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759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100" b="0" u="none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21F7B-7558-4A07-A066-7521B4DBE08A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6435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100" b="0" u="none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21F7B-7558-4A07-A066-7521B4DBE08A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52270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100" b="0" u="none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21F7B-7558-4A07-A066-7521B4DBE08A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5102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21F7B-7558-4A07-A066-7521B4DBE08A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4571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21F7B-7558-4A07-A066-7521B4DBE08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0993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21F7B-7558-4A07-A066-7521B4DBE08A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27700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21F7B-7558-4A07-A066-7521B4DBE08A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3262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21F7B-7558-4A07-A066-7521B4DBE08A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8168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21F7B-7558-4A07-A066-7521B4DBE08A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5941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21F7B-7558-4A07-A066-7521B4DBE08A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3412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21F7B-7558-4A07-A066-7521B4DBE08A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69679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21F7B-7558-4A07-A066-7521B4DBE08A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65554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21F7B-7558-4A07-A066-7521B4DBE08A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78066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21F7B-7558-4A07-A066-7521B4DBE08A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5210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21F7B-7558-4A07-A066-7521B4DBE08A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723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21F7B-7558-4A07-A066-7521B4DBE08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9201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21F7B-7558-4A07-A066-7521B4DBE08A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11211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21F7B-7558-4A07-A066-7521B4DBE08A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4242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21F7B-7558-4A07-A066-7521B4DBE08A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5597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21F7B-7558-4A07-A066-7521B4DBE08A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383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21F7B-7558-4A07-A066-7521B4DBE08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07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21F7B-7558-4A07-A066-7521B4DBE08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244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21F7B-7558-4A07-A066-7521B4DBE08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6129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21F7B-7558-4A07-A066-7521B4DBE08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556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21F7B-7558-4A07-A066-7521B4DBE08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50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21F7B-7558-4A07-A066-7521B4DBE08A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957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4FBC-798B-4C27-AD71-B38B0CCA3BDF}" type="datetime1">
              <a:rPr kumimoji="1" lang="ja-JP" altLang="en-US" smtClean="0"/>
              <a:t>2022/5/19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Arakawa Laboratory, Kagawa University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9D83-9AD1-4154-99C8-5595209B7D7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926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D735-5B6C-44AC-8B78-371900ECFF06}" type="datetime1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Arakawa Laboratory, Kagawa University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9D83-9AD1-4154-99C8-5595209B7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03E0EC2-20C3-45E8-B32A-A4146F2AE1CC}"/>
              </a:ext>
            </a:extLst>
          </p:cNvPr>
          <p:cNvCxnSpPr>
            <a:cxnSpLocks/>
          </p:cNvCxnSpPr>
          <p:nvPr userDrawn="1"/>
        </p:nvCxnSpPr>
        <p:spPr>
          <a:xfrm>
            <a:off x="200464" y="1175697"/>
            <a:ext cx="8806376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10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268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1DDA-B4DF-47BD-9768-06273ECFACAB}" type="datetime1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Arakawa Laboratory, Kagawa University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9D83-9AD1-4154-99C8-5595209B7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2567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648E2A-B086-46F4-8DE8-98CBF8B83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99C41E-6D94-48FD-A007-FD9900FBE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0CE78B-B3BA-46AF-BBDE-408CB80E5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5E8-3A7C-4817-8575-D46353D9EC7F}" type="datetime1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8C27E8-23F9-4FBA-8423-7AEC93445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Arakawa Laboratory, Kagawa University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C664E5-46E0-492E-B043-8811865A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9D83-9AD1-4154-99C8-5595209B7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722FEE8-5833-4BC0-86F3-D1B9C4CEA0DF}"/>
              </a:ext>
            </a:extLst>
          </p:cNvPr>
          <p:cNvCxnSpPr>
            <a:cxnSpLocks/>
          </p:cNvCxnSpPr>
          <p:nvPr userDrawn="1"/>
        </p:nvCxnSpPr>
        <p:spPr>
          <a:xfrm>
            <a:off x="200464" y="1175697"/>
            <a:ext cx="8806376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10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2CCEC36B-4402-42C5-89AE-8C01570FC6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52" y="87413"/>
            <a:ext cx="6696075" cy="4364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325846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BA6F7A-90B5-4EFE-8B77-DFB76517A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D7D3C3-BFC1-416A-800F-BB47C8982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DF845D-4290-4E38-A0D3-93D61E8B4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47F1-9E30-44BF-B48C-6D78008716B6}" type="datetime1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E37DFA-CE44-488C-A2BB-D5DA2A616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Arakawa Laboratory, Kagawa University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E96F3B-B44A-413C-95C9-650F092A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9D83-9AD1-4154-99C8-5595209B7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DAEDF242-8B56-4C7E-B4F9-B00CEA6A0C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888" y="101588"/>
            <a:ext cx="6734175" cy="43021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78798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BF8943-01F9-4E79-A008-9B896157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AD8845-4C95-4BB5-AA0F-903B86B3F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59859"/>
            <a:ext cx="3886200" cy="4717104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DD32520-EF7B-4998-AE65-52EC0FAE6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59859"/>
            <a:ext cx="3886200" cy="4717104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5E5F5F-859E-430F-815B-EFC1F160C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795F-D37D-4C30-831E-85E102887028}" type="datetime1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B4F750-0C47-4812-ACD8-43159C69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Arakawa Laboratory, Kagawa University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C53FD0-7D61-40BF-B732-1C8FDACB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9D83-9AD1-4154-99C8-5595209B7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C28B139-012E-4914-936B-340FE7FCE5BC}"/>
              </a:ext>
            </a:extLst>
          </p:cNvPr>
          <p:cNvCxnSpPr>
            <a:cxnSpLocks/>
          </p:cNvCxnSpPr>
          <p:nvPr userDrawn="1"/>
        </p:nvCxnSpPr>
        <p:spPr>
          <a:xfrm>
            <a:off x="200464" y="1175697"/>
            <a:ext cx="8806376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10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コンテンツ プレースホルダー 10">
            <a:extLst>
              <a:ext uri="{FF2B5EF4-FFF2-40B4-BE49-F238E27FC236}">
                <a16:creationId xmlns:a16="http://schemas.microsoft.com/office/drawing/2014/main" id="{69DD3BAC-A6DF-4235-9C28-B014F7FEB2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52" y="88569"/>
            <a:ext cx="6753225" cy="419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635904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9EC501-CA6F-4D51-80A5-D6069378C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563530"/>
            <a:ext cx="7886700" cy="730698"/>
          </a:xfrm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1EF2A3-0797-4F11-B06C-18643A17A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47159"/>
            <a:ext cx="3868340" cy="78645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B55AB3B-65F9-460D-BCAD-BF071CE2F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386551"/>
            <a:ext cx="3868340" cy="3803119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4AEA215-FDBC-4C3F-94BF-F1A568F78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447159"/>
            <a:ext cx="3887391" cy="786456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13F87AF-EAD7-4315-8C80-326B91AFCE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2386551"/>
            <a:ext cx="3887391" cy="3803119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21FCB22-1880-4218-942F-A639186A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8A25-7F33-4E0F-AA51-3070C7AFCBF2}" type="datetime1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CC83954-24A6-4D68-A6ED-E499632BE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Arakawa Laboratory, Kagawa University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AB1D21-50D8-4BD5-B4EE-91F7DDBE2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9D83-9AD1-4154-99C8-5595209B7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F29DCF7-8B7D-49E0-B325-763E2CA22EB6}"/>
              </a:ext>
            </a:extLst>
          </p:cNvPr>
          <p:cNvCxnSpPr>
            <a:cxnSpLocks/>
          </p:cNvCxnSpPr>
          <p:nvPr userDrawn="1"/>
        </p:nvCxnSpPr>
        <p:spPr>
          <a:xfrm>
            <a:off x="200464" y="1175697"/>
            <a:ext cx="8806376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10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コンテンツ プレースホルダー 12">
            <a:extLst>
              <a:ext uri="{FF2B5EF4-FFF2-40B4-BE49-F238E27FC236}">
                <a16:creationId xmlns:a16="http://schemas.microsoft.com/office/drawing/2014/main" id="{962871C0-72D9-4068-8809-E5D380DDF69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52" y="81445"/>
            <a:ext cx="6753225" cy="445000"/>
          </a:xfrm>
        </p:spPr>
        <p:txBody>
          <a:bodyPr/>
          <a:lstStyle>
            <a:lvl1pPr marL="0" indent="0">
              <a:buNone/>
              <a:defRPr/>
            </a:lvl1pPr>
            <a:lvl5pPr marL="1028700" indent="0">
              <a:buNone/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4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3076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618291-82C6-4E42-A7FC-2D3D7F67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CF6B92B-7FC0-4152-B367-7455E6C65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E1BC-C3B9-4F48-B70C-ED3CD6227BE3}" type="datetime1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1CEF74F-A42E-40B3-8FBC-E29D2CA67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Arakawa Laboratory, Kagawa University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F7D82A-F0B7-48FB-B5DE-B6742FAF6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9D83-9AD1-4154-99C8-5595209B7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37C4EBC-570D-48D3-971A-C0C536496561}"/>
              </a:ext>
            </a:extLst>
          </p:cNvPr>
          <p:cNvCxnSpPr>
            <a:cxnSpLocks/>
          </p:cNvCxnSpPr>
          <p:nvPr userDrawn="1"/>
        </p:nvCxnSpPr>
        <p:spPr>
          <a:xfrm>
            <a:off x="200464" y="1175697"/>
            <a:ext cx="8806376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10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6E22DCC0-8F68-43DC-92B9-3BDE72B1EA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52" y="79375"/>
            <a:ext cx="6772275" cy="43709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126853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8D5B2A-580F-4964-98E6-97D70A082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4906-7233-43FE-9886-6F445BC43A4F}" type="datetime1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C62E113-08B6-4E75-B6A2-D0A317A19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Arakawa Laboratory, Kagawa University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80B3B8-FDF6-4775-AE9F-9FC8DC435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9D83-9AD1-4154-99C8-5595209B7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B095956-F557-425E-A2D6-383D4D5A09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51" y="56464"/>
            <a:ext cx="6757988" cy="4625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7064195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2C1543-DA9B-4642-90F0-6F9B941F8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568417"/>
            <a:ext cx="2949178" cy="1488989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B5064D-F411-4244-9BAA-C9B6FF45B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AEEBF8-4727-4682-A814-95C40A93D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8791B2-317A-43FE-85B6-71FA78305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115A-D9D2-4139-8DC2-7FE910A89FCE}" type="datetime1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B5CF5F-B614-4B02-A200-DC4DE9E95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Arakawa Laboratory, Kagawa University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36C2AE-537E-4383-BC4B-595C7D5A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9D83-9AD1-4154-99C8-5595209B7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1A987717-6E26-4137-8FB8-76358A49DFB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53" y="31750"/>
            <a:ext cx="6748463" cy="4378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86297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6A31-C340-465F-979F-5BFAB020A069}" type="datetime1">
              <a:rPr kumimoji="1" lang="ja-JP" altLang="en-US" smtClean="0"/>
              <a:t>2022/5/19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Arakawa Laboratory, Kagawa University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9D83-9AD1-4154-99C8-5595209B7D7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602699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6A31-C340-465F-979F-5BFAB020A069}" type="datetime1">
              <a:rPr kumimoji="1" lang="ja-JP" altLang="en-US" smtClean="0"/>
              <a:t>2022/5/19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Arakawa Laboratory, Kagawa University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9D83-9AD1-4154-99C8-5595209B7D7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13373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6A31-C340-465F-979F-5BFAB020A069}" type="datetime1">
              <a:rPr kumimoji="1" lang="ja-JP" altLang="en-US" smtClean="0"/>
              <a:t>2022/5/19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Arakawa Laboratory, Kagawa University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9D83-9AD1-4154-99C8-5595209B7D7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0013737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6A31-C340-465F-979F-5BFAB020A069}" type="datetime1">
              <a:rPr kumimoji="1" lang="ja-JP" altLang="en-US" smtClean="0"/>
              <a:t>2022/5/19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Arakawa Laboratory, Kagawa University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9D83-9AD1-4154-99C8-5595209B7D7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0746749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6A31-C340-465F-979F-5BFAB020A069}" type="datetime1">
              <a:rPr kumimoji="1" lang="ja-JP" altLang="en-US" smtClean="0"/>
              <a:t>2022/5/19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Arakawa Laboratory, Kagawa University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9D83-9AD1-4154-99C8-5595209B7D7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002083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6A31-C340-465F-979F-5BFAB020A069}" type="datetime1">
              <a:rPr kumimoji="1" lang="ja-JP" altLang="en-US" smtClean="0"/>
              <a:t>2022/5/19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Arakawa Laboratory, Kagawa University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9D83-9AD1-4154-99C8-5595209B7D7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098197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6A31-C340-465F-979F-5BFAB020A069}" type="datetime1">
              <a:rPr kumimoji="1" lang="ja-JP" altLang="en-US" smtClean="0"/>
              <a:t>2022/5/19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Arakawa Laboratory, Kagawa University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9D83-9AD1-4154-99C8-5595209B7D7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2790231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2AF6-6557-404F-A0BB-7D4CCF2D70B0}" type="datetime1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Arakawa Laboratory, Kagawa University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9D83-9AD1-4154-99C8-5595209B7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65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86A31-C340-465F-979F-5BFAB020A069}" type="datetime1">
              <a:rPr kumimoji="1" lang="ja-JP" altLang="en-US" smtClean="0"/>
              <a:t>2022/5/19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Arakawa Laboratory, Kagawa University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49D83-9AD1-4154-99C8-5595209B7D7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675A3B9-8D7D-492C-A6BD-9D23F83BEE1D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060" y="99134"/>
            <a:ext cx="1563131" cy="313935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1BFC2E3-EE75-4924-8AF7-A302304E3BE3}"/>
              </a:ext>
            </a:extLst>
          </p:cNvPr>
          <p:cNvCxnSpPr/>
          <p:nvPr userDrawn="1"/>
        </p:nvCxnSpPr>
        <p:spPr>
          <a:xfrm>
            <a:off x="168814" y="6461123"/>
            <a:ext cx="8806376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id="{33740E86-7099-4CA8-A5D4-A51133973CA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8" y="48527"/>
            <a:ext cx="443132" cy="41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00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651" r:id="rId13"/>
    <p:sldLayoutId id="2147483652" r:id="rId14"/>
    <p:sldLayoutId id="2147483653" r:id="rId15"/>
    <p:sldLayoutId id="2147483654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43AD07-18CF-4B73-9B77-3688BBFBA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Development of Range Resonance Genetic Algorithm</a:t>
            </a:r>
            <a:endParaRPr kumimoji="1"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60961BB-DD19-4D75-9E68-990FEC325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8658" y="4602249"/>
            <a:ext cx="4856742" cy="1293725"/>
          </a:xfrm>
        </p:spPr>
        <p:txBody>
          <a:bodyPr>
            <a:normAutofit/>
          </a:bodyPr>
          <a:lstStyle/>
          <a:p>
            <a:pPr algn="r"/>
            <a:r>
              <a:rPr lang="en-US" altLang="ja-JP" sz="15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Yan </a:t>
            </a:r>
            <a:r>
              <a:rPr lang="en-US" altLang="ja-JP" sz="1575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Forestas</a:t>
            </a:r>
            <a:r>
              <a:rPr lang="en-US" altLang="ja-JP" sz="15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575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Savoie</a:t>
            </a:r>
            <a:r>
              <a:rPr lang="en-US" altLang="ja-JP" sz="15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 Mont Blanc University)</a:t>
            </a:r>
          </a:p>
          <a:p>
            <a:pPr algn="r"/>
            <a:r>
              <a:rPr lang="en-US" altLang="ja-JP" sz="15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So Fukuhara (Kagawa University)</a:t>
            </a:r>
          </a:p>
          <a:p>
            <a:pPr algn="r"/>
            <a:r>
              <a:rPr lang="en-US" altLang="ja-JP" sz="1575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Masao Arakawa (Kagawa University)</a:t>
            </a:r>
            <a:endParaRPr lang="ja-JP" altLang="en-US" sz="1575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82682D-3AE2-4BF3-84A4-9E35CB419D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9100" y="6569276"/>
            <a:ext cx="1543050" cy="205383"/>
          </a:xfrm>
        </p:spPr>
        <p:txBody>
          <a:bodyPr/>
          <a:lstStyle/>
          <a:p>
            <a:fld id="{CB9FDF3D-F2A1-48D3-9C5A-76601832E1D3}" type="datetime1">
              <a:rPr kumimoji="1" lang="ja-JP" altLang="en-US" smtClean="0"/>
              <a:t>2022/5/19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3C2918-F01F-48CD-932C-570F3F31A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6125" y="6572847"/>
            <a:ext cx="2571750" cy="205383"/>
          </a:xfrm>
        </p:spPr>
        <p:txBody>
          <a:bodyPr/>
          <a:lstStyle/>
          <a:p>
            <a:r>
              <a:rPr kumimoji="1" lang="en-US" altLang="ja-JP" dirty="0"/>
              <a:t>Arakawa Laboratory, Kagawa University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F3AF1D-24C8-4951-B3B4-28DD9102E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81850" y="6569277"/>
            <a:ext cx="1543050" cy="205383"/>
          </a:xfrm>
        </p:spPr>
        <p:txBody>
          <a:bodyPr/>
          <a:lstStyle/>
          <a:p>
            <a:fld id="{17049D83-9AD1-4154-99C8-5595209B7D72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640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2541C4-AE46-4CC2-BB21-B50013B7C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9130"/>
            <a:ext cx="7886700" cy="801627"/>
          </a:xfrm>
        </p:spPr>
        <p:txBody>
          <a:bodyPr/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Proposed Method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ED0027-75AF-4764-9146-F7E5216A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33D3-48DC-45C8-9A65-083977849E87}" type="datetime1">
              <a:rPr kumimoji="1" lang="ja-JP" altLang="en-US" smtClean="0"/>
              <a:t>2022/5/19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C56F21-6A6C-48F4-B5DB-10F3A515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Arakawa Laboratory, Kagawa University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8C0F22-3FBA-4735-9724-CA1D1B95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9D83-9AD1-4154-99C8-5595209B7D72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81730FE-45F2-4A9A-965A-5E170082A149}"/>
              </a:ext>
            </a:extLst>
          </p:cNvPr>
          <p:cNvSpPr txBox="1"/>
          <p:nvPr/>
        </p:nvSpPr>
        <p:spPr>
          <a:xfrm>
            <a:off x="936509" y="2295626"/>
            <a:ext cx="319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Estimate dependency</a:t>
            </a:r>
          </a:p>
        </p:txBody>
      </p:sp>
      <p:sp>
        <p:nvSpPr>
          <p:cNvPr id="20" name="矢印: 山形 19">
            <a:extLst>
              <a:ext uri="{FF2B5EF4-FFF2-40B4-BE49-F238E27FC236}">
                <a16:creationId xmlns:a16="http://schemas.microsoft.com/office/drawing/2014/main" id="{BAC7F45B-ACDC-46BA-AA9F-F9A67FF0E551}"/>
              </a:ext>
            </a:extLst>
          </p:cNvPr>
          <p:cNvSpPr/>
          <p:nvPr/>
        </p:nvSpPr>
        <p:spPr>
          <a:xfrm>
            <a:off x="628650" y="5355399"/>
            <a:ext cx="466725" cy="710797"/>
          </a:xfrm>
          <a:prstGeom prst="chevr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矢印: 山形 20">
            <a:extLst>
              <a:ext uri="{FF2B5EF4-FFF2-40B4-BE49-F238E27FC236}">
                <a16:creationId xmlns:a16="http://schemas.microsoft.com/office/drawing/2014/main" id="{7F594D78-AAC9-41BB-B768-4E9CB689FF1C}"/>
              </a:ext>
            </a:extLst>
          </p:cNvPr>
          <p:cNvSpPr/>
          <p:nvPr/>
        </p:nvSpPr>
        <p:spPr>
          <a:xfrm>
            <a:off x="1016830" y="5355399"/>
            <a:ext cx="466725" cy="710797"/>
          </a:xfrm>
          <a:prstGeom prst="chevr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779EA82-6AC9-47FB-8169-C0D6B58FE2CD}"/>
              </a:ext>
            </a:extLst>
          </p:cNvPr>
          <p:cNvSpPr/>
          <p:nvPr/>
        </p:nvSpPr>
        <p:spPr>
          <a:xfrm>
            <a:off x="628650" y="1368004"/>
            <a:ext cx="3960000" cy="7765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Large number problem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30D7087-D06E-482D-9166-9E22AFB85C16}"/>
              </a:ext>
            </a:extLst>
          </p:cNvPr>
          <p:cNvSpPr/>
          <p:nvPr/>
        </p:nvSpPr>
        <p:spPr>
          <a:xfrm>
            <a:off x="4579663" y="1368004"/>
            <a:ext cx="3960000" cy="7765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Redundant function calls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B5A8B7E-FE9C-448A-AE77-3AFD1DEF3F99}"/>
              </a:ext>
            </a:extLst>
          </p:cNvPr>
          <p:cNvCxnSpPr>
            <a:cxnSpLocks/>
          </p:cNvCxnSpPr>
          <p:nvPr/>
        </p:nvCxnSpPr>
        <p:spPr>
          <a:xfrm>
            <a:off x="4572000" y="1443262"/>
            <a:ext cx="0" cy="645517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F52098C-BA59-4481-8C39-C01B3DFAEA59}"/>
              </a:ext>
            </a:extLst>
          </p:cNvPr>
          <p:cNvSpPr txBox="1"/>
          <p:nvPr/>
        </p:nvSpPr>
        <p:spPr>
          <a:xfrm>
            <a:off x="5033133" y="2299077"/>
            <a:ext cx="319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Estimate convergence</a:t>
            </a: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387F5C34-441F-4611-BEA0-164CC9DAE32C}"/>
              </a:ext>
            </a:extLst>
          </p:cNvPr>
          <p:cNvCxnSpPr>
            <a:cxnSpLocks/>
          </p:cNvCxnSpPr>
          <p:nvPr/>
        </p:nvCxnSpPr>
        <p:spPr>
          <a:xfrm>
            <a:off x="4572000" y="2299077"/>
            <a:ext cx="0" cy="2318643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CF8E3B3-83A8-490E-BCA9-C11478CA4163}"/>
              </a:ext>
            </a:extLst>
          </p:cNvPr>
          <p:cNvSpPr txBox="1"/>
          <p:nvPr/>
        </p:nvSpPr>
        <p:spPr>
          <a:xfrm>
            <a:off x="1483554" y="5229244"/>
            <a:ext cx="6151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Dimensionality reduction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stacking all search ranges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AFD051A-A899-4073-8CBE-0E7169150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835" y="2688560"/>
            <a:ext cx="2874929" cy="1800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1E0980A-EB91-4283-8B2F-1CE728B7B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582" y="2688560"/>
            <a:ext cx="2888136" cy="180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6F7A1EC2-1B56-438C-BDBB-1B10B4A48D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2560" y="4993591"/>
            <a:ext cx="1921717" cy="120997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9CA70B2-61AB-EE6A-7E1F-235B5E0F4F98}"/>
              </a:ext>
            </a:extLst>
          </p:cNvPr>
          <p:cNvSpPr txBox="1"/>
          <p:nvPr/>
        </p:nvSpPr>
        <p:spPr>
          <a:xfrm>
            <a:off x="1992268" y="5598576"/>
            <a:ext cx="5159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Define new type genes</a:t>
            </a:r>
            <a:endParaRPr kumimoji="1" lang="ja-JP" altLang="en-US" sz="2400" b="1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882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B1DCAB3-15FE-41B2-A23F-E2F48C93BB0C}"/>
              </a:ext>
            </a:extLst>
          </p:cNvPr>
          <p:cNvSpPr/>
          <p:nvPr/>
        </p:nvSpPr>
        <p:spPr>
          <a:xfrm>
            <a:off x="359416" y="3304560"/>
            <a:ext cx="8425168" cy="2943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82541C4-AE46-4CC2-BB21-B50013B7C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9130"/>
            <a:ext cx="7886700" cy="801627"/>
          </a:xfrm>
        </p:spPr>
        <p:txBody>
          <a:bodyPr/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Proposed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Method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ED0027-75AF-4764-9146-F7E5216A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33D3-48DC-45C8-9A65-083977849E87}" type="datetime1">
              <a:rPr kumimoji="1" lang="ja-JP" altLang="en-US" smtClean="0"/>
              <a:t>2022/5/19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C56F21-6A6C-48F4-B5DB-10F3A515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Arakawa Laboratory, Kagawa University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8C0F22-3FBA-4735-9724-CA1D1B95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9D83-9AD1-4154-99C8-5595209B7D72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9032DE4-F367-4B37-B73D-45571429CCF0}"/>
              </a:ext>
            </a:extLst>
          </p:cNvPr>
          <p:cNvSpPr txBox="1"/>
          <p:nvPr/>
        </p:nvSpPr>
        <p:spPr>
          <a:xfrm>
            <a:off x="318782" y="1342239"/>
            <a:ext cx="882521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new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gene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Hoxgene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Representing variable pairs in optimization problems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Binary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Evolution with conventional solution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Finally, </a:t>
            </a:r>
            <a:r>
              <a:rPr kumimoji="1" lang="en-US" altLang="ja-JP" sz="14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Hoxgenes</a:t>
            </a:r>
            <a:r>
              <a:rPr kumimoji="1"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that represent pairs with dependencies survive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F42F7BE-D574-4452-BF48-9DE7F490EC1A}"/>
                  </a:ext>
                </a:extLst>
              </p:cNvPr>
              <p:cNvSpPr txBox="1"/>
              <p:nvPr/>
            </p:nvSpPr>
            <p:spPr>
              <a:xfrm>
                <a:off x="573662" y="3840032"/>
                <a:ext cx="8390630" cy="2185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b="1" dirty="0"/>
                  <a:t>		   </a:t>
                </a:r>
                <a:r>
                  <a:rPr kumimoji="1" lang="en-US" altLang="ja-JP" b="1" dirty="0" err="1"/>
                  <a:t>Hoxgene</a:t>
                </a:r>
                <a:r>
                  <a:rPr kumimoji="1" lang="en-US" altLang="ja-JP" b="1" dirty="0"/>
                  <a:t> string</a:t>
                </a:r>
                <a14:m>
                  <m:oMath xmlns:m="http://schemas.openxmlformats.org/officeDocument/2006/math">
                    <m:r>
                      <a:rPr kumimoji="1" lang="ja-JP" alt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ja-JP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ja-JP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ja-JP" b="1" dirty="0"/>
              </a:p>
              <a:p>
                <a:endParaRPr kumimoji="1" lang="en-US" altLang="ja-JP" b="1" dirty="0"/>
              </a:p>
              <a:p>
                <a:r>
                  <a:rPr kumimoji="1" lang="en-US" altLang="ja-JP" b="1" dirty="0"/>
                  <a:t>                                  </a:t>
                </a:r>
                <a14:m>
                  <m:oMath xmlns:m="http://schemas.openxmlformats.org/officeDocument/2006/math">
                    <m:r>
                      <a:rPr kumimoji="1" lang="ja-JP" alt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1" i="1" dirty="0" smtClean="0">
                        <a:latin typeface="Cambria Math" panose="02040503050406030204" pitchFamily="18" charset="0"/>
                      </a:rPr>
                      <m:t>              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ja-JP" b="1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kumimoji="1" lang="en-US" altLang="ja-JP" dirty="0"/>
              </a:p>
              <a:p>
                <a:endParaRPr kumimoji="1" lang="en-US" altLang="ja-JP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Each gene in a chromosome corresponds to each variable xi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kumimoji="1" lang="en-US" altLang="ja-JP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kumimoji="1" lang="en-US" altLang="ja-JP" sz="1400" u="sng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Expresses the dependency between variables corresponding to the gene that takes 1</a:t>
                </a:r>
                <a:endParaRPr kumimoji="1"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F42F7BE-D574-4452-BF48-9DE7F490E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62" y="3840032"/>
                <a:ext cx="8390630" cy="2185214"/>
              </a:xfrm>
              <a:prstGeom prst="rect">
                <a:avLst/>
              </a:prstGeom>
              <a:blipFill>
                <a:blip r:embed="rId3"/>
                <a:stretch>
                  <a:fillRect l="-290" t="-1676" b="-19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BE0D2B6-AD26-4CBA-87F3-A3FEE2C16F6D}"/>
              </a:ext>
            </a:extLst>
          </p:cNvPr>
          <p:cNvSpPr txBox="1"/>
          <p:nvPr/>
        </p:nvSpPr>
        <p:spPr>
          <a:xfrm>
            <a:off x="5822309" y="3864488"/>
            <a:ext cx="3002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(String length : No. of variables)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E9DE0B9-01A4-4CBA-BC80-C30764F0DE06}"/>
              </a:ext>
            </a:extLst>
          </p:cNvPr>
          <p:cNvSpPr txBox="1"/>
          <p:nvPr/>
        </p:nvSpPr>
        <p:spPr>
          <a:xfrm>
            <a:off x="5905740" y="4450783"/>
            <a:ext cx="266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Variable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pair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C749807-4EBF-4F9D-BB08-771624E1B489}"/>
                  </a:ext>
                </a:extLst>
              </p:cNvPr>
              <p:cNvSpPr txBox="1"/>
              <p:nvPr/>
            </p:nvSpPr>
            <p:spPr>
              <a:xfrm>
                <a:off x="3285427" y="3563355"/>
                <a:ext cx="240169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ja-JP" sz="11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kumimoji="1" lang="en-US" altLang="ja-JP" sz="11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ja-JP" sz="11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ja-JP" sz="11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ja-JP" sz="11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ja-JP" sz="11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ja-JP" sz="11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ja-JP" sz="11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ja-JP" sz="11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ja-JP" sz="11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kumimoji="1" lang="en-US" altLang="ja-JP" sz="11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ja-JP" sz="11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ja-JP" sz="11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kumimoji="1" lang="en-US" altLang="ja-JP" sz="11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ja-JP" sz="11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ja-JP" sz="11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kumimoji="1" lang="en-US" altLang="ja-JP" sz="11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ja-JP" sz="11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ja-JP" sz="1100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kumimoji="1" lang="en-US" altLang="ja-JP" sz="11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ja-JP" sz="11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ja-JP" sz="1100" b="1" i="1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kumimoji="1" lang="en-US" altLang="ja-JP" sz="11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ja-JP" sz="11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ja-JP" sz="11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kumimoji="1" lang="en-US" altLang="ja-JP" sz="11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ja-JP" sz="11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ja-JP" sz="1100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kumimoji="1" lang="ja-JP" altLang="en-US" sz="11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C749807-4EBF-4F9D-BB08-771624E1B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427" y="3563355"/>
                <a:ext cx="2401694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E456C42-8405-4FA8-B91F-D2264176E4FD}"/>
              </a:ext>
            </a:extLst>
          </p:cNvPr>
          <p:cNvSpPr txBox="1"/>
          <p:nvPr/>
        </p:nvSpPr>
        <p:spPr>
          <a:xfrm>
            <a:off x="1689301" y="3584374"/>
            <a:ext cx="14890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design variables</a:t>
            </a:r>
            <a:endParaRPr kumimoji="1" lang="ja-JP" altLang="en-US" sz="11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0321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2541C4-AE46-4CC2-BB21-B50013B7C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9130"/>
            <a:ext cx="7886700" cy="801627"/>
          </a:xfrm>
        </p:spPr>
        <p:txBody>
          <a:bodyPr/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Proposed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Method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ED0027-75AF-4764-9146-F7E5216A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33D3-48DC-45C8-9A65-083977849E87}" type="datetime1">
              <a:rPr kumimoji="1" lang="ja-JP" altLang="en-US" smtClean="0"/>
              <a:t>2022/5/19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C56F21-6A6C-48F4-B5DB-10F3A515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Arakawa Laboratory, Kagawa University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8C0F22-3FBA-4735-9724-CA1D1B95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9D83-9AD1-4154-99C8-5595209B7D72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9032DE4-F367-4B37-B73D-45571429CCF0}"/>
              </a:ext>
            </a:extLst>
          </p:cNvPr>
          <p:cNvSpPr txBox="1"/>
          <p:nvPr/>
        </p:nvSpPr>
        <p:spPr>
          <a:xfrm>
            <a:off x="318782" y="1342239"/>
            <a:ext cx="88252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Evolution of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Hoxgenes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Arrange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the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period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of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evolving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Hoxgenes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every several generations (</a:t>
            </a:r>
            <a:r>
              <a:rPr kumimoji="1" lang="en-US" altLang="ja-JP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red frame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Hoxgenes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evolve in such a way that those that represent variable pairs with dependencies survive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Crossover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Natural Select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Mutation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Evaluation Method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80F6F9B-8F7F-4097-9E9F-4D9A1E9D2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146" y="2735134"/>
            <a:ext cx="2542134" cy="3621217"/>
          </a:xfrm>
          <a:prstGeom prst="rect">
            <a:avLst/>
          </a:prstGeom>
        </p:spPr>
      </p:pic>
      <p:sp>
        <p:nvSpPr>
          <p:cNvPr id="10" name="吹き出し: 右矢印 9">
            <a:extLst>
              <a:ext uri="{FF2B5EF4-FFF2-40B4-BE49-F238E27FC236}">
                <a16:creationId xmlns:a16="http://schemas.microsoft.com/office/drawing/2014/main" id="{937D95F9-7481-47FE-9BD5-FE63DB0CDB3F}"/>
              </a:ext>
            </a:extLst>
          </p:cNvPr>
          <p:cNvSpPr/>
          <p:nvPr/>
        </p:nvSpPr>
        <p:spPr>
          <a:xfrm>
            <a:off x="2428876" y="3957558"/>
            <a:ext cx="3086100" cy="970019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69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Evolution Phase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4273549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2541C4-AE46-4CC2-BB21-B50013B7C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9130"/>
            <a:ext cx="7886700" cy="801627"/>
          </a:xfrm>
        </p:spPr>
        <p:txBody>
          <a:bodyPr/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Proposed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Method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ED0027-75AF-4764-9146-F7E5216A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33D3-48DC-45C8-9A65-083977849E87}" type="datetime1">
              <a:rPr kumimoji="1" lang="ja-JP" altLang="en-US" smtClean="0"/>
              <a:t>2022/5/19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C56F21-6A6C-48F4-B5DB-10F3A515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Arakawa Laboratory, Kagawa University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8C0F22-3FBA-4735-9724-CA1D1B95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9D83-9AD1-4154-99C8-5595209B7D72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9032DE4-F367-4B37-B73D-45571429CCF0}"/>
              </a:ext>
            </a:extLst>
          </p:cNvPr>
          <p:cNvSpPr txBox="1"/>
          <p:nvPr/>
        </p:nvSpPr>
        <p:spPr>
          <a:xfrm>
            <a:off x="318782" y="1342239"/>
            <a:ext cx="882521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H:Crossover</a:t>
            </a:r>
          </a:p>
          <a:p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Crossover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Generate 4 children from 2 parents</a:t>
            </a:r>
          </a:p>
        </p:txBody>
      </p: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6F8CEAA9-7320-49DE-A707-30D63B5C0EB6}"/>
              </a:ext>
            </a:extLst>
          </p:cNvPr>
          <p:cNvGrpSpPr/>
          <p:nvPr/>
        </p:nvGrpSpPr>
        <p:grpSpPr>
          <a:xfrm>
            <a:off x="1299122" y="2727477"/>
            <a:ext cx="6545755" cy="3505520"/>
            <a:chOff x="1123950" y="2604123"/>
            <a:chExt cx="6545755" cy="3505520"/>
          </a:xfrm>
        </p:grpSpPr>
        <p:grpSp>
          <p:nvGrpSpPr>
            <p:cNvPr id="60" name="グループ化 59">
              <a:extLst>
                <a:ext uri="{FF2B5EF4-FFF2-40B4-BE49-F238E27FC236}">
                  <a16:creationId xmlns:a16="http://schemas.microsoft.com/office/drawing/2014/main" id="{2BA22084-72B8-4145-AADD-5F16D1D3AE40}"/>
                </a:ext>
              </a:extLst>
            </p:cNvPr>
            <p:cNvGrpSpPr/>
            <p:nvPr/>
          </p:nvGrpSpPr>
          <p:grpSpPr>
            <a:xfrm>
              <a:off x="1474294" y="2855605"/>
              <a:ext cx="5786532" cy="2977948"/>
              <a:chOff x="1731469" y="3076434"/>
              <a:chExt cx="5786532" cy="29779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7F42F7BE-D574-4452-BF48-9DE7F490EC1A}"/>
                      </a:ext>
                    </a:extLst>
                  </p:cNvPr>
                  <p:cNvSpPr txBox="1"/>
                  <p:nvPr/>
                </p:nvSpPr>
                <p:spPr>
                  <a:xfrm>
                    <a:off x="1731470" y="3169556"/>
                    <a:ext cx="57865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b="0" dirty="0" err="1"/>
                      <a:t>Hoxgene</a:t>
                    </a:r>
                    <a:r>
                      <a:rPr kumimoji="1" lang="en-US" altLang="ja-JP" b="0" dirty="0"/>
                      <a:t>  </a:t>
                    </a:r>
                    <a14:m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1            0,    1,    1,     0,    1,     0,    0,     0,    1,</m:t>
                        </m:r>
                      </m:oMath>
                    </a14:m>
                    <a:r>
                      <a:rPr kumimoji="1" lang="en-US" altLang="ja-JP" b="0" i="1" dirty="0">
                        <a:latin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a14:m>
                    <a:r>
                      <a:rPr kumimoji="1" lang="en-US" altLang="ja-JP" b="0" i="1" dirty="0">
                        <a:latin typeface="Cambria Math" panose="02040503050406030204" pitchFamily="18" charset="0"/>
                      </a:rPr>
                      <a:t> </a:t>
                    </a:r>
                    <a:r>
                      <a:rPr kumimoji="1" lang="en-US" altLang="ja-JP" dirty="0"/>
                      <a:t>                        </a:t>
                    </a:r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7F42F7BE-D574-4452-BF48-9DE7F490EC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1470" y="3169556"/>
                    <a:ext cx="5786531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948" t="-983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テキスト ボックス 43">
                    <a:extLst>
                      <a:ext uri="{FF2B5EF4-FFF2-40B4-BE49-F238E27FC236}">
                        <a16:creationId xmlns:a16="http://schemas.microsoft.com/office/drawing/2014/main" id="{DF692D3F-8E41-4AE5-8EA1-D4FDE605DB8D}"/>
                      </a:ext>
                    </a:extLst>
                  </p:cNvPr>
                  <p:cNvSpPr txBox="1"/>
                  <p:nvPr/>
                </p:nvSpPr>
                <p:spPr>
                  <a:xfrm>
                    <a:off x="1731470" y="3643522"/>
                    <a:ext cx="57865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b="0" dirty="0" err="1"/>
                      <a:t>Hoxgene</a:t>
                    </a:r>
                    <a:r>
                      <a:rPr kumimoji="1" lang="en-US" altLang="ja-JP" b="0" dirty="0"/>
                      <a:t>  </a:t>
                    </a:r>
                    <a14:m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2            0,    0,    1,     0,    1,     0,    0,     1,    1,</m:t>
                        </m:r>
                      </m:oMath>
                    </a14:m>
                    <a:r>
                      <a:rPr kumimoji="1" lang="en-US" altLang="ja-JP" b="0" i="1" dirty="0">
                        <a:latin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a14:m>
                    <a:r>
                      <a:rPr kumimoji="1" lang="en-US" altLang="ja-JP" b="0" i="1" dirty="0">
                        <a:latin typeface="Cambria Math" panose="02040503050406030204" pitchFamily="18" charset="0"/>
                      </a:rPr>
                      <a:t> </a:t>
                    </a:r>
                    <a:r>
                      <a:rPr kumimoji="1" lang="en-US" altLang="ja-JP" dirty="0"/>
                      <a:t>                        </a:t>
                    </a:r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44" name="テキスト ボックス 43">
                    <a:extLst>
                      <a:ext uri="{FF2B5EF4-FFF2-40B4-BE49-F238E27FC236}">
                        <a16:creationId xmlns:a16="http://schemas.microsoft.com/office/drawing/2014/main" id="{DF692D3F-8E41-4AE5-8EA1-D4FDE605DB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1470" y="3643522"/>
                    <a:ext cx="578653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948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テキスト ボックス 50">
                    <a:extLst>
                      <a:ext uri="{FF2B5EF4-FFF2-40B4-BE49-F238E27FC236}">
                        <a16:creationId xmlns:a16="http://schemas.microsoft.com/office/drawing/2014/main" id="{A7155F04-0353-41B4-B01E-ADEAA8A20A9A}"/>
                      </a:ext>
                    </a:extLst>
                  </p:cNvPr>
                  <p:cNvSpPr txBox="1"/>
                  <p:nvPr/>
                </p:nvSpPr>
                <p:spPr>
                  <a:xfrm>
                    <a:off x="1731470" y="4473653"/>
                    <a:ext cx="57865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b="0" dirty="0" err="1"/>
                      <a:t>Hoxgene</a:t>
                    </a:r>
                    <a:r>
                      <a:rPr kumimoji="1" lang="en-US" altLang="ja-JP" b="0" dirty="0"/>
                      <a:t>  </a:t>
                    </a:r>
                    <a14:m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1            0,    1,    1,     0,    0,     0,    0,     0,    0,</m:t>
                        </m:r>
                      </m:oMath>
                    </a14:m>
                    <a:r>
                      <a:rPr kumimoji="1" lang="en-US" altLang="ja-JP" b="0" i="1" dirty="0">
                        <a:latin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a14:m>
                    <a:r>
                      <a:rPr kumimoji="1" lang="en-US" altLang="ja-JP" b="0" i="1" dirty="0">
                        <a:latin typeface="Cambria Math" panose="02040503050406030204" pitchFamily="18" charset="0"/>
                      </a:rPr>
                      <a:t> </a:t>
                    </a:r>
                    <a:r>
                      <a:rPr kumimoji="1" lang="en-US" altLang="ja-JP" dirty="0"/>
                      <a:t>                        </a:t>
                    </a:r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51" name="テキスト ボックス 50">
                    <a:extLst>
                      <a:ext uri="{FF2B5EF4-FFF2-40B4-BE49-F238E27FC236}">
                        <a16:creationId xmlns:a16="http://schemas.microsoft.com/office/drawing/2014/main" id="{A7155F04-0353-41B4-B01E-ADEAA8A20A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1470" y="4473653"/>
                    <a:ext cx="578653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948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テキスト ボックス 51">
                    <a:extLst>
                      <a:ext uri="{FF2B5EF4-FFF2-40B4-BE49-F238E27FC236}">
                        <a16:creationId xmlns:a16="http://schemas.microsoft.com/office/drawing/2014/main" id="{B39EA578-540A-4787-B590-586A01D21742}"/>
                      </a:ext>
                    </a:extLst>
                  </p:cNvPr>
                  <p:cNvSpPr txBox="1"/>
                  <p:nvPr/>
                </p:nvSpPr>
                <p:spPr>
                  <a:xfrm>
                    <a:off x="1731470" y="4867588"/>
                    <a:ext cx="57865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b="0" dirty="0" err="1"/>
                      <a:t>Hoxgene</a:t>
                    </a:r>
                    <a:r>
                      <a:rPr kumimoji="1" lang="en-US" altLang="ja-JP" b="0" dirty="0"/>
                      <a:t> </a:t>
                    </a:r>
                    <a14:m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2            0,    0,    0,     0,    1,     0,    0,     0,    1,</m:t>
                        </m:r>
                      </m:oMath>
                    </a14:m>
                    <a:r>
                      <a:rPr kumimoji="1" lang="en-US" altLang="ja-JP" b="0" i="1" dirty="0">
                        <a:latin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a14:m>
                    <a:r>
                      <a:rPr kumimoji="1" lang="en-US" altLang="ja-JP" b="0" i="1" dirty="0">
                        <a:latin typeface="Cambria Math" panose="02040503050406030204" pitchFamily="18" charset="0"/>
                      </a:rPr>
                      <a:t> </a:t>
                    </a:r>
                    <a:r>
                      <a:rPr kumimoji="1" lang="en-US" altLang="ja-JP" dirty="0"/>
                      <a:t>                        </a:t>
                    </a:r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52" name="テキスト ボックス 51">
                    <a:extLst>
                      <a:ext uri="{FF2B5EF4-FFF2-40B4-BE49-F238E27FC236}">
                        <a16:creationId xmlns:a16="http://schemas.microsoft.com/office/drawing/2014/main" id="{B39EA578-540A-4787-B590-586A01D217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1470" y="4867588"/>
                    <a:ext cx="5786531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948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テキスト ボックス 52">
                    <a:extLst>
                      <a:ext uri="{FF2B5EF4-FFF2-40B4-BE49-F238E27FC236}">
                        <a16:creationId xmlns:a16="http://schemas.microsoft.com/office/drawing/2014/main" id="{90BAE501-046B-4919-8286-221F33EF1CC0}"/>
                      </a:ext>
                    </a:extLst>
                  </p:cNvPr>
                  <p:cNvSpPr txBox="1"/>
                  <p:nvPr/>
                </p:nvSpPr>
                <p:spPr>
                  <a:xfrm>
                    <a:off x="1731470" y="5302118"/>
                    <a:ext cx="57865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b="0" dirty="0" err="1"/>
                      <a:t>Hoxgene</a:t>
                    </a:r>
                    <a:r>
                      <a:rPr kumimoji="1" lang="en-US" altLang="ja-JP" b="0" dirty="0"/>
                      <a:t>  </a:t>
                    </a:r>
                    <a14:m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3            0,    0,    1,     0,    1,     0,    0,     0,    0,</m:t>
                        </m:r>
                      </m:oMath>
                    </a14:m>
                    <a:r>
                      <a:rPr kumimoji="1" lang="en-US" altLang="ja-JP" b="0" i="1" dirty="0">
                        <a:latin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a14:m>
                    <a:r>
                      <a:rPr kumimoji="1" lang="en-US" altLang="ja-JP" b="0" i="1" dirty="0">
                        <a:latin typeface="Cambria Math" panose="02040503050406030204" pitchFamily="18" charset="0"/>
                      </a:rPr>
                      <a:t> </a:t>
                    </a:r>
                    <a:r>
                      <a:rPr kumimoji="1" lang="en-US" altLang="ja-JP" dirty="0"/>
                      <a:t>                        </a:t>
                    </a:r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53" name="テキスト ボックス 52">
                    <a:extLst>
                      <a:ext uri="{FF2B5EF4-FFF2-40B4-BE49-F238E27FC236}">
                        <a16:creationId xmlns:a16="http://schemas.microsoft.com/office/drawing/2014/main" id="{90BAE501-046B-4919-8286-221F33EF1C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1470" y="5302118"/>
                    <a:ext cx="578653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948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5B7EB541-C2A1-4B8A-A465-CDBCA1FBF43D}"/>
                      </a:ext>
                    </a:extLst>
                  </p:cNvPr>
                  <p:cNvSpPr txBox="1"/>
                  <p:nvPr/>
                </p:nvSpPr>
                <p:spPr>
                  <a:xfrm>
                    <a:off x="1731469" y="5685050"/>
                    <a:ext cx="57865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b="0" dirty="0" err="1"/>
                      <a:t>Hoxgene</a:t>
                    </a:r>
                    <a:r>
                      <a:rPr kumimoji="1" lang="en-US" altLang="ja-JP" b="0" dirty="0"/>
                      <a:t>  </a:t>
                    </a:r>
                    <a14:m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4            0,    0,    0,     0,    0,     0,    0,     1,    1,</m:t>
                        </m:r>
                      </m:oMath>
                    </a14:m>
                    <a:r>
                      <a:rPr kumimoji="1" lang="en-US" altLang="ja-JP" b="0" i="1" dirty="0">
                        <a:latin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a14:m>
                    <a:r>
                      <a:rPr kumimoji="1" lang="en-US" altLang="ja-JP" b="0" i="1" dirty="0">
                        <a:latin typeface="Cambria Math" panose="02040503050406030204" pitchFamily="18" charset="0"/>
                      </a:rPr>
                      <a:t> </a:t>
                    </a:r>
                    <a:r>
                      <a:rPr kumimoji="1" lang="en-US" altLang="ja-JP" dirty="0"/>
                      <a:t>                        </a:t>
                    </a:r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5B7EB541-C2A1-4B8A-A465-CDBCA1FBF4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1469" y="5685050"/>
                    <a:ext cx="5786531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948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直線コネクタ 54">
                <a:extLst>
                  <a:ext uri="{FF2B5EF4-FFF2-40B4-BE49-F238E27FC236}">
                    <a16:creationId xmlns:a16="http://schemas.microsoft.com/office/drawing/2014/main" id="{5C220F82-0350-47C3-ACB2-112A8DAF2B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4577" y="4237822"/>
                <a:ext cx="5643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>
                <a:extLst>
                  <a:ext uri="{FF2B5EF4-FFF2-40B4-BE49-F238E27FC236}">
                    <a16:creationId xmlns:a16="http://schemas.microsoft.com/office/drawing/2014/main" id="{622013B0-908A-45BC-A0FF-8A65EA4EC628}"/>
                  </a:ext>
                </a:extLst>
              </p:cNvPr>
              <p:cNvCxnSpPr/>
              <p:nvPr/>
            </p:nvCxnSpPr>
            <p:spPr>
              <a:xfrm>
                <a:off x="4695825" y="3076434"/>
                <a:ext cx="0" cy="567088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コネクタ 58">
                <a:extLst>
                  <a:ext uri="{FF2B5EF4-FFF2-40B4-BE49-F238E27FC236}">
                    <a16:creationId xmlns:a16="http://schemas.microsoft.com/office/drawing/2014/main" id="{4413DF94-207A-45DE-975D-F11DD9E7F703}"/>
                  </a:ext>
                </a:extLst>
              </p:cNvPr>
              <p:cNvCxnSpPr/>
              <p:nvPr/>
            </p:nvCxnSpPr>
            <p:spPr>
              <a:xfrm>
                <a:off x="6381750" y="3546909"/>
                <a:ext cx="0" cy="567088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1182C120-B5DC-4D62-A8D1-D5BCD6860218}"/>
                </a:ext>
              </a:extLst>
            </p:cNvPr>
            <p:cNvSpPr/>
            <p:nvPr/>
          </p:nvSpPr>
          <p:spPr>
            <a:xfrm>
              <a:off x="1123950" y="2604123"/>
              <a:ext cx="6545755" cy="35055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AA7DF295-3918-4275-A0AD-C591133AA3CA}"/>
                </a:ext>
              </a:extLst>
            </p:cNvPr>
            <p:cNvSpPr txBox="1"/>
            <p:nvPr/>
          </p:nvSpPr>
          <p:spPr>
            <a:xfrm>
              <a:off x="4267200" y="2607302"/>
              <a:ext cx="342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cp</a:t>
              </a:r>
              <a:endParaRPr kumimoji="1" lang="ja-JP" altLang="en-US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F8A816B7-7B6D-4EA2-9F6F-A5062140CBED}"/>
                </a:ext>
              </a:extLst>
            </p:cNvPr>
            <p:cNvSpPr txBox="1"/>
            <p:nvPr/>
          </p:nvSpPr>
          <p:spPr>
            <a:xfrm>
              <a:off x="5953125" y="3808492"/>
              <a:ext cx="342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cp</a:t>
              </a:r>
              <a:endParaRPr kumimoji="1" lang="ja-JP" altLang="en-US" sz="105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8521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2541C4-AE46-4CC2-BB21-B50013B7C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9130"/>
            <a:ext cx="7886700" cy="801627"/>
          </a:xfrm>
        </p:spPr>
        <p:txBody>
          <a:bodyPr/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Proposed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Method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ED0027-75AF-4764-9146-F7E5216A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33D3-48DC-45C8-9A65-083977849E87}" type="datetime1">
              <a:rPr kumimoji="1" lang="ja-JP" altLang="en-US" smtClean="0"/>
              <a:t>2022/5/19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C56F21-6A6C-48F4-B5DB-10F3A515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Arakawa Laboratory, Kagawa University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8C0F22-3FBA-4735-9724-CA1D1B95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9D83-9AD1-4154-99C8-5595209B7D72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9032DE4-F367-4B37-B73D-45571429CCF0}"/>
              </a:ext>
            </a:extLst>
          </p:cNvPr>
          <p:cNvSpPr txBox="1"/>
          <p:nvPr/>
        </p:nvSpPr>
        <p:spPr>
          <a:xfrm>
            <a:off x="318782" y="1342239"/>
            <a:ext cx="882521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H:Mutation</a:t>
            </a:r>
          </a:p>
          <a:p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Replace one or two gene loci with alleles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783647C8-AB7B-4FE1-B5EA-3D87C15380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7" y="3429000"/>
            <a:ext cx="6181726" cy="161178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425D8D5-CAE8-4B5B-BB2F-0BC90BEF3419}"/>
              </a:ext>
            </a:extLst>
          </p:cNvPr>
          <p:cNvSpPr txBox="1"/>
          <p:nvPr/>
        </p:nvSpPr>
        <p:spPr>
          <a:xfrm>
            <a:off x="6457950" y="4050226"/>
            <a:ext cx="10515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Mutation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6256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2541C4-AE46-4CC2-BB21-B50013B7C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9130"/>
            <a:ext cx="7886700" cy="801627"/>
          </a:xfrm>
        </p:spPr>
        <p:txBody>
          <a:bodyPr/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Proposed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Method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ED0027-75AF-4764-9146-F7E5216A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33D3-48DC-45C8-9A65-083977849E87}" type="datetime1">
              <a:rPr kumimoji="1" lang="ja-JP" altLang="en-US" smtClean="0"/>
              <a:t>2022/5/19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C56F21-6A6C-48F4-B5DB-10F3A515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Arakawa Laboratory, Kagawa University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8C0F22-3FBA-4735-9724-CA1D1B95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9D83-9AD1-4154-99C8-5595209B7D72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9032DE4-F367-4B37-B73D-45571429CCF0}"/>
              </a:ext>
            </a:extLst>
          </p:cNvPr>
          <p:cNvSpPr txBox="1"/>
          <p:nvPr/>
        </p:nvSpPr>
        <p:spPr>
          <a:xfrm>
            <a:off x="318782" y="1342239"/>
            <a:ext cx="882521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H:Natural Select</a:t>
            </a:r>
          </a:p>
          <a:p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Roulette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Each </a:t>
            </a:r>
            <a:r>
              <a:rPr kumimoji="1"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Hoxgene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is selected with a probability proportional to its degree of adaptation</a:t>
            </a:r>
          </a:p>
        </p:txBody>
      </p:sp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CE7ABB9F-64DD-4F91-95B0-8E300226DE10}"/>
              </a:ext>
            </a:extLst>
          </p:cNvPr>
          <p:cNvGraphicFramePr/>
          <p:nvPr/>
        </p:nvGraphicFramePr>
        <p:xfrm>
          <a:off x="2287747" y="2834660"/>
          <a:ext cx="4568505" cy="3045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円柱 10">
            <a:extLst>
              <a:ext uri="{FF2B5EF4-FFF2-40B4-BE49-F238E27FC236}">
                <a16:creationId xmlns:a16="http://schemas.microsoft.com/office/drawing/2014/main" id="{CD5BC5A1-F7A4-49D1-ACF1-39851B347066}"/>
              </a:ext>
            </a:extLst>
          </p:cNvPr>
          <p:cNvSpPr/>
          <p:nvPr/>
        </p:nvSpPr>
        <p:spPr>
          <a:xfrm rot="3951844">
            <a:off x="1769391" y="4354244"/>
            <a:ext cx="47625" cy="1727201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山形 17">
            <a:extLst>
              <a:ext uri="{FF2B5EF4-FFF2-40B4-BE49-F238E27FC236}">
                <a16:creationId xmlns:a16="http://schemas.microsoft.com/office/drawing/2014/main" id="{3455B412-D257-4A5A-86BB-B0A4B7B61829}"/>
              </a:ext>
            </a:extLst>
          </p:cNvPr>
          <p:cNvSpPr/>
          <p:nvPr/>
        </p:nvSpPr>
        <p:spPr>
          <a:xfrm rot="20015280">
            <a:off x="670923" y="5449523"/>
            <a:ext cx="381000" cy="365125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946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2541C4-AE46-4CC2-BB21-B50013B7C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9130"/>
            <a:ext cx="7886700" cy="801627"/>
          </a:xfrm>
        </p:spPr>
        <p:txBody>
          <a:bodyPr/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Proposed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Method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ED0027-75AF-4764-9146-F7E5216A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33D3-48DC-45C8-9A65-083977849E87}" type="datetime1">
              <a:rPr kumimoji="1" lang="ja-JP" altLang="en-US" smtClean="0"/>
              <a:t>2022/5/19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C56F21-6A6C-48F4-B5DB-10F3A515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Arakawa Laboratory, Kagawa University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8C0F22-3FBA-4735-9724-CA1D1B95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9D83-9AD1-4154-99C8-5595209B7D72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9032DE4-F367-4B37-B73D-45571429CCF0}"/>
              </a:ext>
            </a:extLst>
          </p:cNvPr>
          <p:cNvSpPr txBox="1"/>
          <p:nvPr/>
        </p:nvSpPr>
        <p:spPr>
          <a:xfrm>
            <a:off x="318782" y="1342239"/>
            <a:ext cx="882521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Evaluation of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Hoxgene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Change in the </a:t>
            </a:r>
            <a:r>
              <a:rPr kumimoji="1"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Usualgene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crossover scheme in </a:t>
            </a:r>
            <a:r>
              <a:rPr kumimoji="1"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Hoxgene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evolutionary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Only the variable corresponding to the gene that takes 1 in the </a:t>
            </a:r>
            <a:r>
              <a:rPr kumimoji="1"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Hoxgene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is changed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B39AE48-6E9F-4036-A8B5-1250762CA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788" y="3150244"/>
            <a:ext cx="6030423" cy="2207268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71C673D-2D4E-4E37-AF4C-9BB4B09DB43E}"/>
              </a:ext>
            </a:extLst>
          </p:cNvPr>
          <p:cNvSpPr txBox="1"/>
          <p:nvPr/>
        </p:nvSpPr>
        <p:spPr>
          <a:xfrm>
            <a:off x="3966210" y="4210076"/>
            <a:ext cx="70871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Change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393928C-67CF-4B61-8DBD-4CB3B7B25654}"/>
              </a:ext>
            </a:extLst>
          </p:cNvPr>
          <p:cNvSpPr txBox="1"/>
          <p:nvPr/>
        </p:nvSpPr>
        <p:spPr>
          <a:xfrm>
            <a:off x="5166359" y="4210076"/>
            <a:ext cx="70871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Change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DDD0E45-2E72-4AED-8EC2-DEA02849C685}"/>
              </a:ext>
            </a:extLst>
          </p:cNvPr>
          <p:cNvSpPr txBox="1"/>
          <p:nvPr/>
        </p:nvSpPr>
        <p:spPr>
          <a:xfrm>
            <a:off x="6755073" y="4210076"/>
            <a:ext cx="70871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Change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998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2541C4-AE46-4CC2-BB21-B50013B7C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9130"/>
            <a:ext cx="7886700" cy="801627"/>
          </a:xfrm>
        </p:spPr>
        <p:txBody>
          <a:bodyPr/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Proposed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Method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ED0027-75AF-4764-9146-F7E5216A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33D3-48DC-45C8-9A65-083977849E87}" type="datetime1">
              <a:rPr kumimoji="1" lang="ja-JP" altLang="en-US" smtClean="0"/>
              <a:t>2022/5/19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C56F21-6A6C-48F4-B5DB-10F3A515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Arakawa Laboratory, Kagawa University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8C0F22-3FBA-4735-9724-CA1D1B95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9D83-9AD1-4154-99C8-5595209B7D72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9032DE4-F367-4B37-B73D-45571429CCF0}"/>
              </a:ext>
            </a:extLst>
          </p:cNvPr>
          <p:cNvSpPr txBox="1"/>
          <p:nvPr/>
        </p:nvSpPr>
        <p:spPr>
          <a:xfrm>
            <a:off x="318782" y="1342239"/>
            <a:ext cx="88252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Evaluation of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Hoxgene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Evaluation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value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improvement ratio of F-value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calculate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improvement ratio of F-value with changing the variable pair value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Searching for variable pairs that have a dependency relationship with each other tends to improve the F-value.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F-value does not improve easily for changes in convergent variable pairs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EEBF3EC8-96FE-436A-A49A-5A04F31365EE}"/>
              </a:ext>
            </a:extLst>
          </p:cNvPr>
          <p:cNvGrpSpPr/>
          <p:nvPr/>
        </p:nvGrpSpPr>
        <p:grpSpPr>
          <a:xfrm>
            <a:off x="1547211" y="3767711"/>
            <a:ext cx="6049573" cy="1822744"/>
            <a:chOff x="1370937" y="3288206"/>
            <a:chExt cx="6049573" cy="1822744"/>
          </a:xfrm>
        </p:grpSpPr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6DB5F614-BD7E-452B-9319-DEC5E5936886}"/>
                </a:ext>
              </a:extLst>
            </p:cNvPr>
            <p:cNvGrpSpPr/>
            <p:nvPr/>
          </p:nvGrpSpPr>
          <p:grpSpPr>
            <a:xfrm>
              <a:off x="1678735" y="3511449"/>
              <a:ext cx="5363962" cy="1421280"/>
              <a:chOff x="2211440" y="2173236"/>
              <a:chExt cx="5363962" cy="14212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テキスト ボックス 23">
                    <a:extLst>
                      <a:ext uri="{FF2B5EF4-FFF2-40B4-BE49-F238E27FC236}">
                        <a16:creationId xmlns:a16="http://schemas.microsoft.com/office/drawing/2014/main" id="{1D84C86F-3D65-4D24-8DA2-72D130C7C7B8}"/>
                      </a:ext>
                    </a:extLst>
                  </p:cNvPr>
                  <p:cNvSpPr txBox="1"/>
                  <p:nvPr/>
                </p:nvSpPr>
                <p:spPr>
                  <a:xfrm>
                    <a:off x="2211440" y="3192546"/>
                    <a:ext cx="5363962" cy="4019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rPr>
                      <a:t>変化後：</a:t>
                    </a:r>
                    <a14:m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0,  </m:t>
                        </m:r>
                        <m:bar>
                          <m:barPr>
                            <m:pos m:val="top"/>
                            <m:ctrlP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bar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2,  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3,  </m:t>
                        </m:r>
                        <m:bar>
                          <m:barPr>
                            <m:pos m:val="top"/>
                            <m:ctrlPr>
                              <a:rPr kumimoji="1" lang="en-US" altLang="ja-JP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kumimoji="1" lang="en-US" altLang="ja-JP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ja-JP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bar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5,  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6,  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7,  </m:t>
                        </m:r>
                        <m:bar>
                          <m:barPr>
                            <m:pos m:val="top"/>
                            <m:ctrlP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bar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a14:m>
                    <a:r>
                      <a:rPr kumimoji="1" lang="en-US" altLang="ja-JP" dirty="0"/>
                      <a:t> </a:t>
                    </a:r>
                    <a14:m>
                      <m:oMath xmlns:m="http://schemas.openxmlformats.org/officeDocument/2006/math">
                        <m:r>
                          <a:rPr kumimoji="1" lang="en-US" altLang="ja-JP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9)</m:t>
                        </m:r>
                      </m:oMath>
                    </a14:m>
                    <a:endParaRPr kumimoji="1" lang="en-US" altLang="ja-JP" dirty="0"/>
                  </a:p>
                </p:txBody>
              </p:sp>
            </mc:Choice>
            <mc:Fallback xmlns="">
              <p:sp>
                <p:nvSpPr>
                  <p:cNvPr id="24" name="テキスト ボックス 23">
                    <a:extLst>
                      <a:ext uri="{FF2B5EF4-FFF2-40B4-BE49-F238E27FC236}">
                        <a16:creationId xmlns:a16="http://schemas.microsoft.com/office/drawing/2014/main" id="{1D84C86F-3D65-4D24-8DA2-72D130C7C7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11440" y="3192546"/>
                    <a:ext cx="5363962" cy="40197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909" r="-455" b="-25758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テキスト ボックス 6">
                    <a:extLst>
                      <a:ext uri="{FF2B5EF4-FFF2-40B4-BE49-F238E27FC236}">
                        <a16:creationId xmlns:a16="http://schemas.microsoft.com/office/drawing/2014/main" id="{FF7A4162-EA73-415B-B22D-B3663FD0EC39}"/>
                      </a:ext>
                    </a:extLst>
                  </p:cNvPr>
                  <p:cNvSpPr txBox="1"/>
                  <p:nvPr/>
                </p:nvSpPr>
                <p:spPr>
                  <a:xfrm>
                    <a:off x="2211440" y="2173236"/>
                    <a:ext cx="536396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rPr>
                      <a:t>変化前：</a:t>
                    </a:r>
                    <a14:m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0,  </m:t>
                        </m:r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1,  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2,  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3,  </m:t>
                        </m:r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4,  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5,  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6,  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7,  </m:t>
                        </m:r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8,</m:t>
                        </m:r>
                      </m:oMath>
                    </a14:m>
                    <a:r>
                      <a:rPr kumimoji="1" lang="en-US" altLang="ja-JP" dirty="0"/>
                      <a:t> </a:t>
                    </a:r>
                    <a14:m>
                      <m:oMath xmlns:m="http://schemas.openxmlformats.org/officeDocument/2006/math">
                        <m:r>
                          <a:rPr kumimoji="1" lang="en-US" altLang="ja-JP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9)</m:t>
                        </m:r>
                      </m:oMath>
                    </a14:m>
                    <a:endParaRPr kumimoji="1" lang="en-US" altLang="ja-JP" dirty="0"/>
                  </a:p>
                </p:txBody>
              </p:sp>
            </mc:Choice>
            <mc:Fallback xmlns="">
              <p:sp>
                <p:nvSpPr>
                  <p:cNvPr id="7" name="テキスト ボックス 6">
                    <a:extLst>
                      <a:ext uri="{FF2B5EF4-FFF2-40B4-BE49-F238E27FC236}">
                        <a16:creationId xmlns:a16="http://schemas.microsoft.com/office/drawing/2014/main" id="{FF7A4162-EA73-415B-B22D-B3663FD0EC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11440" y="2173236"/>
                    <a:ext cx="536396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909" t="-4918" r="-455" b="-2786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" name="矢印: 下 11">
              <a:extLst>
                <a:ext uri="{FF2B5EF4-FFF2-40B4-BE49-F238E27FC236}">
                  <a16:creationId xmlns:a16="http://schemas.microsoft.com/office/drawing/2014/main" id="{765D3286-EE0B-4549-84C3-C9E08CBFB459}"/>
                </a:ext>
              </a:extLst>
            </p:cNvPr>
            <p:cNvSpPr/>
            <p:nvPr/>
          </p:nvSpPr>
          <p:spPr>
            <a:xfrm>
              <a:off x="3922302" y="4055254"/>
              <a:ext cx="1265626" cy="343337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改善率</a:t>
              </a: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814BE7B4-5C19-42BA-A60D-44E7135ABD87}"/>
                </a:ext>
              </a:extLst>
            </p:cNvPr>
            <p:cNvSpPr/>
            <p:nvPr/>
          </p:nvSpPr>
          <p:spPr>
            <a:xfrm>
              <a:off x="1370937" y="3288206"/>
              <a:ext cx="6049573" cy="18227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86E9E98-EA09-494B-95E1-4DC07CF93B54}"/>
              </a:ext>
            </a:extLst>
          </p:cNvPr>
          <p:cNvSpPr txBox="1"/>
          <p:nvPr/>
        </p:nvSpPr>
        <p:spPr>
          <a:xfrm>
            <a:off x="389322" y="5771576"/>
            <a:ext cx="8365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u="none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Hoxgenes</a:t>
            </a:r>
            <a:r>
              <a:rPr kumimoji="1" lang="en-US" altLang="ja-JP" sz="1600" b="1" u="none" dirty="0">
                <a:latin typeface="メイリオ" panose="020B0604030504040204" pitchFamily="50" charset="-128"/>
                <a:ea typeface="メイリオ" panose="020B0604030504040204" pitchFamily="50" charset="-128"/>
              </a:rPr>
              <a:t> representing variable pairs that are not converged and have dependencies can be highly evaluated with high probability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5271E9B-6385-41D4-AEBD-65D0A3A574DA}"/>
              </a:ext>
            </a:extLst>
          </p:cNvPr>
          <p:cNvSpPr txBox="1"/>
          <p:nvPr/>
        </p:nvSpPr>
        <p:spPr>
          <a:xfrm>
            <a:off x="1757740" y="3946598"/>
            <a:ext cx="92831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/>
              <a:t>Before</a:t>
            </a:r>
          </a:p>
          <a:p>
            <a:pPr algn="ctr"/>
            <a:r>
              <a:rPr kumimoji="1" lang="en-US" altLang="ja-JP" sz="1400" b="1" dirty="0"/>
              <a:t> changing</a:t>
            </a:r>
            <a:endParaRPr kumimoji="1" lang="ja-JP" altLang="en-US" sz="14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31F8B24-4AAD-4908-928C-B96F9661561B}"/>
              </a:ext>
            </a:extLst>
          </p:cNvPr>
          <p:cNvSpPr txBox="1"/>
          <p:nvPr/>
        </p:nvSpPr>
        <p:spPr>
          <a:xfrm>
            <a:off x="1757740" y="4887547"/>
            <a:ext cx="92831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/>
              <a:t>After</a:t>
            </a:r>
          </a:p>
          <a:p>
            <a:pPr algn="ctr"/>
            <a:r>
              <a:rPr kumimoji="1" lang="en-US" altLang="ja-JP" sz="1400" b="1" dirty="0"/>
              <a:t> changing</a:t>
            </a:r>
            <a:endParaRPr kumimoji="1" lang="ja-JP" altLang="en-US" sz="1400" b="1" dirty="0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E87A8402-67EC-4CEF-938F-064BD6EF5A2A}"/>
              </a:ext>
            </a:extLst>
          </p:cNvPr>
          <p:cNvSpPr/>
          <p:nvPr/>
        </p:nvSpPr>
        <p:spPr>
          <a:xfrm rot="5400000">
            <a:off x="4443817" y="3269460"/>
            <a:ext cx="523219" cy="2819246"/>
          </a:xfrm>
          <a:prstGeom prst="rightArrow">
            <a:avLst>
              <a:gd name="adj1" fmla="val 50000"/>
              <a:gd name="adj2" fmla="val 4781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dirty="0"/>
              <a:t>Improvement ratio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6250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2541C4-AE46-4CC2-BB21-B50013B7C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9130"/>
            <a:ext cx="7886700" cy="801627"/>
          </a:xfrm>
        </p:spPr>
        <p:txBody>
          <a:bodyPr/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Proposed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Method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ED0027-75AF-4764-9146-F7E5216A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33D3-48DC-45C8-9A65-083977849E87}" type="datetime1">
              <a:rPr kumimoji="1" lang="ja-JP" altLang="en-US" smtClean="0"/>
              <a:t>2022/5/19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C56F21-6A6C-48F4-B5DB-10F3A515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Arakawa Laboratory, Kagawa University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8C0F22-3FBA-4735-9724-CA1D1B95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9D83-9AD1-4154-99C8-5595209B7D72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9032DE4-F367-4B37-B73D-45571429CCF0}"/>
              </a:ext>
            </a:extLst>
          </p:cNvPr>
          <p:cNvSpPr txBox="1"/>
          <p:nvPr/>
        </p:nvSpPr>
        <p:spPr>
          <a:xfrm>
            <a:off x="318782" y="1312869"/>
            <a:ext cx="8825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the search considering the dependency between variables</a:t>
            </a:r>
          </a:p>
          <a:p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The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search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based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on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400" u="sng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Hoxgenes</a:t>
            </a:r>
            <a:r>
              <a:rPr kumimoji="1" lang="ja-JP" altLang="en-US" sz="1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with</a:t>
            </a:r>
            <a:r>
              <a:rPr kumimoji="1" lang="ja-JP" altLang="en-US" sz="1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r>
              <a:rPr kumimoji="1" lang="ja-JP" altLang="en-US" sz="1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evaluation</a:t>
            </a:r>
            <a:r>
              <a:rPr kumimoji="1" lang="ja-JP" altLang="en-US" sz="1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value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84A8F7FC-486B-44D2-8972-874DD756F4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335" y="2806758"/>
            <a:ext cx="6667329" cy="324547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487D9E8D-FDB4-4E82-BFF9-B85DE4593A28}"/>
              </a:ext>
            </a:extLst>
          </p:cNvPr>
          <p:cNvSpPr/>
          <p:nvPr/>
        </p:nvSpPr>
        <p:spPr>
          <a:xfrm>
            <a:off x="6846570" y="5346993"/>
            <a:ext cx="1874520" cy="46863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Dimensionality reduction</a:t>
            </a:r>
            <a:endParaRPr kumimoji="1" lang="ja-JP" altLang="en-US" sz="1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988E9DD-493C-49CD-AE10-1E0EAFD26DDE}"/>
              </a:ext>
            </a:extLst>
          </p:cNvPr>
          <p:cNvSpPr txBox="1"/>
          <p:nvPr/>
        </p:nvSpPr>
        <p:spPr>
          <a:xfrm>
            <a:off x="6457950" y="3769098"/>
            <a:ext cx="67437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search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25CA9D7-7652-4CD8-BB1A-01F873A13D55}"/>
              </a:ext>
            </a:extLst>
          </p:cNvPr>
          <p:cNvSpPr txBox="1"/>
          <p:nvPr/>
        </p:nvSpPr>
        <p:spPr>
          <a:xfrm>
            <a:off x="4968154" y="3769097"/>
            <a:ext cx="67437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search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1766C99-4E35-4673-B8A6-FB3320102264}"/>
              </a:ext>
            </a:extLst>
          </p:cNvPr>
          <p:cNvSpPr txBox="1"/>
          <p:nvPr/>
        </p:nvSpPr>
        <p:spPr>
          <a:xfrm>
            <a:off x="3838662" y="3769097"/>
            <a:ext cx="67437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search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D0E2B9F-10E2-4F0E-BA1C-C3950DDA5B00}"/>
              </a:ext>
            </a:extLst>
          </p:cNvPr>
          <p:cNvSpPr txBox="1"/>
          <p:nvPr/>
        </p:nvSpPr>
        <p:spPr>
          <a:xfrm>
            <a:off x="1657350" y="3680018"/>
            <a:ext cx="1365886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Solution Space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57011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6D99B9-4E58-4179-BCD5-41864AA3C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Verification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F57AD3-778F-47A3-BCBE-FDA76400BF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7192E2-3A2B-4E84-B5B0-2016BDED6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6A31-C340-465F-979F-5BFAB020A069}" type="datetime1">
              <a:rPr kumimoji="1" lang="ja-JP" altLang="en-US" smtClean="0"/>
              <a:t>2022/5/19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50E7D8-EAB0-4E64-9F33-8945AE97E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Arakawa Laboratory, Kagawa University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682A19-1A8E-4316-96D5-CF98F3DA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9D83-9AD1-4154-99C8-5595209B7D72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740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2541C4-AE46-4CC2-BB21-B50013B7C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9130"/>
            <a:ext cx="7886700" cy="801627"/>
          </a:xfrm>
        </p:spPr>
        <p:txBody>
          <a:bodyPr/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ED0027-75AF-4764-9146-F7E5216A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33D3-48DC-45C8-9A65-083977849E87}" type="datetime1">
              <a:rPr kumimoji="1" lang="ja-JP" altLang="en-US" smtClean="0"/>
              <a:t>2022/5/19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C56F21-6A6C-48F4-B5DB-10F3A515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Arakawa Laboratory, Kagawa University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8C0F22-3FBA-4735-9724-CA1D1B95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9D83-9AD1-4154-99C8-5595209B7D72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DA8393-CF41-43FB-8E4D-5049136EF852}"/>
              </a:ext>
            </a:extLst>
          </p:cNvPr>
          <p:cNvSpPr txBox="1"/>
          <p:nvPr/>
        </p:nvSpPr>
        <p:spPr>
          <a:xfrm>
            <a:off x="6543678" y="3881440"/>
            <a:ext cx="10391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ja-JP" altLang="en-US" sz="1013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9032DE4-F367-4B37-B73D-45571429CCF0}"/>
              </a:ext>
            </a:extLst>
          </p:cNvPr>
          <p:cNvSpPr txBox="1"/>
          <p:nvPr/>
        </p:nvSpPr>
        <p:spPr>
          <a:xfrm>
            <a:off x="318782" y="1654738"/>
            <a:ext cx="85064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Research Background</a:t>
            </a:r>
          </a:p>
          <a:p>
            <a:pPr marL="800100" lvl="1" indent="-342900">
              <a:buFont typeface="+mj-lt"/>
              <a:buAutoNum type="arabicPeriod"/>
            </a:pP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Proposed Method</a:t>
            </a:r>
          </a:p>
          <a:p>
            <a:pPr marL="800100" lvl="1" indent="-342900">
              <a:buFont typeface="+mj-lt"/>
              <a:buAutoNum type="arabicPeriod"/>
            </a:pP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Verification</a:t>
            </a:r>
          </a:p>
          <a:p>
            <a:pPr marL="800100" lvl="1" indent="-342900">
              <a:buFont typeface="+mj-lt"/>
              <a:buAutoNum type="arabicPeriod"/>
            </a:pP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13729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9032DE4-F367-4B37-B73D-45571429CCF0}"/>
              </a:ext>
            </a:extLst>
          </p:cNvPr>
          <p:cNvSpPr txBox="1"/>
          <p:nvPr/>
        </p:nvSpPr>
        <p:spPr>
          <a:xfrm>
            <a:off x="318783" y="1342239"/>
            <a:ext cx="85064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Verification: Effectiveness of Searching based on estimation information</a:t>
            </a:r>
          </a:p>
          <a:p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What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to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verify: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400" b="1" dirty="0"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ja-JP" sz="1400" b="1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With </a:t>
            </a:r>
            <a:r>
              <a:rPr lang="en-US" altLang="ja-JP" sz="14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</a:t>
            </a:r>
            <a:r>
              <a:rPr lang="en-US" altLang="ja-JP" sz="1400" b="1" dirty="0" err="1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oxgene</a:t>
            </a:r>
            <a:r>
              <a:rPr lang="en-US" altLang="ja-JP" sz="1400" b="1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 vs. </a:t>
            </a:r>
            <a:r>
              <a:rPr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Without </a:t>
            </a:r>
            <a:r>
              <a:rPr lang="en-US" altLang="ja-JP" sz="14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Hoxgene</a:t>
            </a:r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convergence of function value</a:t>
            </a:r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lang="en-US" altLang="ja-JP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Accuracy of estimation dependency</a:t>
            </a:r>
          </a:p>
          <a:p>
            <a:pPr lvl="1"/>
            <a:endParaRPr kumimoji="1" lang="en-US" altLang="ja-JP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Benchmark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ja-JP" sz="14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Rastrigin</a:t>
            </a:r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function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multimodal,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 dependency between variables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kumimoji="1" lang="en-US" altLang="ja-JP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kumimoji="1" lang="en-US" altLang="ja-JP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kumimoji="1" lang="en-US" altLang="ja-JP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kumimoji="1" lang="en-US" altLang="ja-JP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kumimoji="1" lang="en-US" altLang="ja-JP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ja-JP" sz="14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Rosenbrock</a:t>
            </a:r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function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unimodal,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dependencies between 2 adjacent variables</a:t>
            </a:r>
            <a:endParaRPr kumimoji="1" lang="en-US" altLang="ja-JP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08825B3-27CD-47E0-B1ED-780F4B67E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862" y="4247516"/>
            <a:ext cx="1199077" cy="900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82541C4-AE46-4CC2-BB21-B50013B7C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9130"/>
            <a:ext cx="7886700" cy="801627"/>
          </a:xfrm>
        </p:spPr>
        <p:txBody>
          <a:bodyPr/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Verification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Problem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ED0027-75AF-4764-9146-F7E5216A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33D3-48DC-45C8-9A65-083977849E87}" type="datetime1">
              <a:rPr kumimoji="1" lang="ja-JP" altLang="en-US" smtClean="0"/>
              <a:t>2022/5/19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C56F21-6A6C-48F4-B5DB-10F3A515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Arakawa Laboratory, Kagawa University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8C0F22-3FBA-4735-9724-CA1D1B95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9D83-9AD1-4154-99C8-5595209B7D72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DA8393-CF41-43FB-8E4D-5049136EF852}"/>
              </a:ext>
            </a:extLst>
          </p:cNvPr>
          <p:cNvSpPr txBox="1"/>
          <p:nvPr/>
        </p:nvSpPr>
        <p:spPr>
          <a:xfrm>
            <a:off x="6543678" y="3881440"/>
            <a:ext cx="10391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ja-JP" altLang="en-US" sz="1013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DEA0BAE-123F-4630-BB28-C7B57CC40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7749" y="5457145"/>
            <a:ext cx="1199077" cy="90000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805B5C62-834A-4B36-AE8A-AEEAD453F4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817" t="1" r="20738" b="-7877"/>
          <a:stretch/>
        </p:blipFill>
        <p:spPr>
          <a:xfrm>
            <a:off x="2149612" y="4436782"/>
            <a:ext cx="3811020" cy="587222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4FE5D58-8285-4394-A477-DC00DFE531C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779" t="1" r="23233" b="-331"/>
          <a:stretch/>
        </p:blipFill>
        <p:spPr>
          <a:xfrm>
            <a:off x="2007219" y="5444544"/>
            <a:ext cx="3437273" cy="828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CB2354C-6301-4E67-99A9-CEE35F2D7E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5798" y="5456351"/>
            <a:ext cx="1200501" cy="9000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7D6B20AF-F586-4782-8520-D956F90220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6650" y="4247516"/>
            <a:ext cx="12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158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ED0027-75AF-4764-9146-F7E5216A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33D3-48DC-45C8-9A65-083977849E87}" type="datetime1">
              <a:rPr kumimoji="1" lang="ja-JP" altLang="en-US" smtClean="0"/>
              <a:t>2022/5/19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C56F21-6A6C-48F4-B5DB-10F3A515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Arakawa Laboratory, Kagawa University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8C0F22-3FBA-4735-9724-CA1D1B95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9D83-9AD1-4154-99C8-5595209B7D72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DA8393-CF41-43FB-8E4D-5049136EF852}"/>
              </a:ext>
            </a:extLst>
          </p:cNvPr>
          <p:cNvSpPr txBox="1"/>
          <p:nvPr/>
        </p:nvSpPr>
        <p:spPr>
          <a:xfrm>
            <a:off x="6543678" y="3881440"/>
            <a:ext cx="10391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ja-JP" altLang="en-US" sz="1013" dirty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1CFE4A8C-681D-47B0-9074-00966C9DC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8265"/>
            <a:ext cx="7886700" cy="801627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Result: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Rastrigin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function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6C35BE1-FBC6-496F-B38E-E791BE837FAE}"/>
              </a:ext>
            </a:extLst>
          </p:cNvPr>
          <p:cNvSpPr txBox="1"/>
          <p:nvPr/>
        </p:nvSpPr>
        <p:spPr>
          <a:xfrm>
            <a:off x="484106" y="1303907"/>
            <a:ext cx="1728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16</a:t>
            </a:r>
            <a:r>
              <a:rPr kumimoji="1" lang="es-ES" altLang="ja-JP" sz="20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 variables</a:t>
            </a:r>
            <a:endParaRPr kumimoji="1" lang="en-US" altLang="ja-JP" sz="1600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4128FC2-1917-4D55-A1EA-A9573BEC15C4}"/>
              </a:ext>
            </a:extLst>
          </p:cNvPr>
          <p:cNvSpPr txBox="1"/>
          <p:nvPr/>
        </p:nvSpPr>
        <p:spPr>
          <a:xfrm>
            <a:off x="1992758" y="1293392"/>
            <a:ext cx="51584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With </a:t>
            </a:r>
            <a:r>
              <a:rPr lang="en-US" altLang="ja-JP" sz="2000" dirty="0" err="1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Hoxgene</a:t>
            </a:r>
            <a:r>
              <a:rPr lang="en-US" altLang="ja-JP" sz="20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 vs.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Without </a:t>
            </a: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Hoxgene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4E9555C-AA81-4F38-8257-9281A93EF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381" y="2205544"/>
            <a:ext cx="5993237" cy="36000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01A0078-944F-401D-A767-FEA4AD28F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1242" y="5771084"/>
            <a:ext cx="1975275" cy="5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8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ED0027-75AF-4764-9146-F7E5216A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33D3-48DC-45C8-9A65-083977849E87}" type="datetime1">
              <a:rPr kumimoji="1" lang="ja-JP" altLang="en-US" smtClean="0"/>
              <a:t>2022/5/19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C56F21-6A6C-48F4-B5DB-10F3A515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Arakawa Laboratory, Kagawa University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8C0F22-3FBA-4735-9724-CA1D1B95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9D83-9AD1-4154-99C8-5595209B7D72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DA8393-CF41-43FB-8E4D-5049136EF852}"/>
              </a:ext>
            </a:extLst>
          </p:cNvPr>
          <p:cNvSpPr txBox="1"/>
          <p:nvPr/>
        </p:nvSpPr>
        <p:spPr>
          <a:xfrm>
            <a:off x="6543678" y="3881440"/>
            <a:ext cx="10391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ja-JP" altLang="en-US" sz="1013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1333340-C7FB-4442-AD7D-44B9E20190D6}"/>
              </a:ext>
            </a:extLst>
          </p:cNvPr>
          <p:cNvSpPr txBox="1"/>
          <p:nvPr/>
        </p:nvSpPr>
        <p:spPr>
          <a:xfrm>
            <a:off x="484106" y="1361304"/>
            <a:ext cx="1728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32</a:t>
            </a:r>
            <a:r>
              <a:rPr kumimoji="1" lang="es-ES" altLang="ja-JP" sz="20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 variables</a:t>
            </a:r>
            <a:endParaRPr kumimoji="1" lang="en-US" altLang="ja-JP" sz="1600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1644772F-6384-4E8B-9C23-1BD6463A5D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828" y="2081440"/>
            <a:ext cx="5922344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9225D2C-B37B-44D0-A6FD-169B57BCB8D0}"/>
              </a:ext>
            </a:extLst>
          </p:cNvPr>
          <p:cNvSpPr txBox="1"/>
          <p:nvPr/>
        </p:nvSpPr>
        <p:spPr>
          <a:xfrm>
            <a:off x="1992758" y="1293392"/>
            <a:ext cx="51584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With </a:t>
            </a:r>
            <a:r>
              <a:rPr lang="en-US" altLang="ja-JP" sz="2000" dirty="0" err="1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Hoxgene</a:t>
            </a:r>
            <a:r>
              <a:rPr lang="en-US" altLang="ja-JP" sz="20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 vs.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Without </a:t>
            </a: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Hoxgene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01D88ACB-61C7-4E8A-8C76-9A3426AED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1242" y="5771084"/>
            <a:ext cx="1975275" cy="585267"/>
          </a:xfrm>
          <a:prstGeom prst="rect">
            <a:avLst/>
          </a:prstGeom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61140A81-3229-59A1-D87B-D34175A9892B}"/>
              </a:ext>
            </a:extLst>
          </p:cNvPr>
          <p:cNvSpPr txBox="1">
            <a:spLocks/>
          </p:cNvSpPr>
          <p:nvPr/>
        </p:nvSpPr>
        <p:spPr>
          <a:xfrm>
            <a:off x="628650" y="318265"/>
            <a:ext cx="7886700" cy="801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Result: Rastrigin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function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048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ED0027-75AF-4764-9146-F7E5216A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33D3-48DC-45C8-9A65-083977849E87}" type="datetime1">
              <a:rPr kumimoji="1" lang="ja-JP" altLang="en-US" smtClean="0"/>
              <a:t>2022/5/19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C56F21-6A6C-48F4-B5DB-10F3A515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Arakawa Laboratory, Kagawa University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8C0F22-3FBA-4735-9724-CA1D1B95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9D83-9AD1-4154-99C8-5595209B7D72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DA8393-CF41-43FB-8E4D-5049136EF852}"/>
              </a:ext>
            </a:extLst>
          </p:cNvPr>
          <p:cNvSpPr txBox="1"/>
          <p:nvPr/>
        </p:nvSpPr>
        <p:spPr>
          <a:xfrm>
            <a:off x="6543678" y="3881440"/>
            <a:ext cx="10391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ja-JP" altLang="en-US" sz="1013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1333340-C7FB-4442-AD7D-44B9E20190D6}"/>
              </a:ext>
            </a:extLst>
          </p:cNvPr>
          <p:cNvSpPr txBox="1"/>
          <p:nvPr/>
        </p:nvSpPr>
        <p:spPr>
          <a:xfrm>
            <a:off x="484106" y="1361304"/>
            <a:ext cx="1728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64</a:t>
            </a:r>
            <a:r>
              <a:rPr kumimoji="1" lang="es-ES" altLang="ja-JP" sz="20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 variables</a:t>
            </a:r>
            <a:endParaRPr kumimoji="1" lang="en-US" altLang="ja-JP" sz="1600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819002E3-841B-4093-B7EC-9BEFE9CAB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769" y="2329649"/>
            <a:ext cx="5926461" cy="360000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54333F3-0637-442E-A303-F4B2F6AE63EE}"/>
              </a:ext>
            </a:extLst>
          </p:cNvPr>
          <p:cNvSpPr txBox="1"/>
          <p:nvPr/>
        </p:nvSpPr>
        <p:spPr>
          <a:xfrm>
            <a:off x="1992758" y="1293392"/>
            <a:ext cx="51584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With </a:t>
            </a:r>
            <a:r>
              <a:rPr lang="en-US" altLang="ja-JP" sz="2000" dirty="0" err="1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Hoxgene</a:t>
            </a:r>
            <a:r>
              <a:rPr lang="en-US" altLang="ja-JP" sz="20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 vs.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Without </a:t>
            </a: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Hoxgene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2D8D6F62-C2F1-4E38-A15B-0B46ADF71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1242" y="5771084"/>
            <a:ext cx="1975275" cy="585267"/>
          </a:xfrm>
          <a:prstGeom prst="rect">
            <a:avLst/>
          </a:prstGeom>
        </p:spPr>
      </p:pic>
      <p:sp>
        <p:nvSpPr>
          <p:cNvPr id="15" name="タイトル 1">
            <a:extLst>
              <a:ext uri="{FF2B5EF4-FFF2-40B4-BE49-F238E27FC236}">
                <a16:creationId xmlns:a16="http://schemas.microsoft.com/office/drawing/2014/main" id="{D2D7CAAA-EB4C-EF7B-D98D-6301F1A15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8265"/>
            <a:ext cx="7886700" cy="801627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Result: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Rastrigin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function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6092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ED0027-75AF-4764-9146-F7E5216A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33D3-48DC-45C8-9A65-083977849E87}" type="datetime1">
              <a:rPr kumimoji="1" lang="ja-JP" altLang="en-US" smtClean="0"/>
              <a:t>2022/5/19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C56F21-6A6C-48F4-B5DB-10F3A515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Arakawa Laboratory, Kagawa University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8C0F22-3FBA-4735-9724-CA1D1B95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9D83-9AD1-4154-99C8-5595209B7D72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DA8393-CF41-43FB-8E4D-5049136EF852}"/>
              </a:ext>
            </a:extLst>
          </p:cNvPr>
          <p:cNvSpPr txBox="1"/>
          <p:nvPr/>
        </p:nvSpPr>
        <p:spPr>
          <a:xfrm>
            <a:off x="6543678" y="3881440"/>
            <a:ext cx="10391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ja-JP" altLang="en-US" sz="1013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6C35BE1-FBC6-496F-B38E-E791BE837FAE}"/>
              </a:ext>
            </a:extLst>
          </p:cNvPr>
          <p:cNvSpPr txBox="1"/>
          <p:nvPr/>
        </p:nvSpPr>
        <p:spPr>
          <a:xfrm>
            <a:off x="484106" y="1303907"/>
            <a:ext cx="1728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16</a:t>
            </a:r>
            <a:r>
              <a:rPr kumimoji="1" lang="es-ES" altLang="ja-JP" sz="20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 variables</a:t>
            </a:r>
            <a:endParaRPr kumimoji="1" lang="en-US" altLang="ja-JP" sz="1600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50DE48C-1462-4412-B6C6-59660207F2F8}"/>
              </a:ext>
            </a:extLst>
          </p:cNvPr>
          <p:cNvSpPr txBox="1"/>
          <p:nvPr/>
        </p:nvSpPr>
        <p:spPr>
          <a:xfrm>
            <a:off x="1992758" y="1293392"/>
            <a:ext cx="51584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With </a:t>
            </a:r>
            <a:r>
              <a:rPr lang="en-US" altLang="ja-JP" sz="2000" dirty="0" err="1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Hoxgene</a:t>
            </a:r>
            <a:r>
              <a:rPr lang="en-US" altLang="ja-JP" sz="20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 vs.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Without </a:t>
            </a: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Hoxgene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1BECF7FD-7A8C-466C-84F4-90542E1EC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242" y="5771084"/>
            <a:ext cx="1975275" cy="585267"/>
          </a:xfrm>
          <a:prstGeom prst="rect">
            <a:avLst/>
          </a:prstGeom>
        </p:spPr>
      </p:pic>
      <p:pic>
        <p:nvPicPr>
          <p:cNvPr id="11" name="図 10" descr="グラフ&#10;&#10;自動的に生成された説明">
            <a:extLst>
              <a:ext uri="{FF2B5EF4-FFF2-40B4-BE49-F238E27FC236}">
                <a16:creationId xmlns:a16="http://schemas.microsoft.com/office/drawing/2014/main" id="{1771CD67-B0BB-A2C0-B72D-7960EAF63F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234" y="2081440"/>
            <a:ext cx="5991531" cy="3600000"/>
          </a:xfrm>
          <a:prstGeom prst="rect">
            <a:avLst/>
          </a:prstGeom>
        </p:spPr>
      </p:pic>
      <p:sp>
        <p:nvSpPr>
          <p:cNvPr id="13" name="タイトル 1">
            <a:extLst>
              <a:ext uri="{FF2B5EF4-FFF2-40B4-BE49-F238E27FC236}">
                <a16:creationId xmlns:a16="http://schemas.microsoft.com/office/drawing/2014/main" id="{D263C5BA-01A9-42DA-0AE7-87BE688C9CF3}"/>
              </a:ext>
            </a:extLst>
          </p:cNvPr>
          <p:cNvSpPr txBox="1">
            <a:spLocks/>
          </p:cNvSpPr>
          <p:nvPr/>
        </p:nvSpPr>
        <p:spPr>
          <a:xfrm>
            <a:off x="781050" y="470665"/>
            <a:ext cx="7886700" cy="801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Result: </a:t>
            </a:r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Rosenbrock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function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6776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ED0027-75AF-4764-9146-F7E5216A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33D3-48DC-45C8-9A65-083977849E87}" type="datetime1">
              <a:rPr kumimoji="1" lang="ja-JP" altLang="en-US" smtClean="0"/>
              <a:t>2022/5/19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C56F21-6A6C-48F4-B5DB-10F3A515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Arakawa Laboratory, Kagawa University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8C0F22-3FBA-4735-9724-CA1D1B95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9D83-9AD1-4154-99C8-5595209B7D72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DA8393-CF41-43FB-8E4D-5049136EF852}"/>
              </a:ext>
            </a:extLst>
          </p:cNvPr>
          <p:cNvSpPr txBox="1"/>
          <p:nvPr/>
        </p:nvSpPr>
        <p:spPr>
          <a:xfrm>
            <a:off x="6543678" y="3881440"/>
            <a:ext cx="10391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ja-JP" altLang="en-US" sz="1013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1333340-C7FB-4442-AD7D-44B9E20190D6}"/>
              </a:ext>
            </a:extLst>
          </p:cNvPr>
          <p:cNvSpPr txBox="1"/>
          <p:nvPr/>
        </p:nvSpPr>
        <p:spPr>
          <a:xfrm>
            <a:off x="484106" y="1339532"/>
            <a:ext cx="1728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16</a:t>
            </a:r>
            <a:r>
              <a:rPr kumimoji="1" lang="es-ES" altLang="ja-JP" sz="20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 variables</a:t>
            </a:r>
            <a:endParaRPr kumimoji="1" lang="en-US" altLang="ja-JP" sz="1600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623A0C37-1BE3-4512-95C7-1BE7B9E1B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268247"/>
              </p:ext>
            </p:extLst>
          </p:nvPr>
        </p:nvGraphicFramePr>
        <p:xfrm>
          <a:off x="431620" y="3253246"/>
          <a:ext cx="8280753" cy="1267460"/>
        </p:xfrm>
        <a:graphic>
          <a:graphicData uri="http://schemas.openxmlformats.org/drawingml/2006/table">
            <a:tbl>
              <a:tblPr/>
              <a:tblGrid>
                <a:gridCol w="1329015">
                  <a:extLst>
                    <a:ext uri="{9D8B030D-6E8A-4147-A177-3AD203B41FA5}">
                      <a16:colId xmlns:a16="http://schemas.microsoft.com/office/drawing/2014/main" val="1059716018"/>
                    </a:ext>
                  </a:extLst>
                </a:gridCol>
                <a:gridCol w="1158623">
                  <a:extLst>
                    <a:ext uri="{9D8B030D-6E8A-4147-A177-3AD203B41FA5}">
                      <a16:colId xmlns:a16="http://schemas.microsoft.com/office/drawing/2014/main" val="1031873287"/>
                    </a:ext>
                  </a:extLst>
                </a:gridCol>
                <a:gridCol w="1158623">
                  <a:extLst>
                    <a:ext uri="{9D8B030D-6E8A-4147-A177-3AD203B41FA5}">
                      <a16:colId xmlns:a16="http://schemas.microsoft.com/office/drawing/2014/main" val="4122273807"/>
                    </a:ext>
                  </a:extLst>
                </a:gridCol>
                <a:gridCol w="1158623">
                  <a:extLst>
                    <a:ext uri="{9D8B030D-6E8A-4147-A177-3AD203B41FA5}">
                      <a16:colId xmlns:a16="http://schemas.microsoft.com/office/drawing/2014/main" val="683357249"/>
                    </a:ext>
                  </a:extLst>
                </a:gridCol>
                <a:gridCol w="1158623">
                  <a:extLst>
                    <a:ext uri="{9D8B030D-6E8A-4147-A177-3AD203B41FA5}">
                      <a16:colId xmlns:a16="http://schemas.microsoft.com/office/drawing/2014/main" val="2897635907"/>
                    </a:ext>
                  </a:extLst>
                </a:gridCol>
                <a:gridCol w="1158623">
                  <a:extLst>
                    <a:ext uri="{9D8B030D-6E8A-4147-A177-3AD203B41FA5}">
                      <a16:colId xmlns:a16="http://schemas.microsoft.com/office/drawing/2014/main" val="2161607458"/>
                    </a:ext>
                  </a:extLst>
                </a:gridCol>
                <a:gridCol w="1158623">
                  <a:extLst>
                    <a:ext uri="{9D8B030D-6E8A-4147-A177-3AD203B41FA5}">
                      <a16:colId xmlns:a16="http://schemas.microsoft.com/office/drawing/2014/main" val="2005040765"/>
                    </a:ext>
                  </a:extLst>
                </a:gridCol>
              </a:tblGrid>
              <a:tr h="31686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seed1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seed2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seed3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seed4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seed5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AVE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23098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選択数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[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回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]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27.2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345562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総探索回数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[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回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]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27.6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622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成功率</a:t>
                      </a:r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[%]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92.85714286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2162982"/>
                  </a:ext>
                </a:extLst>
              </a:tr>
            </a:tbl>
          </a:graphicData>
        </a:graphic>
      </p:graphicFrame>
      <p:sp>
        <p:nvSpPr>
          <p:cNvPr id="13" name="タイトル 1">
            <a:extLst>
              <a:ext uri="{FF2B5EF4-FFF2-40B4-BE49-F238E27FC236}">
                <a16:creationId xmlns:a16="http://schemas.microsoft.com/office/drawing/2014/main" id="{9C2ED395-FC67-2B56-B1BB-11D13CD3587E}"/>
              </a:ext>
            </a:extLst>
          </p:cNvPr>
          <p:cNvSpPr txBox="1">
            <a:spLocks/>
          </p:cNvSpPr>
          <p:nvPr/>
        </p:nvSpPr>
        <p:spPr>
          <a:xfrm>
            <a:off x="781050" y="470665"/>
            <a:ext cx="7886700" cy="801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Result: </a:t>
            </a:r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Rosenbrock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function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64D07FC-E929-EB13-E3A8-431F864BE4FA}"/>
              </a:ext>
            </a:extLst>
          </p:cNvPr>
          <p:cNvSpPr txBox="1"/>
          <p:nvPr/>
        </p:nvSpPr>
        <p:spPr>
          <a:xfrm>
            <a:off x="2792905" y="1309314"/>
            <a:ext cx="3558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Estimation accuracy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13561BE-F6A6-450A-48FB-EACBB2E8E7E8}"/>
              </a:ext>
            </a:extLst>
          </p:cNvPr>
          <p:cNvSpPr txBox="1"/>
          <p:nvPr/>
        </p:nvSpPr>
        <p:spPr>
          <a:xfrm>
            <a:off x="3307721" y="4654443"/>
            <a:ext cx="252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Estimation accuracy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3E75667-7020-AA18-ADC9-F8B31D45579F}"/>
              </a:ext>
            </a:extLst>
          </p:cNvPr>
          <p:cNvSpPr txBox="1"/>
          <p:nvPr/>
        </p:nvSpPr>
        <p:spPr>
          <a:xfrm>
            <a:off x="484106" y="3619830"/>
            <a:ext cx="125175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No. of selection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5B6754A-ED12-9162-2C04-84E42C973923}"/>
              </a:ext>
            </a:extLst>
          </p:cNvPr>
          <p:cNvSpPr txBox="1"/>
          <p:nvPr/>
        </p:nvSpPr>
        <p:spPr>
          <a:xfrm>
            <a:off x="484106" y="3921707"/>
            <a:ext cx="125175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No. of search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828497F-5525-B8BA-C573-D992E87329D4}"/>
              </a:ext>
            </a:extLst>
          </p:cNvPr>
          <p:cNvSpPr txBox="1"/>
          <p:nvPr/>
        </p:nvSpPr>
        <p:spPr>
          <a:xfrm>
            <a:off x="484106" y="4248024"/>
            <a:ext cx="125175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Success rate[%]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4078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ED0027-75AF-4764-9146-F7E5216A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33D3-48DC-45C8-9A65-083977849E87}" type="datetime1">
              <a:rPr kumimoji="1" lang="ja-JP" altLang="en-US" smtClean="0"/>
              <a:t>2022/5/19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C56F21-6A6C-48F4-B5DB-10F3A515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Arakawa Laboratory, Kagawa University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8C0F22-3FBA-4735-9724-CA1D1B95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9D83-9AD1-4154-99C8-5595209B7D72}" type="slidenum">
              <a:rPr kumimoji="1" lang="ja-JP" altLang="en-US" smtClean="0"/>
              <a:t>26</a:t>
            </a:fld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DA8393-CF41-43FB-8E4D-5049136EF852}"/>
              </a:ext>
            </a:extLst>
          </p:cNvPr>
          <p:cNvSpPr txBox="1"/>
          <p:nvPr/>
        </p:nvSpPr>
        <p:spPr>
          <a:xfrm>
            <a:off x="6543678" y="3881440"/>
            <a:ext cx="10391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ja-JP" altLang="en-US" sz="1013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1333340-C7FB-4442-AD7D-44B9E20190D6}"/>
              </a:ext>
            </a:extLst>
          </p:cNvPr>
          <p:cNvSpPr txBox="1"/>
          <p:nvPr/>
        </p:nvSpPr>
        <p:spPr>
          <a:xfrm>
            <a:off x="484106" y="1307537"/>
            <a:ext cx="1728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32</a:t>
            </a:r>
            <a:r>
              <a:rPr kumimoji="1" lang="es-ES" altLang="ja-JP" sz="20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 variables</a:t>
            </a:r>
            <a:endParaRPr kumimoji="1" lang="en-US" altLang="ja-JP" sz="1600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FA83F07-C3DD-4040-9584-FCA990570E95}"/>
              </a:ext>
            </a:extLst>
          </p:cNvPr>
          <p:cNvSpPr txBox="1"/>
          <p:nvPr/>
        </p:nvSpPr>
        <p:spPr>
          <a:xfrm>
            <a:off x="1992758" y="1293392"/>
            <a:ext cx="51584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With </a:t>
            </a:r>
            <a:r>
              <a:rPr lang="en-US" altLang="ja-JP" sz="2000" dirty="0" err="1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Hoxgene</a:t>
            </a:r>
            <a:r>
              <a:rPr lang="en-US" altLang="ja-JP" sz="20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 vs.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Without </a:t>
            </a: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Hoxgene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E0A82B8F-C218-4616-8545-5578493CD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242" y="5771084"/>
            <a:ext cx="1975275" cy="585267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6EC4A8D6-CF9F-470D-82F0-E1CBCCBDE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573" y="2081440"/>
            <a:ext cx="6110854" cy="3600000"/>
          </a:xfrm>
          <a:prstGeom prst="rect">
            <a:avLst/>
          </a:prstGeom>
        </p:spPr>
      </p:pic>
      <p:sp>
        <p:nvSpPr>
          <p:cNvPr id="13" name="タイトル 1">
            <a:extLst>
              <a:ext uri="{FF2B5EF4-FFF2-40B4-BE49-F238E27FC236}">
                <a16:creationId xmlns:a16="http://schemas.microsoft.com/office/drawing/2014/main" id="{34ACE165-A964-6B9B-0F4F-25A5EADD80C0}"/>
              </a:ext>
            </a:extLst>
          </p:cNvPr>
          <p:cNvSpPr txBox="1">
            <a:spLocks/>
          </p:cNvSpPr>
          <p:nvPr/>
        </p:nvSpPr>
        <p:spPr>
          <a:xfrm>
            <a:off x="781050" y="470665"/>
            <a:ext cx="7886700" cy="801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Result: </a:t>
            </a:r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Rosenbrock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function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422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ED0027-75AF-4764-9146-F7E5216A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33D3-48DC-45C8-9A65-083977849E87}" type="datetime1">
              <a:rPr kumimoji="1" lang="ja-JP" altLang="en-US" smtClean="0"/>
              <a:t>2022/5/19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C56F21-6A6C-48F4-B5DB-10F3A515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Arakawa Laboratory, Kagawa University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8C0F22-3FBA-4735-9724-CA1D1B95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9D83-9AD1-4154-99C8-5595209B7D72}" type="slidenum">
              <a:rPr kumimoji="1" lang="ja-JP" altLang="en-US" smtClean="0"/>
              <a:t>27</a:t>
            </a:fld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DA8393-CF41-43FB-8E4D-5049136EF852}"/>
              </a:ext>
            </a:extLst>
          </p:cNvPr>
          <p:cNvSpPr txBox="1"/>
          <p:nvPr/>
        </p:nvSpPr>
        <p:spPr>
          <a:xfrm>
            <a:off x="6543678" y="3881440"/>
            <a:ext cx="10391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ja-JP" altLang="en-US" sz="1013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1333340-C7FB-4442-AD7D-44B9E20190D6}"/>
              </a:ext>
            </a:extLst>
          </p:cNvPr>
          <p:cNvSpPr txBox="1"/>
          <p:nvPr/>
        </p:nvSpPr>
        <p:spPr>
          <a:xfrm>
            <a:off x="484106" y="1339532"/>
            <a:ext cx="1728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32</a:t>
            </a:r>
            <a:r>
              <a:rPr kumimoji="1" lang="es-ES" altLang="ja-JP" sz="20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 variables</a:t>
            </a:r>
            <a:endParaRPr kumimoji="1" lang="en-US" altLang="ja-JP" sz="1600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id="{C0BE4A77-61D1-47E2-9E6F-C09FD1ED6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249448"/>
              </p:ext>
            </p:extLst>
          </p:nvPr>
        </p:nvGraphicFramePr>
        <p:xfrm>
          <a:off x="395866" y="3186961"/>
          <a:ext cx="8352261" cy="1325984"/>
        </p:xfrm>
        <a:graphic>
          <a:graphicData uri="http://schemas.openxmlformats.org/drawingml/2006/table">
            <a:tbl>
              <a:tblPr/>
              <a:tblGrid>
                <a:gridCol w="1378395">
                  <a:extLst>
                    <a:ext uri="{9D8B030D-6E8A-4147-A177-3AD203B41FA5}">
                      <a16:colId xmlns:a16="http://schemas.microsoft.com/office/drawing/2014/main" val="3964861115"/>
                    </a:ext>
                  </a:extLst>
                </a:gridCol>
                <a:gridCol w="1162311">
                  <a:extLst>
                    <a:ext uri="{9D8B030D-6E8A-4147-A177-3AD203B41FA5}">
                      <a16:colId xmlns:a16="http://schemas.microsoft.com/office/drawing/2014/main" val="360732096"/>
                    </a:ext>
                  </a:extLst>
                </a:gridCol>
                <a:gridCol w="1162311">
                  <a:extLst>
                    <a:ext uri="{9D8B030D-6E8A-4147-A177-3AD203B41FA5}">
                      <a16:colId xmlns:a16="http://schemas.microsoft.com/office/drawing/2014/main" val="3970704782"/>
                    </a:ext>
                  </a:extLst>
                </a:gridCol>
                <a:gridCol w="1162311">
                  <a:extLst>
                    <a:ext uri="{9D8B030D-6E8A-4147-A177-3AD203B41FA5}">
                      <a16:colId xmlns:a16="http://schemas.microsoft.com/office/drawing/2014/main" val="3437930475"/>
                    </a:ext>
                  </a:extLst>
                </a:gridCol>
                <a:gridCol w="1162311">
                  <a:extLst>
                    <a:ext uri="{9D8B030D-6E8A-4147-A177-3AD203B41FA5}">
                      <a16:colId xmlns:a16="http://schemas.microsoft.com/office/drawing/2014/main" val="1369921332"/>
                    </a:ext>
                  </a:extLst>
                </a:gridCol>
                <a:gridCol w="1162311">
                  <a:extLst>
                    <a:ext uri="{9D8B030D-6E8A-4147-A177-3AD203B41FA5}">
                      <a16:colId xmlns:a16="http://schemas.microsoft.com/office/drawing/2014/main" val="3463201672"/>
                    </a:ext>
                  </a:extLst>
                </a:gridCol>
                <a:gridCol w="1162311">
                  <a:extLst>
                    <a:ext uri="{9D8B030D-6E8A-4147-A177-3AD203B41FA5}">
                      <a16:colId xmlns:a16="http://schemas.microsoft.com/office/drawing/2014/main" val="493765054"/>
                    </a:ext>
                  </a:extLst>
                </a:gridCol>
              </a:tblGrid>
              <a:tr h="375389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seed1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seed2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seed3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seed4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seed5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AVE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8946748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選択回数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[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回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]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23.2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559324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総探索回数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[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回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]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23.8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08750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成功率</a:t>
                      </a:r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[%]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965881"/>
                  </a:ext>
                </a:extLst>
              </a:tr>
            </a:tbl>
          </a:graphicData>
        </a:graphic>
      </p:graphicFrame>
      <p:sp>
        <p:nvSpPr>
          <p:cNvPr id="13" name="タイトル 1">
            <a:extLst>
              <a:ext uri="{FF2B5EF4-FFF2-40B4-BE49-F238E27FC236}">
                <a16:creationId xmlns:a16="http://schemas.microsoft.com/office/drawing/2014/main" id="{547B587F-601F-E593-3B23-BDB4EFBC1D2A}"/>
              </a:ext>
            </a:extLst>
          </p:cNvPr>
          <p:cNvSpPr txBox="1">
            <a:spLocks/>
          </p:cNvSpPr>
          <p:nvPr/>
        </p:nvSpPr>
        <p:spPr>
          <a:xfrm>
            <a:off x="781050" y="470665"/>
            <a:ext cx="7886700" cy="801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Result: </a:t>
            </a:r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Rosenbrock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function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F342510-204F-4A05-54A3-F53DB48303C7}"/>
              </a:ext>
            </a:extLst>
          </p:cNvPr>
          <p:cNvSpPr txBox="1"/>
          <p:nvPr/>
        </p:nvSpPr>
        <p:spPr>
          <a:xfrm>
            <a:off x="2792905" y="1309314"/>
            <a:ext cx="3558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Estimation accuracy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53BF517-EE42-9878-88C5-0520381E371C}"/>
              </a:ext>
            </a:extLst>
          </p:cNvPr>
          <p:cNvSpPr txBox="1"/>
          <p:nvPr/>
        </p:nvSpPr>
        <p:spPr>
          <a:xfrm>
            <a:off x="3307721" y="4654443"/>
            <a:ext cx="252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Estimation accuracy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004A9E8-B24A-4F74-76B2-8D5EB6373E7A}"/>
              </a:ext>
            </a:extLst>
          </p:cNvPr>
          <p:cNvSpPr txBox="1"/>
          <p:nvPr/>
        </p:nvSpPr>
        <p:spPr>
          <a:xfrm>
            <a:off x="484106" y="3619830"/>
            <a:ext cx="125175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No. of selection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BF253B8-ECFF-FD27-DC98-BDF6611C4FEA}"/>
              </a:ext>
            </a:extLst>
          </p:cNvPr>
          <p:cNvSpPr txBox="1"/>
          <p:nvPr/>
        </p:nvSpPr>
        <p:spPr>
          <a:xfrm>
            <a:off x="484106" y="3921707"/>
            <a:ext cx="125175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No. of search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0248D94-E4C4-3108-15D7-5EDFAD3A5163}"/>
              </a:ext>
            </a:extLst>
          </p:cNvPr>
          <p:cNvSpPr txBox="1"/>
          <p:nvPr/>
        </p:nvSpPr>
        <p:spPr>
          <a:xfrm>
            <a:off x="484106" y="4248024"/>
            <a:ext cx="125175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Success rate[%]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6102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ED0027-75AF-4764-9146-F7E5216A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33D3-48DC-45C8-9A65-083977849E87}" type="datetime1">
              <a:rPr kumimoji="1" lang="ja-JP" altLang="en-US" smtClean="0"/>
              <a:t>2022/5/19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C56F21-6A6C-48F4-B5DB-10F3A515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Arakawa Laboratory, Kagawa University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8C0F22-3FBA-4735-9724-CA1D1B95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9D83-9AD1-4154-99C8-5595209B7D72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DA8393-CF41-43FB-8E4D-5049136EF852}"/>
              </a:ext>
            </a:extLst>
          </p:cNvPr>
          <p:cNvSpPr txBox="1"/>
          <p:nvPr/>
        </p:nvSpPr>
        <p:spPr>
          <a:xfrm>
            <a:off x="6543678" y="3881440"/>
            <a:ext cx="10391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ja-JP" altLang="en-US" sz="1013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1333340-C7FB-4442-AD7D-44B9E20190D6}"/>
              </a:ext>
            </a:extLst>
          </p:cNvPr>
          <p:cNvSpPr txBox="1"/>
          <p:nvPr/>
        </p:nvSpPr>
        <p:spPr>
          <a:xfrm>
            <a:off x="484106" y="1301046"/>
            <a:ext cx="1728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64</a:t>
            </a:r>
            <a:r>
              <a:rPr kumimoji="1" lang="es-ES" altLang="ja-JP" sz="20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 variables</a:t>
            </a:r>
            <a:endParaRPr kumimoji="1" lang="en-US" altLang="ja-JP" sz="1600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B9A21C8-EE1C-4AEB-A6D7-9327F1B417AE}"/>
              </a:ext>
            </a:extLst>
          </p:cNvPr>
          <p:cNvSpPr txBox="1"/>
          <p:nvPr/>
        </p:nvSpPr>
        <p:spPr>
          <a:xfrm>
            <a:off x="1992758" y="1293392"/>
            <a:ext cx="51584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With </a:t>
            </a:r>
            <a:r>
              <a:rPr lang="en-US" altLang="ja-JP" sz="2000" dirty="0" err="1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Hoxgene</a:t>
            </a:r>
            <a:r>
              <a:rPr lang="en-US" altLang="ja-JP" sz="20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 vs.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Without </a:t>
            </a: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Hoxgene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26104757-9EB6-418E-801E-E6C586CFB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242" y="5771084"/>
            <a:ext cx="1975275" cy="585267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43445025-5316-444E-A209-ED66DEA70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621" y="2081440"/>
            <a:ext cx="6082758" cy="3600000"/>
          </a:xfrm>
          <a:prstGeom prst="rect">
            <a:avLst/>
          </a:prstGeom>
        </p:spPr>
      </p:pic>
      <p:sp>
        <p:nvSpPr>
          <p:cNvPr id="15" name="タイトル 1">
            <a:extLst>
              <a:ext uri="{FF2B5EF4-FFF2-40B4-BE49-F238E27FC236}">
                <a16:creationId xmlns:a16="http://schemas.microsoft.com/office/drawing/2014/main" id="{AA54EF46-063D-9084-EF71-ACC5D5D9700D}"/>
              </a:ext>
            </a:extLst>
          </p:cNvPr>
          <p:cNvSpPr txBox="1">
            <a:spLocks/>
          </p:cNvSpPr>
          <p:nvPr/>
        </p:nvSpPr>
        <p:spPr>
          <a:xfrm>
            <a:off x="781050" y="470665"/>
            <a:ext cx="7886700" cy="801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Result: </a:t>
            </a:r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Rosenbrock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function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00925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ED0027-75AF-4764-9146-F7E5216A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33D3-48DC-45C8-9A65-083977849E87}" type="datetime1">
              <a:rPr kumimoji="1" lang="ja-JP" altLang="en-US" smtClean="0"/>
              <a:t>2022/5/19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C56F21-6A6C-48F4-B5DB-10F3A515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Arakawa Laboratory, Kagawa University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8C0F22-3FBA-4735-9724-CA1D1B95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9D83-9AD1-4154-99C8-5595209B7D72}" type="slidenum">
              <a:rPr kumimoji="1" lang="ja-JP" altLang="en-US" smtClean="0"/>
              <a:t>29</a:t>
            </a:fld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1333340-C7FB-4442-AD7D-44B9E20190D6}"/>
              </a:ext>
            </a:extLst>
          </p:cNvPr>
          <p:cNvSpPr txBox="1"/>
          <p:nvPr/>
        </p:nvSpPr>
        <p:spPr>
          <a:xfrm>
            <a:off x="484106" y="1339532"/>
            <a:ext cx="1728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64</a:t>
            </a:r>
            <a:r>
              <a:rPr kumimoji="1" lang="es-ES" altLang="ja-JP" sz="20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 variables</a:t>
            </a:r>
            <a:endParaRPr kumimoji="1" lang="en-US" altLang="ja-JP" sz="1600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E10180-FE30-4F46-9BC7-72ACC3CBEC8F}"/>
              </a:ext>
            </a:extLst>
          </p:cNvPr>
          <p:cNvSpPr txBox="1"/>
          <p:nvPr/>
        </p:nvSpPr>
        <p:spPr>
          <a:xfrm>
            <a:off x="2792905" y="1309314"/>
            <a:ext cx="3558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Estimation accuracy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267E647-CA39-4E15-B190-C48964CB796C}"/>
              </a:ext>
            </a:extLst>
          </p:cNvPr>
          <p:cNvSpPr txBox="1"/>
          <p:nvPr/>
        </p:nvSpPr>
        <p:spPr>
          <a:xfrm>
            <a:off x="3307721" y="4654443"/>
            <a:ext cx="252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Estimation accuracy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77FCA1C2-B8B9-44B9-8828-CC5C7CCBC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43" y="3082719"/>
            <a:ext cx="8602462" cy="1571724"/>
          </a:xfrm>
          <a:prstGeom prst="rect">
            <a:avLst/>
          </a:prstGeom>
        </p:spPr>
      </p:pic>
      <p:sp>
        <p:nvSpPr>
          <p:cNvPr id="13" name="タイトル 1">
            <a:extLst>
              <a:ext uri="{FF2B5EF4-FFF2-40B4-BE49-F238E27FC236}">
                <a16:creationId xmlns:a16="http://schemas.microsoft.com/office/drawing/2014/main" id="{DB6D356D-CFE0-8422-0688-C60B4D318435}"/>
              </a:ext>
            </a:extLst>
          </p:cNvPr>
          <p:cNvSpPr txBox="1">
            <a:spLocks/>
          </p:cNvSpPr>
          <p:nvPr/>
        </p:nvSpPr>
        <p:spPr>
          <a:xfrm>
            <a:off x="781050" y="470665"/>
            <a:ext cx="7886700" cy="801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Result: </a:t>
            </a:r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Rosenbrock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function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B191435-84F4-0384-D3D6-BA9393EB753C}"/>
              </a:ext>
            </a:extLst>
          </p:cNvPr>
          <p:cNvSpPr txBox="1"/>
          <p:nvPr/>
        </p:nvSpPr>
        <p:spPr>
          <a:xfrm>
            <a:off x="142043" y="3550069"/>
            <a:ext cx="125175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No. of selection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A862ACB-CC4F-D2B1-1FF2-A00DD87AD733}"/>
              </a:ext>
            </a:extLst>
          </p:cNvPr>
          <p:cNvSpPr txBox="1"/>
          <p:nvPr/>
        </p:nvSpPr>
        <p:spPr>
          <a:xfrm>
            <a:off x="142043" y="3921685"/>
            <a:ext cx="125175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No. of search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501BBFD-918C-E95C-E8A4-4DA88ACC453E}"/>
              </a:ext>
            </a:extLst>
          </p:cNvPr>
          <p:cNvSpPr txBox="1"/>
          <p:nvPr/>
        </p:nvSpPr>
        <p:spPr>
          <a:xfrm>
            <a:off x="142043" y="4293301"/>
            <a:ext cx="125175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Success rate[%]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055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2541C4-AE46-4CC2-BB21-B50013B7C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9130"/>
            <a:ext cx="7886700" cy="801627"/>
          </a:xfrm>
        </p:spPr>
        <p:txBody>
          <a:bodyPr/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Research Background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ED0027-75AF-4764-9146-F7E5216A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33D3-48DC-45C8-9A65-083977849E87}" type="datetime1">
              <a:rPr kumimoji="1" lang="ja-JP" altLang="en-US" smtClean="0"/>
              <a:t>2022/5/19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C56F21-6A6C-48F4-B5DB-10F3A515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Arakawa Laboratory, Kagawa University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8C0F22-3FBA-4735-9724-CA1D1B95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9D83-9AD1-4154-99C8-5595209B7D72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DA8393-CF41-43FB-8E4D-5049136EF852}"/>
              </a:ext>
            </a:extLst>
          </p:cNvPr>
          <p:cNvSpPr txBox="1"/>
          <p:nvPr/>
        </p:nvSpPr>
        <p:spPr>
          <a:xfrm>
            <a:off x="6543678" y="3881440"/>
            <a:ext cx="10391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ja-JP" altLang="en-US" sz="1013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9032DE4-F367-4B37-B73D-45571429CCF0}"/>
              </a:ext>
            </a:extLst>
          </p:cNvPr>
          <p:cNvSpPr txBox="1"/>
          <p:nvPr/>
        </p:nvSpPr>
        <p:spPr>
          <a:xfrm>
            <a:off x="318783" y="1342239"/>
            <a:ext cx="850643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GA: Genetic Algorithm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heuristic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optimization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modeled the principles of biological evolution</a:t>
            </a:r>
          </a:p>
          <a:p>
            <a:pPr lvl="1"/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89E3DD2F-9629-423A-AF78-0B8AA949F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140" y="2702106"/>
            <a:ext cx="3875720" cy="363519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D66B20C-85AC-32CA-D7F2-97C81B68116B}"/>
              </a:ext>
            </a:extLst>
          </p:cNvPr>
          <p:cNvSpPr txBox="1"/>
          <p:nvPr/>
        </p:nvSpPr>
        <p:spPr>
          <a:xfrm>
            <a:off x="2769833" y="2702106"/>
            <a:ext cx="11540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Basic Flow</a:t>
            </a:r>
            <a:endParaRPr kumimoji="1" lang="ja-JP" altLang="en-US" sz="1400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92E8518-76C3-5409-23BF-3B6CE400D7AC}"/>
              </a:ext>
            </a:extLst>
          </p:cNvPr>
          <p:cNvSpPr/>
          <p:nvPr/>
        </p:nvSpPr>
        <p:spPr>
          <a:xfrm>
            <a:off x="4012708" y="2897440"/>
            <a:ext cx="1154097" cy="30777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Initialize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359F11AF-4AA2-51B0-C642-9000DCB93BF5}"/>
              </a:ext>
            </a:extLst>
          </p:cNvPr>
          <p:cNvSpPr/>
          <p:nvPr/>
        </p:nvSpPr>
        <p:spPr>
          <a:xfrm>
            <a:off x="4012708" y="3286492"/>
            <a:ext cx="1154097" cy="30777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Evaluation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9015B77E-AEB5-DA52-C6FA-20999863FF64}"/>
              </a:ext>
            </a:extLst>
          </p:cNvPr>
          <p:cNvSpPr/>
          <p:nvPr/>
        </p:nvSpPr>
        <p:spPr>
          <a:xfrm>
            <a:off x="4012708" y="3727551"/>
            <a:ext cx="1154097" cy="30777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Select Parents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97A11480-60E4-87C1-0A47-5FFD757F3A2E}"/>
              </a:ext>
            </a:extLst>
          </p:cNvPr>
          <p:cNvSpPr/>
          <p:nvPr/>
        </p:nvSpPr>
        <p:spPr>
          <a:xfrm>
            <a:off x="5042518" y="4289751"/>
            <a:ext cx="1154097" cy="30777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Crossover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33F6642-CD27-D599-02C4-6E7C907EFACF}"/>
              </a:ext>
            </a:extLst>
          </p:cNvPr>
          <p:cNvSpPr/>
          <p:nvPr/>
        </p:nvSpPr>
        <p:spPr>
          <a:xfrm>
            <a:off x="5042518" y="5247554"/>
            <a:ext cx="1154097" cy="30777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Evaluation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8FB68A7-7E67-548C-6AD3-29EB9ADB8476}"/>
              </a:ext>
            </a:extLst>
          </p:cNvPr>
          <p:cNvSpPr/>
          <p:nvPr/>
        </p:nvSpPr>
        <p:spPr>
          <a:xfrm>
            <a:off x="4012709" y="6002847"/>
            <a:ext cx="1154097" cy="30777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Natural Select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D46E7F63-2AFF-DE6B-62DB-539DFF59CB5C}"/>
              </a:ext>
            </a:extLst>
          </p:cNvPr>
          <p:cNvSpPr/>
          <p:nvPr/>
        </p:nvSpPr>
        <p:spPr>
          <a:xfrm>
            <a:off x="2947386" y="5247554"/>
            <a:ext cx="1154097" cy="30777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Mutation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A9CC1F7-9D2B-5798-DC7C-8EBD9CB47F8C}"/>
              </a:ext>
            </a:extLst>
          </p:cNvPr>
          <p:cNvSpPr/>
          <p:nvPr/>
        </p:nvSpPr>
        <p:spPr>
          <a:xfrm>
            <a:off x="2947386" y="4289750"/>
            <a:ext cx="1154097" cy="30777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Evaluation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9807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2541C4-AE46-4CC2-BB21-B50013B7C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9130"/>
            <a:ext cx="7886700" cy="801627"/>
          </a:xfrm>
        </p:spPr>
        <p:txBody>
          <a:bodyPr/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Conclusion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ED0027-75AF-4764-9146-F7E5216A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33D3-48DC-45C8-9A65-083977849E87}" type="datetime1">
              <a:rPr kumimoji="1" lang="ja-JP" altLang="en-US" smtClean="0"/>
              <a:t>2022/5/19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C56F21-6A6C-48F4-B5DB-10F3A515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Arakawa Laboratory, Kagawa University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8C0F22-3FBA-4735-9724-CA1D1B95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9D83-9AD1-4154-99C8-5595209B7D72}" type="slidenum">
              <a:rPr kumimoji="1" lang="ja-JP" altLang="en-US" smtClean="0"/>
              <a:t>30</a:t>
            </a:fld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DA8393-CF41-43FB-8E4D-5049136EF852}"/>
              </a:ext>
            </a:extLst>
          </p:cNvPr>
          <p:cNvSpPr txBox="1"/>
          <p:nvPr/>
        </p:nvSpPr>
        <p:spPr>
          <a:xfrm>
            <a:off x="6543678" y="3881440"/>
            <a:ext cx="10391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ja-JP" altLang="en-US" sz="1013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9032DE4-F367-4B37-B73D-45571429CCF0}"/>
              </a:ext>
            </a:extLst>
          </p:cNvPr>
          <p:cNvSpPr txBox="1"/>
          <p:nvPr/>
        </p:nvSpPr>
        <p:spPr>
          <a:xfrm>
            <a:off x="318783" y="1342239"/>
            <a:ext cx="850643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Conclusion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Developed GA installed search with considering dependency and verified effectiveness</a:t>
            </a:r>
          </a:p>
          <a:p>
            <a:pPr lvl="2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 </a:t>
            </a:r>
            <a:r>
              <a:rPr kumimoji="1"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escape from the state of no improvement rapidly</a:t>
            </a:r>
          </a:p>
          <a:p>
            <a:pPr lvl="2"/>
            <a:r>
              <a:rPr kumimoji="1"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 </a:t>
            </a:r>
            <a:r>
              <a:rPr kumimoji="1" lang="en-US" altLang="ja-JP" sz="1600" b="1" u="sng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improve search efficiency</a:t>
            </a:r>
            <a:r>
              <a:rPr kumimoji="1" lang="ja-JP" altLang="en-US" sz="1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kumimoji="1" lang="en-US" altLang="ja-JP" sz="1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possible: large number problem</a:t>
            </a:r>
            <a:r>
              <a:rPr kumimoji="1" lang="ja-JP" altLang="en-US" sz="1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1" lang="en-US" altLang="ja-JP" sz="16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Verified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estimation accuracy</a:t>
            </a:r>
          </a:p>
          <a:p>
            <a:pPr lvl="2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　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accuracy: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6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</a:p>
          <a:p>
            <a:pPr lvl="2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　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increase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No.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of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variables: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6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Decline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Future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Plan</a:t>
            </a:r>
            <a:endParaRPr kumimoji="1" lang="en-US" altLang="ja-JP" sz="1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Develop strategy for executing search considering dependencies</a:t>
            </a:r>
          </a:p>
          <a:p>
            <a:pPr lvl="1"/>
            <a:r>
              <a:rPr kumimoji="1"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(</a:t>
            </a:r>
            <a:r>
              <a:rPr kumimoji="1" lang="en-US" altLang="ja-JP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adjust some parameters such as immigrant ratio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pPr lvl="2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 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improve search efficiency</a:t>
            </a:r>
          </a:p>
          <a:p>
            <a:pPr lvl="1"/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Improve estimation accuracy for large number problem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Evaluate benchmark problem similar to real problems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E672E5E-C93F-44A6-BFB3-E2A54336E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294" y="2600659"/>
            <a:ext cx="1676348" cy="1008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7132C66B-354F-471F-A717-4FC0F084C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2774" y="2600659"/>
            <a:ext cx="1682443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02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ED0027-75AF-4764-9146-F7E5216A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33D3-48DC-45C8-9A65-083977849E87}" type="datetime1">
              <a:rPr kumimoji="1" lang="ja-JP" altLang="en-US" smtClean="0"/>
              <a:t>2022/5/19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C56F21-6A6C-48F4-B5DB-10F3A515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Arakawa Laboratory, Kagawa University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8C0F22-3FBA-4735-9724-CA1D1B95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9D83-9AD1-4154-99C8-5595209B7D72}" type="slidenum">
              <a:rPr kumimoji="1" lang="ja-JP" altLang="en-US" smtClean="0"/>
              <a:t>31</a:t>
            </a:fld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DA8393-CF41-43FB-8E4D-5049136EF852}"/>
              </a:ext>
            </a:extLst>
          </p:cNvPr>
          <p:cNvSpPr txBox="1"/>
          <p:nvPr/>
        </p:nvSpPr>
        <p:spPr>
          <a:xfrm>
            <a:off x="6543678" y="3881440"/>
            <a:ext cx="10391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ja-JP" altLang="en-US" sz="1013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B17E574-76A4-48D2-A721-F900B0D53263}"/>
              </a:ext>
            </a:extLst>
          </p:cNvPr>
          <p:cNvSpPr txBox="1"/>
          <p:nvPr/>
        </p:nvSpPr>
        <p:spPr>
          <a:xfrm>
            <a:off x="3028950" y="3512108"/>
            <a:ext cx="363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Thank you for listening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29429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ED0027-75AF-4764-9146-F7E5216A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33D3-48DC-45C8-9A65-083977849E87}" type="datetime1">
              <a:rPr kumimoji="1" lang="ja-JP" altLang="en-US" smtClean="0"/>
              <a:t>2022/5/19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C56F21-6A6C-48F4-B5DB-10F3A515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Arakawa Laboratory, Kagawa University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8C0F22-3FBA-4735-9724-CA1D1B95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9D83-9AD1-4154-99C8-5595209B7D72}" type="slidenum">
              <a:rPr kumimoji="1" lang="ja-JP" altLang="en-US" smtClean="0"/>
              <a:t>32</a:t>
            </a:fld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DA8393-CF41-43FB-8E4D-5049136EF852}"/>
              </a:ext>
            </a:extLst>
          </p:cNvPr>
          <p:cNvSpPr txBox="1"/>
          <p:nvPr/>
        </p:nvSpPr>
        <p:spPr>
          <a:xfrm>
            <a:off x="6543678" y="3881440"/>
            <a:ext cx="10391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ja-JP" altLang="en-US" sz="1013" dirty="0"/>
          </a:p>
        </p:txBody>
      </p:sp>
    </p:spTree>
    <p:extLst>
      <p:ext uri="{BB962C8B-B14F-4D97-AF65-F5344CB8AC3E}">
        <p14:creationId xmlns:p14="http://schemas.microsoft.com/office/powerpoint/2010/main" val="36159853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ED0027-75AF-4764-9146-F7E5216A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33D3-48DC-45C8-9A65-083977849E87}" type="datetime1">
              <a:rPr kumimoji="1" lang="ja-JP" altLang="en-US" smtClean="0"/>
              <a:t>2022/5/19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C56F21-6A6C-48F4-B5DB-10F3A515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Arakawa Laboratory, Kagawa University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8C0F22-3FBA-4735-9724-CA1D1B95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9D83-9AD1-4154-99C8-5595209B7D72}" type="slidenum">
              <a:rPr kumimoji="1" lang="ja-JP" altLang="en-US" smtClean="0"/>
              <a:t>33</a:t>
            </a:fld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DA8393-CF41-43FB-8E4D-5049136EF852}"/>
              </a:ext>
            </a:extLst>
          </p:cNvPr>
          <p:cNvSpPr txBox="1"/>
          <p:nvPr/>
        </p:nvSpPr>
        <p:spPr>
          <a:xfrm>
            <a:off x="6543678" y="3881440"/>
            <a:ext cx="10391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ja-JP" altLang="en-US" sz="1013" dirty="0"/>
          </a:p>
        </p:txBody>
      </p:sp>
    </p:spTree>
    <p:extLst>
      <p:ext uri="{BB962C8B-B14F-4D97-AF65-F5344CB8AC3E}">
        <p14:creationId xmlns:p14="http://schemas.microsoft.com/office/powerpoint/2010/main" val="25118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2541C4-AE46-4CC2-BB21-B50013B7C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9130"/>
            <a:ext cx="7886700" cy="801627"/>
          </a:xfrm>
        </p:spPr>
        <p:txBody>
          <a:bodyPr/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Research Background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ED0027-75AF-4764-9146-F7E5216A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33D3-48DC-45C8-9A65-083977849E87}" type="datetime1">
              <a:rPr kumimoji="1" lang="ja-JP" altLang="en-US" smtClean="0"/>
              <a:t>2022/5/19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C56F21-6A6C-48F4-B5DB-10F3A515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Arakawa Laboratory, Kagawa University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8C0F22-3FBA-4735-9724-CA1D1B95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9D83-9AD1-4154-99C8-5595209B7D72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DA8393-CF41-43FB-8E4D-5049136EF852}"/>
              </a:ext>
            </a:extLst>
          </p:cNvPr>
          <p:cNvSpPr txBox="1"/>
          <p:nvPr/>
        </p:nvSpPr>
        <p:spPr>
          <a:xfrm>
            <a:off x="6543678" y="3881440"/>
            <a:ext cx="10391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ja-JP" altLang="en-US" sz="1013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9032DE4-F367-4B37-B73D-45571429CCF0}"/>
              </a:ext>
            </a:extLst>
          </p:cNvPr>
          <p:cNvSpPr txBox="1"/>
          <p:nvPr/>
        </p:nvSpPr>
        <p:spPr>
          <a:xfrm>
            <a:off x="318782" y="1342239"/>
            <a:ext cx="882521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Issue: conventional heuristic optimization methods</a:t>
            </a:r>
          </a:p>
          <a:p>
            <a:pPr lvl="1"/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Effective: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kumimoji="1"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Continuous variable problem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Discrete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variable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problem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Mixed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variable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problem</a:t>
            </a:r>
          </a:p>
          <a:p>
            <a:pPr lvl="1"/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About general purpose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optimization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software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increase Behavioral and design variables: </a:t>
            </a:r>
            <a:r>
              <a:rPr kumimoji="1" lang="en-US" altLang="ja-JP" sz="16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deal with Large number problem</a:t>
            </a:r>
          </a:p>
          <a:p>
            <a:pPr lvl="1"/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Not using objective function trait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Searching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multiple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point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at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the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same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Schema theory (Building Block)</a:t>
            </a:r>
          </a:p>
          <a:p>
            <a:pPr lvl="1"/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0712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2541C4-AE46-4CC2-BB21-B50013B7C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9130"/>
            <a:ext cx="7886700" cy="801627"/>
          </a:xfrm>
        </p:spPr>
        <p:txBody>
          <a:bodyPr/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Research Background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ED0027-75AF-4764-9146-F7E5216A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33D3-48DC-45C8-9A65-083977849E87}" type="datetime1">
              <a:rPr kumimoji="1" lang="ja-JP" altLang="en-US" smtClean="0"/>
              <a:t>2022/5/19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C56F21-6A6C-48F4-B5DB-10F3A515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Arakawa Laboratory, Kagawa University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8C0F22-3FBA-4735-9724-CA1D1B95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9D83-9AD1-4154-99C8-5595209B7D72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3D3FDDD-F157-46A1-8657-C86E741BB577}"/>
              </a:ext>
            </a:extLst>
          </p:cNvPr>
          <p:cNvSpPr txBox="1"/>
          <p:nvPr/>
        </p:nvSpPr>
        <p:spPr>
          <a:xfrm>
            <a:off x="6354039" y="3763005"/>
            <a:ext cx="10391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ja-JP" altLang="en-US" sz="1013" dirty="0"/>
          </a:p>
        </p:txBody>
      </p:sp>
      <p:sp>
        <p:nvSpPr>
          <p:cNvPr id="26" name="矢印: 下 25">
            <a:extLst>
              <a:ext uri="{FF2B5EF4-FFF2-40B4-BE49-F238E27FC236}">
                <a16:creationId xmlns:a16="http://schemas.microsoft.com/office/drawing/2014/main" id="{D2A27870-1BC4-477D-BDDD-69934F42AC0A}"/>
              </a:ext>
            </a:extLst>
          </p:cNvPr>
          <p:cNvSpPr/>
          <p:nvPr/>
        </p:nvSpPr>
        <p:spPr>
          <a:xfrm>
            <a:off x="8405438" y="4408247"/>
            <a:ext cx="532243" cy="130621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degradation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C997C28B-9B74-4050-8E78-12431FB87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54" y="4199303"/>
            <a:ext cx="7425690" cy="1515155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05240A3-4FD9-459F-8896-FA381EAAA48C}"/>
              </a:ext>
            </a:extLst>
          </p:cNvPr>
          <p:cNvSpPr/>
          <p:nvPr/>
        </p:nvSpPr>
        <p:spPr>
          <a:xfrm>
            <a:off x="1200150" y="4861483"/>
            <a:ext cx="7084694" cy="85297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CC00DBC7-98C1-4356-BD64-1C74EC091324}"/>
              </a:ext>
            </a:extLst>
          </p:cNvPr>
          <p:cNvGrpSpPr/>
          <p:nvPr/>
        </p:nvGrpSpPr>
        <p:grpSpPr>
          <a:xfrm>
            <a:off x="726093" y="5756185"/>
            <a:ext cx="7691812" cy="643286"/>
            <a:chOff x="726093" y="5756185"/>
            <a:chExt cx="7691812" cy="643286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4870EF1E-615B-4CB1-A85B-928D114C7615}"/>
                </a:ext>
              </a:extLst>
            </p:cNvPr>
            <p:cNvSpPr/>
            <p:nvPr/>
          </p:nvSpPr>
          <p:spPr>
            <a:xfrm>
              <a:off x="726093" y="5756185"/>
              <a:ext cx="7691812" cy="64328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Degrade performance suddenly for large number problem (more than 16 variables)</a:t>
              </a:r>
              <a:endParaRPr kumimoji="1" lang="ja-JP" altLang="en-US" sz="1600" b="1" u="sng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1" name="稲妻 10">
              <a:extLst>
                <a:ext uri="{FF2B5EF4-FFF2-40B4-BE49-F238E27FC236}">
                  <a16:creationId xmlns:a16="http://schemas.microsoft.com/office/drawing/2014/main" id="{AED90407-22AF-4756-B4B8-722CC7813FCD}"/>
                </a:ext>
              </a:extLst>
            </p:cNvPr>
            <p:cNvSpPr/>
            <p:nvPr/>
          </p:nvSpPr>
          <p:spPr>
            <a:xfrm rot="165997">
              <a:off x="1063783" y="5866608"/>
              <a:ext cx="466726" cy="478758"/>
            </a:xfrm>
            <a:prstGeom prst="lightningBol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ED4B889-3369-1347-7F6A-46E57A913C05}"/>
              </a:ext>
            </a:extLst>
          </p:cNvPr>
          <p:cNvSpPr txBox="1"/>
          <p:nvPr/>
        </p:nvSpPr>
        <p:spPr>
          <a:xfrm>
            <a:off x="318782" y="1342239"/>
            <a:ext cx="895094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Issue: conventional heuristic optimization methods</a:t>
            </a:r>
          </a:p>
          <a:p>
            <a:pPr lvl="2"/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Perform a search for all variables at the same time </a:t>
            </a:r>
          </a:p>
          <a:p>
            <a:pPr lvl="1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Assuming dependencies between all variables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/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　</a:t>
            </a:r>
            <a:r>
              <a:rPr kumimoji="1" lang="en-US" altLang="ja-JP" sz="1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Expanding the size of the searching space unnecessary</a:t>
            </a:r>
          </a:p>
          <a:p>
            <a:pPr lvl="2"/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　</a:t>
            </a:r>
            <a:r>
              <a:rPr kumimoji="1" lang="en-US" altLang="ja-JP" b="1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Performance for large variable problems</a:t>
            </a:r>
            <a:r>
              <a:rPr kumimoji="1" lang="ja-JP" altLang="en-US" b="1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kumimoji="1" lang="en-US" altLang="ja-JP" b="1" u="sng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low</a:t>
            </a: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766DAE13-A8DD-0664-EFCE-96FE62741DA7}"/>
              </a:ext>
            </a:extLst>
          </p:cNvPr>
          <p:cNvGrpSpPr/>
          <p:nvPr/>
        </p:nvGrpSpPr>
        <p:grpSpPr>
          <a:xfrm>
            <a:off x="7314184" y="2658572"/>
            <a:ext cx="1417635" cy="329869"/>
            <a:chOff x="1179261" y="1891862"/>
            <a:chExt cx="8418786" cy="681070"/>
          </a:xfrm>
        </p:grpSpPr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A714EED7-180F-3E9B-0040-A429BDC8C6E9}"/>
                </a:ext>
              </a:extLst>
            </p:cNvPr>
            <p:cNvCxnSpPr>
              <a:cxnSpLocks/>
            </p:cNvCxnSpPr>
            <p:nvPr/>
          </p:nvCxnSpPr>
          <p:spPr>
            <a:xfrm>
              <a:off x="1179261" y="1891862"/>
              <a:ext cx="8418786" cy="68107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2A102563-B63F-E881-C7AC-3D7C116EC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9261" y="1891862"/>
              <a:ext cx="8418786" cy="68107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4C34CB6-A1A8-1DB6-E0CF-26BBC16E856A}"/>
              </a:ext>
            </a:extLst>
          </p:cNvPr>
          <p:cNvSpPr txBox="1"/>
          <p:nvPr/>
        </p:nvSpPr>
        <p:spPr>
          <a:xfrm>
            <a:off x="7404788" y="2641423"/>
            <a:ext cx="123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Efficiency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C663C7A-AE47-C03C-C0E2-5A26CBA41606}"/>
              </a:ext>
            </a:extLst>
          </p:cNvPr>
          <p:cNvSpPr txBox="1"/>
          <p:nvPr/>
        </p:nvSpPr>
        <p:spPr>
          <a:xfrm>
            <a:off x="318782" y="3938990"/>
            <a:ext cx="8744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performance of conventional heuristic optimization methods</a:t>
            </a:r>
            <a:r>
              <a:rPr kumimoji="1"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kumimoji="1" lang="en-US" altLang="ja-JP" sz="12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Rosenbrock</a:t>
            </a:r>
            <a:r>
              <a:rPr kumimoji="1"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function (10000</a:t>
            </a:r>
            <a:r>
              <a:rPr kumimoji="1"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generations)</a:t>
            </a:r>
            <a:endParaRPr kumimoji="1" lang="ja-JP" altLang="en-US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B1F889F-37D8-D413-8805-88ED799C49EF}"/>
              </a:ext>
            </a:extLst>
          </p:cNvPr>
          <p:cNvSpPr txBox="1"/>
          <p:nvPr/>
        </p:nvSpPr>
        <p:spPr>
          <a:xfrm>
            <a:off x="1541792" y="4215131"/>
            <a:ext cx="1068243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Simple GA (8bit)</a:t>
            </a:r>
            <a:endParaRPr kumimoji="1" lang="ja-JP" altLang="en-US" sz="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C8786FF-65AD-1C5E-2209-B2AB85F49A01}"/>
              </a:ext>
            </a:extLst>
          </p:cNvPr>
          <p:cNvSpPr txBox="1"/>
          <p:nvPr/>
        </p:nvSpPr>
        <p:spPr>
          <a:xfrm>
            <a:off x="882275" y="4427890"/>
            <a:ext cx="292388" cy="1270702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kumimoji="1" lang="en-US" altLang="ja-JP" sz="7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No. of variables</a:t>
            </a:r>
            <a:endParaRPr kumimoji="1" lang="ja-JP" altLang="en-US" sz="7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875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2541C4-AE46-4CC2-BB21-B50013B7C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9130"/>
            <a:ext cx="7886700" cy="801627"/>
          </a:xfrm>
        </p:spPr>
        <p:txBody>
          <a:bodyPr/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Research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Background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ED0027-75AF-4764-9146-F7E5216A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33D3-48DC-45C8-9A65-083977849E87}" type="datetime1">
              <a:rPr kumimoji="1" lang="ja-JP" altLang="en-US" smtClean="0"/>
              <a:t>2022/5/19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C56F21-6A6C-48F4-B5DB-10F3A515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Arakawa Laboratory, Kagawa University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8C0F22-3FBA-4735-9724-CA1D1B95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9D83-9AD1-4154-99C8-5595209B7D72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DA8393-CF41-43FB-8E4D-5049136EF852}"/>
              </a:ext>
            </a:extLst>
          </p:cNvPr>
          <p:cNvSpPr txBox="1"/>
          <p:nvPr/>
        </p:nvSpPr>
        <p:spPr>
          <a:xfrm>
            <a:off x="6543678" y="3981799"/>
            <a:ext cx="10391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ja-JP" altLang="en-US" sz="1013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9032DE4-F367-4B37-B73D-45571429CCF0}"/>
              </a:ext>
            </a:extLst>
          </p:cNvPr>
          <p:cNvSpPr txBox="1"/>
          <p:nvPr/>
        </p:nvSpPr>
        <p:spPr>
          <a:xfrm>
            <a:off x="318783" y="1342239"/>
            <a:ext cx="85064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Issue: conventional heuristic optimization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Fall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into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the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state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of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improvement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during local convergence</a:t>
            </a:r>
          </a:p>
          <a:p>
            <a:pPr lvl="2"/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　</a:t>
            </a:r>
            <a:r>
              <a:rPr kumimoji="1" lang="en-US" altLang="ja-JP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generate redundant function calls</a:t>
            </a:r>
            <a:endParaRPr kumimoji="1" lang="en-US" altLang="ja-JP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/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3A330D4-26CB-4779-AE00-B8C01D01B5B2}"/>
              </a:ext>
            </a:extLst>
          </p:cNvPr>
          <p:cNvSpPr txBox="1"/>
          <p:nvPr/>
        </p:nvSpPr>
        <p:spPr>
          <a:xfrm>
            <a:off x="952522" y="5678133"/>
            <a:ext cx="3086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REGA</a:t>
            </a:r>
            <a:r>
              <a:rPr kumimoji="1" lang="ja-JP" altLang="en-US" sz="1200" dirty="0"/>
              <a:t>：</a:t>
            </a:r>
            <a:r>
              <a:rPr kumimoji="1" lang="en-US" altLang="ja-JP" sz="1200" dirty="0" err="1"/>
              <a:t>Rosenbrock</a:t>
            </a:r>
            <a:r>
              <a:rPr kumimoji="1" lang="ja-JP" altLang="en-US" sz="1200" dirty="0"/>
              <a:t> </a:t>
            </a:r>
            <a:r>
              <a:rPr kumimoji="1" lang="en-US" altLang="ja-JP" sz="1200" dirty="0" err="1"/>
              <a:t>funtion</a:t>
            </a:r>
            <a:r>
              <a:rPr kumimoji="1" lang="en-US" altLang="ja-JP" sz="1200" dirty="0"/>
              <a:t>(16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variables)</a:t>
            </a:r>
            <a:endParaRPr kumimoji="1" lang="ja-JP" altLang="en-US" sz="1200" dirty="0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5B1E87DB-DCCC-40C7-B562-35AE241D1EE8}"/>
              </a:ext>
            </a:extLst>
          </p:cNvPr>
          <p:cNvGrpSpPr/>
          <p:nvPr/>
        </p:nvGrpSpPr>
        <p:grpSpPr>
          <a:xfrm>
            <a:off x="6718719" y="2358713"/>
            <a:ext cx="1417635" cy="329869"/>
            <a:chOff x="1179261" y="1891862"/>
            <a:chExt cx="8418786" cy="681070"/>
          </a:xfrm>
        </p:grpSpPr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73E4FC50-D8E6-4E55-8C4A-C3AABE2C7C42}"/>
                </a:ext>
              </a:extLst>
            </p:cNvPr>
            <p:cNvCxnSpPr>
              <a:cxnSpLocks/>
            </p:cNvCxnSpPr>
            <p:nvPr/>
          </p:nvCxnSpPr>
          <p:spPr>
            <a:xfrm>
              <a:off x="1179261" y="1891862"/>
              <a:ext cx="8418786" cy="68107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0D62CCBA-AB21-447E-9F7C-27DD0EDC5E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9261" y="1891862"/>
              <a:ext cx="8418786" cy="68107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図 6">
            <a:extLst>
              <a:ext uri="{FF2B5EF4-FFF2-40B4-BE49-F238E27FC236}">
                <a16:creationId xmlns:a16="http://schemas.microsoft.com/office/drawing/2014/main" id="{7816EC9C-AC0A-48AE-99AC-3CD60B36B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12" y="3313118"/>
            <a:ext cx="3887920" cy="234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C458254-0EA7-4B12-B182-B0B653964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789" y="3313118"/>
            <a:ext cx="3889599" cy="23400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EA853BB-7CB4-4F65-801B-71CC6BD50E11}"/>
              </a:ext>
            </a:extLst>
          </p:cNvPr>
          <p:cNvSpPr txBox="1"/>
          <p:nvPr/>
        </p:nvSpPr>
        <p:spPr>
          <a:xfrm>
            <a:off x="5158821" y="5678133"/>
            <a:ext cx="2977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REGA</a:t>
            </a:r>
            <a:r>
              <a:rPr kumimoji="1" lang="ja-JP" altLang="en-US" sz="1200" dirty="0"/>
              <a:t>：</a:t>
            </a:r>
            <a:r>
              <a:rPr kumimoji="1" lang="en-US" altLang="ja-JP" sz="1200" dirty="0" err="1"/>
              <a:t>Rasrigin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function(16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variables)</a:t>
            </a:r>
            <a:endParaRPr kumimoji="1" lang="ja-JP" altLang="en-US" sz="1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A140F1B-00A0-3F87-8748-B7B58F0A40F3}"/>
              </a:ext>
            </a:extLst>
          </p:cNvPr>
          <p:cNvSpPr txBox="1"/>
          <p:nvPr/>
        </p:nvSpPr>
        <p:spPr>
          <a:xfrm>
            <a:off x="6863156" y="2383728"/>
            <a:ext cx="123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Efficiency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6938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2541C4-AE46-4CC2-BB21-B50013B7C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9130"/>
            <a:ext cx="7886700" cy="801627"/>
          </a:xfrm>
        </p:spPr>
        <p:txBody>
          <a:bodyPr/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Research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Background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ED0027-75AF-4764-9146-F7E5216A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33D3-48DC-45C8-9A65-083977849E87}" type="datetime1">
              <a:rPr kumimoji="1" lang="ja-JP" altLang="en-US" smtClean="0"/>
              <a:t>2022/5/19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C56F21-6A6C-48F4-B5DB-10F3A515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Arakawa Laboratory, Kagawa University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8C0F22-3FBA-4735-9724-CA1D1B95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9D83-9AD1-4154-99C8-5595209B7D72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81730FE-45F2-4A9A-965A-5E170082A149}"/>
              </a:ext>
            </a:extLst>
          </p:cNvPr>
          <p:cNvSpPr txBox="1"/>
          <p:nvPr/>
        </p:nvSpPr>
        <p:spPr>
          <a:xfrm>
            <a:off x="936509" y="2295626"/>
            <a:ext cx="319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Estimate dependency</a:t>
            </a:r>
          </a:p>
        </p:txBody>
      </p:sp>
      <p:sp>
        <p:nvSpPr>
          <p:cNvPr id="20" name="矢印: 山形 19">
            <a:extLst>
              <a:ext uri="{FF2B5EF4-FFF2-40B4-BE49-F238E27FC236}">
                <a16:creationId xmlns:a16="http://schemas.microsoft.com/office/drawing/2014/main" id="{BAC7F45B-ACDC-46BA-AA9F-F9A67FF0E551}"/>
              </a:ext>
            </a:extLst>
          </p:cNvPr>
          <p:cNvSpPr/>
          <p:nvPr/>
        </p:nvSpPr>
        <p:spPr>
          <a:xfrm>
            <a:off x="628650" y="5355399"/>
            <a:ext cx="466725" cy="710797"/>
          </a:xfrm>
          <a:prstGeom prst="chevr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矢印: 山形 20">
            <a:extLst>
              <a:ext uri="{FF2B5EF4-FFF2-40B4-BE49-F238E27FC236}">
                <a16:creationId xmlns:a16="http://schemas.microsoft.com/office/drawing/2014/main" id="{7F594D78-AAC9-41BB-B768-4E9CB689FF1C}"/>
              </a:ext>
            </a:extLst>
          </p:cNvPr>
          <p:cNvSpPr/>
          <p:nvPr/>
        </p:nvSpPr>
        <p:spPr>
          <a:xfrm>
            <a:off x="1016830" y="5355399"/>
            <a:ext cx="466725" cy="710797"/>
          </a:xfrm>
          <a:prstGeom prst="chevr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779EA82-6AC9-47FB-8169-C0D6B58FE2CD}"/>
              </a:ext>
            </a:extLst>
          </p:cNvPr>
          <p:cNvSpPr/>
          <p:nvPr/>
        </p:nvSpPr>
        <p:spPr>
          <a:xfrm>
            <a:off x="628650" y="1368004"/>
            <a:ext cx="3960000" cy="7765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Large number problem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30D7087-D06E-482D-9166-9E22AFB85C16}"/>
              </a:ext>
            </a:extLst>
          </p:cNvPr>
          <p:cNvSpPr/>
          <p:nvPr/>
        </p:nvSpPr>
        <p:spPr>
          <a:xfrm>
            <a:off x="4579663" y="1368004"/>
            <a:ext cx="3960000" cy="7765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Redundant function calls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B5A8B7E-FE9C-448A-AE77-3AFD1DEF3F99}"/>
              </a:ext>
            </a:extLst>
          </p:cNvPr>
          <p:cNvCxnSpPr>
            <a:cxnSpLocks/>
          </p:cNvCxnSpPr>
          <p:nvPr/>
        </p:nvCxnSpPr>
        <p:spPr>
          <a:xfrm>
            <a:off x="4572000" y="1443262"/>
            <a:ext cx="0" cy="645517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F52098C-BA59-4481-8C39-C01B3DFAEA59}"/>
              </a:ext>
            </a:extLst>
          </p:cNvPr>
          <p:cNvSpPr txBox="1"/>
          <p:nvPr/>
        </p:nvSpPr>
        <p:spPr>
          <a:xfrm>
            <a:off x="5033133" y="2299077"/>
            <a:ext cx="319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Estimate convergence</a:t>
            </a: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387F5C34-441F-4611-BEA0-164CC9DAE32C}"/>
              </a:ext>
            </a:extLst>
          </p:cNvPr>
          <p:cNvCxnSpPr>
            <a:cxnSpLocks/>
          </p:cNvCxnSpPr>
          <p:nvPr/>
        </p:nvCxnSpPr>
        <p:spPr>
          <a:xfrm>
            <a:off x="4572000" y="2299077"/>
            <a:ext cx="0" cy="2318643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CF8E3B3-83A8-490E-BCA9-C11478CA4163}"/>
              </a:ext>
            </a:extLst>
          </p:cNvPr>
          <p:cNvSpPr txBox="1"/>
          <p:nvPr/>
        </p:nvSpPr>
        <p:spPr>
          <a:xfrm>
            <a:off x="1483554" y="5229244"/>
            <a:ext cx="6151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Dimensionality reduction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stacking all search ranges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6152B6F-012F-4BB8-8ED6-8CF6A3830E9D}"/>
              </a:ext>
            </a:extLst>
          </p:cNvPr>
          <p:cNvSpPr txBox="1"/>
          <p:nvPr/>
        </p:nvSpPr>
        <p:spPr>
          <a:xfrm>
            <a:off x="1244879" y="5616397"/>
            <a:ext cx="6056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Range resonance Genetic Algorithm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AFD051A-A899-4073-8CBE-0E7169150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835" y="2688560"/>
            <a:ext cx="2874929" cy="1800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1E0980A-EB91-4283-8B2F-1CE728B7B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582" y="2688560"/>
            <a:ext cx="2888136" cy="180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6F7A1EC2-1B56-438C-BDBB-1B10B4A48D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2560" y="4993591"/>
            <a:ext cx="1921717" cy="12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58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6D99B9-4E58-4179-BCD5-41864AA3C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Proposed Method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F57AD3-778F-47A3-BCBE-FDA76400BF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7192E2-3A2B-4E84-B5B0-2016BDED6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6A31-C340-465F-979F-5BFAB020A069}" type="datetime1">
              <a:rPr kumimoji="1" lang="ja-JP" altLang="en-US" smtClean="0"/>
              <a:t>2022/5/19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50E7D8-EAB0-4E64-9F33-8945AE97E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Arakawa Laboratory, Kagawa University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682A19-1A8E-4316-96D5-CF98F3DA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9D83-9AD1-4154-99C8-5595209B7D72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5282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2541C4-AE46-4CC2-BB21-B50013B7C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9130"/>
            <a:ext cx="7886700" cy="801627"/>
          </a:xfrm>
        </p:spPr>
        <p:txBody>
          <a:bodyPr/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Proposed Method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ED0027-75AF-4764-9146-F7E5216A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33D3-48DC-45C8-9A65-083977849E87}" type="datetime1">
              <a:rPr kumimoji="1" lang="ja-JP" altLang="en-US" smtClean="0"/>
              <a:t>2022/5/19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C56F21-6A6C-48F4-B5DB-10F3A515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Arakawa Laboratory, Kagawa University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8C0F22-3FBA-4735-9724-CA1D1B95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9D83-9AD1-4154-99C8-5595209B7D72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DA8393-CF41-43FB-8E4D-5049136EF852}"/>
              </a:ext>
            </a:extLst>
          </p:cNvPr>
          <p:cNvSpPr txBox="1"/>
          <p:nvPr/>
        </p:nvSpPr>
        <p:spPr>
          <a:xfrm>
            <a:off x="6543678" y="3881440"/>
            <a:ext cx="10391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ja-JP" altLang="en-US" sz="1013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9032DE4-F367-4B37-B73D-45571429CCF0}"/>
              </a:ext>
            </a:extLst>
          </p:cNvPr>
          <p:cNvSpPr txBox="1"/>
          <p:nvPr/>
        </p:nvSpPr>
        <p:spPr>
          <a:xfrm>
            <a:off x="318783" y="1342239"/>
            <a:ext cx="8506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Range Resonance Genetic Algorithm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(RRGA)</a:t>
            </a:r>
          </a:p>
          <a:p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Basic flow: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Range Exploring Genetic Algorithm (REGA)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313BD4BD-81A9-4FBC-90AE-6B69B649AAE0}"/>
              </a:ext>
            </a:extLst>
          </p:cNvPr>
          <p:cNvGrpSpPr/>
          <p:nvPr/>
        </p:nvGrpSpPr>
        <p:grpSpPr>
          <a:xfrm>
            <a:off x="4723121" y="2264409"/>
            <a:ext cx="2763529" cy="2126186"/>
            <a:chOff x="825500" y="3475249"/>
            <a:chExt cx="3606800" cy="2858924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3F8E9D87-A3D4-4A55-B763-63E578B02D61}"/>
                </a:ext>
              </a:extLst>
            </p:cNvPr>
            <p:cNvSpPr/>
            <p:nvPr/>
          </p:nvSpPr>
          <p:spPr>
            <a:xfrm>
              <a:off x="825500" y="3637737"/>
              <a:ext cx="3606800" cy="26964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0366E4A5-8ADA-4FC6-815D-1671F92F2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6829" y="3822403"/>
              <a:ext cx="3438442" cy="2511770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6E8B5AA1-F905-41CF-821C-A307EF078938}"/>
                </a:ext>
              </a:extLst>
            </p:cNvPr>
            <p:cNvSpPr txBox="1"/>
            <p:nvPr/>
          </p:nvSpPr>
          <p:spPr>
            <a:xfrm>
              <a:off x="939800" y="3475249"/>
              <a:ext cx="1702364" cy="3414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b="1" dirty="0"/>
                <a:t>Gaussian function</a:t>
              </a:r>
              <a:endParaRPr kumimoji="1" lang="ja-JP" altLang="en-US" sz="1050" b="1" dirty="0"/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F6B61272-69DB-4FA5-ABE4-0F9812561AD9}"/>
              </a:ext>
            </a:extLst>
          </p:cNvPr>
          <p:cNvGrpSpPr/>
          <p:nvPr/>
        </p:nvGrpSpPr>
        <p:grpSpPr>
          <a:xfrm>
            <a:off x="723848" y="2318225"/>
            <a:ext cx="3823854" cy="3696750"/>
            <a:chOff x="748146" y="2446613"/>
            <a:chExt cx="3823854" cy="3512599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41913D11-BEAB-4013-B954-00E38515FC3E}"/>
                </a:ext>
              </a:extLst>
            </p:cNvPr>
            <p:cNvGrpSpPr/>
            <p:nvPr/>
          </p:nvGrpSpPr>
          <p:grpSpPr>
            <a:xfrm>
              <a:off x="748146" y="2569073"/>
              <a:ext cx="3823854" cy="3390139"/>
              <a:chOff x="748146" y="2569073"/>
              <a:chExt cx="3823854" cy="3390139"/>
            </a:xfrm>
          </p:grpSpPr>
          <p:grpSp>
            <p:nvGrpSpPr>
              <p:cNvPr id="16" name="グループ化 15">
                <a:extLst>
                  <a:ext uri="{FF2B5EF4-FFF2-40B4-BE49-F238E27FC236}">
                    <a16:creationId xmlns:a16="http://schemas.microsoft.com/office/drawing/2014/main" id="{0337FADE-D9D5-48BD-B28C-2181F7F4C1B4}"/>
                  </a:ext>
                </a:extLst>
              </p:cNvPr>
              <p:cNvGrpSpPr/>
              <p:nvPr/>
            </p:nvGrpSpPr>
            <p:grpSpPr>
              <a:xfrm>
                <a:off x="920269" y="2687882"/>
                <a:ext cx="3530442" cy="3075849"/>
                <a:chOff x="2430145" y="2530310"/>
                <a:chExt cx="4127146" cy="3541026"/>
              </a:xfrm>
            </p:grpSpPr>
            <p:grpSp>
              <p:nvGrpSpPr>
                <p:cNvPr id="18" name="グループ化 17">
                  <a:extLst>
                    <a:ext uri="{FF2B5EF4-FFF2-40B4-BE49-F238E27FC236}">
                      <a16:creationId xmlns:a16="http://schemas.microsoft.com/office/drawing/2014/main" id="{0AE3934B-1C91-45C3-AB13-A424C14350A8}"/>
                    </a:ext>
                  </a:extLst>
                </p:cNvPr>
                <p:cNvGrpSpPr/>
                <p:nvPr/>
              </p:nvGrpSpPr>
              <p:grpSpPr>
                <a:xfrm>
                  <a:off x="2430145" y="2530310"/>
                  <a:ext cx="4127146" cy="3541026"/>
                  <a:chOff x="3306332" y="2417167"/>
                  <a:chExt cx="4678891" cy="4014415"/>
                </a:xfrm>
              </p:grpSpPr>
              <p:sp>
                <p:nvSpPr>
                  <p:cNvPr id="22" name="楕円 21">
                    <a:extLst>
                      <a:ext uri="{FF2B5EF4-FFF2-40B4-BE49-F238E27FC236}">
                        <a16:creationId xmlns:a16="http://schemas.microsoft.com/office/drawing/2014/main" id="{07146056-D144-4B1B-B762-0D5F3ADEB953}"/>
                      </a:ext>
                    </a:extLst>
                  </p:cNvPr>
                  <p:cNvSpPr/>
                  <p:nvPr/>
                </p:nvSpPr>
                <p:spPr>
                  <a:xfrm>
                    <a:off x="4062075" y="3206311"/>
                    <a:ext cx="3178296" cy="317829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23" name="直線矢印コネクタ 22">
                    <a:extLst>
                      <a:ext uri="{FF2B5EF4-FFF2-40B4-BE49-F238E27FC236}">
                        <a16:creationId xmlns:a16="http://schemas.microsoft.com/office/drawing/2014/main" id="{2F1819D6-5621-4DBB-B981-06F42AE564D4}"/>
                      </a:ext>
                    </a:extLst>
                  </p:cNvPr>
                  <p:cNvCxnSpPr>
                    <a:cxnSpLocks/>
                    <a:stCxn id="24" idx="2"/>
                    <a:endCxn id="25" idx="0"/>
                  </p:cNvCxnSpPr>
                  <p:nvPr/>
                </p:nvCxnSpPr>
                <p:spPr>
                  <a:xfrm>
                    <a:off x="5648722" y="2816897"/>
                    <a:ext cx="2501" cy="317646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四角形: 角を丸くする 23">
                    <a:extLst>
                      <a:ext uri="{FF2B5EF4-FFF2-40B4-BE49-F238E27FC236}">
                        <a16:creationId xmlns:a16="http://schemas.microsoft.com/office/drawing/2014/main" id="{0518CBE4-FE1A-4993-AA7C-614E5564091E}"/>
                      </a:ext>
                    </a:extLst>
                  </p:cNvPr>
                  <p:cNvSpPr/>
                  <p:nvPr/>
                </p:nvSpPr>
                <p:spPr>
                  <a:xfrm>
                    <a:off x="4252435" y="2417167"/>
                    <a:ext cx="2792574" cy="399730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1000" b="1" dirty="0"/>
                      <a:t>Generation of the initial individuals</a:t>
                    </a:r>
                    <a:endParaRPr kumimoji="1" lang="ja-JP" altLang="en-US" sz="1000" b="1" dirty="0"/>
                  </a:p>
                </p:txBody>
              </p:sp>
              <p:sp>
                <p:nvSpPr>
                  <p:cNvPr id="25" name="四角形: 角を丸くする 24">
                    <a:extLst>
                      <a:ext uri="{FF2B5EF4-FFF2-40B4-BE49-F238E27FC236}">
                        <a16:creationId xmlns:a16="http://schemas.microsoft.com/office/drawing/2014/main" id="{FFC6CEE2-AD55-4E6F-A5EE-DD0352B6C4C3}"/>
                      </a:ext>
                    </a:extLst>
                  </p:cNvPr>
                  <p:cNvSpPr/>
                  <p:nvPr/>
                </p:nvSpPr>
                <p:spPr>
                  <a:xfrm>
                    <a:off x="4910762" y="3134542"/>
                    <a:ext cx="1480922" cy="333934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1200" b="1" dirty="0"/>
                      <a:t>Select</a:t>
                    </a:r>
                    <a:endParaRPr kumimoji="1" lang="ja-JP" altLang="en-US" sz="1200" b="1" dirty="0"/>
                  </a:p>
                </p:txBody>
              </p:sp>
              <p:sp>
                <p:nvSpPr>
                  <p:cNvPr id="26" name="四角形: 角を丸くする 25">
                    <a:extLst>
                      <a:ext uri="{FF2B5EF4-FFF2-40B4-BE49-F238E27FC236}">
                        <a16:creationId xmlns:a16="http://schemas.microsoft.com/office/drawing/2014/main" id="{03CE391A-7ED6-4194-A184-C175C223372D}"/>
                      </a:ext>
                    </a:extLst>
                  </p:cNvPr>
                  <p:cNvSpPr/>
                  <p:nvPr/>
                </p:nvSpPr>
                <p:spPr>
                  <a:xfrm>
                    <a:off x="6391681" y="3869941"/>
                    <a:ext cx="1593542" cy="333934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1200" b="1" dirty="0"/>
                      <a:t>Cross over</a:t>
                    </a:r>
                    <a:endParaRPr kumimoji="1" lang="ja-JP" altLang="en-US" sz="1200" b="1" dirty="0"/>
                  </a:p>
                </p:txBody>
              </p:sp>
              <p:sp>
                <p:nvSpPr>
                  <p:cNvPr id="27" name="四角形: 角を丸くする 26">
                    <a:extLst>
                      <a:ext uri="{FF2B5EF4-FFF2-40B4-BE49-F238E27FC236}">
                        <a16:creationId xmlns:a16="http://schemas.microsoft.com/office/drawing/2014/main" id="{CFDB1C2E-E7B2-448C-8BAB-DDB0D8E2DBAF}"/>
                      </a:ext>
                    </a:extLst>
                  </p:cNvPr>
                  <p:cNvSpPr/>
                  <p:nvPr/>
                </p:nvSpPr>
                <p:spPr>
                  <a:xfrm>
                    <a:off x="6391681" y="5156837"/>
                    <a:ext cx="1593541" cy="364268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1200" b="1" dirty="0"/>
                      <a:t>Phased out</a:t>
                    </a:r>
                    <a:endParaRPr kumimoji="1" lang="ja-JP" altLang="en-US" sz="1200" b="1" dirty="0"/>
                  </a:p>
                </p:txBody>
              </p:sp>
              <p:sp>
                <p:nvSpPr>
                  <p:cNvPr id="28" name="四角形: 角を丸くする 27">
                    <a:extLst>
                      <a:ext uri="{FF2B5EF4-FFF2-40B4-BE49-F238E27FC236}">
                        <a16:creationId xmlns:a16="http://schemas.microsoft.com/office/drawing/2014/main" id="{9D692793-40AA-4A26-B6E2-77583E7F4C94}"/>
                      </a:ext>
                    </a:extLst>
                  </p:cNvPr>
                  <p:cNvSpPr/>
                  <p:nvPr/>
                </p:nvSpPr>
                <p:spPr>
                  <a:xfrm>
                    <a:off x="4977028" y="6097648"/>
                    <a:ext cx="1480922" cy="333934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1200" b="1" dirty="0"/>
                      <a:t>Mutate</a:t>
                    </a:r>
                    <a:endParaRPr kumimoji="1" lang="ja-JP" altLang="en-US" sz="1200" b="1" dirty="0"/>
                  </a:p>
                </p:txBody>
              </p:sp>
              <p:sp>
                <p:nvSpPr>
                  <p:cNvPr id="29" name="四角形: 角を丸くする 28">
                    <a:extLst>
                      <a:ext uri="{FF2B5EF4-FFF2-40B4-BE49-F238E27FC236}">
                        <a16:creationId xmlns:a16="http://schemas.microsoft.com/office/drawing/2014/main" id="{BF38D4D5-9401-40D0-A1A9-39365FDE1613}"/>
                      </a:ext>
                    </a:extLst>
                  </p:cNvPr>
                  <p:cNvSpPr/>
                  <p:nvPr/>
                </p:nvSpPr>
                <p:spPr>
                  <a:xfrm>
                    <a:off x="3306332" y="5187172"/>
                    <a:ext cx="1595025" cy="334569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900" b="1" dirty="0"/>
                      <a:t>Pinning and Updating ranges</a:t>
                    </a:r>
                    <a:endParaRPr kumimoji="1" lang="ja-JP" altLang="en-US" sz="900" b="1" dirty="0"/>
                  </a:p>
                </p:txBody>
              </p:sp>
              <p:sp>
                <p:nvSpPr>
                  <p:cNvPr id="30" name="四角形: 角を丸くする 29">
                    <a:extLst>
                      <a:ext uri="{FF2B5EF4-FFF2-40B4-BE49-F238E27FC236}">
                        <a16:creationId xmlns:a16="http://schemas.microsoft.com/office/drawing/2014/main" id="{4D564F2D-2141-437B-9470-59E74AC7C7A6}"/>
                      </a:ext>
                    </a:extLst>
                  </p:cNvPr>
                  <p:cNvSpPr/>
                  <p:nvPr/>
                </p:nvSpPr>
                <p:spPr>
                  <a:xfrm>
                    <a:off x="3306332" y="3869941"/>
                    <a:ext cx="1595025" cy="333934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800" b="1" dirty="0"/>
                      <a:t>Death and Regeneration of ranges</a:t>
                    </a:r>
                    <a:endParaRPr kumimoji="1" lang="ja-JP" altLang="en-US" sz="800" b="1" dirty="0"/>
                  </a:p>
                </p:txBody>
              </p:sp>
            </p:grpSp>
            <p:grpSp>
              <p:nvGrpSpPr>
                <p:cNvPr id="19" name="グループ化 18">
                  <a:extLst>
                    <a:ext uri="{FF2B5EF4-FFF2-40B4-BE49-F238E27FC236}">
                      <a16:creationId xmlns:a16="http://schemas.microsoft.com/office/drawing/2014/main" id="{0F5C7EC2-58A0-4129-BBF4-E50E91C6CA49}"/>
                    </a:ext>
                  </a:extLst>
                </p:cNvPr>
                <p:cNvGrpSpPr/>
                <p:nvPr/>
              </p:nvGrpSpPr>
              <p:grpSpPr>
                <a:xfrm>
                  <a:off x="3860053" y="3871651"/>
                  <a:ext cx="1276934" cy="1463522"/>
                  <a:chOff x="6522556" y="1856038"/>
                  <a:chExt cx="1276934" cy="1463522"/>
                </a:xfrm>
              </p:grpSpPr>
              <p:sp>
                <p:nvSpPr>
                  <p:cNvPr id="20" name="矢印: 下カーブ 19">
                    <a:extLst>
                      <a:ext uri="{FF2B5EF4-FFF2-40B4-BE49-F238E27FC236}">
                        <a16:creationId xmlns:a16="http://schemas.microsoft.com/office/drawing/2014/main" id="{61FA701B-0410-4F82-AAC6-17D469C10A94}"/>
                      </a:ext>
                    </a:extLst>
                  </p:cNvPr>
                  <p:cNvSpPr/>
                  <p:nvPr/>
                </p:nvSpPr>
                <p:spPr>
                  <a:xfrm rot="16761236">
                    <a:off x="6184612" y="2193982"/>
                    <a:ext cx="1269001" cy="593114"/>
                  </a:xfrm>
                  <a:prstGeom prst="curvedDown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矢印: 下カーブ 20">
                    <a:extLst>
                      <a:ext uri="{FF2B5EF4-FFF2-40B4-BE49-F238E27FC236}">
                        <a16:creationId xmlns:a16="http://schemas.microsoft.com/office/drawing/2014/main" id="{2525EFAD-394D-40EE-A654-8159377981F5}"/>
                      </a:ext>
                    </a:extLst>
                  </p:cNvPr>
                  <p:cNvSpPr/>
                  <p:nvPr/>
                </p:nvSpPr>
                <p:spPr>
                  <a:xfrm rot="6078758">
                    <a:off x="6868432" y="2388503"/>
                    <a:ext cx="1269001" cy="593114"/>
                  </a:xfrm>
                  <a:prstGeom prst="curvedDown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0D346FBB-3B92-45E4-B34E-5DF36DBAC580}"/>
                  </a:ext>
                </a:extLst>
              </p:cNvPr>
              <p:cNvSpPr/>
              <p:nvPr/>
            </p:nvSpPr>
            <p:spPr>
              <a:xfrm>
                <a:off x="748146" y="2569073"/>
                <a:ext cx="3823854" cy="33901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1B4F9FCC-D391-42ED-BEB9-0785070DC80F}"/>
                </a:ext>
              </a:extLst>
            </p:cNvPr>
            <p:cNvSpPr txBox="1"/>
            <p:nvPr/>
          </p:nvSpPr>
          <p:spPr>
            <a:xfrm>
              <a:off x="920269" y="2446613"/>
              <a:ext cx="457816" cy="24126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b="1" dirty="0"/>
                <a:t>flow</a:t>
              </a:r>
              <a:endParaRPr kumimoji="1" lang="ja-JP" altLang="en-US" sz="1050" b="1" dirty="0"/>
            </a:p>
          </p:txBody>
        </p: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928C7F6F-7C58-40F1-86EE-EC79669F07D1}"/>
              </a:ext>
            </a:extLst>
          </p:cNvPr>
          <p:cNvGrpSpPr/>
          <p:nvPr/>
        </p:nvGrpSpPr>
        <p:grpSpPr>
          <a:xfrm>
            <a:off x="6221054" y="4218545"/>
            <a:ext cx="2763529" cy="1979310"/>
            <a:chOff x="6211401" y="4377041"/>
            <a:chExt cx="2763529" cy="1979310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7082C26-CF9D-439C-B5D8-95DA55CDD995}"/>
                </a:ext>
              </a:extLst>
            </p:cNvPr>
            <p:cNvSpPr/>
            <p:nvPr/>
          </p:nvSpPr>
          <p:spPr>
            <a:xfrm>
              <a:off x="6211401" y="4488344"/>
              <a:ext cx="2763529" cy="18680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DBEA5899-E7D8-459C-8461-C919AC3D0A0A}"/>
                </a:ext>
              </a:extLst>
            </p:cNvPr>
            <p:cNvSpPr txBox="1"/>
            <p:nvPr/>
          </p:nvSpPr>
          <p:spPr>
            <a:xfrm>
              <a:off x="6302675" y="4377041"/>
              <a:ext cx="97982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b="1" dirty="0"/>
                <a:t>search ranges</a:t>
              </a:r>
              <a:endParaRPr kumimoji="1" lang="ja-JP" altLang="en-US" sz="1050" b="1" dirty="0"/>
            </a:p>
          </p:txBody>
        </p:sp>
      </p:grpSp>
      <p:pic>
        <p:nvPicPr>
          <p:cNvPr id="33" name="図 32">
            <a:extLst>
              <a:ext uri="{FF2B5EF4-FFF2-40B4-BE49-F238E27FC236}">
                <a16:creationId xmlns:a16="http://schemas.microsoft.com/office/drawing/2014/main" id="{68693141-149A-4BDA-9251-4E4BE5552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950" y="4602611"/>
            <a:ext cx="2263149" cy="160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13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6C74C91C7BF2B46B3734952A34D83AD" ma:contentTypeVersion="7" ma:contentTypeDescription="新しいドキュメントを作成します。" ma:contentTypeScope="" ma:versionID="e2e44426c22a02a59d58e7287d4da215">
  <xsd:schema xmlns:xsd="http://www.w3.org/2001/XMLSchema" xmlns:xs="http://www.w3.org/2001/XMLSchema" xmlns:p="http://schemas.microsoft.com/office/2006/metadata/properties" xmlns:ns2="2720c0f6-da37-47ae-81ed-7ab013f57e2e" targetNamespace="http://schemas.microsoft.com/office/2006/metadata/properties" ma:root="true" ma:fieldsID="56bf380915ddf5e69862d11bc9afc127" ns2:_="">
    <xsd:import namespace="2720c0f6-da37-47ae-81ed-7ab013f57e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20c0f6-da37-47ae-81ed-7ab013f57e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3E59D8-E698-48A1-801A-6AFE64E4C3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20c0f6-da37-47ae-81ed-7ab013f57e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B92E8FD-415E-41A5-8157-08E20C4F869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8884AA8-F4CD-41F9-9FA4-D40C73F4CD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25054</TotalTime>
  <Words>1490</Words>
  <Application>Microsoft Office PowerPoint</Application>
  <PresentationFormat>画面に合わせる (4:3)</PresentationFormat>
  <Paragraphs>466</Paragraphs>
  <Slides>33</Slides>
  <Notes>33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42" baseType="lpstr">
      <vt:lpstr>メイリオ</vt:lpstr>
      <vt:lpstr>游ゴシック</vt:lpstr>
      <vt:lpstr>游ゴシック</vt:lpstr>
      <vt:lpstr>Arial</vt:lpstr>
      <vt:lpstr>Calibri</vt:lpstr>
      <vt:lpstr>Calibri Light</vt:lpstr>
      <vt:lpstr>Cambria Math</vt:lpstr>
      <vt:lpstr>Wingdings</vt:lpstr>
      <vt:lpstr>Office テーマ</vt:lpstr>
      <vt:lpstr>Development of Range Resonance Genetic Algorithm</vt:lpstr>
      <vt:lpstr>Contents</vt:lpstr>
      <vt:lpstr>Research Background</vt:lpstr>
      <vt:lpstr>Research Background</vt:lpstr>
      <vt:lpstr>Research Background</vt:lpstr>
      <vt:lpstr>Research Background</vt:lpstr>
      <vt:lpstr>Research Background</vt:lpstr>
      <vt:lpstr>Proposed Method</vt:lpstr>
      <vt:lpstr>Proposed Method</vt:lpstr>
      <vt:lpstr>Proposed Method</vt:lpstr>
      <vt:lpstr>Proposed Method</vt:lpstr>
      <vt:lpstr>Proposed Method</vt:lpstr>
      <vt:lpstr>Proposed Method</vt:lpstr>
      <vt:lpstr>Proposed Method</vt:lpstr>
      <vt:lpstr>Proposed Method</vt:lpstr>
      <vt:lpstr>Proposed Method</vt:lpstr>
      <vt:lpstr>Proposed Method</vt:lpstr>
      <vt:lpstr>Proposed Method</vt:lpstr>
      <vt:lpstr>Verification</vt:lpstr>
      <vt:lpstr>Verification Problem</vt:lpstr>
      <vt:lpstr>Result: Rastrigin function</vt:lpstr>
      <vt:lpstr>PowerPoint プレゼンテーション</vt:lpstr>
      <vt:lpstr>Result: Rastrigin function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Conclusion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>福原　颯(s22g213)</cp:lastModifiedBy>
  <cp:revision>192</cp:revision>
  <dcterms:created xsi:type="dcterms:W3CDTF">2018-04-14T10:05:49Z</dcterms:created>
  <dcterms:modified xsi:type="dcterms:W3CDTF">2022-05-19T10:09:51Z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0x01010036C74C91C7BF2B46B3734952A34D83AD</vt:lpwstr>
  </property>
</Properties>
</file>