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05b39c5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05b39c5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05b39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05b39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a05b39c5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a05b39c5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a05b39c5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a05b39c5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a05b39c5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a05b39c5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a05b39c5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a05b39c5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a05b39c5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a05b39c5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presentation/u/0/d/1gSwmIno32P668Hn_0VPFFAnBGQnDfOi7iEDWa1zofeM/edit" TargetMode="External"/><Relationship Id="rId5" Type="http://schemas.openxmlformats.org/officeDocument/2006/relationships/hyperlink" Target="https://docs.google.com/presentation/u/0/d/1tEPHu_oHie-sEA9dsrR2bn2qkznur-meR-3iBWP5j3g/edit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5"/>
          <p:cNvGrpSpPr/>
          <p:nvPr/>
        </p:nvGrpSpPr>
        <p:grpSpPr>
          <a:xfrm>
            <a:off x="2267248" y="959025"/>
            <a:ext cx="1790100" cy="646800"/>
            <a:chOff x="2267248" y="959025"/>
            <a:chExt cx="1790100" cy="646800"/>
          </a:xfrm>
        </p:grpSpPr>
        <p:cxnSp>
          <p:nvCxnSpPr>
            <p:cNvPr id="102" name="Google Shape;102;p25"/>
            <p:cNvCxnSpPr/>
            <p:nvPr/>
          </p:nvCxnSpPr>
          <p:spPr>
            <a:xfrm>
              <a:off x="2267248" y="970250"/>
              <a:ext cx="1790100" cy="0"/>
            </a:xfrm>
            <a:prstGeom prst="straightConnector1">
              <a:avLst/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25"/>
            <p:cNvCxnSpPr/>
            <p:nvPr/>
          </p:nvCxnSpPr>
          <p:spPr>
            <a:xfrm>
              <a:off x="2267248" y="959025"/>
              <a:ext cx="0" cy="646800"/>
            </a:xfrm>
            <a:prstGeom prst="straightConnector1">
              <a:avLst/>
            </a:prstGeom>
            <a:noFill/>
            <a:ln cap="flat" cmpd="sng" w="38100">
              <a:solidFill>
                <a:srgbClr val="79B0EA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4" name="Google Shape;104;p25"/>
          <p:cNvGrpSpPr/>
          <p:nvPr/>
        </p:nvGrpSpPr>
        <p:grpSpPr>
          <a:xfrm rot="10800000">
            <a:off x="5086648" y="3537675"/>
            <a:ext cx="1790103" cy="646800"/>
            <a:chOff x="3552275" y="1165400"/>
            <a:chExt cx="1703400" cy="646800"/>
          </a:xfrm>
        </p:grpSpPr>
        <p:cxnSp>
          <p:nvCxnSpPr>
            <p:cNvPr id="105" name="Google Shape;105;p25"/>
            <p:cNvCxnSpPr/>
            <p:nvPr/>
          </p:nvCxnSpPr>
          <p:spPr>
            <a:xfrm>
              <a:off x="3552275" y="1176625"/>
              <a:ext cx="1703400" cy="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25"/>
            <p:cNvCxnSpPr/>
            <p:nvPr/>
          </p:nvCxnSpPr>
          <p:spPr>
            <a:xfrm>
              <a:off x="3552275" y="1165400"/>
              <a:ext cx="0" cy="646800"/>
            </a:xfrm>
            <a:prstGeom prst="straightConnector1">
              <a:avLst/>
            </a:prstGeom>
            <a:noFill/>
            <a:ln cap="flat" cmpd="sng" w="38100">
              <a:solidFill>
                <a:srgbClr val="BEABEB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104" y="347250"/>
            <a:ext cx="2459671" cy="25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25"/>
          <p:cNvGrpSpPr/>
          <p:nvPr/>
        </p:nvGrpSpPr>
        <p:grpSpPr>
          <a:xfrm>
            <a:off x="2605338" y="2108041"/>
            <a:ext cx="3938973" cy="1593284"/>
            <a:chOff x="2605338" y="2086666"/>
            <a:chExt cx="3938973" cy="1593284"/>
          </a:xfrm>
        </p:grpSpPr>
        <p:sp>
          <p:nvSpPr>
            <p:cNvPr id="109" name="Google Shape;109;p25"/>
            <p:cNvSpPr txBox="1"/>
            <p:nvPr/>
          </p:nvSpPr>
          <p:spPr>
            <a:xfrm>
              <a:off x="2611010" y="3125850"/>
              <a:ext cx="3933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講義</a:t>
              </a:r>
              <a:r>
                <a:rPr b="1" lang="zh-TW" sz="2400">
                  <a:solidFill>
                    <a:srgbClr val="466EBE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b="1" lang="zh-TW" sz="24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5"/>
                </a:rPr>
                <a:t>練習</a:t>
              </a:r>
              <a:endParaRPr b="1" sz="24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0" name="Google Shape;110;p25"/>
            <p:cNvSpPr txBox="1"/>
            <p:nvPr/>
          </p:nvSpPr>
          <p:spPr>
            <a:xfrm>
              <a:off x="2605338" y="2086666"/>
              <a:ext cx="3933300" cy="8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JavaScript </a:t>
              </a:r>
              <a:r>
                <a:rPr b="1" lang="zh-TW" sz="4100">
                  <a:solidFill>
                    <a:srgbClr val="43434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作業</a:t>
              </a:r>
              <a:endParaRPr b="1" sz="41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11" name="Google Shape;1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200" y="2923750"/>
            <a:ext cx="1612724" cy="16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/>
        </p:nvSpPr>
        <p:spPr>
          <a:xfrm>
            <a:off x="250950" y="406500"/>
            <a:ext cx="864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作業-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農場資訊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：綜合練習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7" name="Google Shape;117;p26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8" name="Google Shape;118;p26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1044700" y="1373400"/>
            <a:ext cx="753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●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為了方便管理，你需要整理你農場裡的 5 種動物的資訊，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Char char="●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請完成以下操作：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會有一個 </a:t>
            </a: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farmInfo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物件變數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b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key：是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各種動物的英文名稱；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value 是一個 </a:t>
            </a: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 b="1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裡新增一個 key：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count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，value：該動物公的 + 母的數量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裡新增一個 key：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groupSize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，value：</a:t>
            </a:r>
            <a:r>
              <a:rPr b="1" lang="zh-TW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大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中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或 </a:t>
            </a:r>
            <a:r>
              <a:rPr b="1" lang="zh-TW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小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，如果 </a:t>
            </a: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count 大於等於 50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，則 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groupSize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為 </a:t>
            </a:r>
            <a:r>
              <a:rPr b="1" lang="zh-TW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大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；</a:t>
            </a: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介於 50-15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則為 </a:t>
            </a:r>
            <a:r>
              <a:rPr b="1" lang="zh-TW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中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；</a:t>
            </a:r>
            <a:r>
              <a:rPr b="1" lang="zh-TW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小於等於 15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為 </a:t>
            </a:r>
            <a:r>
              <a:rPr b="1" lang="zh-TW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小</a:t>
            </a:r>
            <a:endParaRPr b="1">
              <a:solidFill>
                <a:srgbClr val="434343"/>
              </a:solidFill>
              <a:highlight>
                <a:srgbClr val="EAD1D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farmInfo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裡新增一個 key：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total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，value：所有動物的數量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highlight>
                  <a:srgbClr val="D9EAD3"/>
                </a:highlight>
                <a:latin typeface="Trebuchet MS"/>
                <a:ea typeface="Trebuchet MS"/>
                <a:cs typeface="Trebuchet MS"/>
                <a:sym typeface="Trebuchet MS"/>
              </a:rPr>
              <a:t>farmInfo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裡新增一個 key：</a:t>
            </a:r>
            <a:r>
              <a:rPr b="1" lang="zh-TW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maleAverage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，value：所有公的動物的數量平均值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請皆用迴圈來計算及處理，資料不能寫死 (如果換資料也要能運作)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rebuchet MS"/>
              <a:buAutoNum type="alphaLcPeriod"/>
            </a:pP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遇到</a:t>
            </a:r>
            <a:r>
              <a:rPr b="1" lang="zh-TW">
                <a:solidFill>
                  <a:srgbClr val="434343"/>
                </a:solidFill>
                <a:highlight>
                  <a:srgbClr val="CFE2F3"/>
                </a:highlight>
                <a:latin typeface="Trebuchet MS"/>
                <a:ea typeface="Trebuchet MS"/>
                <a:cs typeface="Trebuchet MS"/>
                <a:sym typeface="Trebuchet MS"/>
              </a:rPr>
              <a:t>第一種動物</a:t>
            </a:r>
            <a:r>
              <a:rPr b="1" lang="zh-TW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的時候，請跳過上面的操作</a:t>
            </a:r>
            <a:endParaRPr b="1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250950" y="406500"/>
            <a:ext cx="864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作業-數字產生器</a:t>
            </a:r>
            <a:r>
              <a:rPr b="1" lang="zh-TW" sz="21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：函數 + 條件判斷 + Number &amp; Math 物件方法</a:t>
            </a:r>
            <a:endParaRPr b="1" sz="21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8" name="Google Shape;128;p27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9" name="Google Shape;129;p27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1044700" y="1373400"/>
            <a:ext cx="75306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請寫一個函數 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numGenerator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，可以接受兩個參數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num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，並且回傳一個物件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{numbers: [], max: ?, min: ?}</a:t>
            </a:r>
            <a:endParaRPr b="1" sz="1600">
              <a:solidFill>
                <a:srgbClr val="434343"/>
              </a:solidFill>
              <a:highlight>
                <a:srgbClr val="D9D2E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根據傳入的參數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來決定要以四捨五入 (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round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)、無條件捨去 (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floor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)，或是無條件進位 (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ceil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) 哪種方式來處理隨機數字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如果傳入的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num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是一個陣列，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numGenerator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會把非數字的字串變成 0，並進行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的處理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如果傳入的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num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是一個數字 n，</a:t>
            </a:r>
            <a:r>
              <a:rPr b="1" lang="zh-TW" sz="1600">
                <a:solidFill>
                  <a:srgbClr val="434343"/>
                </a:solidFill>
                <a:highlight>
                  <a:srgbClr val="D0E0E3"/>
                </a:highlight>
                <a:latin typeface="Trebuchet MS"/>
                <a:ea typeface="Trebuchet MS"/>
                <a:cs typeface="Trebuchet MS"/>
                <a:sym typeface="Trebuchet MS"/>
              </a:rPr>
              <a:t>numGenerator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可以隨機產生 n 個 0 - 100 之間的數字，並且進行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的處理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回傳物件中，除了會回傳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numbers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為處理過後的數字陣列之外，還會回傳屬性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max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跟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min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，分別是數組中的最大與最小數字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250950" y="406500"/>
            <a:ext cx="86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作業-動物數量增減器：迭代 + DOM 操作</a:t>
            </a:r>
            <a:endParaRPr b="1" sz="2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9" name="Google Shape;139;p28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0" name="Google Shape;140;p28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 txBox="1"/>
          <p:nvPr/>
        </p:nvSpPr>
        <p:spPr>
          <a:xfrm>
            <a:off x="1044700" y="1373400"/>
            <a:ext cx="753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目前練習 17 的 HTML 是寫死的，請將作業 1 你的農場的動物用 JS 動態加入練習 17 的畫面裡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有兩個按鈕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，按鈕中間的 div 需填入公的數量 + 母的數量，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請寫出點擊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時，數量 + 1，點擊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時，數量 - 1 的功能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注意：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英文名稱首字需為大寫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是否為大型動物的文字需為 是/ 否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AutoNum type="alphaLcPeriod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數量不可小於 0，小於 0 時 </a:t>
            </a:r>
            <a:r>
              <a:rPr b="1" lang="zh-TW" sz="1600">
                <a:solidFill>
                  <a:srgbClr val="434343"/>
                </a:solidFill>
                <a:highlight>
                  <a:srgbClr val="EAD1DC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將無法點擊且數量顯示為 0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75" y="1373400"/>
            <a:ext cx="6176851" cy="3474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250950" y="406500"/>
            <a:ext cx="86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作業-動物數量增減器</a:t>
            </a:r>
            <a:r>
              <a:rPr b="1" lang="zh-TW" sz="26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：預覽</a:t>
            </a:r>
            <a:endParaRPr b="1" sz="26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1" name="Google Shape;151;p29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2" name="Google Shape;152;p29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250950" y="406500"/>
            <a:ext cx="864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作業-動物數量表單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：表單處理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1" name="Google Shape;161;p30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2" name="Google Shape;162;p30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1044700" y="1373400"/>
            <a:ext cx="753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作業 2 裡的動物數量增減器，中間的值原本為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textContent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請將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textContent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改寫為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一樣是公的 + 母的數量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請將所有動物數量的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用一個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&lt;form&gt;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表單包起來，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當 </a:t>
            </a:r>
            <a:r>
              <a:rPr b="1" lang="zh-TW" sz="1600">
                <a:solidFill>
                  <a:srgbClr val="434343"/>
                </a:solidFill>
                <a:highlight>
                  <a:srgbClr val="FCE5CD"/>
                </a:highlight>
                <a:latin typeface="Trebuchet MS"/>
                <a:ea typeface="Trebuchet MS"/>
                <a:cs typeface="Trebuchet MS"/>
                <a:sym typeface="Trebuchet MS"/>
              </a:rPr>
              <a:t>&lt;form&gt;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zh-TW" sz="1600">
                <a:solidFill>
                  <a:srgbClr val="434343"/>
                </a:solidFill>
                <a:highlight>
                  <a:srgbClr val="D9D2E9"/>
                </a:highlight>
                <a:latin typeface="Trebuchet MS"/>
                <a:ea typeface="Trebuchet MS"/>
                <a:cs typeface="Trebuchet MS"/>
                <a:sym typeface="Trebuchet MS"/>
              </a:rPr>
              <a:t>submit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時，可以成功在主控台 log 出表單元素的 key 與 value</a:t>
            </a:r>
            <a:b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key 應該為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動物的英文名稱</a:t>
            </a: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，value 則是</a:t>
            </a:r>
            <a:r>
              <a:rPr b="1" lang="zh-TW" sz="1600">
                <a:solidFill>
                  <a:srgbClr val="434343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使用增減按鈕變更後的數量</a:t>
            </a:r>
            <a:endParaRPr b="1" sz="1600">
              <a:solidFill>
                <a:srgbClr val="434343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rebuchet MS"/>
              <a:buChar char="●"/>
            </a:pPr>
            <a:r>
              <a:rPr b="1" lang="zh-TW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可以使用 JSON 也可以使用 FormData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75" y="1373400"/>
            <a:ext cx="6176858" cy="34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250950" y="406500"/>
            <a:ext cx="864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作業-動物數量表單</a:t>
            </a:r>
            <a:r>
              <a:rPr b="1" lang="zh-TW" sz="3000">
                <a:solidFill>
                  <a:srgbClr val="466EBE"/>
                </a:solidFill>
                <a:latin typeface="Trebuchet MS"/>
                <a:ea typeface="Trebuchet MS"/>
                <a:cs typeface="Trebuchet MS"/>
                <a:sym typeface="Trebuchet MS"/>
              </a:rPr>
              <a:t>：預覽</a:t>
            </a:r>
            <a:endParaRPr b="1" sz="3000">
              <a:solidFill>
                <a:srgbClr val="466EB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3" name="Google Shape;173;p31"/>
          <p:cNvCxnSpPr/>
          <p:nvPr/>
        </p:nvCxnSpPr>
        <p:spPr>
          <a:xfrm>
            <a:off x="2109900" y="1144925"/>
            <a:ext cx="4924200" cy="0"/>
          </a:xfrm>
          <a:prstGeom prst="straightConnector1">
            <a:avLst/>
          </a:prstGeom>
          <a:noFill/>
          <a:ln cap="flat" cmpd="sng" w="38100">
            <a:solidFill>
              <a:srgbClr val="BEABEB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31"/>
          <p:cNvSpPr/>
          <p:nvPr/>
        </p:nvSpPr>
        <p:spPr>
          <a:xfrm>
            <a:off x="0" y="0"/>
            <a:ext cx="9155100" cy="180000"/>
          </a:xfrm>
          <a:prstGeom prst="rect">
            <a:avLst/>
          </a:prstGeom>
          <a:solidFill>
            <a:srgbClr val="BEA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100" y="4963500"/>
            <a:ext cx="9155100" cy="180000"/>
          </a:xfrm>
          <a:prstGeom prst="rect">
            <a:avLst/>
          </a:prstGeom>
          <a:solidFill>
            <a:srgbClr val="79B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8575189" y="4383475"/>
            <a:ext cx="464400" cy="46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rotWithShape="0" algn="bl">
              <a:srgbClr val="D9D9D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75189" y="4383475"/>
            <a:ext cx="464400" cy="4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