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47DC45-D156-4AAB-9002-18D665FC7162}">
  <a:tblStyle styleId="{E847DC45-D156-4AAB-9002-18D665FC7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057627d7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057627d7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a057627d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a057627d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a057627d7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a057627d7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a057627d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a057627d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a057627d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a057627d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a057627d7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a057627d7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a057627d7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a057627d7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a057627d7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a057627d7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a057627d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a057627d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a057627d7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a057627d7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a057627d7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a057627d7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05762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05762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a057627d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a057627d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057627d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057627d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a057627d7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a057627d7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a057627d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a057627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a057627d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a057627d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a057627d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a057627d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a057627d7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a057627d7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presentation/u/0/d/1gSwmIno32P668Hn_0VPFFAnBGQnDfOi7iEDWa1zofeM/edit" TargetMode="External"/><Relationship Id="rId5" Type="http://schemas.openxmlformats.org/officeDocument/2006/relationships/hyperlink" Target="https://docs.google.com/presentation/u/0/d/1C4i9W8AudbU9uciFsxueuVVQHfuA9cE1j28A7x59b20/edit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u/0/d/1C4i9W8AudbU9uciFsxueuVVQHfuA9cE1j28A7x59b20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sonplaceholder.typicode.com/pos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2267248" y="959025"/>
            <a:ext cx="1790100" cy="646800"/>
            <a:chOff x="2267248" y="959025"/>
            <a:chExt cx="1790100" cy="646800"/>
          </a:xfrm>
        </p:grpSpPr>
        <p:cxnSp>
          <p:nvCxnSpPr>
            <p:cNvPr id="102" name="Google Shape;102;p25"/>
            <p:cNvCxnSpPr/>
            <p:nvPr/>
          </p:nvCxnSpPr>
          <p:spPr>
            <a:xfrm>
              <a:off x="2267248" y="970250"/>
              <a:ext cx="1790100" cy="0"/>
            </a:xfrm>
            <a:prstGeom prst="straightConnector1">
              <a:avLst/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25"/>
            <p:cNvCxnSpPr/>
            <p:nvPr/>
          </p:nvCxnSpPr>
          <p:spPr>
            <a:xfrm>
              <a:off x="2267248" y="959025"/>
              <a:ext cx="0" cy="646800"/>
            </a:xfrm>
            <a:prstGeom prst="straightConnector1">
              <a:avLst/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4" name="Google Shape;104;p25"/>
          <p:cNvGrpSpPr/>
          <p:nvPr/>
        </p:nvGrpSpPr>
        <p:grpSpPr>
          <a:xfrm rot="10800000">
            <a:off x="5086648" y="3537675"/>
            <a:ext cx="1790103" cy="646800"/>
            <a:chOff x="3552275" y="1165400"/>
            <a:chExt cx="1703400" cy="646800"/>
          </a:xfrm>
        </p:grpSpPr>
        <p:cxnSp>
          <p:nvCxnSpPr>
            <p:cNvPr id="105" name="Google Shape;105;p25"/>
            <p:cNvCxnSpPr/>
            <p:nvPr/>
          </p:nvCxnSpPr>
          <p:spPr>
            <a:xfrm>
              <a:off x="3552275" y="1176625"/>
              <a:ext cx="17034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25"/>
            <p:cNvCxnSpPr/>
            <p:nvPr/>
          </p:nvCxnSpPr>
          <p:spPr>
            <a:xfrm>
              <a:off x="3552275" y="1165400"/>
              <a:ext cx="0" cy="64680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04" y="347250"/>
            <a:ext cx="2459671" cy="25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25"/>
          <p:cNvGrpSpPr/>
          <p:nvPr/>
        </p:nvGrpSpPr>
        <p:grpSpPr>
          <a:xfrm>
            <a:off x="2605338" y="2108041"/>
            <a:ext cx="3938973" cy="1593284"/>
            <a:chOff x="2605338" y="2086666"/>
            <a:chExt cx="3938973" cy="1593284"/>
          </a:xfrm>
        </p:grpSpPr>
        <p:sp>
          <p:nvSpPr>
            <p:cNvPr id="109" name="Google Shape;109;p25"/>
            <p:cNvSpPr txBox="1"/>
            <p:nvPr/>
          </p:nvSpPr>
          <p:spPr>
            <a:xfrm>
              <a:off x="2611010" y="3125850"/>
              <a:ext cx="393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講義</a:t>
              </a:r>
              <a:r>
                <a:rPr b="1" lang="zh-TW" sz="24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b="1" lang="zh-TW" sz="24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5"/>
                </a:rPr>
                <a:t>作業</a:t>
              </a:r>
              <a:endParaRPr b="1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0" name="Google Shape;110;p25"/>
            <p:cNvSpPr txBox="1"/>
            <p:nvPr/>
          </p:nvSpPr>
          <p:spPr>
            <a:xfrm>
              <a:off x="2605338" y="2086666"/>
              <a:ext cx="3933300" cy="8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JavaScript 練習</a:t>
              </a:r>
              <a:endParaRPr b="1" sz="4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11" name="Google Shape;1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200" y="2923750"/>
            <a:ext cx="1612724" cy="16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-精簡農場資訊：函數 + 迴圈 + Array 物件方法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7" name="Google Shape;207;p34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8" name="Google Shape;208;p34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1044700" y="1373400"/>
            <a:ext cx="75306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</a:t>
            </a:r>
            <a:r>
              <a:rPr b="1" lang="zh-TW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"/>
              </a:rPr>
              <a:t>農場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資訊太複雜了，你決定精簡一下，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請完成以下操作：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farm 裡的每個動物都執行一個叫 </a:t>
            </a: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createAnimal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的函數，是用來精簡動物資訊的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createAnimal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會提取 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屬性，並新增一個 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屬性，value 為公的 + 母的數量，並回傳一個處理過的物件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將提取完的新動物資訊存成一個新的變數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newAnimals</a:t>
            </a:r>
            <a:endParaRPr b="1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移除 index 為 2 的一種動物，並同時新增三種新的動物 </a:t>
            </a:r>
            <a:r>
              <a:rPr b="1" lang="zh-TW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{name: '牛', count: 11}, {name: '驢', count: 7}, { name: '雞', count: 26 }</a:t>
            </a:r>
            <a:endParaRPr b="1">
              <a:solidFill>
                <a:srgbClr val="434343"/>
              </a:solidFill>
              <a:highlight>
                <a:srgbClr val="F4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將目前的陣列切出兩個小陣列，</a:t>
            </a:r>
            <a:b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第一個陣列是 index 0 - 1 的陣列 (包含1)</a:t>
            </a:r>
            <a:b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第二個陣列是 index 5 以後的陣列</a:t>
            </a:r>
            <a:b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concat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合併兩個小陣列，存成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allAnimals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變數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在主控台 log 出 「動物 XXX ，數量 XXX」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食物名稱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：迭代 + Array &amp; String 物件方法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8" name="Google Shape;218;p35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9" name="Google Shape;219;p3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044700" y="1373400"/>
            <a:ext cx="753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 HTML 裡有一系列英文的食物名稱，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請使用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+ 學過的語法，將這些食物名稱轉換為首字大寫，詞之間用空格隔開，如以下格式： “Chicken nugget”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處理過後的陣列請存成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newFood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變數，並在 console log 出來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日期格式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：箭頭函數 + 三元運算子 + Date 物件方法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0" name="Google Shape;230;p3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1044700" y="1373400"/>
            <a:ext cx="753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使用箭頭函數以及三元運算子寫出一個函數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formatDate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，可以把傳入的日期物件轉換為以下格式： “2024/01/01 00:00”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250950" y="406500"/>
            <a:ext cx="864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駝峰式名稱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：迴圈 + 迭代 + String &amp; Array 轉換方法</a:t>
            </a:r>
            <a:endParaRPr b="1" sz="24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0" name="Google Shape;240;p3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1" name="Google Shape;241;p3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1044700" y="1373400"/>
            <a:ext cx="753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請使用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split()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join()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把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練習-食物名稱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newFood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變成駝峰式名稱 (camelCase)，並存成一個新的變數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camelCaseFood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250950" y="406500"/>
            <a:ext cx="86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練習-動物迭代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：迭代 Array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物件方法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1" name="Google Shape;251;p3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2" name="Google Shape;252;p3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1044700" y="1373400"/>
            <a:ext cx="753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請只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使用迭代 Array 物件方法 (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filter, map, sort, some, every, find, findIndex, reduce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)，找出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練習-農場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裡所有英文名稱裡不含有 e 的動物，依照母的數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量的大小排列，最後計算出母的數量總數，並存成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countAnimal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250950" y="406500"/>
            <a:ext cx="878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圖表</a:t>
            </a: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資料</a:t>
            </a: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：迭代 + Object &amp; Array 轉換方法 + 條件判斷 + 解構賦值</a:t>
            </a:r>
            <a:endParaRPr b="1" sz="21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2" name="Google Shape;262;p3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3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1044700" y="1373400"/>
            <a:ext cx="753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作業-農場資訊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裡，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你已經把農場的資訊都整理出來了，接下來可以準備繪製圖表的資料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圖表的 x 軸準備使用一個叫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xAxis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的變數，類型為陣列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圖表的 y 軸準備使用一個叫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的變數，類型為陣列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請使用 Object 物件方法擷取出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farmInfo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裡的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(動物)，加入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xAxis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陣列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請使用 Object 物件方法擷取出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farmInfo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裡的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屬性，加入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陣列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注意：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farmInfo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裡的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total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及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maleAverage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不應該被加入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xAxis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及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250950" y="406500"/>
            <a:ext cx="86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食譜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：迭代 + DOM 操作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3" name="Google Shape;273;p4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4" name="Google Shape;274;p4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1044700" y="1373400"/>
            <a:ext cx="753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我們上課用的食譜需要一些 hashtags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請先選中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hashtagContainer</a:t>
            </a:r>
            <a:endParaRPr b="1" sz="16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把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練習-食物名稱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newFood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陣列裡的每一個項目都創建一個按鈕，並且加入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hashtagContainer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中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總共有 5 種顏色可以使用：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lightgoldenrodyellow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lightblue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lightpink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lightcyan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lightskyblue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，請讓每個標籤都分配到一個顏色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(這邊可以直接寫 css)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請讓 hashtag 的文字內容為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#食物名稱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請讓標籤名稱為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#Egg Salad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的元素的 1. 上上一個按鈕 以及 2. 父層的最後一個子元素 的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字體粗細改為 600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開關內容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：迭代 + DOM 操作 + 事件處理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4" name="Google Shape;284;p4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85" name="Google Shape;285;p4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1044700" y="1373400"/>
            <a:ext cx="7530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在 HTML 裡已經有寫好的 HTML 和 css，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需要請你們嘗試以下操作：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滑鼠移到按鈕上時，會為按鈕相對應的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.content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元素 加上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endParaRPr b="1" sz="1600">
              <a:solidFill>
                <a:srgbClr val="434343"/>
              </a:solidFill>
              <a:highlight>
                <a:srgbClr val="F4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滑鼠移走時，會為按鈕相對應的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.content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元素 移除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endParaRPr b="1" sz="1600">
              <a:solidFill>
                <a:srgbClr val="434343"/>
              </a:solidFill>
              <a:highlight>
                <a:srgbClr val="F4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滑鼠點擊按鈕時，會為按鈕相對應的 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.info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元素加上 </a:t>
            </a:r>
            <a:r>
              <a:rPr b="1" lang="zh-TW" sz="1600">
                <a:solidFill>
                  <a:srgbClr val="434343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.active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，再次點擊時會移除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練習-開關內容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：預覽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5" name="Google Shape;295;p4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6" name="Google Shape;296;p4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87" y="1373400"/>
            <a:ext cx="6176829" cy="34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送表單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：表單處理 + Fetch API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6" name="Google Shape;306;p4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7" name="Google Shape;307;p4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1044700" y="1373400"/>
            <a:ext cx="753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JSONPlaceholder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 posts API (POST) 的 body 接受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userId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body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請你們自己寫 HTML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&lt;form&gt;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及提交表單的元素，共有 3 個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，分別可以輸入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userId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body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的值，其中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userId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 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type=“number”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為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&lt;form&gt;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添加事件聆聽器，當提交表單時，可以取得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的值，並處理成 JSON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(注意：提交表單的元素的值不應該被加入 JSON)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打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JSONPlaceholder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 API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https://jsonplaceholder.typicode.com/posts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使用的方法為 POST，API body 為處理好的 JSON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打成功之後，新增一個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handleData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的箭頭函數，並在這個函數裡將 API 結果在主控台 log 出來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農場：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資料類型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7" name="Google Shape;117;p2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8" name="Google Shape;118;p2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1044700" y="1373400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你的農場是一個陣列 (farm)，裡面的動物屬性如下：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23" name="Google Shape;123;p26"/>
          <p:cNvGraphicFramePr/>
          <p:nvPr/>
        </p:nvGraphicFramePr>
        <p:xfrm>
          <a:off x="528500" y="1788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{E847DC45-D156-4AAB-9002-18D665FC7162}</a:tableStyleId>
              </a:tblPr>
              <a:tblGrid>
                <a:gridCol w="1175575"/>
                <a:gridCol w="1102200"/>
                <a:gridCol w="1476725"/>
                <a:gridCol w="1476725"/>
                <a:gridCol w="1274375"/>
                <a:gridCol w="1948525"/>
              </a:tblGrid>
              <a:tr h="7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id</a:t>
                      </a:r>
                      <a:b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(編號-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數字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name</a:t>
                      </a:r>
                      <a:b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(名稱-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字串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</a:t>
                      </a:r>
                      <a:b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(英文名稱-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字串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male</a:t>
                      </a:r>
                      <a:b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(公的數量-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數字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female</a:t>
                      </a:r>
                      <a:b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(母的數量-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數字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isLarge</a:t>
                      </a:r>
                      <a:b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(是否為大型動物-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布林值</a:t>
                      </a: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pig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虎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tiger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是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horse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是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羊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sheep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rabbit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b="1" sz="12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6"/>
          <p:cNvSpPr txBox="1"/>
          <p:nvPr/>
        </p:nvSpPr>
        <p:spPr>
          <a:xfrm>
            <a:off x="1044700" y="4471613"/>
            <a:ext cx="714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861825" y="406500"/>
            <a:ext cx="74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朋友的農場：陣列索引 + 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複製物件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1" name="Google Shape;131;p2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1044700" y="1373400"/>
            <a:ext cx="753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你朋友看到你的農場經營得不錯，於是想學你開一間農場，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但是他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想把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農場的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最後一種動物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(不一定是兔子，順序可能改變)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數量換成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公的 2 隻、母的 0 隻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你的最後一種動物會是一個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myAnimal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物件，屬性為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howjump?jump=firstslide"/>
              </a:rPr>
              <a:t>練習-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howjump?jump=firstslide"/>
              </a:rPr>
              <a:t>農場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的最後一種動物的屬性，你朋友的最後一種動物會是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friendsAnimal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物件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請在不改變你自己的農場的情況下，幫你朋友改變最後一種動物的數量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○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myAnimal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)、console.log(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friendsAnimal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6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sz="12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104400" y="406500"/>
            <a:ext cx="893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場地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：各種運算子 + 樣板字串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1" name="Google Shape;141;p2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2" name="Google Shape;142;p2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/>
        </p:nvSpPr>
        <p:spPr>
          <a:xfrm>
            <a:off x="1044700" y="1373400"/>
            <a:ext cx="75306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你的農場裡有 5 種動物，最近發現農場場地有點不夠了，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如果是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大型動物</a:t>
            </a:r>
            <a:r>
              <a:rPr b="1" lang="zh-TW" sz="1600">
                <a:solidFill>
                  <a:srgbClr val="434343"/>
                </a:solidFill>
                <a:highlight>
                  <a:srgbClr val="F9CB9C"/>
                </a:highlight>
                <a:latin typeface="Trebuchet MS"/>
                <a:ea typeface="Trebuchet MS"/>
                <a:cs typeface="Trebuchet MS"/>
                <a:sym typeface="Trebuchet MS"/>
              </a:rPr>
              <a:t>或是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公的加母的數量超過 20 隻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，就會需要 ‘大’ 場地，反之 ‘小’ 場地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將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howjump?jump=firstslide"/>
              </a:rPr>
              <a:t>練習-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howjump?jump=firstslide"/>
              </a:rPr>
              <a:t>農場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陣列的每一種動物及其屬性分別存成一個變數，名稱為動物的英文名稱，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請用</a:t>
            </a:r>
            <a:r>
              <a:rPr b="1" lang="zh-TW" sz="1600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三元運算子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，根據動物體型及數量，寫出一個會回傳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大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小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的變數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XXXField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，(XXX 替換為動物的英文名稱，應該會有 5 個變數)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每種動物，都請在 console 用樣板字串 log 出以下文字：「動物 XXX，需要 XXX 場地」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250950" y="406500"/>
            <a:ext cx="86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園區</a:t>
            </a: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：算數運算子 + 條件陳述式 + 新增物件屬性 + 展開運算子</a:t>
            </a:r>
            <a:endParaRPr b="1" sz="21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2" name="Google Shape;152;p2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3" name="Google Shape;153;p2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1044700" y="1373400"/>
            <a:ext cx="7530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你的農場裡有 5 種動物，最近你蓋了 A、B 兩個園區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你要根據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id 是否為奇數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來決定動物要被放到 A 園區或是 B 園區，奇數去 A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將 </a:t>
            </a:r>
            <a:r>
              <a:rPr b="1" lang="zh-TW" sz="16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howjump?jump=fir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練習-農場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陣列的每一種動物及其屬性分別存成一個變數，名稱為動物的英文名稱，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每種動物的物件都新增一個 key 叫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area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，value 為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或是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將所有動物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物件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放到一個陣列裡存成變數，名稱為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newFarm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newFarm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)、console.log(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確認原始資料沒有被變動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250950" y="406500"/>
            <a:ext cx="86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重構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：重構 + 迴圈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3" name="Google Shape;163;p3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4" name="Google Shape;164;p3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1044700" y="1373400"/>
            <a:ext cx="7530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重構 Refactor：在不改變功能的前提下改寫程式碼，讓程式碼變得更精簡、可讀性更高、可重複使用，提升可維護性或性能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請把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4"/>
              </a:rPr>
              <a:t>場地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的程式碼使用 for/ of 迴圈重構，並在console log 出結果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請把 </a:t>
            </a: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5"/>
              </a:rPr>
              <a:t>練習-園區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的程式碼使用 for 迴圈重構，存成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loopFarm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變數，並console.log(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loopFarm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250950" y="406500"/>
            <a:ext cx="864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計算機參數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：函數陳述式 + 參數 &amp; 引數 + 條件判斷</a:t>
            </a:r>
            <a:endParaRPr b="1" sz="24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5" name="Google Shape;175;p3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1044700" y="1373400"/>
            <a:ext cx="753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上課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的計算機範例傳入了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兩個參數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需要請你新增一個新的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參數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，並且根據傳入的引數決定執行什麼運算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為字串，可能運算包含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add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subtract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multiply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divide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mod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power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呼叫後，只需要在 console log 出運算結果即可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250950" y="406500"/>
            <a:ext cx="864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計算機總和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：函數陳述式 + 參數 &amp; 引數 + 其餘運算子</a:t>
            </a:r>
            <a:endParaRPr b="1" sz="24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32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1044700" y="1373400"/>
            <a:ext cx="7530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練習-計算機參數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傳入了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兩個參數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需要請你新增一個新的參數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numbers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，numbers 的數量不確定也沒有限制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需要請你新增一個新的運算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sum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，運算為加總傳入的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numbers</a:t>
            </a:r>
            <a:endParaRPr b="1" sz="16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由於已經有傳入 numbers，因此可以移除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兩個參數，取用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numbers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中的前兩個值作為其他運算的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呼叫後，只需要在 console log 出運算結果即可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50950" y="406500"/>
            <a:ext cx="864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練習-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計算機函數</a:t>
            </a:r>
            <a:r>
              <a:rPr b="1" lang="zh-TW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：函數陳述式 + 回調函數 + 回傳</a:t>
            </a:r>
            <a:endParaRPr b="1" sz="24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7" name="Google Shape;197;p33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044700" y="1373400"/>
            <a:ext cx="753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●"/>
            </a:pPr>
            <a:r>
              <a:rPr b="1" lang="zh-TW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action="ppaction://hlinksldjump" r:id="rId3"/>
              </a:rPr>
              <a:t>練習-計算機總和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的運算結果並沒有回傳任何東西，只有在console log 出來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Char char="●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AutoNum type="alphaLcPeriod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改寫成呼叫了之後會回傳東西的函數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AutoNum type="alphaLcPeriod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將 </a:t>
            </a:r>
            <a:r>
              <a:rPr b="1" lang="zh-TW" sz="15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subtract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5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sum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的運算分別改寫成名稱為 </a:t>
            </a:r>
            <a:r>
              <a:rPr b="1" lang="zh-TW" sz="15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subtract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和 </a:t>
            </a:r>
            <a:r>
              <a:rPr b="1" lang="zh-TW" sz="15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sum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的兩個函數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AutoNum type="alphaLcPeriod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改寫 </a:t>
            </a:r>
            <a:r>
              <a:rPr b="1" lang="zh-TW" sz="15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calculator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函數的參數，使其傳入順序分別為 </a:t>
            </a:r>
            <a:r>
              <a:rPr b="1" lang="zh-TW" sz="15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5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numbers</a:t>
            </a:r>
            <a:endParaRPr b="1" sz="1500">
              <a:solidFill>
                <a:srgbClr val="434343"/>
              </a:solidFill>
              <a:highlight>
                <a:srgbClr val="EAD1D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AutoNum type="alphaLcPeriod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用 </a:t>
            </a:r>
            <a:r>
              <a:rPr b="1" lang="zh-TW" sz="15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subtractResult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變數接住 </a:t>
            </a:r>
            <a:r>
              <a:rPr b="1" lang="zh-TW" sz="15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calculator('subtract', 5, 17, 1, 2, 3);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的運算結果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AutoNum type="alphaLcPeriod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用 </a:t>
            </a:r>
            <a:r>
              <a:rPr b="1" lang="zh-TW" sz="15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sumResult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變數接住 </a:t>
            </a:r>
            <a:r>
              <a:rPr b="1" lang="zh-TW" sz="15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calculator(‘sum’, 5, 17, 1, 2, 3);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的運算結果</a:t>
            </a:r>
            <a:endParaRPr b="1" sz="15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rebuchet MS"/>
              <a:buAutoNum type="alphaLcPeriod"/>
            </a:pP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</a:t>
            </a:r>
            <a:r>
              <a:rPr b="1" lang="zh-TW" sz="15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subtractResult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)、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</a:t>
            </a:r>
            <a:r>
              <a:rPr b="1" lang="zh-TW" sz="1500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sumResult</a:t>
            </a:r>
            <a:r>
              <a:rPr b="1" lang="zh-TW" sz="15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500">
              <a:solidFill>
                <a:srgbClr val="434343"/>
              </a:solidFill>
              <a:highlight>
                <a:srgbClr val="D9EAD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