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301" r:id="rId5"/>
    <p:sldId id="304" r:id="rId6"/>
    <p:sldId id="326" r:id="rId7"/>
    <p:sldId id="322" r:id="rId8"/>
    <p:sldId id="323" r:id="rId9"/>
    <p:sldId id="325" r:id="rId10"/>
    <p:sldId id="303" r:id="rId11"/>
    <p:sldId id="324" r:id="rId12"/>
    <p:sldId id="32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A02"/>
    <a:srgbClr val="AC2623"/>
    <a:srgbClr val="F7DB12"/>
    <a:srgbClr val="DA3336"/>
    <a:srgbClr val="E23E35"/>
    <a:srgbClr val="DE352F"/>
    <a:srgbClr val="F6D222"/>
    <a:srgbClr val="F5DA01"/>
    <a:srgbClr val="DA3236"/>
    <a:srgbClr val="E73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891292-F883-4AD6-A206-8F86EABEBC9C}" v="118" dt="2024-05-19T21:19:56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76727" autoAdjust="0"/>
  </p:normalViewPr>
  <p:slideViewPr>
    <p:cSldViewPr snapToGrid="0">
      <p:cViewPr varScale="1">
        <p:scale>
          <a:sx n="83" d="100"/>
          <a:sy n="83" d="100"/>
        </p:scale>
        <p:origin x="595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ndai Mkwaira" userId="e313c6fa-6591-452c-ade1-b232d5eb51c2" providerId="ADAL" clId="{9A891292-F883-4AD6-A206-8F86EABEBC9C}"/>
    <pc:docChg chg="modSld sldOrd">
      <pc:chgData name="Tendai Mkwaira" userId="e313c6fa-6591-452c-ade1-b232d5eb51c2" providerId="ADAL" clId="{9A891292-F883-4AD6-A206-8F86EABEBC9C}" dt="2024-05-19T21:19:56.141" v="125" actId="478"/>
      <pc:docMkLst>
        <pc:docMk/>
      </pc:docMkLst>
      <pc:sldChg chg="addSp delSp modSp mod">
        <pc:chgData name="Tendai Mkwaira" userId="e313c6fa-6591-452c-ade1-b232d5eb51c2" providerId="ADAL" clId="{9A891292-F883-4AD6-A206-8F86EABEBC9C}" dt="2024-05-19T21:19:56.141" v="125" actId="478"/>
        <pc:sldMkLst>
          <pc:docMk/>
          <pc:sldMk cId="16028789" sldId="301"/>
        </pc:sldMkLst>
        <pc:spChg chg="add mod">
          <ac:chgData name="Tendai Mkwaira" userId="e313c6fa-6591-452c-ade1-b232d5eb51c2" providerId="ADAL" clId="{9A891292-F883-4AD6-A206-8F86EABEBC9C}" dt="2024-05-19T14:11:19.380" v="121" actId="1076"/>
          <ac:spMkLst>
            <pc:docMk/>
            <pc:sldMk cId="16028789" sldId="301"/>
            <ac:spMk id="2" creationId="{54301D59-EB0B-F924-1FE1-BE6CFDB7ABFE}"/>
          </ac:spMkLst>
        </pc:spChg>
        <pc:spChg chg="mod">
          <ac:chgData name="Tendai Mkwaira" userId="e313c6fa-6591-452c-ade1-b232d5eb51c2" providerId="ADAL" clId="{9A891292-F883-4AD6-A206-8F86EABEBC9C}" dt="2024-05-19T14:11:25.832" v="122" actId="1076"/>
          <ac:spMkLst>
            <pc:docMk/>
            <pc:sldMk cId="16028789" sldId="301"/>
            <ac:spMk id="7" creationId="{00000000-0000-0000-0000-000000000000}"/>
          </ac:spMkLst>
        </pc:spChg>
        <pc:spChg chg="mod">
          <ac:chgData name="Tendai Mkwaira" userId="e313c6fa-6591-452c-ade1-b232d5eb51c2" providerId="ADAL" clId="{9A891292-F883-4AD6-A206-8F86EABEBC9C}" dt="2024-05-19T14:11:15.484" v="120" actId="1076"/>
          <ac:spMkLst>
            <pc:docMk/>
            <pc:sldMk cId="16028789" sldId="301"/>
            <ac:spMk id="10" creationId="{00000000-0000-0000-0000-000000000000}"/>
          </ac:spMkLst>
        </pc:spChg>
        <pc:picChg chg="del mod">
          <ac:chgData name="Tendai Mkwaira" userId="e313c6fa-6591-452c-ade1-b232d5eb51c2" providerId="ADAL" clId="{9A891292-F883-4AD6-A206-8F86EABEBC9C}" dt="2024-05-19T21:19:56.141" v="125" actId="478"/>
          <ac:picMkLst>
            <pc:docMk/>
            <pc:sldMk cId="16028789" sldId="301"/>
            <ac:picMk id="1026" creationId="{00000000-0000-0000-0000-000000000000}"/>
          </ac:picMkLst>
        </pc:picChg>
      </pc:sldChg>
      <pc:sldChg chg="modSp modAnim">
        <pc:chgData name="Tendai Mkwaira" userId="e313c6fa-6591-452c-ade1-b232d5eb51c2" providerId="ADAL" clId="{9A891292-F883-4AD6-A206-8F86EABEBC9C}" dt="2024-05-19T13:54:53.993" v="113" actId="313"/>
        <pc:sldMkLst>
          <pc:docMk/>
          <pc:sldMk cId="3356296364" sldId="322"/>
        </pc:sldMkLst>
        <pc:spChg chg="mod">
          <ac:chgData name="Tendai Mkwaira" userId="e313c6fa-6591-452c-ade1-b232d5eb51c2" providerId="ADAL" clId="{9A891292-F883-4AD6-A206-8F86EABEBC9C}" dt="2024-05-19T13:54:53.993" v="113" actId="313"/>
          <ac:spMkLst>
            <pc:docMk/>
            <pc:sldMk cId="3356296364" sldId="322"/>
            <ac:spMk id="10" creationId="{00000000-0000-0000-0000-000000000000}"/>
          </ac:spMkLst>
        </pc:spChg>
      </pc:sldChg>
      <pc:sldChg chg="modSp">
        <pc:chgData name="Tendai Mkwaira" userId="e313c6fa-6591-452c-ade1-b232d5eb51c2" providerId="ADAL" clId="{9A891292-F883-4AD6-A206-8F86EABEBC9C}" dt="2024-05-19T13:55:19.167" v="114" actId="20577"/>
        <pc:sldMkLst>
          <pc:docMk/>
          <pc:sldMk cId="1939895533" sldId="323"/>
        </pc:sldMkLst>
        <pc:spChg chg="mod">
          <ac:chgData name="Tendai Mkwaira" userId="e313c6fa-6591-452c-ade1-b232d5eb51c2" providerId="ADAL" clId="{9A891292-F883-4AD6-A206-8F86EABEBC9C}" dt="2024-05-19T13:55:19.167" v="114" actId="20577"/>
          <ac:spMkLst>
            <pc:docMk/>
            <pc:sldMk cId="1939895533" sldId="323"/>
            <ac:spMk id="10" creationId="{00000000-0000-0000-0000-000000000000}"/>
          </ac:spMkLst>
        </pc:spChg>
      </pc:sldChg>
      <pc:sldChg chg="ord">
        <pc:chgData name="Tendai Mkwaira" userId="e313c6fa-6591-452c-ade1-b232d5eb51c2" providerId="ADAL" clId="{9A891292-F883-4AD6-A206-8F86EABEBC9C}" dt="2024-05-19T14:12:59.456" v="124"/>
        <pc:sldMkLst>
          <pc:docMk/>
          <pc:sldMk cId="3978076750" sldId="3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18C60-BCC5-478B-A2EF-A7BCD5079C06}" type="datetimeFigureOut">
              <a:rPr lang="en-ZA" smtClean="0"/>
              <a:t>2024/05/19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E07B2-4F93-4C91-BD11-908A6EC230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112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E07B2-4F93-4C91-BD11-908A6EC23051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8426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E07B2-4F93-4C91-BD11-908A6EC23051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2493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E07B2-4F93-4C91-BD11-908A6EC23051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479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E07B2-4F93-4C91-BD11-908A6EC23051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2534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E07B2-4F93-4C91-BD11-908A6EC23051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8094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E07B2-4F93-4C91-BD11-908A6EC23051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6805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E07B2-4F93-4C91-BD11-908A6EC23051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7021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E07B2-4F93-4C91-BD11-908A6EC23051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24708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E07B2-4F93-4C91-BD11-908A6EC23051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662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2024/05/19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642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2024/05/19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464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2024/05/19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195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2024/05/19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047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2024/05/19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54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2024/05/19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038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2024/05/19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7328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2024/05/19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159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2024/05/19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649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2024/05/19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929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2024/05/19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396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9E929-4A0F-4070-93A0-D41EEBABD4C8}" type="datetimeFigureOut">
              <a:rPr lang="en-ZA" smtClean="0"/>
              <a:t>2024/05/19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961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nodeguide.com/" TargetMode="External"/><Relationship Id="rId13" Type="http://schemas.openxmlformats.org/officeDocument/2006/relationships/hyperlink" Target="https://onlinecourses.guru/topic/learn-node-js" TargetMode="External"/><Relationship Id="rId3" Type="http://schemas.openxmlformats.org/officeDocument/2006/relationships/hyperlink" Target="https://hacksource.xyz/subjects/node" TargetMode="External"/><Relationship Id="rId7" Type="http://schemas.openxmlformats.org/officeDocument/2006/relationships/hyperlink" Target="http://nodeschool.io/" TargetMode="External"/><Relationship Id="rId12" Type="http://schemas.openxmlformats.org/officeDocument/2006/relationships/hyperlink" Target="https://www.thinkful.com/courses/learn-nodejs-online/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stackabuse.com/learn-node-js-a-beginners-gui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lovecoding.org/courses/learn-node-js-in-a-week/" TargetMode="External"/><Relationship Id="rId11" Type="http://schemas.openxmlformats.org/officeDocument/2006/relationships/hyperlink" Target="https://www.thinkful.com/bootcamp/web-development/flexible/" TargetMode="External"/><Relationship Id="rId5" Type="http://schemas.openxmlformats.org/officeDocument/2006/relationships/hyperlink" Target="https://hackr.io/tutorials/learn-node-js" TargetMode="External"/><Relationship Id="rId15" Type="http://schemas.openxmlformats.org/officeDocument/2006/relationships/hyperlink" Target="https://nodejs.org/dist/latest-v8.x/docs/api/" TargetMode="External"/><Relationship Id="rId10" Type="http://schemas.openxmlformats.org/officeDocument/2006/relationships/hyperlink" Target="http://net.tutsplus.com/tutorials/javascript-ajax/node-js-for-beginners/" TargetMode="External"/><Relationship Id="rId4" Type="http://schemas.openxmlformats.org/officeDocument/2006/relationships/hyperlink" Target="http://bit.ly/2SjeqeL" TargetMode="External"/><Relationship Id="rId9" Type="http://schemas.openxmlformats.org/officeDocument/2006/relationships/hyperlink" Target="http://nodetuts.com/" TargetMode="External"/><Relationship Id="rId14" Type="http://schemas.openxmlformats.org/officeDocument/2006/relationships/hyperlink" Target="https://www.youtube.com/channel/UCW5YeuERMmlnqo4oq8vwUp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48194" y="966649"/>
            <a:ext cx="1106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04012" y="3596646"/>
            <a:ext cx="509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Server-side Programming using Node.js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2063931" y="2625365"/>
            <a:ext cx="5449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Web Programming 381</a:t>
            </a:r>
            <a:endParaRPr lang="en-ZA" sz="4400" dirty="0"/>
          </a:p>
        </p:txBody>
      </p:sp>
      <p:sp>
        <p:nvSpPr>
          <p:cNvPr id="6" name="Rectangle 5"/>
          <p:cNvSpPr/>
          <p:nvPr/>
        </p:nvSpPr>
        <p:spPr>
          <a:xfrm>
            <a:off x="1" y="3357156"/>
            <a:ext cx="1004085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TextBox 6"/>
          <p:cNvSpPr txBox="1"/>
          <p:nvPr/>
        </p:nvSpPr>
        <p:spPr>
          <a:xfrm>
            <a:off x="261035" y="5636909"/>
            <a:ext cx="332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mkwaira.t@belgiumcampus.ac.za</a:t>
            </a:r>
            <a:endParaRPr lang="en-ZA" dirty="0"/>
          </a:p>
        </p:txBody>
      </p:sp>
      <p:sp>
        <p:nvSpPr>
          <p:cNvPr id="10" name="TextBox 9"/>
          <p:cNvSpPr txBox="1"/>
          <p:nvPr/>
        </p:nvSpPr>
        <p:spPr>
          <a:xfrm>
            <a:off x="261035" y="4981473"/>
            <a:ext cx="372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magorimbo.m@belgiumcampus.ac.za</a:t>
            </a:r>
            <a:endParaRPr lang="en-Z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29" y="3985513"/>
            <a:ext cx="1233700" cy="7542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520" y="3993306"/>
            <a:ext cx="1349940" cy="7464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9952" y="3939185"/>
            <a:ext cx="1496996" cy="8006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9011" y="3919812"/>
            <a:ext cx="1665720" cy="8328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2721" y="3896074"/>
            <a:ext cx="987867" cy="8563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301D59-EB0B-F924-1FE1-BE6CFDB7ABFE}"/>
              </a:ext>
            </a:extLst>
          </p:cNvPr>
          <p:cNvSpPr txBox="1"/>
          <p:nvPr/>
        </p:nvSpPr>
        <p:spPr>
          <a:xfrm>
            <a:off x="261035" y="5322434"/>
            <a:ext cx="327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blignaut.j@belgiumcampus.ac.za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2878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646" y="300444"/>
            <a:ext cx="5494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Introduction: Subject Outcomes</a:t>
            </a:r>
            <a:endParaRPr lang="en-ZA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8194" y="966649"/>
            <a:ext cx="1106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59594" y="1514189"/>
            <a:ext cx="1581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At a glance</a:t>
            </a:r>
            <a:endParaRPr lang="en-ZA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38549" y="1826453"/>
            <a:ext cx="98267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Subject Outcomes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Class Etiquette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Assessments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should you already know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should you have on your computer.</a:t>
            </a:r>
          </a:p>
        </p:txBody>
      </p:sp>
    </p:spTree>
    <p:extLst>
      <p:ext uri="{BB962C8B-B14F-4D97-AF65-F5344CB8AC3E}">
        <p14:creationId xmlns:p14="http://schemas.microsoft.com/office/powerpoint/2010/main" val="378372341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646" y="300444"/>
            <a:ext cx="5494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Introduction: Subject Outcomes</a:t>
            </a:r>
            <a:endParaRPr lang="en-ZA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8194" y="966649"/>
            <a:ext cx="1106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38549" y="1369253"/>
            <a:ext cx="9826715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An exploration of the architecture of a web framework.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Comparison of frameworks, and their suitability for some business problem.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Setting up a project using a framework, for example Angular, Node and Express.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Installing and configuring dependencies.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Concepts of directives and data binding within a framework.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Fundamentals of routing and navigation within a framework.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An overview of web services and how web applications use data.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7867377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646" y="300444"/>
            <a:ext cx="5147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Introduction: Class Etiquette </a:t>
            </a:r>
            <a:endParaRPr lang="en-ZA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8194" y="966649"/>
            <a:ext cx="1106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15901" y="1048080"/>
            <a:ext cx="9826715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Respect your time and respect your peers.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Moodle and email for interaction.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Read the material. You will receive additional notes.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</a:t>
            </a:r>
            <a:r>
              <a:rPr lang="en-US" dirty="0" err="1"/>
              <a:t>AnyDesk</a:t>
            </a:r>
            <a:r>
              <a:rPr lang="en-US" dirty="0"/>
              <a:t> for support.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Research is a skill! Learn it.</a:t>
            </a:r>
          </a:p>
        </p:txBody>
      </p:sp>
    </p:spTree>
    <p:extLst>
      <p:ext uri="{BB962C8B-B14F-4D97-AF65-F5344CB8AC3E}">
        <p14:creationId xmlns:p14="http://schemas.microsoft.com/office/powerpoint/2010/main" val="33562963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646" y="300444"/>
            <a:ext cx="720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Introduction: Assessments for the subject </a:t>
            </a:r>
            <a:endParaRPr lang="en-ZA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8194" y="966649"/>
            <a:ext cx="1106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85719" y="1628163"/>
            <a:ext cx="9826715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2 Projects (MS1 and MS2). To be completed in groups.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2 Tests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1 individual assignment*</a:t>
            </a:r>
          </a:p>
        </p:txBody>
      </p:sp>
    </p:spTree>
    <p:extLst>
      <p:ext uri="{BB962C8B-B14F-4D97-AF65-F5344CB8AC3E}">
        <p14:creationId xmlns:p14="http://schemas.microsoft.com/office/powerpoint/2010/main" val="19398955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646" y="300444"/>
            <a:ext cx="6537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Introduction: Pre-requisite Knowledge</a:t>
            </a:r>
            <a:endParaRPr lang="en-ZA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8194" y="966649"/>
            <a:ext cx="1106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274" y="1921541"/>
            <a:ext cx="5069503" cy="284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996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48194" y="966649"/>
            <a:ext cx="1106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83770" y="1136466"/>
            <a:ext cx="9771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3"/>
              </a:rPr>
              <a:t>160 Curated Node.js Programming Tutorials on </a:t>
            </a:r>
            <a:r>
              <a:rPr lang="en-US" u="sng" dirty="0" err="1">
                <a:hlinkClick r:id="rId3"/>
              </a:rPr>
              <a:t>HackSource</a:t>
            </a:r>
            <a:r>
              <a:rPr lang="en-US" u="sng" dirty="0">
                <a:hlinkClick r:id="rId3"/>
              </a:rPr>
              <a:t> (Links to an external site.)Links to an external site.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4"/>
              </a:rPr>
              <a:t>Build Application with Node JS Complete Tutorial  (Links to an external site.)Links to an external site.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5"/>
              </a:rPr>
              <a:t>Learn Node.js - Best Node.js tutorials | Hackr.io (Links to an external site.)Links to an external site.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6"/>
              </a:rPr>
              <a:t>Learn Node JS in a Week via Video Screencast (Links to an external site.)Links to an external site.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err="1">
                <a:hlinkClick r:id="rId7"/>
              </a:rPr>
              <a:t>NodeSchool</a:t>
            </a:r>
            <a:r>
              <a:rPr lang="en-US" u="sng" dirty="0">
                <a:hlinkClick r:id="rId7"/>
              </a:rPr>
              <a:t> (Links to an external site.)Links to an external site.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8"/>
              </a:rPr>
              <a:t>Felix's Node.js Guide (Links to an external site.)Links to an external site.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9"/>
              </a:rPr>
              <a:t>Node Tuts (Links to an external site.)Links to an external site.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10"/>
              </a:rPr>
              <a:t>Node.js for Beginners (Links to an external site.)Links to an external site.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11"/>
              </a:rPr>
              <a:t>Web Development </a:t>
            </a:r>
            <a:r>
              <a:rPr lang="en-US" u="sng" dirty="0" err="1">
                <a:hlinkClick r:id="rId11"/>
              </a:rPr>
              <a:t>Bootcamp</a:t>
            </a:r>
            <a:r>
              <a:rPr lang="en-US" u="sng" dirty="0">
                <a:hlinkClick r:id="rId11"/>
              </a:rPr>
              <a:t> (Links to an external site.)Links to an external site.</a:t>
            </a:r>
            <a:r>
              <a:rPr lang="en-US" dirty="0"/>
              <a:t> || </a:t>
            </a:r>
            <a:r>
              <a:rPr lang="en-US" u="sng" dirty="0">
                <a:hlinkClick r:id="rId12"/>
              </a:rPr>
              <a:t>Node Skills Course (Links to an external site.)Links to an external site.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13"/>
              </a:rPr>
              <a:t>Collection of tutorials and online courses on Node JS (Links to an external site.)Links to an external site.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14"/>
              </a:rPr>
              <a:t>The Net Ninja on </a:t>
            </a:r>
            <a:r>
              <a:rPr lang="en-US" u="sng" dirty="0" err="1">
                <a:hlinkClick r:id="rId14"/>
              </a:rPr>
              <a:t>Youtube</a:t>
            </a:r>
            <a:r>
              <a:rPr lang="en-US" u="sng" dirty="0">
                <a:hlinkClick r:id="rId14"/>
              </a:rPr>
              <a:t> (Links to an external site.)Links to an external site.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15"/>
              </a:rPr>
              <a:t>Node.js official documentation (Links to an external site.)Links to an external site.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16"/>
              </a:rPr>
              <a:t>Learn Node.js: A Beginner’s Guide (Links to an external site.)Links to an external site.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5865" y="296966"/>
            <a:ext cx="2163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Useful Links</a:t>
            </a:r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val="309778260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646" y="300444"/>
            <a:ext cx="4794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Introduction: Picking an IDE</a:t>
            </a:r>
            <a:endParaRPr lang="en-ZA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8194" y="966649"/>
            <a:ext cx="1106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85719" y="1628163"/>
            <a:ext cx="98267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Performance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Desirable Features: You will need a terminal in your IDE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Options that are available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My choice: Visual Studio Code (VS Code)</a:t>
            </a:r>
          </a:p>
        </p:txBody>
      </p:sp>
    </p:spTree>
    <p:extLst>
      <p:ext uri="{BB962C8B-B14F-4D97-AF65-F5344CB8AC3E}">
        <p14:creationId xmlns:p14="http://schemas.microsoft.com/office/powerpoint/2010/main" val="39780767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48194" y="966649"/>
            <a:ext cx="1106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66191" y="2134987"/>
            <a:ext cx="5864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Exercise: Install VS Code</a:t>
            </a:r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val="111579569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0902D52FC2D24FAD6E2E752279704D" ma:contentTypeVersion="4" ma:contentTypeDescription="Create a new document." ma:contentTypeScope="" ma:versionID="96bb38fb35d2721af3a89c0401e3a5b4">
  <xsd:schema xmlns:xsd="http://www.w3.org/2001/XMLSchema" xmlns:xs="http://www.w3.org/2001/XMLSchema" xmlns:p="http://schemas.microsoft.com/office/2006/metadata/properties" xmlns:ns2="2b82c2fe-76db-486e-ab09-eb8c08d02b6f" targetNamespace="http://schemas.microsoft.com/office/2006/metadata/properties" ma:root="true" ma:fieldsID="455022d251f8cdfdb1269bbc4dcaaa3a" ns2:_="">
    <xsd:import namespace="2b82c2fe-76db-486e-ab09-eb8c08d02b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82c2fe-76db-486e-ab09-eb8c08d02b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242742-1696-480F-B251-36560CFCA438}">
  <ds:schemaRefs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D2677ECF-C2E0-41BB-8B08-98C4EA0964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82c2fe-76db-486e-ab09-eb8c08d02b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E11035-F9B6-4295-AEF5-984FE13019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9535</TotalTime>
  <Words>525</Words>
  <Application>Microsoft Office PowerPoint</Application>
  <PresentationFormat>Widescreen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WIFI</dc:title>
  <dc:creator>Rozanne R. Jacobsz</dc:creator>
  <cp:lastModifiedBy>Tendai Mkwaira</cp:lastModifiedBy>
  <cp:revision>373</cp:revision>
  <dcterms:created xsi:type="dcterms:W3CDTF">2018-02-27T07:16:29Z</dcterms:created>
  <dcterms:modified xsi:type="dcterms:W3CDTF">2024-05-19T21:19:58Z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0x010100310902D52FC2D24FAD6E2E752279704D</vt:lpwstr>
  </property>
</Properties>
</file>