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A02"/>
    <a:srgbClr val="AC2623"/>
    <a:srgbClr val="F7DB12"/>
    <a:srgbClr val="DA3336"/>
    <a:srgbClr val="E23E35"/>
    <a:srgbClr val="DE352F"/>
    <a:srgbClr val="F6D222"/>
    <a:srgbClr val="F5DA01"/>
    <a:srgbClr val="DA3236"/>
    <a:srgbClr val="E73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76727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18C60-BCC5-478B-A2EF-A7BCD5079C06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E07B2-4F93-4C91-BD11-908A6EC230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12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42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042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702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249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4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464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195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54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03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32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5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64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29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96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E929-4A0F-4070-93A0-D41EEBABD4C8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96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What_is_a_web_server" TargetMode="External"/><Relationship Id="rId7" Type="http://schemas.openxmlformats.org/officeDocument/2006/relationships/hyperlink" Target="https://developer.mozilla.org/en-US/docs/Glossary/Cook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Methods/POST" TargetMode="External"/><Relationship Id="rId5" Type="http://schemas.openxmlformats.org/officeDocument/2006/relationships/hyperlink" Target="https://en.wikipedia.org/wiki/Query_string" TargetMode="External"/><Relationship Id="rId4" Type="http://schemas.openxmlformats.org/officeDocument/2006/relationships/hyperlink" Target="https://developer.mozilla.org/en-US/docs/Glossary/HTT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439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Server-side Programming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1885" y="1593666"/>
            <a:ext cx="10776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Web browsers communicate with </a:t>
            </a:r>
            <a:r>
              <a:rPr lang="en-US" dirty="0">
                <a:hlinkClick r:id="rId3"/>
              </a:rPr>
              <a:t>web servers</a:t>
            </a:r>
            <a:r>
              <a:rPr lang="en-US" dirty="0"/>
              <a:t> using the 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T</a:t>
            </a:r>
            <a:r>
              <a:rPr lang="en-US" dirty="0"/>
              <a:t>ransfer </a:t>
            </a:r>
            <a:r>
              <a:rPr lang="en-US" b="1" dirty="0"/>
              <a:t>P</a:t>
            </a:r>
            <a:r>
              <a:rPr lang="en-US" dirty="0"/>
              <a:t>rotocol (</a:t>
            </a:r>
            <a:r>
              <a:rPr lang="en-US" dirty="0">
                <a:hlinkClick r:id="rId4"/>
              </a:rPr>
              <a:t>HTTP</a:t>
            </a:r>
            <a:r>
              <a:rPr lang="en-US" dirty="0"/>
              <a:t>). When you click a link on a web page, submit a form, or run a search, an </a:t>
            </a:r>
            <a:r>
              <a:rPr lang="en-US" b="1" dirty="0"/>
              <a:t>HTTP request</a:t>
            </a:r>
            <a:r>
              <a:rPr lang="en-US" dirty="0"/>
              <a:t> is sent from your browser to the target server.</a:t>
            </a:r>
          </a:p>
          <a:p>
            <a:pPr algn="just"/>
            <a:r>
              <a:rPr lang="en-US" dirty="0"/>
              <a:t>The request includes a URL identifying the affected resource, a method that defines the required action (for example to get, delete, or post the resource), and may include additional information encoded in URL parameters (the field-value pairs sent via a </a:t>
            </a:r>
            <a:r>
              <a:rPr lang="en-US" dirty="0">
                <a:hlinkClick r:id="rId5"/>
              </a:rPr>
              <a:t>query string</a:t>
            </a:r>
            <a:r>
              <a:rPr lang="en-US" dirty="0"/>
              <a:t>), as POST data (data sent by the </a:t>
            </a:r>
            <a:r>
              <a:rPr lang="en-US" dirty="0">
                <a:hlinkClick r:id="rId6"/>
              </a:rPr>
              <a:t>HTTP POST method</a:t>
            </a:r>
            <a:r>
              <a:rPr lang="en-US" dirty="0"/>
              <a:t>), or in associated </a:t>
            </a:r>
            <a:r>
              <a:rPr lang="en-US" dirty="0">
                <a:hlinkClick r:id="rId7"/>
              </a:rPr>
              <a:t>cookies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Web servers wait for client request messages, process them when they arrive, and reply to the web browser with an </a:t>
            </a:r>
            <a:r>
              <a:rPr lang="en-US" b="1" dirty="0"/>
              <a:t>HTTP response</a:t>
            </a:r>
            <a:r>
              <a:rPr lang="en-US" dirty="0"/>
              <a:t> message. The response contains a status line indicating whether or not the request succeeded (e.g. "HTTP/1.1 200 OK" for success). 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The body of a successful response to a request would contain the requested resource (e.g. a new HTML page, or an image, etc...), which could then be displayed by the web browser.</a:t>
            </a:r>
          </a:p>
          <a:p>
            <a:pPr algn="just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28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639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Server-side Programming: Static Sites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simplified diagram of a static web serv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" y="1563189"/>
            <a:ext cx="10912133" cy="303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85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692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Server-side Programming: Dynamic Sites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 simplified diagram of a web server that uses server-side programming to get information from a database and construct HTML from templates. This is the same diagram as is in the Client-Server overview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8" y="1201783"/>
            <a:ext cx="111728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82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750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Server-side Programming: Web Frameworks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7646" y="1201783"/>
            <a:ext cx="7941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frameworks provide tools and libraries to simplify common web development operations. You don't </a:t>
            </a:r>
            <a:r>
              <a:rPr lang="en-US" i="1" dirty="0"/>
              <a:t>have</a:t>
            </a:r>
            <a:r>
              <a:rPr lang="en-US" dirty="0"/>
              <a:t> to use a server-side web framework, but it is strongly advised — it will make your life a lot easier.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757646" y="2360246"/>
            <a:ext cx="461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can a framework do for you?</a:t>
            </a:r>
            <a:endParaRPr lang="en-Z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4583" y="3070107"/>
            <a:ext cx="50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directly with HTTP requests and responses</a:t>
            </a: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726309" y="3426376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requests to the appropriate handler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742581" y="3761321"/>
            <a:ext cx="437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it easy to access data in the request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755644" y="4096266"/>
            <a:ext cx="40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and simplify database </a:t>
            </a:r>
            <a:r>
              <a:rPr lang="en-US" dirty="0" smtClean="0"/>
              <a:t>access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755644" y="4431211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Rendering data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3723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902D52FC2D24FAD6E2E752279704D" ma:contentTypeVersion="0" ma:contentTypeDescription="Create a new document." ma:contentTypeScope="" ma:versionID="0e51e4707f7cc7d45f8d637d815fd0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32FD5B-5582-4311-A583-B83773DFFFF7}"/>
</file>

<file path=customXml/itemProps2.xml><?xml version="1.0" encoding="utf-8"?>
<ds:datastoreItem xmlns:ds="http://schemas.openxmlformats.org/officeDocument/2006/customXml" ds:itemID="{B6242742-1696-480F-B251-36560CFCA43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E11035-F9B6-4295-AEF5-984FE1301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9029</TotalTime>
  <Words>75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WIFI</dc:title>
  <dc:creator>Rozanne R. Jacobsz</dc:creator>
  <cp:lastModifiedBy>User</cp:lastModifiedBy>
  <cp:revision>317</cp:revision>
  <dcterms:created xsi:type="dcterms:W3CDTF">2018-02-27T07:16:29Z</dcterms:created>
  <dcterms:modified xsi:type="dcterms:W3CDTF">2020-07-31T09:39:12Z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0x010100310902D52FC2D24FAD6E2E752279704D</vt:lpwstr>
  </property>
</Properties>
</file>