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256" r:id="rId6"/>
    <p:sldId id="264" r:id="rId7"/>
    <p:sldId id="263" r:id="rId8"/>
    <p:sldId id="262" r:id="rId9"/>
    <p:sldId id="261" r:id="rId10"/>
    <p:sldId id="260" r:id="rId11"/>
    <p:sldId id="259" r:id="rId12"/>
    <p:sldId id="258"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Forestier" initials="RF" lastIdx="1" clrIdx="0">
    <p:extLst>
      <p:ext uri="{19B8F6BF-5375-455C-9EA6-DF929625EA0E}">
        <p15:presenceInfo xmlns:p15="http://schemas.microsoft.com/office/powerpoint/2012/main" userId="Robin Forestier" providerId="None"/>
      </p:ext>
    </p:extLst>
  </p:cmAuthor>
  <p:cmAuthor id="2" name="Maxime Montandon-Varoda" initials="MM" lastIdx="2" clrIdx="1">
    <p:extLst>
      <p:ext uri="{19B8F6BF-5375-455C-9EA6-DF929625EA0E}">
        <p15:presenceInfo xmlns:p15="http://schemas.microsoft.com/office/powerpoint/2012/main" userId="Maxime Montandon-Varo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D5F5"/>
    <a:srgbClr val="6298B4"/>
    <a:srgbClr val="5BC9D7"/>
    <a:srgbClr val="00C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25060-0191-4CFE-9426-60491F820E51}" v="324" dt="2021-01-13T08:41:04.758"/>
    <p1510:client id="{3C8C30CA-2347-4722-AC7C-0D8499FD6ACF}" v="168" dt="2021-01-12T12:08:27.643"/>
    <p1510:client id="{5C14B3EC-A468-0AEE-52F7-EDDECADBB3EB}" v="50" dt="2021-01-13T08:43:17.409"/>
    <p1510:client id="{6A932940-EFFE-1F6C-9043-B95C1A562ACB}" v="427" dt="2021-01-12T12:06:58.925"/>
    <p1510:client id="{AF77607D-60F4-6AB2-E9B7-5B2F57E7F1F9}" v="156" dt="2021-01-12T21:16:18.936"/>
    <p1510:client id="{CA7097E4-7E21-49F3-883D-F35A94CBA827}" v="120" dt="2021-01-12T19:12:51.002"/>
    <p1510:client id="{EE9C6BE8-6E4C-4A5F-ACA1-F2C612A11284}" v="18" dt="2021-01-12T21:28:08.660"/>
    <p1510:client id="{F5D4DC65-684D-B053-015A-ADC22EC6BA10}" v="4" dt="2021-01-13T08:18:50.05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120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BB2926E-5E5D-454F-B5F0-45FE7066B8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Maxime Montandon-Veroda, Robin Forestier</a:t>
            </a:r>
          </a:p>
        </p:txBody>
      </p:sp>
      <p:sp>
        <p:nvSpPr>
          <p:cNvPr id="3" name="Espace réservé de la date 2">
            <a:extLst>
              <a:ext uri="{FF2B5EF4-FFF2-40B4-BE49-F238E27FC236}">
                <a16:creationId xmlns:a16="http://schemas.microsoft.com/office/drawing/2014/main" id="{FFF20B0B-E0EB-411E-A393-154E8989E8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B2CAC-2CC7-4C2B-AFE5-6AC92CA19583}" type="datetimeFigureOut">
              <a:rPr lang="fr-FR" smtClean="0"/>
              <a:t>17/01/2021</a:t>
            </a:fld>
            <a:endParaRPr lang="fr-FR"/>
          </a:p>
        </p:txBody>
      </p:sp>
      <p:sp>
        <p:nvSpPr>
          <p:cNvPr id="4" name="Espace réservé du pied de page 3">
            <a:extLst>
              <a:ext uri="{FF2B5EF4-FFF2-40B4-BE49-F238E27FC236}">
                <a16:creationId xmlns:a16="http://schemas.microsoft.com/office/drawing/2014/main" id="{E1042575-62CA-4825-8804-B12E0B0056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4977C4A-67AC-4D13-AB38-6D2F927F8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BC52AC-6A09-4AD8-8EFF-1577B8BFF6BE}" type="slidenum">
              <a:rPr lang="fr-FR" smtClean="0"/>
              <a:t>‹N°›</a:t>
            </a:fld>
            <a:endParaRPr lang="fr-FR"/>
          </a:p>
        </p:txBody>
      </p:sp>
    </p:spTree>
    <p:extLst>
      <p:ext uri="{BB962C8B-B14F-4D97-AF65-F5344CB8AC3E}">
        <p14:creationId xmlns:p14="http://schemas.microsoft.com/office/powerpoint/2010/main" val="70638430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Maxime Montandon-Veroda, Robin Forestier</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050BA-D347-4891-8C5F-0566D17B1FB4}" type="datetimeFigureOut">
              <a:rPr lang="fr-FR" smtClean="0"/>
              <a:t>17/01/2021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AC28F-3AD1-4E5E-8F22-8FC373E43383}" type="slidenum">
              <a:rPr lang="fr-FR" smtClean="0"/>
              <a:t>‹N°›</a:t>
            </a:fld>
            <a:endParaRPr lang="fr-FR"/>
          </a:p>
        </p:txBody>
      </p:sp>
    </p:spTree>
    <p:extLst>
      <p:ext uri="{BB962C8B-B14F-4D97-AF65-F5344CB8AC3E}">
        <p14:creationId xmlns:p14="http://schemas.microsoft.com/office/powerpoint/2010/main" val="388101733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Notre but et de </a:t>
            </a:r>
            <a:r>
              <a:rPr lang="en-US" err="1">
                <a:cs typeface="Calibri"/>
              </a:rPr>
              <a:t>vous</a:t>
            </a:r>
            <a:r>
              <a:rPr lang="en-US">
                <a:cs typeface="Calibri"/>
              </a:rPr>
              <a:t> </a:t>
            </a:r>
            <a:r>
              <a:rPr lang="en-US" err="1">
                <a:cs typeface="Calibri"/>
              </a:rPr>
              <a:t>présentez</a:t>
            </a:r>
            <a:r>
              <a:rPr lang="en-US">
                <a:cs typeface="Calibri"/>
              </a:rPr>
              <a:t> le web en 10 min.</a:t>
            </a:r>
          </a:p>
          <a:p>
            <a:endParaRPr lang="en-US">
              <a:cs typeface="Calibri"/>
            </a:endParaRPr>
          </a:p>
          <a:p>
            <a:r>
              <a:rPr lang="en-US">
                <a:cs typeface="Calibri"/>
              </a:rPr>
              <a:t>Et de </a:t>
            </a:r>
            <a:r>
              <a:rPr lang="en-US" err="1">
                <a:cs typeface="Calibri"/>
              </a:rPr>
              <a:t>finir</a:t>
            </a:r>
            <a:r>
              <a:rPr lang="en-US">
                <a:cs typeface="Calibri"/>
              </a:rPr>
              <a:t> on </a:t>
            </a:r>
            <a:r>
              <a:rPr lang="en-US" err="1">
                <a:cs typeface="Calibri"/>
              </a:rPr>
              <a:t>vous</a:t>
            </a:r>
            <a:r>
              <a:rPr lang="en-US">
                <a:cs typeface="Calibri"/>
              </a:rPr>
              <a:t> </a:t>
            </a:r>
            <a:r>
              <a:rPr lang="en-US" err="1">
                <a:cs typeface="Calibri"/>
              </a:rPr>
              <a:t>présentant</a:t>
            </a:r>
            <a:r>
              <a:rPr lang="en-US">
                <a:cs typeface="Calibri"/>
              </a:rPr>
              <a:t> un sit que "</a:t>
            </a:r>
            <a:r>
              <a:rPr lang="en-US" err="1">
                <a:cs typeface="Calibri"/>
              </a:rPr>
              <a:t>j'ai</a:t>
            </a:r>
            <a:r>
              <a:rPr lang="en-US">
                <a:cs typeface="Calibri"/>
              </a:rPr>
              <a:t> </a:t>
            </a:r>
            <a:r>
              <a:rPr lang="en-US" err="1">
                <a:cs typeface="Calibri"/>
              </a:rPr>
              <a:t>créer</a:t>
            </a:r>
            <a:r>
              <a:rPr lang="en-US">
                <a:cs typeface="Calibri"/>
              </a:rPr>
              <a:t>".</a:t>
            </a:r>
          </a:p>
          <a:p>
            <a:endParaRPr lang="en-US">
              <a:cs typeface="Calibri"/>
            </a:endParaRPr>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263022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275406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367646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1) …</a:t>
            </a:r>
          </a:p>
          <a:p>
            <a:r>
              <a:rPr lang="en-US">
                <a:cs typeface="Calibri"/>
              </a:rPr>
              <a:t>2) Divertissement : YouTube, </a:t>
            </a:r>
            <a:r>
              <a:rPr lang="en-US" err="1">
                <a:cs typeface="Calibri"/>
              </a:rPr>
              <a:t>Réseaux</a:t>
            </a:r>
            <a:r>
              <a:rPr lang="en-US">
                <a:cs typeface="Calibri"/>
              </a:rPr>
              <a:t> </a:t>
            </a:r>
            <a:r>
              <a:rPr lang="en-US" err="1">
                <a:cs typeface="Calibri"/>
              </a:rPr>
              <a:t>sociaux</a:t>
            </a:r>
            <a:r>
              <a:rPr lang="en-US">
                <a:cs typeface="Calibri"/>
              </a:rPr>
              <a:t>, …</a:t>
            </a:r>
          </a:p>
          <a:p>
            <a:r>
              <a:rPr lang="en-US">
                <a:cs typeface="Calibri"/>
              </a:rPr>
              <a:t>3) Travaille Link </a:t>
            </a:r>
            <a:r>
              <a:rPr lang="en-US" err="1">
                <a:cs typeface="Calibri"/>
              </a:rPr>
              <a:t>d'in</a:t>
            </a:r>
            <a:r>
              <a:rPr lang="en-US">
                <a:cs typeface="Calibri"/>
              </a:rPr>
              <a:t> / </a:t>
            </a:r>
            <a:r>
              <a:rPr lang="en-US" err="1">
                <a:cs typeface="Calibri"/>
              </a:rPr>
              <a:t>OpenClassroom</a:t>
            </a:r>
            <a:r>
              <a:rPr lang="en-US">
                <a:cs typeface="Calibri"/>
              </a:rPr>
              <a:t> / Wikipedia</a:t>
            </a:r>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1768580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1990 web 1.0 : web au transfert unilatéral d’informations à vocation statique ;</a:t>
            </a:r>
          </a:p>
          <a:p>
            <a:r>
              <a:rPr lang="fr-CH"/>
              <a:t>2000 web 2.0 : web dynamique et interactif avec les médias sociaux ;</a:t>
            </a:r>
          </a:p>
          <a:p>
            <a:r>
              <a:rPr lang="fr-CH"/>
              <a:t>2010 web 3.0 : web sémantique avec les données de masse et les applis intégrées ;</a:t>
            </a:r>
          </a:p>
          <a:p>
            <a:r>
              <a:rPr lang="fr-CH"/>
              <a:t>2020 web 4.0 : web symbolique avec intelligence artificielle.</a:t>
            </a:r>
          </a:p>
          <a:p>
            <a:r>
              <a:rPr lang="fr-CH" sz="1200" b="0" i="0" kern="1200">
                <a:solidFill>
                  <a:schemeClr val="tx1"/>
                </a:solidFill>
                <a:effectLst/>
                <a:latin typeface="+mn-lt"/>
                <a:ea typeface="+mn-ea"/>
                <a:cs typeface="+mn-cs"/>
              </a:rPr>
              <a:t>Le Web 5.0 hautement intelligent ou «le Web télépathique» viendra après l'an 2030 et dans cette génération Web hautement avancée et complexe, des choses comme les implants cérébraux seront très populaires. Ces implants cérébraux donneront aux gens le pouvoir et la capacité de communiquer avec Internet par la pensée. Par exemple, l'humain pensera à une question et la page Web s'ouvrira. Toutes sortes de paiements seront effectués en utilisant une puce dans le cerveau ou sur la main et tous les appareils seront connectés à Internet et seront contrôlés par les humains soit via des applications mobiles, soit par leurs pensées.</a:t>
            </a:r>
            <a:endParaRPr lang="fr-CH"/>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283666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HTML =&gt; </a:t>
            </a:r>
            <a:r>
              <a:rPr lang="en-US" dirty="0" err="1">
                <a:cs typeface="Calibri"/>
              </a:rPr>
              <a:t>Squelette</a:t>
            </a:r>
          </a:p>
          <a:p>
            <a:r>
              <a:rPr lang="en-US" dirty="0">
                <a:cs typeface="Calibri"/>
              </a:rPr>
              <a:t>CSS =&gt; Mise en page</a:t>
            </a:r>
          </a:p>
          <a:p>
            <a:r>
              <a:rPr lang="en-US" dirty="0">
                <a:cs typeface="Calibri"/>
              </a:rPr>
              <a:t>PHP =&gt; Dynamique</a:t>
            </a:r>
          </a:p>
          <a:p>
            <a:r>
              <a:rPr lang="en-US" dirty="0">
                <a:cs typeface="Calibri"/>
              </a:rPr>
              <a:t>SQL =&gt; Base de </a:t>
            </a:r>
            <a:r>
              <a:rPr lang="en-US" dirty="0" err="1">
                <a:cs typeface="Calibri"/>
              </a:rPr>
              <a:t>donées</a:t>
            </a:r>
          </a:p>
          <a:p>
            <a:r>
              <a:rPr lang="en-US" dirty="0">
                <a:cs typeface="Calibri"/>
              </a:rPr>
              <a:t>JavaScript </a:t>
            </a:r>
            <a:r>
              <a:rPr lang="en-US" dirty="0"/>
              <a:t>≠ Java</a:t>
            </a:r>
            <a:endParaRPr lang="fr-FR" dirty="0">
              <a:cs typeface="Calibri"/>
            </a:endParaRPr>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211566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Trop </a:t>
            </a:r>
            <a:r>
              <a:rPr lang="en-US" err="1">
                <a:cs typeface="Calibri"/>
              </a:rPr>
              <a:t>d'objets</a:t>
            </a:r>
            <a:r>
              <a:rPr lang="en-US">
                <a:cs typeface="Calibri"/>
              </a:rPr>
              <a:t> = saturation internet + saturation stockages</a:t>
            </a:r>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1798564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350042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cs typeface="Calibri"/>
              </a:rPr>
              <a:t>Démo</a:t>
            </a:r>
            <a:r>
              <a:rPr lang="en-US">
                <a:cs typeface="Calibri"/>
              </a:rPr>
              <a:t> !!!</a:t>
            </a:r>
          </a:p>
        </p:txBody>
      </p:sp>
      <p:sp>
        <p:nvSpPr>
          <p:cNvPr id="4" name="Espace réservé de l'en-tête 3"/>
          <p:cNvSpPr>
            <a:spLocks noGrp="1"/>
          </p:cNvSpPr>
          <p:nvPr>
            <p:ph type="hdr" sz="quarter"/>
          </p:nvPr>
        </p:nvSpPr>
        <p:spPr/>
        <p:txBody>
          <a:bodyPr/>
          <a:lstStyle/>
          <a:p>
            <a:r>
              <a:rPr lang="fr-FR"/>
              <a:t>Maxime Montandon-Veroda, Robin Forestier</a:t>
            </a:r>
          </a:p>
        </p:txBody>
      </p:sp>
    </p:spTree>
    <p:extLst>
      <p:ext uri="{BB962C8B-B14F-4D97-AF65-F5344CB8AC3E}">
        <p14:creationId xmlns:p14="http://schemas.microsoft.com/office/powerpoint/2010/main" val="155567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08793-A099-4549-8841-509C898993E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AC50A18-E4BE-4915-9DD5-4A62E3B92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2BFA53-8E4A-47E2-AC77-86FB5EA92FA5}"/>
              </a:ext>
            </a:extLst>
          </p:cNvPr>
          <p:cNvSpPr>
            <a:spLocks noGrp="1"/>
          </p:cNvSpPr>
          <p:nvPr>
            <p:ph type="dt" sz="half" idx="10"/>
          </p:nvPr>
        </p:nvSpPr>
        <p:spPr/>
        <p:txBody>
          <a:bodyPr/>
          <a:lstStyle/>
          <a:p>
            <a:fld id="{52EC8818-02B5-4C76-9AB8-B7DF26E62699}" type="datetime1">
              <a:rPr lang="fr-FR" smtClean="0"/>
              <a:t>17/01/2021</a:t>
            </a:fld>
            <a:endParaRPr lang="fr-FR"/>
          </a:p>
        </p:txBody>
      </p:sp>
      <p:sp>
        <p:nvSpPr>
          <p:cNvPr id="5" name="Espace réservé du pied de page 4">
            <a:extLst>
              <a:ext uri="{FF2B5EF4-FFF2-40B4-BE49-F238E27FC236}">
                <a16:creationId xmlns:a16="http://schemas.microsoft.com/office/drawing/2014/main" id="{9093BA39-0D37-421D-A615-7B690A321E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713138-1CCB-4BFF-96FF-0D3423A1804B}"/>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3297970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7A3B7-A29B-4909-A781-10FD37017E4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894946-FB31-436A-899D-3CEA2BDD1A3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46FE49-7755-4C99-AD9F-C03E43ECE81A}"/>
              </a:ext>
            </a:extLst>
          </p:cNvPr>
          <p:cNvSpPr>
            <a:spLocks noGrp="1"/>
          </p:cNvSpPr>
          <p:nvPr>
            <p:ph type="dt" sz="half" idx="10"/>
          </p:nvPr>
        </p:nvSpPr>
        <p:spPr/>
        <p:txBody>
          <a:bodyPr/>
          <a:lstStyle/>
          <a:p>
            <a:fld id="{8E12B552-2BF1-4802-A606-70966B74206E}" type="datetime1">
              <a:rPr lang="fr-FR" smtClean="0"/>
              <a:t>17/01/2021</a:t>
            </a:fld>
            <a:endParaRPr lang="fr-FR"/>
          </a:p>
        </p:txBody>
      </p:sp>
      <p:sp>
        <p:nvSpPr>
          <p:cNvPr id="5" name="Espace réservé du pied de page 4">
            <a:extLst>
              <a:ext uri="{FF2B5EF4-FFF2-40B4-BE49-F238E27FC236}">
                <a16:creationId xmlns:a16="http://schemas.microsoft.com/office/drawing/2014/main" id="{CD8938F1-7216-4DB6-B059-7300750467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933691-F0B7-49D0-9695-D074D3592961}"/>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124864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865202-8238-4F6B-AFF0-69C04B89DF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36F8A9-846C-4222-8871-95E62057017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35B2A-C50F-48CA-B393-84E9D462B3ED}"/>
              </a:ext>
            </a:extLst>
          </p:cNvPr>
          <p:cNvSpPr>
            <a:spLocks noGrp="1"/>
          </p:cNvSpPr>
          <p:nvPr>
            <p:ph type="dt" sz="half" idx="10"/>
          </p:nvPr>
        </p:nvSpPr>
        <p:spPr/>
        <p:txBody>
          <a:bodyPr/>
          <a:lstStyle/>
          <a:p>
            <a:fld id="{733BA15C-B5B4-46D8-8FBE-0386E578B60E}" type="datetime1">
              <a:rPr lang="fr-FR" smtClean="0"/>
              <a:t>17/01/2021</a:t>
            </a:fld>
            <a:endParaRPr lang="fr-FR"/>
          </a:p>
        </p:txBody>
      </p:sp>
      <p:sp>
        <p:nvSpPr>
          <p:cNvPr id="5" name="Espace réservé du pied de page 4">
            <a:extLst>
              <a:ext uri="{FF2B5EF4-FFF2-40B4-BE49-F238E27FC236}">
                <a16:creationId xmlns:a16="http://schemas.microsoft.com/office/drawing/2014/main" id="{42030B87-5569-4BEA-BAC9-8C5A567624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67C900-22ED-4D01-91F7-7CBC490B6F18}"/>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4118871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F8B0-B2AD-496F-9D95-28F4FD483D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793F2D-6121-433C-8FE0-8BDA0656E77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306E4B-030E-4AD8-98E7-5127B3422186}"/>
              </a:ext>
            </a:extLst>
          </p:cNvPr>
          <p:cNvSpPr>
            <a:spLocks noGrp="1"/>
          </p:cNvSpPr>
          <p:nvPr>
            <p:ph type="dt" sz="half" idx="10"/>
          </p:nvPr>
        </p:nvSpPr>
        <p:spPr/>
        <p:txBody>
          <a:bodyPr/>
          <a:lstStyle/>
          <a:p>
            <a:fld id="{BFF42977-14AF-49BA-850B-9971F70BD375}" type="datetime1">
              <a:rPr lang="fr-FR" smtClean="0"/>
              <a:t>17/01/2021</a:t>
            </a:fld>
            <a:endParaRPr lang="fr-FR"/>
          </a:p>
        </p:txBody>
      </p:sp>
      <p:sp>
        <p:nvSpPr>
          <p:cNvPr id="5" name="Espace réservé du pied de page 4">
            <a:extLst>
              <a:ext uri="{FF2B5EF4-FFF2-40B4-BE49-F238E27FC236}">
                <a16:creationId xmlns:a16="http://schemas.microsoft.com/office/drawing/2014/main" id="{3CDCBD67-68A1-4A40-8C90-B65313313D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2BDF11-3416-49BE-B3B9-63EDC29B46DE}"/>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2614488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EE73A-5022-478B-93FE-2B8D7D7C8C8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BAD6F5-1FA9-4EDB-9A5D-F7534BCD5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42E7CA3-40A6-48A1-BA4F-DD2E057D8785}"/>
              </a:ext>
            </a:extLst>
          </p:cNvPr>
          <p:cNvSpPr>
            <a:spLocks noGrp="1"/>
          </p:cNvSpPr>
          <p:nvPr>
            <p:ph type="dt" sz="half" idx="10"/>
          </p:nvPr>
        </p:nvSpPr>
        <p:spPr/>
        <p:txBody>
          <a:bodyPr/>
          <a:lstStyle/>
          <a:p>
            <a:fld id="{049E25DB-7C12-47D4-9CE7-512B6A8AD5F0}" type="datetime1">
              <a:rPr lang="fr-FR" smtClean="0"/>
              <a:t>17/01/2021</a:t>
            </a:fld>
            <a:endParaRPr lang="fr-FR"/>
          </a:p>
        </p:txBody>
      </p:sp>
      <p:sp>
        <p:nvSpPr>
          <p:cNvPr id="5" name="Espace réservé du pied de page 4">
            <a:extLst>
              <a:ext uri="{FF2B5EF4-FFF2-40B4-BE49-F238E27FC236}">
                <a16:creationId xmlns:a16="http://schemas.microsoft.com/office/drawing/2014/main" id="{E6552F62-BF0B-42F4-9578-FDC4AC7C6E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C14F61-976C-461B-B50E-1D2C755CDAAA}"/>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140478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B3C36-3266-4F73-9FF9-34ED248CFA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394535-B275-467A-90AB-627CBCC2E4B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76B5580-D569-4147-AB4D-AB88F1C9FF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685185C-4A0C-4254-8893-B55BD9E140B3}"/>
              </a:ext>
            </a:extLst>
          </p:cNvPr>
          <p:cNvSpPr>
            <a:spLocks noGrp="1"/>
          </p:cNvSpPr>
          <p:nvPr>
            <p:ph type="dt" sz="half" idx="10"/>
          </p:nvPr>
        </p:nvSpPr>
        <p:spPr/>
        <p:txBody>
          <a:bodyPr/>
          <a:lstStyle/>
          <a:p>
            <a:fld id="{A081A9DE-1D94-4AD1-953D-D2DDB52AA28B}" type="datetime1">
              <a:rPr lang="fr-FR" smtClean="0"/>
              <a:t>17/01/2021</a:t>
            </a:fld>
            <a:endParaRPr lang="fr-FR"/>
          </a:p>
        </p:txBody>
      </p:sp>
      <p:sp>
        <p:nvSpPr>
          <p:cNvPr id="6" name="Espace réservé du pied de page 5">
            <a:extLst>
              <a:ext uri="{FF2B5EF4-FFF2-40B4-BE49-F238E27FC236}">
                <a16:creationId xmlns:a16="http://schemas.microsoft.com/office/drawing/2014/main" id="{052A15D4-A198-4AA9-838B-F09C6D65C7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978B49-84A3-48B2-8135-50752A3A3F25}"/>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1903889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A33D01-105E-41CE-BB16-F6F7B5A612B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85FAC91-4C14-44EC-ADBF-A3C53B0AB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BF602FB-F6EE-40A1-9A5E-A172E395D2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A9F417-975C-43F5-B5B9-9DEF6DD8A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A9773DD-EE89-42DA-A1D7-8137E87CFA9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00BC009-EB0E-4BA1-810A-CC6562B5B260}"/>
              </a:ext>
            </a:extLst>
          </p:cNvPr>
          <p:cNvSpPr>
            <a:spLocks noGrp="1"/>
          </p:cNvSpPr>
          <p:nvPr>
            <p:ph type="dt" sz="half" idx="10"/>
          </p:nvPr>
        </p:nvSpPr>
        <p:spPr/>
        <p:txBody>
          <a:bodyPr/>
          <a:lstStyle/>
          <a:p>
            <a:fld id="{A46376F1-317F-4B4B-9DB2-321B5C226B82}" type="datetime1">
              <a:rPr lang="fr-FR" smtClean="0"/>
              <a:t>17/01/2021</a:t>
            </a:fld>
            <a:endParaRPr lang="fr-FR"/>
          </a:p>
        </p:txBody>
      </p:sp>
      <p:sp>
        <p:nvSpPr>
          <p:cNvPr id="8" name="Espace réservé du pied de page 7">
            <a:extLst>
              <a:ext uri="{FF2B5EF4-FFF2-40B4-BE49-F238E27FC236}">
                <a16:creationId xmlns:a16="http://schemas.microsoft.com/office/drawing/2014/main" id="{0795A994-6CBC-42C9-9D62-8A44A335627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1EDC131-20B8-49A8-9156-F98651529AB9}"/>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2735795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F4B12-2F86-4CD7-B47F-D87B0EED7D7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36AC74D-FD3D-4051-AD67-32DF10896FDC}"/>
              </a:ext>
            </a:extLst>
          </p:cNvPr>
          <p:cNvSpPr>
            <a:spLocks noGrp="1"/>
          </p:cNvSpPr>
          <p:nvPr>
            <p:ph type="dt" sz="half" idx="10"/>
          </p:nvPr>
        </p:nvSpPr>
        <p:spPr/>
        <p:txBody>
          <a:bodyPr/>
          <a:lstStyle/>
          <a:p>
            <a:fld id="{ECB2914E-5190-4FE4-851E-CCFA054C37CB}" type="datetime1">
              <a:rPr lang="fr-FR" smtClean="0"/>
              <a:t>17/01/2021</a:t>
            </a:fld>
            <a:endParaRPr lang="fr-FR"/>
          </a:p>
        </p:txBody>
      </p:sp>
      <p:sp>
        <p:nvSpPr>
          <p:cNvPr id="4" name="Espace réservé du pied de page 3">
            <a:extLst>
              <a:ext uri="{FF2B5EF4-FFF2-40B4-BE49-F238E27FC236}">
                <a16:creationId xmlns:a16="http://schemas.microsoft.com/office/drawing/2014/main" id="{6D0CDE44-B5AE-41DF-810E-FDE4EB8B37E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2BF3A47-9A77-46BA-A62F-F06F9820F95A}"/>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2107006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ADAF428-B984-4B27-8A4E-E1B6034E352E}"/>
              </a:ext>
            </a:extLst>
          </p:cNvPr>
          <p:cNvSpPr>
            <a:spLocks noGrp="1"/>
          </p:cNvSpPr>
          <p:nvPr>
            <p:ph type="dt" sz="half" idx="10"/>
          </p:nvPr>
        </p:nvSpPr>
        <p:spPr/>
        <p:txBody>
          <a:bodyPr/>
          <a:lstStyle/>
          <a:p>
            <a:fld id="{B2FE78A9-CF8C-4927-96EE-13F64CD3BD63}" type="datetime1">
              <a:rPr lang="fr-FR" smtClean="0"/>
              <a:t>17/01/2021</a:t>
            </a:fld>
            <a:endParaRPr lang="fr-FR"/>
          </a:p>
        </p:txBody>
      </p:sp>
      <p:sp>
        <p:nvSpPr>
          <p:cNvPr id="3" name="Espace réservé du pied de page 2">
            <a:extLst>
              <a:ext uri="{FF2B5EF4-FFF2-40B4-BE49-F238E27FC236}">
                <a16:creationId xmlns:a16="http://schemas.microsoft.com/office/drawing/2014/main" id="{70E0477F-341B-4F1F-9C8C-B1CAF3A36B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93E3A4E-1DF6-4887-A2F9-55C71757FC5A}"/>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305506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53F26-2146-4FC5-AC9B-A6CF074A2E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18092C-C9B5-4BD8-933A-C2C6822EE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C261B3E-199B-40F9-8333-F5340D353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F737B0-F229-4491-94B5-F423BD6DA548}"/>
              </a:ext>
            </a:extLst>
          </p:cNvPr>
          <p:cNvSpPr>
            <a:spLocks noGrp="1"/>
          </p:cNvSpPr>
          <p:nvPr>
            <p:ph type="dt" sz="half" idx="10"/>
          </p:nvPr>
        </p:nvSpPr>
        <p:spPr/>
        <p:txBody>
          <a:bodyPr/>
          <a:lstStyle/>
          <a:p>
            <a:fld id="{14213D67-150C-499F-BFDC-F699ED2C402B}" type="datetime1">
              <a:rPr lang="fr-FR" smtClean="0"/>
              <a:t>17/01/2021</a:t>
            </a:fld>
            <a:endParaRPr lang="fr-FR"/>
          </a:p>
        </p:txBody>
      </p:sp>
      <p:sp>
        <p:nvSpPr>
          <p:cNvPr id="6" name="Espace réservé du pied de page 5">
            <a:extLst>
              <a:ext uri="{FF2B5EF4-FFF2-40B4-BE49-F238E27FC236}">
                <a16:creationId xmlns:a16="http://schemas.microsoft.com/office/drawing/2014/main" id="{B836446E-79C0-4609-9072-4EDA131559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3A944E-31C6-4CE8-B1F4-2A2A5D30C4D2}"/>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1961393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A2B80A-272E-4557-AE15-D316CE8F91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F95C890-E155-477F-A51C-926FAE97A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F40C358-76B1-4B98-B510-FAC3CE2B8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016B03-963A-4B3B-ABBF-9D0490016A28}"/>
              </a:ext>
            </a:extLst>
          </p:cNvPr>
          <p:cNvSpPr>
            <a:spLocks noGrp="1"/>
          </p:cNvSpPr>
          <p:nvPr>
            <p:ph type="dt" sz="half" idx="10"/>
          </p:nvPr>
        </p:nvSpPr>
        <p:spPr/>
        <p:txBody>
          <a:bodyPr/>
          <a:lstStyle/>
          <a:p>
            <a:fld id="{E590889F-9FE7-4D60-B2C6-86AE6FF6EECE}" type="datetime1">
              <a:rPr lang="fr-FR" smtClean="0"/>
              <a:t>17/01/2021</a:t>
            </a:fld>
            <a:endParaRPr lang="fr-FR"/>
          </a:p>
        </p:txBody>
      </p:sp>
      <p:sp>
        <p:nvSpPr>
          <p:cNvPr id="6" name="Espace réservé du pied de page 5">
            <a:extLst>
              <a:ext uri="{FF2B5EF4-FFF2-40B4-BE49-F238E27FC236}">
                <a16:creationId xmlns:a16="http://schemas.microsoft.com/office/drawing/2014/main" id="{2546AC9F-797C-47D6-93FE-01B8E1B720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CC4072-6765-4A60-AA17-F5E6BB095CA1}"/>
              </a:ext>
            </a:extLst>
          </p:cNvPr>
          <p:cNvSpPr>
            <a:spLocks noGrp="1"/>
          </p:cNvSpPr>
          <p:nvPr>
            <p:ph type="sldNum" sz="quarter" idx="12"/>
          </p:nvPr>
        </p:nvSpPr>
        <p:spPr/>
        <p:txBody>
          <a:bodyPr/>
          <a:lstStyle/>
          <a:p>
            <a:fld id="{E2E188DB-31B5-43A7-96F9-CCBB06D21CD0}" type="slidenum">
              <a:rPr lang="fr-FR" smtClean="0"/>
              <a:t>‹N°›</a:t>
            </a:fld>
            <a:endParaRPr lang="fr-FR"/>
          </a:p>
        </p:txBody>
      </p:sp>
    </p:spTree>
    <p:extLst>
      <p:ext uri="{BB962C8B-B14F-4D97-AF65-F5344CB8AC3E}">
        <p14:creationId xmlns:p14="http://schemas.microsoft.com/office/powerpoint/2010/main" val="1276586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8B8DEDD-8048-439A-A909-DFA75B343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0117E2E-B4F0-4E8C-8689-E6970C3B1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573A83-5EEE-4C86-AECC-56116C82F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B5498-27D5-4213-8409-E8537A006C52}" type="datetime1">
              <a:rPr lang="fr-FR" smtClean="0"/>
              <a:t>17/01/2021</a:t>
            </a:fld>
            <a:endParaRPr lang="fr-FR"/>
          </a:p>
        </p:txBody>
      </p:sp>
      <p:sp>
        <p:nvSpPr>
          <p:cNvPr id="5" name="Espace réservé du pied de page 4">
            <a:extLst>
              <a:ext uri="{FF2B5EF4-FFF2-40B4-BE49-F238E27FC236}">
                <a16:creationId xmlns:a16="http://schemas.microsoft.com/office/drawing/2014/main" id="{BCCF7F53-49D0-4888-A706-DEFD4238B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1A1B648-D7A8-4D49-A843-A5DABC1E3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188DB-31B5-43A7-96F9-CCBB06D21CD0}" type="slidenum">
              <a:rPr lang="fr-FR" smtClean="0"/>
              <a:t>‹N°›</a:t>
            </a:fld>
            <a:endParaRPr lang="fr-FR"/>
          </a:p>
        </p:txBody>
      </p:sp>
    </p:spTree>
    <p:extLst>
      <p:ext uri="{BB962C8B-B14F-4D97-AF65-F5344CB8AC3E}">
        <p14:creationId xmlns:p14="http://schemas.microsoft.com/office/powerpoint/2010/main" val="125311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6.xml"/><Relationship Id="rId18" Type="http://schemas.openxmlformats.org/officeDocument/2006/relationships/image" Target="../media/image12.sv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slide" Target="slide2.xml"/><Relationship Id="rId12" Type="http://schemas.openxmlformats.org/officeDocument/2006/relationships/image" Target="../media/image8.sv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slide" Target="slide7.xml"/><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svg"/><Relationship Id="rId10" Type="http://schemas.openxmlformats.org/officeDocument/2006/relationships/slide" Target="slide3.xml"/><Relationship Id="rId19" Type="http://schemas.openxmlformats.org/officeDocument/2006/relationships/image" Target="../media/image1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s>
</file>

<file path=ppt/slides/_rels/slide10.xml.rels><?xml version="1.0" encoding="UTF-8" standalone="yes"?>
<Relationships xmlns="http://schemas.openxmlformats.org/package/2006/relationships"><Relationship Id="rId3" Type="http://schemas.openxmlformats.org/officeDocument/2006/relationships/hyperlink" Target="http://178.194.106.17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le-web.internet-box.ch"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2.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21.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22.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9.png"/></Relationships>
</file>

<file path=ppt/slides/_rels/slide3.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3.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35.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1.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9.png"/></Relationships>
</file>

<file path=ppt/slides/_rels/slide4.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4.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21.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36.svg"/><Relationship Id="rId33" Type="http://schemas.openxmlformats.org/officeDocument/2006/relationships/image" Target="../media/image25.png"/><Relationship Id="rId38" Type="http://schemas.openxmlformats.org/officeDocument/2006/relationships/image" Target="../media/image29.png"/></Relationships>
</file>

<file path=ppt/slides/_rels/slide5.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5.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37.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21.pn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9.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19.png"/><Relationship Id="rId39" Type="http://schemas.openxmlformats.org/officeDocument/2006/relationships/slide" Target="slide9.xml"/><Relationship Id="rId21" Type="http://schemas.openxmlformats.org/officeDocument/2006/relationships/image" Target="../media/image16.svg"/><Relationship Id="rId34" Type="http://schemas.openxmlformats.org/officeDocument/2006/relationships/image" Target="../media/image27.png"/><Relationship Id="rId7"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image" Target="../media/image11.png"/><Relationship Id="rId20" Type="http://schemas.openxmlformats.org/officeDocument/2006/relationships/image" Target="../media/image15.png"/><Relationship Id="rId29" Type="http://schemas.openxmlformats.org/officeDocument/2006/relationships/image" Target="../media/image34.svg"/><Relationship Id="rId41" Type="http://schemas.openxmlformats.org/officeDocument/2006/relationships/image" Target="../media/image32.sv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8.svg"/><Relationship Id="rId24" Type="http://schemas.openxmlformats.org/officeDocument/2006/relationships/image" Target="../media/image18.svg"/><Relationship Id="rId32" Type="http://schemas.openxmlformats.org/officeDocument/2006/relationships/image" Target="../media/image21.png"/><Relationship Id="rId37" Type="http://schemas.openxmlformats.org/officeDocument/2006/relationships/image" Target="../media/image29.png"/><Relationship Id="rId40"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slide" Target="slide7.xml"/><Relationship Id="rId23" Type="http://schemas.openxmlformats.org/officeDocument/2006/relationships/image" Target="../media/image17.png"/><Relationship Id="rId28" Type="http://schemas.openxmlformats.org/officeDocument/2006/relationships/image" Target="../media/image33.png"/><Relationship Id="rId36" Type="http://schemas.openxmlformats.org/officeDocument/2006/relationships/slide" Target="slide8.xml"/><Relationship Id="rId10" Type="http://schemas.openxmlformats.org/officeDocument/2006/relationships/image" Target="../media/image7.png"/><Relationship Id="rId19" Type="http://schemas.openxmlformats.org/officeDocument/2006/relationships/image" Target="../media/image14.svg"/><Relationship Id="rId31" Type="http://schemas.openxmlformats.org/officeDocument/2006/relationships/image" Target="../media/image24.svg"/><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10.svg"/><Relationship Id="rId22" Type="http://schemas.openxmlformats.org/officeDocument/2006/relationships/slide" Target="slide4.xml"/><Relationship Id="rId27" Type="http://schemas.openxmlformats.org/officeDocument/2006/relationships/image" Target="../media/image20.svg"/><Relationship Id="rId30" Type="http://schemas.openxmlformats.org/officeDocument/2006/relationships/image" Target="../media/image23.png"/><Relationship Id="rId35" Type="http://schemas.openxmlformats.org/officeDocument/2006/relationships/image" Target="../media/image28.svg"/><Relationship Id="rId8" Type="http://schemas.openxmlformats.org/officeDocument/2006/relationships/image" Target="../media/image6.svg"/><Relationship Id="rId3" Type="http://schemas.openxmlformats.org/officeDocument/2006/relationships/image" Target="../media/image2.svg"/><Relationship Id="rId12" Type="http://schemas.openxmlformats.org/officeDocument/2006/relationships/slide" Target="slide6.xml"/><Relationship Id="rId17" Type="http://schemas.openxmlformats.org/officeDocument/2006/relationships/image" Target="../media/image12.svg"/><Relationship Id="rId25" Type="http://schemas.openxmlformats.org/officeDocument/2006/relationships/slide" Target="slide5.xml"/><Relationship Id="rId33" Type="http://schemas.openxmlformats.org/officeDocument/2006/relationships/image" Target="../media/image38.svg"/><Relationship Id="rId38" Type="http://schemas.openxmlformats.org/officeDocument/2006/relationships/image" Target="../media/image30.svg"/></Relationships>
</file>

<file path=ppt/slides/_rels/slide7.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6.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39.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34.svg"/><Relationship Id="rId35" Type="http://schemas.openxmlformats.org/officeDocument/2006/relationships/image" Target="../media/image21.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9.png"/></Relationships>
</file>

<file path=ppt/slides/_rels/slide8.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4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32.svg"/><Relationship Id="rId7" Type="http://schemas.openxmlformats.org/officeDocument/2006/relationships/slide" Target="slide2.xml"/><Relationship Id="rId2" Type="http://schemas.openxmlformats.org/officeDocument/2006/relationships/notesSlide" Target="../notesSlides/notesSlide7.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1.png"/></Relationships>
</file>

<file path=ppt/slides/_rels/slide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12.svg"/><Relationship Id="rId26" Type="http://schemas.openxmlformats.org/officeDocument/2006/relationships/slide" Target="slide5.xml"/><Relationship Id="rId39" Type="http://schemas.openxmlformats.org/officeDocument/2006/relationships/image" Target="../media/image30.svg"/><Relationship Id="rId21" Type="http://schemas.openxmlformats.org/officeDocument/2006/relationships/image" Target="../media/image15.png"/><Relationship Id="rId34" Type="http://schemas.openxmlformats.org/officeDocument/2006/relationships/image" Target="../media/image26.svg"/><Relationship Id="rId42" Type="http://schemas.openxmlformats.org/officeDocument/2006/relationships/image" Target="../media/image41.svg"/><Relationship Id="rId7" Type="http://schemas.openxmlformats.org/officeDocument/2006/relationships/slide" Target="slide2.xml"/><Relationship Id="rId2" Type="http://schemas.openxmlformats.org/officeDocument/2006/relationships/notesSlide" Target="../notesSlides/notesSlide8.xml"/><Relationship Id="rId16" Type="http://schemas.openxmlformats.org/officeDocument/2006/relationships/slide" Target="slide7.xml"/><Relationship Id="rId20" Type="http://schemas.openxmlformats.org/officeDocument/2006/relationships/image" Target="../media/image14.svg"/><Relationship Id="rId29" Type="http://schemas.openxmlformats.org/officeDocument/2006/relationships/image" Target="../media/image33.png"/><Relationship Id="rId41"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17.png"/><Relationship Id="rId32" Type="http://schemas.openxmlformats.org/officeDocument/2006/relationships/image" Target="../media/image24.svg"/><Relationship Id="rId37" Type="http://schemas.openxmlformats.org/officeDocument/2006/relationships/slide" Target="slide8.xml"/><Relationship Id="rId40" Type="http://schemas.openxmlformats.org/officeDocument/2006/relationships/slide" Target="slide9.xml"/><Relationship Id="rId5" Type="http://schemas.openxmlformats.org/officeDocument/2006/relationships/image" Target="../media/image3.png"/><Relationship Id="rId15" Type="http://schemas.openxmlformats.org/officeDocument/2006/relationships/image" Target="../media/image10.svg"/><Relationship Id="rId23" Type="http://schemas.openxmlformats.org/officeDocument/2006/relationships/slide" Target="slide4.xml"/><Relationship Id="rId28" Type="http://schemas.openxmlformats.org/officeDocument/2006/relationships/image" Target="../media/image20.svg"/><Relationship Id="rId36" Type="http://schemas.openxmlformats.org/officeDocument/2006/relationships/image" Target="../media/image28.svg"/><Relationship Id="rId10" Type="http://schemas.openxmlformats.org/officeDocument/2006/relationships/slide" Target="slide3.xml"/><Relationship Id="rId19" Type="http://schemas.openxmlformats.org/officeDocument/2006/relationships/image" Target="../media/image13.png"/><Relationship Id="rId31"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9.png"/><Relationship Id="rId22" Type="http://schemas.openxmlformats.org/officeDocument/2006/relationships/image" Target="../media/image16.svg"/><Relationship Id="rId27" Type="http://schemas.openxmlformats.org/officeDocument/2006/relationships/image" Target="../media/image19.pn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5.pn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1.png"/><Relationship Id="rId25" Type="http://schemas.openxmlformats.org/officeDocument/2006/relationships/image" Target="../media/image18.svg"/><Relationship Id="rId33" Type="http://schemas.openxmlformats.org/officeDocument/2006/relationships/image" Target="../media/image25.png"/><Relationship Id="rId3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ED5F5"/>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7F8D04A-28D2-4713-B869-57E782E9743F}"/>
              </a:ext>
            </a:extLst>
          </p:cNvPr>
          <p:cNvSpPr txBox="1"/>
          <p:nvPr/>
        </p:nvSpPr>
        <p:spPr>
          <a:xfrm>
            <a:off x="4140200" y="635000"/>
            <a:ext cx="3911600" cy="1015663"/>
          </a:xfrm>
          <a:prstGeom prst="rect">
            <a:avLst/>
          </a:prstGeom>
          <a:noFill/>
        </p:spPr>
        <p:txBody>
          <a:bodyPr wrap="square" rtlCol="0">
            <a:spAutoFit/>
          </a:bodyPr>
          <a:lstStyle/>
          <a:p>
            <a:pPr algn="ctr"/>
            <a:r>
              <a:rPr lang="fr-FR" sz="6000" u="sng">
                <a:solidFill>
                  <a:schemeClr val="accent1">
                    <a:lumMod val="50000"/>
                  </a:schemeClr>
                </a:solidFill>
              </a:rPr>
              <a:t>Le Web</a:t>
            </a:r>
          </a:p>
        </p:txBody>
      </p:sp>
      <p:sp>
        <p:nvSpPr>
          <p:cNvPr id="5" name="ZoneTexte 4">
            <a:extLst>
              <a:ext uri="{FF2B5EF4-FFF2-40B4-BE49-F238E27FC236}">
                <a16:creationId xmlns:a16="http://schemas.microsoft.com/office/drawing/2014/main" id="{49D1904D-C52C-45B3-A4D3-CBCDADAFCAA0}"/>
              </a:ext>
            </a:extLst>
          </p:cNvPr>
          <p:cNvSpPr txBox="1"/>
          <p:nvPr/>
        </p:nvSpPr>
        <p:spPr>
          <a:xfrm>
            <a:off x="2559050" y="1819970"/>
            <a:ext cx="7876900" cy="4401205"/>
          </a:xfrm>
          <a:prstGeom prst="rect">
            <a:avLst/>
          </a:prstGeom>
          <a:noFill/>
        </p:spPr>
        <p:txBody>
          <a:bodyPr wrap="square" lIns="91440" tIns="45720" rIns="91440" bIns="45720" rtlCol="0" anchor="t">
            <a:spAutoFit/>
          </a:bodyPr>
          <a:lstStyle/>
          <a:p>
            <a:pPr marL="342900" indent="-342900">
              <a:buAutoNum type="arabicPeriod"/>
            </a:pPr>
            <a:r>
              <a:rPr lang="fr-FR" sz="2800"/>
              <a:t>La création</a:t>
            </a:r>
          </a:p>
          <a:p>
            <a:pPr marL="342900" indent="-342900">
              <a:buAutoNum type="arabicPeriod"/>
            </a:pPr>
            <a:r>
              <a:rPr lang="fr-FR" sz="2800"/>
              <a:t>La différence entre internet et le web</a:t>
            </a:r>
          </a:p>
          <a:p>
            <a:pPr marL="342900" indent="-342900">
              <a:buAutoNum type="arabicPeriod"/>
            </a:pPr>
            <a:r>
              <a:rPr lang="fr-FR" sz="2800"/>
              <a:t>Les innovations</a:t>
            </a:r>
            <a:endParaRPr lang="fr-FR" sz="2800">
              <a:cs typeface="Calibri"/>
            </a:endParaRPr>
          </a:p>
          <a:p>
            <a:pPr marL="342900" indent="-342900">
              <a:buAutoNum type="arabicPeriod"/>
            </a:pPr>
            <a:r>
              <a:rPr lang="fr-FR" sz="2800"/>
              <a:t>L'évolution</a:t>
            </a:r>
            <a:endParaRPr lang="fr-FR" sz="2800">
              <a:cs typeface="Calibri"/>
            </a:endParaRPr>
          </a:p>
          <a:p>
            <a:pPr marL="342900" indent="-342900">
              <a:buAutoNum type="arabicPeriod"/>
            </a:pPr>
            <a:r>
              <a:rPr lang="fr-FR" sz="2800"/>
              <a:t>Les protocoles</a:t>
            </a:r>
            <a:endParaRPr lang="fr-FR" sz="2800">
              <a:cs typeface="Calibri"/>
            </a:endParaRPr>
          </a:p>
          <a:p>
            <a:pPr marL="342900" indent="-342900">
              <a:buAutoNum type="arabicPeriod"/>
            </a:pPr>
            <a:r>
              <a:rPr lang="fr-FR" sz="2800"/>
              <a:t>Les langages</a:t>
            </a:r>
            <a:endParaRPr lang="fr-FR" sz="2800">
              <a:cs typeface="Calibri"/>
            </a:endParaRPr>
          </a:p>
          <a:p>
            <a:pPr marL="342900" indent="-342900">
              <a:buAutoNum type="arabicPeriod"/>
            </a:pPr>
            <a:r>
              <a:rPr lang="fr-FR" sz="2800"/>
              <a:t>Les objets connectés</a:t>
            </a:r>
            <a:endParaRPr lang="fr-FR" sz="2800">
              <a:cs typeface="Calibri"/>
            </a:endParaRPr>
          </a:p>
          <a:p>
            <a:pPr marL="342900" indent="-342900">
              <a:buAutoNum type="arabicPeriod"/>
            </a:pPr>
            <a:r>
              <a:rPr lang="fr-FR" sz="2800">
                <a:cs typeface="Calibri"/>
              </a:rPr>
              <a:t>L'impacte</a:t>
            </a:r>
            <a:endParaRPr lang="fr-FR" sz="2800"/>
          </a:p>
          <a:p>
            <a:pPr marL="342900" indent="-342900">
              <a:buAutoNum type="arabicPeriod"/>
            </a:pPr>
            <a:r>
              <a:rPr lang="fr-FR" sz="2800">
                <a:cs typeface="Calibri"/>
              </a:rPr>
              <a:t>Conclusion</a:t>
            </a:r>
          </a:p>
          <a:p>
            <a:pPr marL="342900" indent="-342900">
              <a:buAutoNum type="arabicPeriod"/>
            </a:pPr>
            <a:r>
              <a:rPr lang="fr-FR" sz="2800">
                <a:cs typeface="Calibri"/>
              </a:rPr>
              <a:t>Démonstration</a:t>
            </a:r>
          </a:p>
        </p:txBody>
      </p:sp>
      <p:sp>
        <p:nvSpPr>
          <p:cNvPr id="6" name="Espace réservé du pied de page 5">
            <a:extLst>
              <a:ext uri="{FF2B5EF4-FFF2-40B4-BE49-F238E27FC236}">
                <a16:creationId xmlns:a16="http://schemas.microsoft.com/office/drawing/2014/main" id="{2D9EF9A8-59CB-4E0D-8A31-93307EFAD371}"/>
              </a:ext>
            </a:extLst>
          </p:cNvPr>
          <p:cNvSpPr>
            <a:spLocks noGrp="1"/>
          </p:cNvSpPr>
          <p:nvPr>
            <p:ph type="ftr" sz="quarter" idx="11"/>
          </p:nvPr>
        </p:nvSpPr>
        <p:spPr>
          <a:xfrm>
            <a:off x="6934200" y="6263482"/>
            <a:ext cx="5143500" cy="377825"/>
          </a:xfrm>
        </p:spPr>
        <p:txBody>
          <a:bodyPr/>
          <a:lstStyle/>
          <a:p>
            <a:r>
              <a:rPr lang="fr-FR" sz="2000" dirty="0"/>
              <a:t>Maxime Montandon-</a:t>
            </a:r>
            <a:r>
              <a:rPr lang="fr-FR" sz="2000" dirty="0" err="1"/>
              <a:t>Varoda</a:t>
            </a:r>
            <a:r>
              <a:rPr lang="fr-FR" sz="2000" dirty="0"/>
              <a:t>, Robin Forestier</a:t>
            </a:r>
            <a:endParaRPr lang="fr-FR" sz="2000">
              <a:cs typeface="Calibri"/>
            </a:endParaRPr>
          </a:p>
        </p:txBody>
      </p:sp>
      <p:pic>
        <p:nvPicPr>
          <p:cNvPr id="3" name="Graphique 6" descr="Personne avec une idée avec un remplissage uni">
            <a:extLst>
              <a:ext uri="{FF2B5EF4-FFF2-40B4-BE49-F238E27FC236}">
                <a16:creationId xmlns:a16="http://schemas.microsoft.com/office/drawing/2014/main" id="{4401AA71-529E-495A-8DC8-C0393F7F14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3719" y="2024702"/>
            <a:ext cx="576000" cy="576000"/>
          </a:xfrm>
          <a:prstGeom prst="rect">
            <a:avLst/>
          </a:prstGeom>
        </p:spPr>
      </p:pic>
      <p:pic>
        <p:nvPicPr>
          <p:cNvPr id="9" name="Graphique 9" descr="Interface utilisateur ou expérience utilisateur avec un remplissage uni">
            <a:extLst>
              <a:ext uri="{FF2B5EF4-FFF2-40B4-BE49-F238E27FC236}">
                <a16:creationId xmlns:a16="http://schemas.microsoft.com/office/drawing/2014/main" id="{35CEBF4D-0EE0-459B-B169-200FBEDEAD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53719" y="2719225"/>
            <a:ext cx="576000" cy="576000"/>
          </a:xfrm>
          <a:prstGeom prst="rect">
            <a:avLst/>
          </a:prstGeom>
        </p:spPr>
      </p:pic>
      <p:pic>
        <p:nvPicPr>
          <p:cNvPr id="13" name="Graphique 12" descr="Ampoule et engrenage">
            <a:hlinkClick r:id="rId7" action="ppaction://hlinksldjump"/>
            <a:extLst>
              <a:ext uri="{FF2B5EF4-FFF2-40B4-BE49-F238E27FC236}">
                <a16:creationId xmlns:a16="http://schemas.microsoft.com/office/drawing/2014/main" id="{5EC594E7-5747-43FA-ADE9-21E44C3E83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4007" y="635000"/>
            <a:ext cx="576000" cy="576000"/>
          </a:xfrm>
          <a:prstGeom prst="rect">
            <a:avLst/>
          </a:prstGeom>
        </p:spPr>
      </p:pic>
      <p:pic>
        <p:nvPicPr>
          <p:cNvPr id="15" name="Graphique 14" descr="Internet">
            <a:hlinkClick r:id="rId10" action="ppaction://hlinksldjump"/>
            <a:extLst>
              <a:ext uri="{FF2B5EF4-FFF2-40B4-BE49-F238E27FC236}">
                <a16:creationId xmlns:a16="http://schemas.microsoft.com/office/drawing/2014/main" id="{02C47192-7C1C-468C-8658-EF1159385E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3719" y="1331408"/>
            <a:ext cx="576000" cy="576000"/>
          </a:xfrm>
          <a:prstGeom prst="rect">
            <a:avLst/>
          </a:prstGeom>
        </p:spPr>
      </p:pic>
      <p:pic>
        <p:nvPicPr>
          <p:cNvPr id="21" name="Graphique 20" descr="Contrat">
            <a:hlinkClick r:id="rId13" action="ppaction://hlinksldjump"/>
            <a:extLst>
              <a:ext uri="{FF2B5EF4-FFF2-40B4-BE49-F238E27FC236}">
                <a16:creationId xmlns:a16="http://schemas.microsoft.com/office/drawing/2014/main" id="{73D4879F-6C86-4169-9D25-581BE67501C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44007" y="3413748"/>
            <a:ext cx="576000" cy="576000"/>
          </a:xfrm>
          <a:prstGeom prst="rect">
            <a:avLst/>
          </a:prstGeom>
        </p:spPr>
      </p:pic>
      <p:pic>
        <p:nvPicPr>
          <p:cNvPr id="23" name="Graphique 22" descr="Conception Web">
            <a:hlinkClick r:id="rId16" action="ppaction://hlinksldjump"/>
            <a:extLst>
              <a:ext uri="{FF2B5EF4-FFF2-40B4-BE49-F238E27FC236}">
                <a16:creationId xmlns:a16="http://schemas.microsoft.com/office/drawing/2014/main" id="{EDD74BCC-5A5F-4054-BBF8-EEBE5B8E636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44007" y="4107042"/>
            <a:ext cx="576000" cy="576000"/>
          </a:xfrm>
          <a:prstGeom prst="rect">
            <a:avLst/>
          </a:prstGeom>
        </p:spPr>
      </p:pic>
      <p:pic>
        <p:nvPicPr>
          <p:cNvPr id="18" name="Graphique 17" descr="Cloud Computing">
            <a:extLst>
              <a:ext uri="{FF2B5EF4-FFF2-40B4-BE49-F238E27FC236}">
                <a16:creationId xmlns:a16="http://schemas.microsoft.com/office/drawing/2014/main" id="{C19D0CD7-025E-4521-879A-248C53057CE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44007" y="4800336"/>
            <a:ext cx="576000" cy="576000"/>
          </a:xfrm>
          <a:prstGeom prst="rect">
            <a:avLst/>
          </a:prstGeom>
        </p:spPr>
      </p:pic>
      <p:pic>
        <p:nvPicPr>
          <p:cNvPr id="22" name="Graphique 21" descr="Globe terrestre : Europe et Afrique">
            <a:extLst>
              <a:ext uri="{FF2B5EF4-FFF2-40B4-BE49-F238E27FC236}">
                <a16:creationId xmlns:a16="http://schemas.microsoft.com/office/drawing/2014/main" id="{2C8692BF-B08C-419D-B095-747B0D068E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53719" y="5493630"/>
            <a:ext cx="576000" cy="576000"/>
          </a:xfrm>
          <a:prstGeom prst="rect">
            <a:avLst/>
          </a:prstGeom>
        </p:spPr>
      </p:pic>
    </p:spTree>
    <p:extLst>
      <p:ext uri="{BB962C8B-B14F-4D97-AF65-F5344CB8AC3E}">
        <p14:creationId xmlns:p14="http://schemas.microsoft.com/office/powerpoint/2010/main" val="259131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D5F5"/>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F884558-19AA-4491-8522-CD65CFAA9DC5}"/>
              </a:ext>
            </a:extLst>
          </p:cNvPr>
          <p:cNvSpPr txBox="1"/>
          <p:nvPr/>
        </p:nvSpPr>
        <p:spPr>
          <a:xfrm>
            <a:off x="2495988" y="663642"/>
            <a:ext cx="7196201" cy="1323439"/>
          </a:xfrm>
          <a:prstGeom prst="rect">
            <a:avLst/>
          </a:prstGeom>
          <a:noFill/>
        </p:spPr>
        <p:txBody>
          <a:bodyPr wrap="none" lIns="91440" tIns="45720" rIns="91440" bIns="45720" rtlCol="0" anchor="t">
            <a:spAutoFit/>
          </a:bodyPr>
          <a:lstStyle/>
          <a:p>
            <a:r>
              <a:rPr lang="fr-CH" sz="8000">
                <a:hlinkClick r:id="rId3"/>
              </a:rPr>
              <a:t>178.194.106.178</a:t>
            </a:r>
            <a:endParaRPr lang="fr-FR"/>
          </a:p>
        </p:txBody>
      </p:sp>
      <p:sp>
        <p:nvSpPr>
          <p:cNvPr id="3" name="ZoneTexte 2">
            <a:extLst>
              <a:ext uri="{FF2B5EF4-FFF2-40B4-BE49-F238E27FC236}">
                <a16:creationId xmlns:a16="http://schemas.microsoft.com/office/drawing/2014/main" id="{8538E069-5D58-4531-B2DF-D7D8CB5A877A}"/>
              </a:ext>
            </a:extLst>
          </p:cNvPr>
          <p:cNvSpPr txBox="1"/>
          <p:nvPr/>
        </p:nvSpPr>
        <p:spPr>
          <a:xfrm>
            <a:off x="1254783" y="4209199"/>
            <a:ext cx="9678612" cy="1323439"/>
          </a:xfrm>
          <a:prstGeom prst="rect">
            <a:avLst/>
          </a:prstGeom>
          <a:noFill/>
        </p:spPr>
        <p:txBody>
          <a:bodyPr wrap="none" lIns="91440" tIns="45720" rIns="91440" bIns="45720" rtlCol="0" anchor="t">
            <a:spAutoFit/>
          </a:bodyPr>
          <a:lstStyle/>
          <a:p>
            <a:r>
              <a:rPr lang="fr-CH" sz="8000">
                <a:cs typeface="Calibri"/>
                <a:hlinkClick r:id="rId4"/>
              </a:rPr>
              <a:t>le-web.internet-box.ch</a:t>
            </a:r>
            <a:endParaRPr lang="fr-CH" sz="8000">
              <a:cs typeface="Calibri"/>
            </a:endParaRPr>
          </a:p>
        </p:txBody>
      </p:sp>
      <p:sp>
        <p:nvSpPr>
          <p:cNvPr id="4" name="ZoneTexte 3">
            <a:extLst>
              <a:ext uri="{FF2B5EF4-FFF2-40B4-BE49-F238E27FC236}">
                <a16:creationId xmlns:a16="http://schemas.microsoft.com/office/drawing/2014/main" id="{F09EC9AF-4582-4255-BA0B-B0D23BA5C879}"/>
              </a:ext>
            </a:extLst>
          </p:cNvPr>
          <p:cNvSpPr txBox="1"/>
          <p:nvPr/>
        </p:nvSpPr>
        <p:spPr>
          <a:xfrm>
            <a:off x="5332502" y="2763101"/>
            <a:ext cx="1523174" cy="1323439"/>
          </a:xfrm>
          <a:prstGeom prst="rect">
            <a:avLst/>
          </a:prstGeom>
          <a:noFill/>
        </p:spPr>
        <p:txBody>
          <a:bodyPr wrap="none" lIns="91440" tIns="45720" rIns="91440" bIns="45720" rtlCol="0" anchor="t">
            <a:spAutoFit/>
          </a:bodyPr>
          <a:lstStyle/>
          <a:p>
            <a:r>
              <a:rPr lang="fr-CH" sz="8000"/>
              <a:t>OU</a:t>
            </a:r>
            <a:endParaRPr lang="fr-FR"/>
          </a:p>
        </p:txBody>
      </p:sp>
    </p:spTree>
    <p:extLst>
      <p:ext uri="{BB962C8B-B14F-4D97-AF65-F5344CB8AC3E}">
        <p14:creationId xmlns:p14="http://schemas.microsoft.com/office/powerpoint/2010/main" val="77835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98B4"/>
        </a:solidFill>
        <a:effectLst/>
      </p:bgPr>
    </p:bg>
    <p:spTree>
      <p:nvGrpSpPr>
        <p:cNvPr id="1" name=""/>
        <p:cNvGrpSpPr/>
        <p:nvPr/>
      </p:nvGrpSpPr>
      <p:grpSpPr>
        <a:xfrm>
          <a:off x="0" y="0"/>
          <a:ext cx="0" cy="0"/>
          <a:chOff x="0" y="0"/>
          <a:chExt cx="0" cy="0"/>
        </a:xfrm>
      </p:grpSpPr>
      <p:sp>
        <p:nvSpPr>
          <p:cNvPr id="82" name="Forme libre : forme 81">
            <a:extLst>
              <a:ext uri="{FF2B5EF4-FFF2-40B4-BE49-F238E27FC236}">
                <a16:creationId xmlns:a16="http://schemas.microsoft.com/office/drawing/2014/main" id="{3CE8873F-2574-4AA5-8B08-7900592A23D2}"/>
              </a:ext>
            </a:extLst>
          </p:cNvPr>
          <p:cNvSpPr/>
          <p:nvPr/>
        </p:nvSpPr>
        <p:spPr>
          <a:xfrm rot="10800000">
            <a:off x="0" y="-14621432"/>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58" name="Ellipse 57">
            <a:extLst>
              <a:ext uri="{FF2B5EF4-FFF2-40B4-BE49-F238E27FC236}">
                <a16:creationId xmlns:a16="http://schemas.microsoft.com/office/drawing/2014/main" id="{9202F29F-FE64-43F8-B532-BBE693FB20DC}"/>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Ellipse 55">
            <a:extLst>
              <a:ext uri="{FF2B5EF4-FFF2-40B4-BE49-F238E27FC236}">
                <a16:creationId xmlns:a16="http://schemas.microsoft.com/office/drawing/2014/main" id="{CC204273-F7EE-4038-BFEF-5548A59E5077}"/>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Ellipse 53">
            <a:extLst>
              <a:ext uri="{FF2B5EF4-FFF2-40B4-BE49-F238E27FC236}">
                <a16:creationId xmlns:a16="http://schemas.microsoft.com/office/drawing/2014/main" id="{156A044E-97D6-4CCC-985E-E8B4E2B4F55B}"/>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Ellipse 51">
            <a:extLst>
              <a:ext uri="{FF2B5EF4-FFF2-40B4-BE49-F238E27FC236}">
                <a16:creationId xmlns:a16="http://schemas.microsoft.com/office/drawing/2014/main" id="{619F307D-BF22-418B-A46D-9AB49AA1A1DC}"/>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Ellipse 49">
            <a:extLst>
              <a:ext uri="{FF2B5EF4-FFF2-40B4-BE49-F238E27FC236}">
                <a16:creationId xmlns:a16="http://schemas.microsoft.com/office/drawing/2014/main" id="{52758D76-F31B-46DB-B166-9F073B937A77}"/>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Ellipse 47">
            <a:extLst>
              <a:ext uri="{FF2B5EF4-FFF2-40B4-BE49-F238E27FC236}">
                <a16:creationId xmlns:a16="http://schemas.microsoft.com/office/drawing/2014/main" id="{4158070F-717D-42D7-A989-DC362DB85BFC}"/>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Ellipse 45">
            <a:extLst>
              <a:ext uri="{FF2B5EF4-FFF2-40B4-BE49-F238E27FC236}">
                <a16:creationId xmlns:a16="http://schemas.microsoft.com/office/drawing/2014/main" id="{AEDCAFEB-6C7A-4CD1-8680-B9F72D24504B}"/>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ZoneTexte 34">
            <a:extLst>
              <a:ext uri="{FF2B5EF4-FFF2-40B4-BE49-F238E27FC236}">
                <a16:creationId xmlns:a16="http://schemas.microsoft.com/office/drawing/2014/main" id="{D3178F5C-0B06-487D-A3FF-EF1468AB81CF}"/>
              </a:ext>
            </a:extLst>
          </p:cNvPr>
          <p:cNvSpPr txBox="1"/>
          <p:nvPr/>
        </p:nvSpPr>
        <p:spPr>
          <a:xfrm>
            <a:off x="4790786" y="97017"/>
            <a:ext cx="3911600" cy="830997"/>
          </a:xfrm>
          <a:prstGeom prst="rect">
            <a:avLst/>
          </a:prstGeom>
          <a:noFill/>
        </p:spPr>
        <p:txBody>
          <a:bodyPr wrap="square" rtlCol="0">
            <a:spAutoFit/>
          </a:bodyPr>
          <a:lstStyle/>
          <a:p>
            <a:pPr algn="ctr"/>
            <a:r>
              <a:rPr lang="fr-FR" sz="4800" u="sng">
                <a:solidFill>
                  <a:schemeClr val="accent1">
                    <a:lumMod val="50000"/>
                  </a:schemeClr>
                </a:solidFill>
              </a:rPr>
              <a:t>La création</a:t>
            </a:r>
          </a:p>
        </p:txBody>
      </p:sp>
      <p:pic>
        <p:nvPicPr>
          <p:cNvPr id="37" name="Graphique 6" descr="Personne avec une idée avec un remplissage uni">
            <a:extLst>
              <a:ext uri="{FF2B5EF4-FFF2-40B4-BE49-F238E27FC236}">
                <a16:creationId xmlns:a16="http://schemas.microsoft.com/office/drawing/2014/main" id="{61F90885-D9BE-416F-9B6C-EE811EF05B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pic>
        <p:nvPicPr>
          <p:cNvPr id="38" name="Graphique 9" descr="Interface utilisateur ou expérience utilisateur avec un remplissage uni">
            <a:extLst>
              <a:ext uri="{FF2B5EF4-FFF2-40B4-BE49-F238E27FC236}">
                <a16:creationId xmlns:a16="http://schemas.microsoft.com/office/drawing/2014/main" id="{5EECDE36-6A12-43E5-8132-DC8D7C9F5F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grpSp>
        <p:nvGrpSpPr>
          <p:cNvPr id="3" name="Groupe 2">
            <a:extLst>
              <a:ext uri="{FF2B5EF4-FFF2-40B4-BE49-F238E27FC236}">
                <a16:creationId xmlns:a16="http://schemas.microsoft.com/office/drawing/2014/main" id="{3BA0BB11-17FD-4E04-895D-424582F0244D}"/>
              </a:ext>
            </a:extLst>
          </p:cNvPr>
          <p:cNvGrpSpPr/>
          <p:nvPr/>
        </p:nvGrpSpPr>
        <p:grpSpPr>
          <a:xfrm>
            <a:off x="465488" y="793232"/>
            <a:ext cx="612000" cy="612000"/>
            <a:chOff x="-959682" y="794504"/>
            <a:chExt cx="612000" cy="612000"/>
          </a:xfrm>
        </p:grpSpPr>
        <p:sp>
          <p:nvSpPr>
            <p:cNvPr id="2" name="Ellipse 1">
              <a:extLst>
                <a:ext uri="{FF2B5EF4-FFF2-40B4-BE49-F238E27FC236}">
                  <a16:creationId xmlns:a16="http://schemas.microsoft.com/office/drawing/2014/main" id="{42EF745B-8CA5-45DA-8CEC-0BE785A56885}"/>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9" name="Graphique 38" descr="Ampoule et engrenage">
              <a:hlinkClick r:id="rId7" action="ppaction://hlinksldjump"/>
              <a:extLst>
                <a:ext uri="{FF2B5EF4-FFF2-40B4-BE49-F238E27FC236}">
                  <a16:creationId xmlns:a16="http://schemas.microsoft.com/office/drawing/2014/main" id="{AE9144E7-15A3-4734-993B-A9C49A0BA8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1233"/>
              <a:ext cx="576000" cy="576000"/>
            </a:xfrm>
            <a:prstGeom prst="rect">
              <a:avLst/>
            </a:prstGeom>
          </p:spPr>
        </p:pic>
      </p:grpSp>
      <p:pic>
        <p:nvPicPr>
          <p:cNvPr id="40" name="Graphique 39" descr="Internet">
            <a:hlinkClick r:id="rId10" action="ppaction://hlinksldjump"/>
            <a:extLst>
              <a:ext uri="{FF2B5EF4-FFF2-40B4-BE49-F238E27FC236}">
                <a16:creationId xmlns:a16="http://schemas.microsoft.com/office/drawing/2014/main" id="{16462E9B-92DD-4886-A031-598EB3B904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41" name="Graphique 40" descr="Contrat">
            <a:hlinkClick r:id="rId13" action="ppaction://hlinksldjump"/>
            <a:extLst>
              <a:ext uri="{FF2B5EF4-FFF2-40B4-BE49-F238E27FC236}">
                <a16:creationId xmlns:a16="http://schemas.microsoft.com/office/drawing/2014/main" id="{6F5EE685-099E-41F3-93B0-793260962C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42" name="Graphique 41" descr="Conception Web">
            <a:hlinkClick r:id="rId16" action="ppaction://hlinksldjump"/>
            <a:extLst>
              <a:ext uri="{FF2B5EF4-FFF2-40B4-BE49-F238E27FC236}">
                <a16:creationId xmlns:a16="http://schemas.microsoft.com/office/drawing/2014/main" id="{13327E56-8348-4994-84C6-98780B2DCE1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pic>
        <p:nvPicPr>
          <p:cNvPr id="43" name="Graphique 42" descr="Cloud Computing">
            <a:extLst>
              <a:ext uri="{FF2B5EF4-FFF2-40B4-BE49-F238E27FC236}">
                <a16:creationId xmlns:a16="http://schemas.microsoft.com/office/drawing/2014/main" id="{45402F95-CDDC-4714-8F14-E7D4369883C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pic>
        <p:nvPicPr>
          <p:cNvPr id="44" name="Graphique 43" descr="Globe terrestre : Europe et Afrique">
            <a:extLst>
              <a:ext uri="{FF2B5EF4-FFF2-40B4-BE49-F238E27FC236}">
                <a16:creationId xmlns:a16="http://schemas.microsoft.com/office/drawing/2014/main" id="{F55A2074-23F8-4F99-B70F-60A5C0B3B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67" name="Graphique 6" descr="Personne avec une idée avec un remplissage uni">
            <a:hlinkClick r:id="rId23" action="ppaction://hlinksldjump"/>
            <a:extLst>
              <a:ext uri="{FF2B5EF4-FFF2-40B4-BE49-F238E27FC236}">
                <a16:creationId xmlns:a16="http://schemas.microsoft.com/office/drawing/2014/main" id="{E33AEC40-3558-4FB5-8BB0-AFB0A140232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68" name="Graphique 9" descr="Interface utilisateur ou expérience utilisateur avec un remplissage uni">
            <a:hlinkClick r:id="rId26" action="ppaction://hlinksldjump"/>
            <a:extLst>
              <a:ext uri="{FF2B5EF4-FFF2-40B4-BE49-F238E27FC236}">
                <a16:creationId xmlns:a16="http://schemas.microsoft.com/office/drawing/2014/main" id="{569D997B-3C1D-482B-8063-71DE33685D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69" name="Graphique 68" descr="Ampoule et engrenage">
            <a:hlinkClick r:id="rId7" action="ppaction://hlinksldjump"/>
            <a:extLst>
              <a:ext uri="{FF2B5EF4-FFF2-40B4-BE49-F238E27FC236}">
                <a16:creationId xmlns:a16="http://schemas.microsoft.com/office/drawing/2014/main" id="{E2CA38B1-2EC9-470C-9883-75D617F50BE7}"/>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2"/>
            <a:ext cx="576000" cy="576000"/>
          </a:xfrm>
          <a:prstGeom prst="rect">
            <a:avLst/>
          </a:prstGeom>
        </p:spPr>
      </p:pic>
      <p:pic>
        <p:nvPicPr>
          <p:cNvPr id="72" name="Graphique 71" descr="Internet">
            <a:hlinkClick r:id="rId10" action="ppaction://hlinksldjump"/>
            <a:extLst>
              <a:ext uri="{FF2B5EF4-FFF2-40B4-BE49-F238E27FC236}">
                <a16:creationId xmlns:a16="http://schemas.microsoft.com/office/drawing/2014/main" id="{4D1EAAC6-E966-4E64-887D-3A5480480F6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4" name="Graphique 73" descr="Contrat">
            <a:hlinkClick r:id="rId13" action="ppaction://hlinksldjump"/>
            <a:extLst>
              <a:ext uri="{FF2B5EF4-FFF2-40B4-BE49-F238E27FC236}">
                <a16:creationId xmlns:a16="http://schemas.microsoft.com/office/drawing/2014/main" id="{6E7F730E-0DE2-4FD3-91C6-4AF58442B65B}"/>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6" name="Graphique 75" descr="Conception Web">
            <a:hlinkClick r:id="rId16" action="ppaction://hlinksldjump"/>
            <a:extLst>
              <a:ext uri="{FF2B5EF4-FFF2-40B4-BE49-F238E27FC236}">
                <a16:creationId xmlns:a16="http://schemas.microsoft.com/office/drawing/2014/main" id="{C0569D5E-C18F-411D-A897-FB3D5788D3C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8" name="Graphique 77" descr="Cloud Computing">
            <a:hlinkClick r:id="rId37" action="ppaction://hlinksldjump"/>
            <a:extLst>
              <a:ext uri="{FF2B5EF4-FFF2-40B4-BE49-F238E27FC236}">
                <a16:creationId xmlns:a16="http://schemas.microsoft.com/office/drawing/2014/main" id="{032F1413-9C92-4E2C-82FC-3FCFE484553C}"/>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80" name="Graphique 79" descr="Globe terrestre : Europe et Afrique">
            <a:hlinkClick r:id="rId40" action="ppaction://hlinksldjump"/>
            <a:extLst>
              <a:ext uri="{FF2B5EF4-FFF2-40B4-BE49-F238E27FC236}">
                <a16:creationId xmlns:a16="http://schemas.microsoft.com/office/drawing/2014/main" id="{44EC74E8-911D-4182-8259-2C2A6FBF59B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4" name="ZoneTexte 3">
            <a:extLst>
              <a:ext uri="{FF2B5EF4-FFF2-40B4-BE49-F238E27FC236}">
                <a16:creationId xmlns:a16="http://schemas.microsoft.com/office/drawing/2014/main" id="{D3A75AAF-AF2E-4259-8539-72D7EEBE4E0D}"/>
              </a:ext>
            </a:extLst>
          </p:cNvPr>
          <p:cNvSpPr txBox="1"/>
          <p:nvPr/>
        </p:nvSpPr>
        <p:spPr>
          <a:xfrm>
            <a:off x="1485902" y="1494560"/>
            <a:ext cx="10527720" cy="4613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nSpc>
                <a:spcPct val="150000"/>
              </a:lnSpc>
              <a:buFont typeface="Arial"/>
              <a:buChar char="•"/>
            </a:pPr>
            <a:r>
              <a:rPr lang="fr-FR" sz="4000"/>
              <a:t>1989</a:t>
            </a:r>
            <a:endParaRPr lang="fr-FR" sz="4000">
              <a:cs typeface="Calibri" panose="020F0502020204030204"/>
            </a:endParaRPr>
          </a:p>
          <a:p>
            <a:pPr marL="571500" indent="-571500">
              <a:lnSpc>
                <a:spcPct val="150000"/>
              </a:lnSpc>
              <a:buFont typeface="Arial"/>
              <a:buChar char="•"/>
            </a:pPr>
            <a:r>
              <a:rPr lang="fr-FR" sz="4000">
                <a:cs typeface="Calibri" panose="020F0502020204030204"/>
              </a:rPr>
              <a:t>Aux CERN en Suisse</a:t>
            </a:r>
          </a:p>
          <a:p>
            <a:pPr marL="571500" indent="-571500">
              <a:lnSpc>
                <a:spcPct val="150000"/>
              </a:lnSpc>
              <a:buFont typeface="Arial"/>
              <a:buChar char="•"/>
            </a:pPr>
            <a:r>
              <a:rPr lang="fr-FR" sz="4000">
                <a:cs typeface="Calibri" panose="020F0502020204030204"/>
              </a:rPr>
              <a:t>Tim</a:t>
            </a:r>
            <a:r>
              <a:rPr lang="fr-FR" sz="4000">
                <a:ea typeface="+mn-lt"/>
                <a:cs typeface="+mn-lt"/>
              </a:rPr>
              <a:t> Bernes-Lee travaille et Robert </a:t>
            </a:r>
            <a:r>
              <a:rPr lang="fr-FR" sz="4000" err="1">
                <a:ea typeface="+mn-lt"/>
                <a:cs typeface="+mn-lt"/>
              </a:rPr>
              <a:t>Cailliau</a:t>
            </a:r>
            <a:endParaRPr lang="fr-FR" sz="4000" dirty="0" err="1">
              <a:ea typeface="+mn-lt"/>
              <a:cs typeface="+mn-lt"/>
            </a:endParaRPr>
          </a:p>
          <a:p>
            <a:pPr>
              <a:lnSpc>
                <a:spcPct val="150000"/>
              </a:lnSpc>
            </a:pPr>
            <a:endParaRPr lang="fr-FR" sz="4000">
              <a:ea typeface="+mn-lt"/>
              <a:cs typeface="+mn-lt"/>
            </a:endParaRPr>
          </a:p>
          <a:p>
            <a:pPr>
              <a:lnSpc>
                <a:spcPct val="150000"/>
              </a:lnSpc>
            </a:pPr>
            <a:r>
              <a:rPr lang="fr-FR" sz="4000">
                <a:ea typeface="+mn-lt"/>
                <a:cs typeface="+mn-lt"/>
              </a:rPr>
              <a:t>Nommé </a:t>
            </a:r>
            <a:r>
              <a:rPr lang="fr-FR" sz="4000">
                <a:solidFill>
                  <a:schemeClr val="bg1">
                    <a:lumMod val="85000"/>
                  </a:schemeClr>
                </a:solidFill>
                <a:ea typeface="+mn-lt"/>
                <a:cs typeface="+mn-lt"/>
              </a:rPr>
              <a:t>World Wide Web</a:t>
            </a:r>
            <a:r>
              <a:rPr lang="fr-FR" sz="4000">
                <a:ea typeface="+mn-lt"/>
                <a:cs typeface="+mn-lt"/>
              </a:rPr>
              <a:t> puis </a:t>
            </a:r>
            <a:r>
              <a:rPr lang="fr-FR" sz="4000">
                <a:solidFill>
                  <a:schemeClr val="bg1">
                    <a:lumMod val="85000"/>
                  </a:schemeClr>
                </a:solidFill>
                <a:ea typeface="+mn-lt"/>
                <a:cs typeface="+mn-lt"/>
              </a:rPr>
              <a:t>WEB</a:t>
            </a:r>
          </a:p>
        </p:txBody>
      </p:sp>
    </p:spTree>
    <p:extLst>
      <p:ext uri="{BB962C8B-B14F-4D97-AF65-F5344CB8AC3E}">
        <p14:creationId xmlns:p14="http://schemas.microsoft.com/office/powerpoint/2010/main" val="336199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2E0"/>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13941752"/>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00512015-AA50-4310-893A-1A9D97EE81AC}"/>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La différence entre internet et le Web</a:t>
            </a:r>
          </a:p>
        </p:txBody>
      </p:sp>
      <p:sp>
        <p:nvSpPr>
          <p:cNvPr id="44" name="Ellipse 43">
            <a:extLst>
              <a:ext uri="{FF2B5EF4-FFF2-40B4-BE49-F238E27FC236}">
                <a16:creationId xmlns:a16="http://schemas.microsoft.com/office/drawing/2014/main" id="{AC4E953C-ED88-47DE-AC31-B630E3D1526B}"/>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Ellipse 45">
            <a:extLst>
              <a:ext uri="{FF2B5EF4-FFF2-40B4-BE49-F238E27FC236}">
                <a16:creationId xmlns:a16="http://schemas.microsoft.com/office/drawing/2014/main" id="{4E993A5A-8802-4AA1-96D6-8AB8476A36CC}"/>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Ellipse 47">
            <a:extLst>
              <a:ext uri="{FF2B5EF4-FFF2-40B4-BE49-F238E27FC236}">
                <a16:creationId xmlns:a16="http://schemas.microsoft.com/office/drawing/2014/main" id="{0EFF124C-034E-4456-BBEB-9D91F1A27B47}"/>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Ellipse 49">
            <a:extLst>
              <a:ext uri="{FF2B5EF4-FFF2-40B4-BE49-F238E27FC236}">
                <a16:creationId xmlns:a16="http://schemas.microsoft.com/office/drawing/2014/main" id="{988A5C9F-9E60-471D-9FDE-A30187CC6D02}"/>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Ellipse 51">
            <a:extLst>
              <a:ext uri="{FF2B5EF4-FFF2-40B4-BE49-F238E27FC236}">
                <a16:creationId xmlns:a16="http://schemas.microsoft.com/office/drawing/2014/main" id="{AED6637D-02B5-4AF6-B2D6-5458C46FB1DC}"/>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Ellipse 53">
            <a:extLst>
              <a:ext uri="{FF2B5EF4-FFF2-40B4-BE49-F238E27FC236}">
                <a16:creationId xmlns:a16="http://schemas.microsoft.com/office/drawing/2014/main" id="{677E47B3-B2E8-489E-93D3-A1FA710CCCA8}"/>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8" name="Ellipse 57">
            <a:extLst>
              <a:ext uri="{FF2B5EF4-FFF2-40B4-BE49-F238E27FC236}">
                <a16:creationId xmlns:a16="http://schemas.microsoft.com/office/drawing/2014/main" id="{A7D06445-B027-42A8-8B3B-11C5672226BA}"/>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66" name="Graphique 6" descr="Personne avec une idée avec un remplissage uni">
            <a:extLst>
              <a:ext uri="{FF2B5EF4-FFF2-40B4-BE49-F238E27FC236}">
                <a16:creationId xmlns:a16="http://schemas.microsoft.com/office/drawing/2014/main" id="{A93185FA-C955-4C67-8D59-0197090D30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pic>
        <p:nvPicPr>
          <p:cNvPr id="68" name="Graphique 9" descr="Interface utilisateur ou expérience utilisateur avec un remplissage uni">
            <a:extLst>
              <a:ext uri="{FF2B5EF4-FFF2-40B4-BE49-F238E27FC236}">
                <a16:creationId xmlns:a16="http://schemas.microsoft.com/office/drawing/2014/main" id="{63D0F823-EBEC-49A7-A0A9-EA283C9604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pic>
        <p:nvPicPr>
          <p:cNvPr id="69" name="Graphique 68" descr="Ampoule et engrenage">
            <a:hlinkClick r:id="rId7" action="ppaction://hlinksldjump"/>
            <a:extLst>
              <a:ext uri="{FF2B5EF4-FFF2-40B4-BE49-F238E27FC236}">
                <a16:creationId xmlns:a16="http://schemas.microsoft.com/office/drawing/2014/main" id="{B449396D-E3E6-4E64-986C-499E9F050A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grpSp>
        <p:nvGrpSpPr>
          <p:cNvPr id="3" name="Groupe 2">
            <a:extLst>
              <a:ext uri="{FF2B5EF4-FFF2-40B4-BE49-F238E27FC236}">
                <a16:creationId xmlns:a16="http://schemas.microsoft.com/office/drawing/2014/main" id="{AAA7E169-5AB5-4FFA-A056-9123358470E0}"/>
              </a:ext>
            </a:extLst>
          </p:cNvPr>
          <p:cNvGrpSpPr/>
          <p:nvPr/>
        </p:nvGrpSpPr>
        <p:grpSpPr>
          <a:xfrm>
            <a:off x="538743" y="1484117"/>
            <a:ext cx="612000" cy="618049"/>
            <a:chOff x="-949970" y="1491670"/>
            <a:chExt cx="612000" cy="618049"/>
          </a:xfrm>
        </p:grpSpPr>
        <p:sp>
          <p:nvSpPr>
            <p:cNvPr id="56" name="Ellipse 55">
              <a:extLst>
                <a:ext uri="{FF2B5EF4-FFF2-40B4-BE49-F238E27FC236}">
                  <a16:creationId xmlns:a16="http://schemas.microsoft.com/office/drawing/2014/main" id="{06E52C1B-939C-461C-A9FA-D7D8D2DD3BE0}"/>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71" name="Graphique 70" descr="Internet">
              <a:hlinkClick r:id="rId10" action="ppaction://hlinksldjump"/>
              <a:extLst>
                <a:ext uri="{FF2B5EF4-FFF2-40B4-BE49-F238E27FC236}">
                  <a16:creationId xmlns:a16="http://schemas.microsoft.com/office/drawing/2014/main" id="{0DD48C1F-B023-4679-9AD1-2512099639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1970" y="1491670"/>
              <a:ext cx="576000" cy="576000"/>
            </a:xfrm>
            <a:prstGeom prst="rect">
              <a:avLst/>
            </a:prstGeom>
          </p:spPr>
        </p:pic>
      </p:grpSp>
      <p:pic>
        <p:nvPicPr>
          <p:cNvPr id="72" name="Graphique 71" descr="Contrat">
            <a:hlinkClick r:id="rId13" action="ppaction://hlinksldjump"/>
            <a:extLst>
              <a:ext uri="{FF2B5EF4-FFF2-40B4-BE49-F238E27FC236}">
                <a16:creationId xmlns:a16="http://schemas.microsoft.com/office/drawing/2014/main" id="{4A15391C-48D9-4392-A1D2-78EB7016AB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73" name="Graphique 72" descr="Conception Web">
            <a:hlinkClick r:id="rId16" action="ppaction://hlinksldjump"/>
            <a:extLst>
              <a:ext uri="{FF2B5EF4-FFF2-40B4-BE49-F238E27FC236}">
                <a16:creationId xmlns:a16="http://schemas.microsoft.com/office/drawing/2014/main" id="{CEEAA956-906A-4AF1-97DE-BCDAF1D4E92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pic>
        <p:nvPicPr>
          <p:cNvPr id="74" name="Graphique 73" descr="Cloud Computing">
            <a:extLst>
              <a:ext uri="{FF2B5EF4-FFF2-40B4-BE49-F238E27FC236}">
                <a16:creationId xmlns:a16="http://schemas.microsoft.com/office/drawing/2014/main" id="{5B564803-4D9C-42AF-8F2E-720502CFF34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pic>
        <p:nvPicPr>
          <p:cNvPr id="75" name="Graphique 74" descr="Globe terrestre : Europe et Afrique">
            <a:extLst>
              <a:ext uri="{FF2B5EF4-FFF2-40B4-BE49-F238E27FC236}">
                <a16:creationId xmlns:a16="http://schemas.microsoft.com/office/drawing/2014/main" id="{D30D3775-444F-4622-8D5A-D4FC7C16B8E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76" name="Graphique 6" descr="Personne avec une idée avec un remplissage uni">
            <a:hlinkClick r:id="rId23" action="ppaction://hlinksldjump"/>
            <a:extLst>
              <a:ext uri="{FF2B5EF4-FFF2-40B4-BE49-F238E27FC236}">
                <a16:creationId xmlns:a16="http://schemas.microsoft.com/office/drawing/2014/main" id="{344C11EA-6DF3-4AF8-B431-596C4EE3691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77" name="Graphique 9" descr="Interface utilisateur ou expérience utilisateur avec un remplissage uni">
            <a:hlinkClick r:id="rId26" action="ppaction://hlinksldjump"/>
            <a:extLst>
              <a:ext uri="{FF2B5EF4-FFF2-40B4-BE49-F238E27FC236}">
                <a16:creationId xmlns:a16="http://schemas.microsoft.com/office/drawing/2014/main" id="{DAA08A2C-02F4-4F42-9685-8EBC2958B5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78" name="Graphique 77" descr="Ampoule et engrenage">
            <a:hlinkClick r:id="rId7" action="ppaction://hlinksldjump"/>
            <a:extLst>
              <a:ext uri="{FF2B5EF4-FFF2-40B4-BE49-F238E27FC236}">
                <a16:creationId xmlns:a16="http://schemas.microsoft.com/office/drawing/2014/main" id="{97AB617D-C352-449E-B0ED-30EFB6031EEA}"/>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9" name="Graphique 78" descr="Internet">
            <a:hlinkClick r:id="rId10" action="ppaction://hlinksldjump"/>
            <a:extLst>
              <a:ext uri="{FF2B5EF4-FFF2-40B4-BE49-F238E27FC236}">
                <a16:creationId xmlns:a16="http://schemas.microsoft.com/office/drawing/2014/main" id="{994F028A-CDA0-47FC-9F23-673977F1399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80" name="Graphique 79" descr="Contrat">
            <a:hlinkClick r:id="rId13" action="ppaction://hlinksldjump"/>
            <a:extLst>
              <a:ext uri="{FF2B5EF4-FFF2-40B4-BE49-F238E27FC236}">
                <a16:creationId xmlns:a16="http://schemas.microsoft.com/office/drawing/2014/main" id="{651C311B-A10F-4383-A58C-6265F83EDD4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81" name="Graphique 80" descr="Conception Web">
            <a:hlinkClick r:id="rId16" action="ppaction://hlinksldjump"/>
            <a:extLst>
              <a:ext uri="{FF2B5EF4-FFF2-40B4-BE49-F238E27FC236}">
                <a16:creationId xmlns:a16="http://schemas.microsoft.com/office/drawing/2014/main" id="{FD6BF5D0-1509-4DEA-9D38-2AD91695E7EC}"/>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82" name="Graphique 81" descr="Cloud Computing">
            <a:hlinkClick r:id="rId37" action="ppaction://hlinksldjump"/>
            <a:extLst>
              <a:ext uri="{FF2B5EF4-FFF2-40B4-BE49-F238E27FC236}">
                <a16:creationId xmlns:a16="http://schemas.microsoft.com/office/drawing/2014/main" id="{4C8A7FDE-9DF9-497F-BD7D-052C18F744A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83" name="Graphique 82" descr="Globe terrestre : Europe et Afrique">
            <a:hlinkClick r:id="rId40" action="ppaction://hlinksldjump"/>
            <a:extLst>
              <a:ext uri="{FF2B5EF4-FFF2-40B4-BE49-F238E27FC236}">
                <a16:creationId xmlns:a16="http://schemas.microsoft.com/office/drawing/2014/main" id="{4BA899D2-ABFD-4799-8F2B-EA02C91F87A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graphicFrame>
        <p:nvGraphicFramePr>
          <p:cNvPr id="4" name="Tableau 4">
            <a:extLst>
              <a:ext uri="{FF2B5EF4-FFF2-40B4-BE49-F238E27FC236}">
                <a16:creationId xmlns:a16="http://schemas.microsoft.com/office/drawing/2014/main" id="{8CECCC13-828C-4D13-84A2-D04682218D83}"/>
              </a:ext>
            </a:extLst>
          </p:cNvPr>
          <p:cNvGraphicFramePr>
            <a:graphicFrameLocks noGrp="1"/>
          </p:cNvGraphicFramePr>
          <p:nvPr>
            <p:extLst>
              <p:ext uri="{D42A27DB-BD31-4B8C-83A1-F6EECF244321}">
                <p14:modId xmlns:p14="http://schemas.microsoft.com/office/powerpoint/2010/main" val="3656207432"/>
              </p:ext>
            </p:extLst>
          </p:nvPr>
        </p:nvGraphicFramePr>
        <p:xfrm>
          <a:off x="2071906" y="1959000"/>
          <a:ext cx="9357756" cy="3060915"/>
        </p:xfrm>
        <a:graphic>
          <a:graphicData uri="http://schemas.openxmlformats.org/drawingml/2006/table">
            <a:tbl>
              <a:tblPr firstRow="1" bandRow="1">
                <a:tableStyleId>{5C22544A-7EE6-4342-B048-85BDC9FD1C3A}</a:tableStyleId>
              </a:tblPr>
              <a:tblGrid>
                <a:gridCol w="4678878">
                  <a:extLst>
                    <a:ext uri="{9D8B030D-6E8A-4147-A177-3AD203B41FA5}">
                      <a16:colId xmlns:a16="http://schemas.microsoft.com/office/drawing/2014/main" val="1539324548"/>
                    </a:ext>
                  </a:extLst>
                </a:gridCol>
                <a:gridCol w="4678878">
                  <a:extLst>
                    <a:ext uri="{9D8B030D-6E8A-4147-A177-3AD203B41FA5}">
                      <a16:colId xmlns:a16="http://schemas.microsoft.com/office/drawing/2014/main" val="1001892"/>
                    </a:ext>
                  </a:extLst>
                </a:gridCol>
              </a:tblGrid>
              <a:tr h="774915">
                <a:tc>
                  <a:txBody>
                    <a:bodyPr/>
                    <a:lstStyle/>
                    <a:p>
                      <a:pPr algn="ctr"/>
                      <a:r>
                        <a:rPr lang="fr-FR" sz="4000"/>
                        <a:t>Internet (1934)</a:t>
                      </a:r>
                    </a:p>
                  </a:txBody>
                  <a:tcPr/>
                </a:tc>
                <a:tc>
                  <a:txBody>
                    <a:bodyPr/>
                    <a:lstStyle/>
                    <a:p>
                      <a:pPr algn="ctr"/>
                      <a:r>
                        <a:rPr lang="fr-FR" sz="4000"/>
                        <a:t>Web (1989)</a:t>
                      </a:r>
                      <a:endParaRPr lang="fr-FR"/>
                    </a:p>
                  </a:txBody>
                  <a:tcPr/>
                </a:tc>
                <a:extLst>
                  <a:ext uri="{0D108BD9-81ED-4DB2-BD59-A6C34878D82A}">
                    <a16:rowId xmlns:a16="http://schemas.microsoft.com/office/drawing/2014/main" val="3594289466"/>
                  </a:ext>
                </a:extLst>
              </a:tr>
              <a:tr h="762000">
                <a:tc>
                  <a:txBody>
                    <a:bodyPr/>
                    <a:lstStyle/>
                    <a:p>
                      <a:pPr algn="ctr"/>
                      <a:r>
                        <a:rPr lang="fr-FR" sz="4000"/>
                        <a:t>Réseau Mondial</a:t>
                      </a:r>
                    </a:p>
                  </a:txBody>
                  <a:tcPr/>
                </a:tc>
                <a:tc>
                  <a:txBody>
                    <a:bodyPr/>
                    <a:lstStyle/>
                    <a:p>
                      <a:pPr algn="ctr"/>
                      <a:r>
                        <a:rPr lang="fr-FR" sz="4000"/>
                        <a:t>Application à Internet</a:t>
                      </a:r>
                    </a:p>
                  </a:txBody>
                  <a:tcPr/>
                </a:tc>
                <a:extLst>
                  <a:ext uri="{0D108BD9-81ED-4DB2-BD59-A6C34878D82A}">
                    <a16:rowId xmlns:a16="http://schemas.microsoft.com/office/drawing/2014/main" val="4096804233"/>
                  </a:ext>
                </a:extLst>
              </a:tr>
              <a:tr h="762000">
                <a:tc>
                  <a:txBody>
                    <a:bodyPr/>
                    <a:lstStyle/>
                    <a:p>
                      <a:pPr algn="ctr"/>
                      <a:r>
                        <a:rPr lang="fr-FR" sz="4000"/>
                        <a:t>IP</a:t>
                      </a:r>
                    </a:p>
                  </a:txBody>
                  <a:tcPr/>
                </a:tc>
                <a:tc>
                  <a:txBody>
                    <a:bodyPr/>
                    <a:lstStyle/>
                    <a:p>
                      <a:pPr algn="ctr"/>
                      <a:r>
                        <a:rPr lang="fr-FR" sz="4000"/>
                        <a:t>Hypertexte</a:t>
                      </a:r>
                    </a:p>
                  </a:txBody>
                  <a:tcPr/>
                </a:tc>
                <a:extLst>
                  <a:ext uri="{0D108BD9-81ED-4DB2-BD59-A6C34878D82A}">
                    <a16:rowId xmlns:a16="http://schemas.microsoft.com/office/drawing/2014/main" val="3379696910"/>
                  </a:ext>
                </a:extLst>
              </a:tr>
              <a:tr h="762000">
                <a:tc>
                  <a:txBody>
                    <a:bodyPr/>
                    <a:lstStyle/>
                    <a:p>
                      <a:pPr algn="ctr"/>
                      <a:r>
                        <a:rPr lang="fr-FR" sz="4000"/>
                        <a:t>Partage</a:t>
                      </a:r>
                    </a:p>
                  </a:txBody>
                  <a:tcPr/>
                </a:tc>
                <a:tc>
                  <a:txBody>
                    <a:bodyPr/>
                    <a:lstStyle/>
                    <a:p>
                      <a:pPr algn="ctr"/>
                      <a:r>
                        <a:rPr lang="fr-FR" sz="4000"/>
                        <a:t>Fichier</a:t>
                      </a:r>
                    </a:p>
                  </a:txBody>
                  <a:tcPr/>
                </a:tc>
                <a:extLst>
                  <a:ext uri="{0D108BD9-81ED-4DB2-BD59-A6C34878D82A}">
                    <a16:rowId xmlns:a16="http://schemas.microsoft.com/office/drawing/2014/main" val="317612042"/>
                  </a:ext>
                </a:extLst>
              </a:tr>
            </a:tbl>
          </a:graphicData>
        </a:graphic>
      </p:graphicFrame>
    </p:spTree>
    <p:extLst>
      <p:ext uri="{BB962C8B-B14F-4D97-AF65-F5344CB8AC3E}">
        <p14:creationId xmlns:p14="http://schemas.microsoft.com/office/powerpoint/2010/main" val="2508753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BC9D7"/>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13248458"/>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5" name="ZoneTexte 34">
            <a:extLst>
              <a:ext uri="{FF2B5EF4-FFF2-40B4-BE49-F238E27FC236}">
                <a16:creationId xmlns:a16="http://schemas.microsoft.com/office/drawing/2014/main" id="{DE53B31F-2E66-48AE-9201-2C43B6C0C77C}"/>
              </a:ext>
            </a:extLst>
          </p:cNvPr>
          <p:cNvSpPr txBox="1"/>
          <p:nvPr/>
        </p:nvSpPr>
        <p:spPr>
          <a:xfrm>
            <a:off x="1814239" y="292159"/>
            <a:ext cx="9873091" cy="830997"/>
          </a:xfrm>
          <a:prstGeom prst="rect">
            <a:avLst/>
          </a:prstGeom>
          <a:noFill/>
        </p:spPr>
        <p:txBody>
          <a:bodyPr wrap="square" lIns="91440" tIns="45720" rIns="91440" bIns="45720" rtlCol="0" anchor="t">
            <a:spAutoFit/>
          </a:bodyPr>
          <a:lstStyle/>
          <a:p>
            <a:pPr algn="ctr"/>
            <a:r>
              <a:rPr lang="fr-FR" sz="4800" u="sng">
                <a:solidFill>
                  <a:schemeClr val="accent1">
                    <a:lumMod val="50000"/>
                  </a:schemeClr>
                </a:solidFill>
              </a:rPr>
              <a:t>Les innovations</a:t>
            </a:r>
          </a:p>
        </p:txBody>
      </p:sp>
      <p:sp>
        <p:nvSpPr>
          <p:cNvPr id="36" name="Ellipse 35">
            <a:extLst>
              <a:ext uri="{FF2B5EF4-FFF2-40B4-BE49-F238E27FC236}">
                <a16:creationId xmlns:a16="http://schemas.microsoft.com/office/drawing/2014/main" id="{6D32A6F1-8E64-4966-8EAB-35A9727BD36A}"/>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Ellipse 36">
            <a:extLst>
              <a:ext uri="{FF2B5EF4-FFF2-40B4-BE49-F238E27FC236}">
                <a16:creationId xmlns:a16="http://schemas.microsoft.com/office/drawing/2014/main" id="{D1DBC62F-EF96-4BB1-A6AD-B07BB643376B}"/>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Ellipse 37">
            <a:extLst>
              <a:ext uri="{FF2B5EF4-FFF2-40B4-BE49-F238E27FC236}">
                <a16:creationId xmlns:a16="http://schemas.microsoft.com/office/drawing/2014/main" id="{CBCF4C84-9402-4367-8871-19DCC4BDF30D}"/>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Ellipse 38">
            <a:extLst>
              <a:ext uri="{FF2B5EF4-FFF2-40B4-BE49-F238E27FC236}">
                <a16:creationId xmlns:a16="http://schemas.microsoft.com/office/drawing/2014/main" id="{C59A5052-0E03-4DC5-8062-F8FDFECCB487}"/>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Ellipse 39">
            <a:extLst>
              <a:ext uri="{FF2B5EF4-FFF2-40B4-BE49-F238E27FC236}">
                <a16:creationId xmlns:a16="http://schemas.microsoft.com/office/drawing/2014/main" id="{0D025C4F-C861-44D9-AE5D-5A856F3D32A8}"/>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Ellipse 41">
            <a:extLst>
              <a:ext uri="{FF2B5EF4-FFF2-40B4-BE49-F238E27FC236}">
                <a16:creationId xmlns:a16="http://schemas.microsoft.com/office/drawing/2014/main" id="{9A883900-8C09-4DFF-8127-F61BEF116A40}"/>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24F92CA6-9C01-4B5B-8BBD-FFDF5FB7732E}"/>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nvGrpSpPr>
          <p:cNvPr id="2" name="Groupe 1">
            <a:extLst>
              <a:ext uri="{FF2B5EF4-FFF2-40B4-BE49-F238E27FC236}">
                <a16:creationId xmlns:a16="http://schemas.microsoft.com/office/drawing/2014/main" id="{25C9F703-6E14-4795-BEC8-D24B8152F3CD}"/>
              </a:ext>
            </a:extLst>
          </p:cNvPr>
          <p:cNvGrpSpPr/>
          <p:nvPr/>
        </p:nvGrpSpPr>
        <p:grpSpPr>
          <a:xfrm>
            <a:off x="465488" y="2182934"/>
            <a:ext cx="612000" cy="612000"/>
            <a:chOff x="-954228" y="2189223"/>
            <a:chExt cx="612000" cy="612000"/>
          </a:xfrm>
        </p:grpSpPr>
        <p:sp>
          <p:nvSpPr>
            <p:cNvPr id="41" name="Ellipse 40">
              <a:extLst>
                <a:ext uri="{FF2B5EF4-FFF2-40B4-BE49-F238E27FC236}">
                  <a16:creationId xmlns:a16="http://schemas.microsoft.com/office/drawing/2014/main" id="{204DDE62-D16C-4C8F-BA94-1238D5686724}"/>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4" name="Graphique 6" descr="Personne avec une idée avec un remplissage uni">
              <a:extLst>
                <a:ext uri="{FF2B5EF4-FFF2-40B4-BE49-F238E27FC236}">
                  <a16:creationId xmlns:a16="http://schemas.microsoft.com/office/drawing/2014/main" id="{45ED3C1F-EB49-4AD3-AF7B-5012AED87C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grpSp>
      <p:pic>
        <p:nvPicPr>
          <p:cNvPr id="46" name="Graphique 9" descr="Interface utilisateur ou expérience utilisateur avec un remplissage uni">
            <a:extLst>
              <a:ext uri="{FF2B5EF4-FFF2-40B4-BE49-F238E27FC236}">
                <a16:creationId xmlns:a16="http://schemas.microsoft.com/office/drawing/2014/main" id="{1130AF70-8A18-4482-89F5-C393BC6B97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pic>
        <p:nvPicPr>
          <p:cNvPr id="48" name="Graphique 47" descr="Ampoule et engrenage">
            <a:hlinkClick r:id="rId7" action="ppaction://hlinksldjump"/>
            <a:extLst>
              <a:ext uri="{FF2B5EF4-FFF2-40B4-BE49-F238E27FC236}">
                <a16:creationId xmlns:a16="http://schemas.microsoft.com/office/drawing/2014/main" id="{6F6E4211-25A5-4096-B8DC-11CCC8BCFA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pic>
        <p:nvPicPr>
          <p:cNvPr id="50" name="Graphique 49" descr="Internet">
            <a:hlinkClick r:id="rId10" action="ppaction://hlinksldjump"/>
            <a:extLst>
              <a:ext uri="{FF2B5EF4-FFF2-40B4-BE49-F238E27FC236}">
                <a16:creationId xmlns:a16="http://schemas.microsoft.com/office/drawing/2014/main" id="{17C9C31B-D810-46F6-9367-913B0627D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52" name="Graphique 51" descr="Contrat">
            <a:hlinkClick r:id="rId13" action="ppaction://hlinksldjump"/>
            <a:extLst>
              <a:ext uri="{FF2B5EF4-FFF2-40B4-BE49-F238E27FC236}">
                <a16:creationId xmlns:a16="http://schemas.microsoft.com/office/drawing/2014/main" id="{FB8A39C8-228E-48AD-AEBA-C084813981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54" name="Graphique 53" descr="Conception Web">
            <a:hlinkClick r:id="rId16" action="ppaction://hlinksldjump"/>
            <a:extLst>
              <a:ext uri="{FF2B5EF4-FFF2-40B4-BE49-F238E27FC236}">
                <a16:creationId xmlns:a16="http://schemas.microsoft.com/office/drawing/2014/main" id="{E3959E5F-1040-4B91-B451-E47B3943FB6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pic>
        <p:nvPicPr>
          <p:cNvPr id="56" name="Graphique 55" descr="Cloud Computing">
            <a:extLst>
              <a:ext uri="{FF2B5EF4-FFF2-40B4-BE49-F238E27FC236}">
                <a16:creationId xmlns:a16="http://schemas.microsoft.com/office/drawing/2014/main" id="{2D0BDBBE-5819-476B-80AC-0AA5351B1BF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pic>
        <p:nvPicPr>
          <p:cNvPr id="58" name="Graphique 57" descr="Globe terrestre : Europe et Afrique">
            <a:extLst>
              <a:ext uri="{FF2B5EF4-FFF2-40B4-BE49-F238E27FC236}">
                <a16:creationId xmlns:a16="http://schemas.microsoft.com/office/drawing/2014/main" id="{F87AC192-72B7-42EB-9F01-067CAAD9FE8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65" name="Graphique 6" descr="Personne avec une idée avec un remplissage uni">
            <a:hlinkClick r:id="rId23" action="ppaction://hlinksldjump"/>
            <a:extLst>
              <a:ext uri="{FF2B5EF4-FFF2-40B4-BE49-F238E27FC236}">
                <a16:creationId xmlns:a16="http://schemas.microsoft.com/office/drawing/2014/main" id="{1E32254A-C6AE-494C-9AA7-8E67E7AA9D2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68" name="Graphique 9" descr="Interface utilisateur ou expérience utilisateur avec un remplissage uni">
            <a:hlinkClick r:id="rId26" action="ppaction://hlinksldjump"/>
            <a:extLst>
              <a:ext uri="{FF2B5EF4-FFF2-40B4-BE49-F238E27FC236}">
                <a16:creationId xmlns:a16="http://schemas.microsoft.com/office/drawing/2014/main" id="{BA46D20E-103D-4B4B-A6C1-0D7C6F22F24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69" name="Graphique 68" descr="Ampoule et engrenage">
            <a:hlinkClick r:id="rId7" action="ppaction://hlinksldjump"/>
            <a:extLst>
              <a:ext uri="{FF2B5EF4-FFF2-40B4-BE49-F238E27FC236}">
                <a16:creationId xmlns:a16="http://schemas.microsoft.com/office/drawing/2014/main" id="{FCD9AEBA-B0C0-4F23-917F-9ACF53E2A0D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1" name="Graphique 70" descr="Internet">
            <a:hlinkClick r:id="rId10" action="ppaction://hlinksldjump"/>
            <a:extLst>
              <a:ext uri="{FF2B5EF4-FFF2-40B4-BE49-F238E27FC236}">
                <a16:creationId xmlns:a16="http://schemas.microsoft.com/office/drawing/2014/main" id="{86C00482-DC0D-4E2B-946B-08820B33145E}"/>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2" name="Graphique 71" descr="Contrat">
            <a:hlinkClick r:id="rId13" action="ppaction://hlinksldjump"/>
            <a:extLst>
              <a:ext uri="{FF2B5EF4-FFF2-40B4-BE49-F238E27FC236}">
                <a16:creationId xmlns:a16="http://schemas.microsoft.com/office/drawing/2014/main" id="{D0D52DA2-BC9E-4867-96CC-DF858CE71CE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3" name="Graphique 72" descr="Conception Web">
            <a:hlinkClick r:id="rId16" action="ppaction://hlinksldjump"/>
            <a:extLst>
              <a:ext uri="{FF2B5EF4-FFF2-40B4-BE49-F238E27FC236}">
                <a16:creationId xmlns:a16="http://schemas.microsoft.com/office/drawing/2014/main" id="{DC98F589-F752-4077-82F3-C6AB1680794F}"/>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4" name="Graphique 73" descr="Cloud Computing">
            <a:hlinkClick r:id="rId37" action="ppaction://hlinksldjump"/>
            <a:extLst>
              <a:ext uri="{FF2B5EF4-FFF2-40B4-BE49-F238E27FC236}">
                <a16:creationId xmlns:a16="http://schemas.microsoft.com/office/drawing/2014/main" id="{45245E42-0FD9-4981-A903-2650CE5AEDAC}"/>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75" name="Graphique 74" descr="Globe terrestre : Europe et Afrique">
            <a:hlinkClick r:id="rId40" action="ppaction://hlinksldjump"/>
            <a:extLst>
              <a:ext uri="{FF2B5EF4-FFF2-40B4-BE49-F238E27FC236}">
                <a16:creationId xmlns:a16="http://schemas.microsoft.com/office/drawing/2014/main" id="{E0185585-7493-46A9-B6F4-E32F11A608E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3" name="ZoneTexte 2">
            <a:extLst>
              <a:ext uri="{FF2B5EF4-FFF2-40B4-BE49-F238E27FC236}">
                <a16:creationId xmlns:a16="http://schemas.microsoft.com/office/drawing/2014/main" id="{A8AF685D-4AC6-4554-994C-9C047920482A}"/>
              </a:ext>
            </a:extLst>
          </p:cNvPr>
          <p:cNvSpPr txBox="1"/>
          <p:nvPr/>
        </p:nvSpPr>
        <p:spPr>
          <a:xfrm>
            <a:off x="2252098" y="2180920"/>
            <a:ext cx="848417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fr-FR" sz="4000">
                <a:ea typeface="+mn-lt"/>
                <a:cs typeface="+mn-lt"/>
              </a:rPr>
              <a:t>Les liens hypertextes ou hyperliens.</a:t>
            </a:r>
            <a:endParaRPr lang="fr-FR"/>
          </a:p>
          <a:p>
            <a:endParaRPr lang="fr-FR" sz="4000" dirty="0">
              <a:cs typeface="Calibri"/>
            </a:endParaRPr>
          </a:p>
          <a:p>
            <a:pPr marL="571500" indent="-571500">
              <a:buFont typeface="Arial"/>
              <a:buChar char="•"/>
            </a:pPr>
            <a:r>
              <a:rPr lang="fr-FR" sz="4000" dirty="0">
                <a:cs typeface="Calibri"/>
              </a:rPr>
              <a:t>Le domaine du divertissement.</a:t>
            </a:r>
          </a:p>
          <a:p>
            <a:endParaRPr lang="fr-FR" sz="4000" dirty="0">
              <a:cs typeface="Calibri"/>
            </a:endParaRPr>
          </a:p>
          <a:p>
            <a:pPr marL="571500" indent="-571500">
              <a:buFont typeface="Arial"/>
              <a:buChar char="•"/>
            </a:pPr>
            <a:r>
              <a:rPr lang="fr-FR" sz="4000" dirty="0">
                <a:cs typeface="Calibri"/>
              </a:rPr>
              <a:t>Le domaine du travail.</a:t>
            </a:r>
            <a:endParaRPr lang="fr-FR" sz="4000" dirty="0">
              <a:ea typeface="+mn-lt"/>
              <a:cs typeface="+mn-lt"/>
            </a:endParaRPr>
          </a:p>
        </p:txBody>
      </p:sp>
    </p:spTree>
    <p:extLst>
      <p:ext uri="{BB962C8B-B14F-4D97-AF65-F5344CB8AC3E}">
        <p14:creationId xmlns:p14="http://schemas.microsoft.com/office/powerpoint/2010/main" val="3889697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ED5F5"/>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2996" y="-12553935"/>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459EEA7A-ADE3-4CEF-80FA-9D0002878FA7}"/>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L’évolution</a:t>
            </a:r>
          </a:p>
        </p:txBody>
      </p:sp>
      <p:sp>
        <p:nvSpPr>
          <p:cNvPr id="38" name="Ellipse 37">
            <a:extLst>
              <a:ext uri="{FF2B5EF4-FFF2-40B4-BE49-F238E27FC236}">
                <a16:creationId xmlns:a16="http://schemas.microsoft.com/office/drawing/2014/main" id="{00206C5E-B18B-4CD8-87AC-8C665F7D7456}"/>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Ellipse 38">
            <a:extLst>
              <a:ext uri="{FF2B5EF4-FFF2-40B4-BE49-F238E27FC236}">
                <a16:creationId xmlns:a16="http://schemas.microsoft.com/office/drawing/2014/main" id="{26F8388F-9FC6-4007-845D-49750725BA49}"/>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Ellipse 39">
            <a:extLst>
              <a:ext uri="{FF2B5EF4-FFF2-40B4-BE49-F238E27FC236}">
                <a16:creationId xmlns:a16="http://schemas.microsoft.com/office/drawing/2014/main" id="{BEF45BCC-7B00-45B7-A2C7-263E41DE0D0D}"/>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Ellipse 40">
            <a:extLst>
              <a:ext uri="{FF2B5EF4-FFF2-40B4-BE49-F238E27FC236}">
                <a16:creationId xmlns:a16="http://schemas.microsoft.com/office/drawing/2014/main" id="{652B2350-4BAD-4802-91C9-C0FD8485DC26}"/>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5FB2D628-7F47-4BD0-BB46-7A1ED86D0147}"/>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Ellipse 43">
            <a:extLst>
              <a:ext uri="{FF2B5EF4-FFF2-40B4-BE49-F238E27FC236}">
                <a16:creationId xmlns:a16="http://schemas.microsoft.com/office/drawing/2014/main" id="{E52970EB-DE58-46B7-AEB2-213B0FA50125}"/>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Ellipse 45">
            <a:extLst>
              <a:ext uri="{FF2B5EF4-FFF2-40B4-BE49-F238E27FC236}">
                <a16:creationId xmlns:a16="http://schemas.microsoft.com/office/drawing/2014/main" id="{C7579E48-9C9A-4F06-83B5-B0B6B83A9387}"/>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8" name="Graphique 6" descr="Personne avec une idée avec un remplissage uni">
            <a:extLst>
              <a:ext uri="{FF2B5EF4-FFF2-40B4-BE49-F238E27FC236}">
                <a16:creationId xmlns:a16="http://schemas.microsoft.com/office/drawing/2014/main" id="{C134F157-7F03-44AD-99CE-7248DB090E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grpSp>
        <p:nvGrpSpPr>
          <p:cNvPr id="20" name="Groupe 19">
            <a:extLst>
              <a:ext uri="{FF2B5EF4-FFF2-40B4-BE49-F238E27FC236}">
                <a16:creationId xmlns:a16="http://schemas.microsoft.com/office/drawing/2014/main" id="{5BF6C5ED-447C-47F4-97B0-EB3F4C35E701}"/>
              </a:ext>
            </a:extLst>
          </p:cNvPr>
          <p:cNvGrpSpPr/>
          <p:nvPr/>
        </p:nvGrpSpPr>
        <p:grpSpPr>
          <a:xfrm>
            <a:off x="465488" y="2877458"/>
            <a:ext cx="612000" cy="612000"/>
            <a:chOff x="-964039" y="2877458"/>
            <a:chExt cx="612000" cy="612000"/>
          </a:xfrm>
        </p:grpSpPr>
        <p:sp>
          <p:nvSpPr>
            <p:cNvPr id="42" name="Ellipse 41">
              <a:extLst>
                <a:ext uri="{FF2B5EF4-FFF2-40B4-BE49-F238E27FC236}">
                  <a16:creationId xmlns:a16="http://schemas.microsoft.com/office/drawing/2014/main" id="{13CC916A-0C21-49CE-A0A3-8DFD60BFF8D5}"/>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50" name="Graphique 9" descr="Interface utilisateur ou expérience utilisateur avec un remplissage uni">
              <a:extLst>
                <a:ext uri="{FF2B5EF4-FFF2-40B4-BE49-F238E27FC236}">
                  <a16:creationId xmlns:a16="http://schemas.microsoft.com/office/drawing/2014/main" id="{5267FE49-FB7E-4D69-A996-5926A3233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grpSp>
      <p:pic>
        <p:nvPicPr>
          <p:cNvPr id="52" name="Graphique 51" descr="Ampoule et engrenage">
            <a:hlinkClick r:id="rId7" action="ppaction://hlinksldjump"/>
            <a:extLst>
              <a:ext uri="{FF2B5EF4-FFF2-40B4-BE49-F238E27FC236}">
                <a16:creationId xmlns:a16="http://schemas.microsoft.com/office/drawing/2014/main" id="{A6282764-3F82-4E2C-AF47-3CE993EE91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pic>
        <p:nvPicPr>
          <p:cNvPr id="54" name="Graphique 53" descr="Internet">
            <a:hlinkClick r:id="rId10" action="ppaction://hlinksldjump"/>
            <a:extLst>
              <a:ext uri="{FF2B5EF4-FFF2-40B4-BE49-F238E27FC236}">
                <a16:creationId xmlns:a16="http://schemas.microsoft.com/office/drawing/2014/main" id="{53F1AE73-FECB-4B44-BC70-48F957B6EB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56" name="Graphique 55" descr="Contrat">
            <a:hlinkClick r:id="rId13" action="ppaction://hlinksldjump"/>
            <a:extLst>
              <a:ext uri="{FF2B5EF4-FFF2-40B4-BE49-F238E27FC236}">
                <a16:creationId xmlns:a16="http://schemas.microsoft.com/office/drawing/2014/main" id="{E86D8203-41BB-4089-B5EC-8BCEBE3484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58" name="Graphique 57" descr="Conception Web">
            <a:hlinkClick r:id="rId16" action="ppaction://hlinksldjump"/>
            <a:extLst>
              <a:ext uri="{FF2B5EF4-FFF2-40B4-BE49-F238E27FC236}">
                <a16:creationId xmlns:a16="http://schemas.microsoft.com/office/drawing/2014/main" id="{66D698BC-C09F-4DC9-ACAD-F181FECF68C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pic>
        <p:nvPicPr>
          <p:cNvPr id="64" name="Graphique 63" descr="Cloud Computing">
            <a:extLst>
              <a:ext uri="{FF2B5EF4-FFF2-40B4-BE49-F238E27FC236}">
                <a16:creationId xmlns:a16="http://schemas.microsoft.com/office/drawing/2014/main" id="{DBEF08E3-62E1-4486-A3AA-91B1206257F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pic>
        <p:nvPicPr>
          <p:cNvPr id="68" name="Graphique 67" descr="Globe terrestre : Europe et Afrique">
            <a:extLst>
              <a:ext uri="{FF2B5EF4-FFF2-40B4-BE49-F238E27FC236}">
                <a16:creationId xmlns:a16="http://schemas.microsoft.com/office/drawing/2014/main" id="{E381086A-60DC-48E9-BF52-398DF306B82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69" name="Graphique 6" descr="Personne avec une idée avec un remplissage uni">
            <a:hlinkClick r:id="rId23" action="ppaction://hlinksldjump"/>
            <a:extLst>
              <a:ext uri="{FF2B5EF4-FFF2-40B4-BE49-F238E27FC236}">
                <a16:creationId xmlns:a16="http://schemas.microsoft.com/office/drawing/2014/main" id="{E377EA81-E3FE-4940-AFDC-982558E9835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71" name="Graphique 9" descr="Interface utilisateur ou expérience utilisateur avec un remplissage uni">
            <a:hlinkClick r:id="rId26" action="ppaction://hlinksldjump"/>
            <a:extLst>
              <a:ext uri="{FF2B5EF4-FFF2-40B4-BE49-F238E27FC236}">
                <a16:creationId xmlns:a16="http://schemas.microsoft.com/office/drawing/2014/main" id="{D4C9D717-5053-4F96-8E52-BD8EF204A02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20802" y="2895458"/>
            <a:ext cx="576000" cy="576000"/>
          </a:xfrm>
          <a:prstGeom prst="rect">
            <a:avLst/>
          </a:prstGeom>
        </p:spPr>
      </p:pic>
      <p:pic>
        <p:nvPicPr>
          <p:cNvPr id="72" name="Graphique 71" descr="Ampoule et engrenage">
            <a:hlinkClick r:id="rId7" action="ppaction://hlinksldjump"/>
            <a:extLst>
              <a:ext uri="{FF2B5EF4-FFF2-40B4-BE49-F238E27FC236}">
                <a16:creationId xmlns:a16="http://schemas.microsoft.com/office/drawing/2014/main" id="{2B1E7D52-93CB-4458-A24E-80E51C48142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3" name="Graphique 72" descr="Internet">
            <a:hlinkClick r:id="rId10" action="ppaction://hlinksldjump"/>
            <a:extLst>
              <a:ext uri="{FF2B5EF4-FFF2-40B4-BE49-F238E27FC236}">
                <a16:creationId xmlns:a16="http://schemas.microsoft.com/office/drawing/2014/main" id="{124004FF-1F4D-4748-8974-71DC4442CBB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4" name="Graphique 73" descr="Contrat">
            <a:hlinkClick r:id="rId13" action="ppaction://hlinksldjump"/>
            <a:extLst>
              <a:ext uri="{FF2B5EF4-FFF2-40B4-BE49-F238E27FC236}">
                <a16:creationId xmlns:a16="http://schemas.microsoft.com/office/drawing/2014/main" id="{F8F90593-AB95-4CA8-BE79-3B7E602A426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5" name="Graphique 74" descr="Conception Web">
            <a:hlinkClick r:id="rId16" action="ppaction://hlinksldjump"/>
            <a:extLst>
              <a:ext uri="{FF2B5EF4-FFF2-40B4-BE49-F238E27FC236}">
                <a16:creationId xmlns:a16="http://schemas.microsoft.com/office/drawing/2014/main" id="{318EE050-302C-495D-9D3B-762FE8DB3EAF}"/>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6" name="Graphique 75" descr="Cloud Computing">
            <a:hlinkClick r:id="rId37" action="ppaction://hlinksldjump"/>
            <a:extLst>
              <a:ext uri="{FF2B5EF4-FFF2-40B4-BE49-F238E27FC236}">
                <a16:creationId xmlns:a16="http://schemas.microsoft.com/office/drawing/2014/main" id="{25D598E8-CD6A-44C1-A762-A04BD08837F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77" name="Graphique 76" descr="Globe terrestre : Europe et Afrique">
            <a:hlinkClick r:id="rId40" action="ppaction://hlinksldjump"/>
            <a:extLst>
              <a:ext uri="{FF2B5EF4-FFF2-40B4-BE49-F238E27FC236}">
                <a16:creationId xmlns:a16="http://schemas.microsoft.com/office/drawing/2014/main" id="{92C13AC9-7324-4528-8B7D-DF76AB1B0513}"/>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2" name="ZoneTexte 1">
            <a:extLst>
              <a:ext uri="{FF2B5EF4-FFF2-40B4-BE49-F238E27FC236}">
                <a16:creationId xmlns:a16="http://schemas.microsoft.com/office/drawing/2014/main" id="{20599C1E-D789-4BF8-8F18-84DD62134D3B}"/>
              </a:ext>
            </a:extLst>
          </p:cNvPr>
          <p:cNvSpPr txBox="1"/>
          <p:nvPr/>
        </p:nvSpPr>
        <p:spPr>
          <a:xfrm>
            <a:off x="1585995" y="1495586"/>
            <a:ext cx="10376111" cy="4613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fr-FR" sz="4000">
                <a:cs typeface="Calibri"/>
              </a:rPr>
              <a:t>Le 12 Mars 1989 au CERN par Tim Berners-Lee</a:t>
            </a:r>
          </a:p>
          <a:p>
            <a:pPr marL="285750" indent="-285750">
              <a:lnSpc>
                <a:spcPct val="150000"/>
              </a:lnSpc>
              <a:buFont typeface="Arial"/>
              <a:buChar char="•"/>
            </a:pPr>
            <a:r>
              <a:rPr lang="fr-FR" sz="4000">
                <a:ea typeface="+mn-lt"/>
                <a:cs typeface="+mn-lt"/>
              </a:rPr>
              <a:t>Le 30 avril 1993  Web public</a:t>
            </a:r>
          </a:p>
          <a:p>
            <a:pPr marL="285750" indent="-285750">
              <a:lnSpc>
                <a:spcPct val="150000"/>
              </a:lnSpc>
              <a:buFont typeface="Arial"/>
              <a:buChar char="•"/>
            </a:pPr>
            <a:r>
              <a:rPr lang="fr-FR" sz="4000">
                <a:cs typeface="Calibri"/>
              </a:rPr>
              <a:t>2008 </a:t>
            </a:r>
            <a:r>
              <a:rPr lang="fr-FR" sz="4000">
                <a:ea typeface="+mn-lt"/>
                <a:cs typeface="+mn-lt"/>
              </a:rPr>
              <a:t>Les applis mobiles</a:t>
            </a:r>
          </a:p>
          <a:p>
            <a:pPr marL="285750" indent="-285750">
              <a:lnSpc>
                <a:spcPct val="150000"/>
              </a:lnSpc>
              <a:buFont typeface="Arial"/>
              <a:buChar char="•"/>
            </a:pPr>
            <a:r>
              <a:rPr lang="fr-FR" sz="4000">
                <a:cs typeface="Calibri"/>
              </a:rPr>
              <a:t>2010 Le HTML5</a:t>
            </a:r>
          </a:p>
          <a:p>
            <a:pPr marL="285750" indent="-285750">
              <a:lnSpc>
                <a:spcPct val="150000"/>
              </a:lnSpc>
              <a:buFont typeface="Arial"/>
              <a:buChar char="•"/>
            </a:pPr>
            <a:r>
              <a:rPr lang="fr-FR" sz="4000">
                <a:cs typeface="Calibri"/>
              </a:rPr>
              <a:t>Futur : </a:t>
            </a:r>
            <a:r>
              <a:rPr lang="fr-FR" sz="4000">
                <a:ea typeface="+mn-lt"/>
                <a:cs typeface="+mn-lt"/>
              </a:rPr>
              <a:t>Projet Solid et Web 5.0</a:t>
            </a:r>
            <a:endParaRPr lang="fr-FR" sz="4000">
              <a:cs typeface="Calibri"/>
            </a:endParaRPr>
          </a:p>
        </p:txBody>
      </p:sp>
    </p:spTree>
    <p:extLst>
      <p:ext uri="{BB962C8B-B14F-4D97-AF65-F5344CB8AC3E}">
        <p14:creationId xmlns:p14="http://schemas.microsoft.com/office/powerpoint/2010/main" val="7692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BC9D7"/>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11859412"/>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E2A49AD4-ED6F-4115-B562-547D11FE0E8A}"/>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Les protocoles</a:t>
            </a:r>
          </a:p>
        </p:txBody>
      </p:sp>
      <p:sp>
        <p:nvSpPr>
          <p:cNvPr id="37" name="Ellipse 36">
            <a:extLst>
              <a:ext uri="{FF2B5EF4-FFF2-40B4-BE49-F238E27FC236}">
                <a16:creationId xmlns:a16="http://schemas.microsoft.com/office/drawing/2014/main" id="{4F02117C-78D5-4AF6-BEA6-2C76ABB02AE2}"/>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Ellipse 37">
            <a:extLst>
              <a:ext uri="{FF2B5EF4-FFF2-40B4-BE49-F238E27FC236}">
                <a16:creationId xmlns:a16="http://schemas.microsoft.com/office/drawing/2014/main" id="{5D9C77BB-A5A5-403E-9EC4-E29983F9FF03}"/>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Ellipse 38">
            <a:extLst>
              <a:ext uri="{FF2B5EF4-FFF2-40B4-BE49-F238E27FC236}">
                <a16:creationId xmlns:a16="http://schemas.microsoft.com/office/drawing/2014/main" id="{E902A8E2-B601-4DAA-A4F0-90D8A6C58A72}"/>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Ellipse 40">
            <a:extLst>
              <a:ext uri="{FF2B5EF4-FFF2-40B4-BE49-F238E27FC236}">
                <a16:creationId xmlns:a16="http://schemas.microsoft.com/office/drawing/2014/main" id="{21352124-B9D0-49C8-BF28-3EE9AD6660E2}"/>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Ellipse 41">
            <a:extLst>
              <a:ext uri="{FF2B5EF4-FFF2-40B4-BE49-F238E27FC236}">
                <a16:creationId xmlns:a16="http://schemas.microsoft.com/office/drawing/2014/main" id="{96229F9F-6674-4435-9CEA-52CE02E2CCB9}"/>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639595D6-F527-42B5-9A67-DD2F66C40E9A}"/>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Ellipse 43">
            <a:extLst>
              <a:ext uri="{FF2B5EF4-FFF2-40B4-BE49-F238E27FC236}">
                <a16:creationId xmlns:a16="http://schemas.microsoft.com/office/drawing/2014/main" id="{79097302-3458-4B1F-9036-89EE3383C407}"/>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6" name="Graphique 6" descr="Personne avec une idée avec un remplissage uni">
            <a:extLst>
              <a:ext uri="{FF2B5EF4-FFF2-40B4-BE49-F238E27FC236}">
                <a16:creationId xmlns:a16="http://schemas.microsoft.com/office/drawing/2014/main" id="{57ABB7A5-0113-4C70-811E-B7FEFC92D0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682" y="2200935"/>
            <a:ext cx="576000" cy="576000"/>
          </a:xfrm>
          <a:prstGeom prst="rect">
            <a:avLst/>
          </a:prstGeom>
        </p:spPr>
      </p:pic>
      <p:pic>
        <p:nvPicPr>
          <p:cNvPr id="48" name="Graphique 9" descr="Interface utilisateur ou expérience utilisateur avec un remplissage uni">
            <a:extLst>
              <a:ext uri="{FF2B5EF4-FFF2-40B4-BE49-F238E27FC236}">
                <a16:creationId xmlns:a16="http://schemas.microsoft.com/office/drawing/2014/main" id="{E36C125D-B9D4-4152-8AF9-2F06B58F8B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1682" y="2895458"/>
            <a:ext cx="576000" cy="576000"/>
          </a:xfrm>
          <a:prstGeom prst="rect">
            <a:avLst/>
          </a:prstGeom>
        </p:spPr>
      </p:pic>
      <p:pic>
        <p:nvPicPr>
          <p:cNvPr id="50" name="Graphique 49" descr="Ampoule et engrenage">
            <a:hlinkClick r:id="rId6" action="ppaction://hlinksldjump"/>
            <a:extLst>
              <a:ext uri="{FF2B5EF4-FFF2-40B4-BE49-F238E27FC236}">
                <a16:creationId xmlns:a16="http://schemas.microsoft.com/office/drawing/2014/main" id="{9F559213-93E4-4D32-AE72-AF35F872D2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682" y="813118"/>
            <a:ext cx="576000" cy="576000"/>
          </a:xfrm>
          <a:prstGeom prst="rect">
            <a:avLst/>
          </a:prstGeom>
        </p:spPr>
      </p:pic>
      <p:pic>
        <p:nvPicPr>
          <p:cNvPr id="52" name="Graphique 51" descr="Internet">
            <a:hlinkClick r:id="rId9" action="ppaction://hlinksldjump"/>
            <a:extLst>
              <a:ext uri="{FF2B5EF4-FFF2-40B4-BE49-F238E27FC236}">
                <a16:creationId xmlns:a16="http://schemas.microsoft.com/office/drawing/2014/main" id="{B73770BE-D901-46C0-A0EE-B31F631F17D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682" y="1507641"/>
            <a:ext cx="576000" cy="576000"/>
          </a:xfrm>
          <a:prstGeom prst="rect">
            <a:avLst/>
          </a:prstGeom>
        </p:spPr>
      </p:pic>
      <p:grpSp>
        <p:nvGrpSpPr>
          <p:cNvPr id="18" name="Groupe 17">
            <a:extLst>
              <a:ext uri="{FF2B5EF4-FFF2-40B4-BE49-F238E27FC236}">
                <a16:creationId xmlns:a16="http://schemas.microsoft.com/office/drawing/2014/main" id="{3563FC36-A686-4AB0-884D-904C3569E3CA}"/>
              </a:ext>
            </a:extLst>
          </p:cNvPr>
          <p:cNvGrpSpPr/>
          <p:nvPr/>
        </p:nvGrpSpPr>
        <p:grpSpPr>
          <a:xfrm>
            <a:off x="465488" y="3572850"/>
            <a:ext cx="612000" cy="612000"/>
            <a:chOff x="-964039" y="3574624"/>
            <a:chExt cx="612000" cy="612000"/>
          </a:xfrm>
        </p:grpSpPr>
        <p:sp>
          <p:nvSpPr>
            <p:cNvPr id="40" name="Ellipse 39">
              <a:extLst>
                <a:ext uri="{FF2B5EF4-FFF2-40B4-BE49-F238E27FC236}">
                  <a16:creationId xmlns:a16="http://schemas.microsoft.com/office/drawing/2014/main" id="{070D64EA-2322-46BC-9F8F-8A2A7BA0825A}"/>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54" name="Graphique 53" descr="Contrat">
              <a:hlinkClick r:id="rId12" action="ppaction://hlinksldjump"/>
              <a:extLst>
                <a:ext uri="{FF2B5EF4-FFF2-40B4-BE49-F238E27FC236}">
                  <a16:creationId xmlns:a16="http://schemas.microsoft.com/office/drawing/2014/main" id="{A7086B01-ED0A-4DE5-B6D1-7729FACC85B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039" y="3596430"/>
              <a:ext cx="576000" cy="576000"/>
            </a:xfrm>
            <a:prstGeom prst="rect">
              <a:avLst/>
            </a:prstGeom>
          </p:spPr>
        </p:pic>
      </p:grpSp>
      <p:pic>
        <p:nvPicPr>
          <p:cNvPr id="56" name="Graphique 55" descr="Conception Web">
            <a:hlinkClick r:id="rId15" action="ppaction://hlinksldjump"/>
            <a:extLst>
              <a:ext uri="{FF2B5EF4-FFF2-40B4-BE49-F238E27FC236}">
                <a16:creationId xmlns:a16="http://schemas.microsoft.com/office/drawing/2014/main" id="{AA911530-ACFE-4C81-8288-A8F05C9E95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1970" y="4283275"/>
            <a:ext cx="576000" cy="576000"/>
          </a:xfrm>
          <a:prstGeom prst="rect">
            <a:avLst/>
          </a:prstGeom>
        </p:spPr>
      </p:pic>
      <p:pic>
        <p:nvPicPr>
          <p:cNvPr id="58" name="Graphique 57" descr="Cloud Computing">
            <a:extLst>
              <a:ext uri="{FF2B5EF4-FFF2-40B4-BE49-F238E27FC236}">
                <a16:creationId xmlns:a16="http://schemas.microsoft.com/office/drawing/2014/main" id="{93A5F688-E456-444E-912D-33A909E645E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1970" y="4976569"/>
            <a:ext cx="576000" cy="576000"/>
          </a:xfrm>
          <a:prstGeom prst="rect">
            <a:avLst/>
          </a:prstGeom>
        </p:spPr>
      </p:pic>
      <p:pic>
        <p:nvPicPr>
          <p:cNvPr id="63" name="Graphique 62" descr="Globe terrestre : Europe et Afrique">
            <a:extLst>
              <a:ext uri="{FF2B5EF4-FFF2-40B4-BE49-F238E27FC236}">
                <a16:creationId xmlns:a16="http://schemas.microsoft.com/office/drawing/2014/main" id="{7918D743-7E7F-4824-8EFE-F25BE5B5F71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41682" y="5669863"/>
            <a:ext cx="576000" cy="576000"/>
          </a:xfrm>
          <a:prstGeom prst="rect">
            <a:avLst/>
          </a:prstGeom>
        </p:spPr>
      </p:pic>
      <p:pic>
        <p:nvPicPr>
          <p:cNvPr id="68" name="Graphique 6" descr="Personne avec une idée avec un remplissage uni">
            <a:hlinkClick r:id="rId22" action="ppaction://hlinksldjump"/>
            <a:extLst>
              <a:ext uri="{FF2B5EF4-FFF2-40B4-BE49-F238E27FC236}">
                <a16:creationId xmlns:a16="http://schemas.microsoft.com/office/drawing/2014/main" id="{28858F17-B89E-409C-815E-D8FFEBE0BB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1090" y="2200935"/>
            <a:ext cx="576000" cy="576000"/>
          </a:xfrm>
          <a:prstGeom prst="rect">
            <a:avLst/>
          </a:prstGeom>
        </p:spPr>
      </p:pic>
      <p:pic>
        <p:nvPicPr>
          <p:cNvPr id="69" name="Graphique 9" descr="Interface utilisateur ou expérience utilisateur avec un remplissage uni">
            <a:hlinkClick r:id="rId25" action="ppaction://hlinksldjump"/>
            <a:extLst>
              <a:ext uri="{FF2B5EF4-FFF2-40B4-BE49-F238E27FC236}">
                <a16:creationId xmlns:a16="http://schemas.microsoft.com/office/drawing/2014/main" id="{4E51261E-475F-4C0A-9BB7-A4CC398F607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1090" y="2895458"/>
            <a:ext cx="576000" cy="576000"/>
          </a:xfrm>
          <a:prstGeom prst="rect">
            <a:avLst/>
          </a:prstGeom>
        </p:spPr>
      </p:pic>
      <p:pic>
        <p:nvPicPr>
          <p:cNvPr id="71" name="Graphique 70" descr="Ampoule et engrenage">
            <a:hlinkClick r:id="rId6" action="ppaction://hlinksldjump"/>
            <a:extLst>
              <a:ext uri="{FF2B5EF4-FFF2-40B4-BE49-F238E27FC236}">
                <a16:creationId xmlns:a16="http://schemas.microsoft.com/office/drawing/2014/main" id="{62791020-8365-4547-957D-794916208C7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0802" y="811233"/>
            <a:ext cx="576000" cy="576000"/>
          </a:xfrm>
          <a:prstGeom prst="rect">
            <a:avLst/>
          </a:prstGeom>
        </p:spPr>
      </p:pic>
      <p:pic>
        <p:nvPicPr>
          <p:cNvPr id="72" name="Graphique 71" descr="Internet">
            <a:hlinkClick r:id="rId9" action="ppaction://hlinksldjump"/>
            <a:extLst>
              <a:ext uri="{FF2B5EF4-FFF2-40B4-BE49-F238E27FC236}">
                <a16:creationId xmlns:a16="http://schemas.microsoft.com/office/drawing/2014/main" id="{0FAD0EC2-D88E-4F72-B89C-02847BF6B76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11090" y="1507641"/>
            <a:ext cx="576000" cy="576000"/>
          </a:xfrm>
          <a:prstGeom prst="rect">
            <a:avLst/>
          </a:prstGeom>
        </p:spPr>
      </p:pic>
      <p:pic>
        <p:nvPicPr>
          <p:cNvPr id="73" name="Graphique 72" descr="Contrat">
            <a:hlinkClick r:id="rId12" action="ppaction://hlinksldjump"/>
            <a:extLst>
              <a:ext uri="{FF2B5EF4-FFF2-40B4-BE49-F238E27FC236}">
                <a16:creationId xmlns:a16="http://schemas.microsoft.com/office/drawing/2014/main" id="{B84964B2-76DA-40A9-B4E2-40A1249B2F6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20802" y="3589981"/>
            <a:ext cx="576000" cy="576000"/>
          </a:xfrm>
          <a:prstGeom prst="rect">
            <a:avLst/>
          </a:prstGeom>
        </p:spPr>
      </p:pic>
      <p:pic>
        <p:nvPicPr>
          <p:cNvPr id="74" name="Graphique 73" descr="Conception Web">
            <a:hlinkClick r:id="rId15" action="ppaction://hlinksldjump"/>
            <a:extLst>
              <a:ext uri="{FF2B5EF4-FFF2-40B4-BE49-F238E27FC236}">
                <a16:creationId xmlns:a16="http://schemas.microsoft.com/office/drawing/2014/main" id="{42F05FBE-5F6E-4C1A-8DD3-4934CE9AC11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20802" y="4283275"/>
            <a:ext cx="576000" cy="576000"/>
          </a:xfrm>
          <a:prstGeom prst="rect">
            <a:avLst/>
          </a:prstGeom>
        </p:spPr>
      </p:pic>
      <p:pic>
        <p:nvPicPr>
          <p:cNvPr id="75" name="Graphique 74" descr="Cloud Computing">
            <a:hlinkClick r:id="rId36" action="ppaction://hlinksldjump"/>
            <a:extLst>
              <a:ext uri="{FF2B5EF4-FFF2-40B4-BE49-F238E27FC236}">
                <a16:creationId xmlns:a16="http://schemas.microsoft.com/office/drawing/2014/main" id="{2565A7F0-B542-438F-A336-12372688511B}"/>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20802" y="4976569"/>
            <a:ext cx="576000" cy="576000"/>
          </a:xfrm>
          <a:prstGeom prst="rect">
            <a:avLst/>
          </a:prstGeom>
        </p:spPr>
      </p:pic>
      <p:pic>
        <p:nvPicPr>
          <p:cNvPr id="76" name="Graphique 75" descr="Globe terrestre : Europe et Afrique">
            <a:hlinkClick r:id="rId39" action="ppaction://hlinksldjump"/>
            <a:extLst>
              <a:ext uri="{FF2B5EF4-FFF2-40B4-BE49-F238E27FC236}">
                <a16:creationId xmlns:a16="http://schemas.microsoft.com/office/drawing/2014/main" id="{3C923869-A41F-4706-A11F-DC202F15B091}"/>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11090" y="5669863"/>
            <a:ext cx="576000" cy="576000"/>
          </a:xfrm>
          <a:prstGeom prst="rect">
            <a:avLst/>
          </a:prstGeom>
        </p:spPr>
      </p:pic>
      <p:graphicFrame>
        <p:nvGraphicFramePr>
          <p:cNvPr id="3" name="Tableau 4">
            <a:extLst>
              <a:ext uri="{FF2B5EF4-FFF2-40B4-BE49-F238E27FC236}">
                <a16:creationId xmlns:a16="http://schemas.microsoft.com/office/drawing/2014/main" id="{7DDCAF00-48CA-4E97-AB60-170AADA5566E}"/>
              </a:ext>
            </a:extLst>
          </p:cNvPr>
          <p:cNvGraphicFramePr>
            <a:graphicFrameLocks noGrp="1"/>
          </p:cNvGraphicFramePr>
          <p:nvPr>
            <p:extLst>
              <p:ext uri="{D42A27DB-BD31-4B8C-83A1-F6EECF244321}">
                <p14:modId xmlns:p14="http://schemas.microsoft.com/office/powerpoint/2010/main" val="3548506894"/>
              </p:ext>
            </p:extLst>
          </p:nvPr>
        </p:nvGraphicFramePr>
        <p:xfrm>
          <a:off x="2268359" y="2268563"/>
          <a:ext cx="9357756" cy="2847555"/>
        </p:xfrm>
        <a:graphic>
          <a:graphicData uri="http://schemas.openxmlformats.org/drawingml/2006/table">
            <a:tbl>
              <a:tblPr firstRow="1" bandRow="1">
                <a:tableStyleId>{5C22544A-7EE6-4342-B048-85BDC9FD1C3A}</a:tableStyleId>
              </a:tblPr>
              <a:tblGrid>
                <a:gridCol w="4678878">
                  <a:extLst>
                    <a:ext uri="{9D8B030D-6E8A-4147-A177-3AD203B41FA5}">
                      <a16:colId xmlns:a16="http://schemas.microsoft.com/office/drawing/2014/main" val="1539324548"/>
                    </a:ext>
                  </a:extLst>
                </a:gridCol>
                <a:gridCol w="4678878">
                  <a:extLst>
                    <a:ext uri="{9D8B030D-6E8A-4147-A177-3AD203B41FA5}">
                      <a16:colId xmlns:a16="http://schemas.microsoft.com/office/drawing/2014/main" val="1001892"/>
                    </a:ext>
                  </a:extLst>
                </a:gridCol>
              </a:tblGrid>
              <a:tr h="774915">
                <a:tc>
                  <a:txBody>
                    <a:bodyPr/>
                    <a:lstStyle/>
                    <a:p>
                      <a:pPr lvl="0" algn="ctr">
                        <a:buNone/>
                      </a:pPr>
                      <a:r>
                        <a:rPr lang="fr-FR" sz="4000"/>
                        <a:t>Bas niveau</a:t>
                      </a:r>
                    </a:p>
                  </a:txBody>
                  <a:tcPr/>
                </a:tc>
                <a:tc>
                  <a:txBody>
                    <a:bodyPr/>
                    <a:lstStyle/>
                    <a:p>
                      <a:pPr lvl="0" algn="ctr">
                        <a:buNone/>
                      </a:pPr>
                      <a:r>
                        <a:rPr lang="fr-FR" sz="4000"/>
                        <a:t>Haut niveau</a:t>
                      </a:r>
                      <a:endParaRPr lang="fr-FR"/>
                    </a:p>
                  </a:txBody>
                  <a:tcPr/>
                </a:tc>
                <a:extLst>
                  <a:ext uri="{0D108BD9-81ED-4DB2-BD59-A6C34878D82A}">
                    <a16:rowId xmlns:a16="http://schemas.microsoft.com/office/drawing/2014/main" val="3594289466"/>
                  </a:ext>
                </a:extLst>
              </a:tr>
              <a:tr h="762000">
                <a:tc>
                  <a:txBody>
                    <a:bodyPr/>
                    <a:lstStyle/>
                    <a:p>
                      <a:pPr lvl="0" algn="ctr">
                        <a:buNone/>
                      </a:pPr>
                      <a:r>
                        <a:rPr lang="fr-FR" sz="4000"/>
                        <a:t>TCP / UDP</a:t>
                      </a:r>
                    </a:p>
                  </a:txBody>
                  <a:tcPr/>
                </a:tc>
                <a:tc>
                  <a:txBody>
                    <a:bodyPr/>
                    <a:lstStyle/>
                    <a:p>
                      <a:pPr lvl="0" algn="ctr">
                        <a:buNone/>
                      </a:pPr>
                      <a:r>
                        <a:rPr lang="fr-FR" sz="4000"/>
                        <a:t>HTTP / HTTPS</a:t>
                      </a:r>
                    </a:p>
                  </a:txBody>
                  <a:tcPr/>
                </a:tc>
                <a:extLst>
                  <a:ext uri="{0D108BD9-81ED-4DB2-BD59-A6C34878D82A}">
                    <a16:rowId xmlns:a16="http://schemas.microsoft.com/office/drawing/2014/main" val="4096804233"/>
                  </a:ext>
                </a:extLst>
              </a:tr>
              <a:tr h="762000">
                <a:tc>
                  <a:txBody>
                    <a:bodyPr/>
                    <a:lstStyle/>
                    <a:p>
                      <a:pPr algn="ctr"/>
                      <a:r>
                        <a:rPr lang="fr-FR" sz="4000"/>
                        <a:t>Transport d'information</a:t>
                      </a:r>
                    </a:p>
                  </a:txBody>
                  <a:tcPr/>
                </a:tc>
                <a:tc>
                  <a:txBody>
                    <a:bodyPr/>
                    <a:lstStyle/>
                    <a:p>
                      <a:pPr algn="ctr"/>
                      <a:r>
                        <a:rPr lang="fr-FR" sz="4000"/>
                        <a:t>Créer une requête  aux serveurs</a:t>
                      </a:r>
                    </a:p>
                  </a:txBody>
                  <a:tcPr/>
                </a:tc>
                <a:extLst>
                  <a:ext uri="{0D108BD9-81ED-4DB2-BD59-A6C34878D82A}">
                    <a16:rowId xmlns:a16="http://schemas.microsoft.com/office/drawing/2014/main" val="3379696910"/>
                  </a:ext>
                </a:extLst>
              </a:tr>
            </a:tbl>
          </a:graphicData>
        </a:graphic>
      </p:graphicFrame>
    </p:spTree>
    <p:extLst>
      <p:ext uri="{BB962C8B-B14F-4D97-AF65-F5344CB8AC3E}">
        <p14:creationId xmlns:p14="http://schemas.microsoft.com/office/powerpoint/2010/main" val="314185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2E0"/>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11166118"/>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AB266EE1-AD98-41A0-B4F9-832DDAD38EDF}"/>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Les langages</a:t>
            </a:r>
          </a:p>
        </p:txBody>
      </p:sp>
      <p:sp>
        <p:nvSpPr>
          <p:cNvPr id="37" name="Ellipse 36">
            <a:extLst>
              <a:ext uri="{FF2B5EF4-FFF2-40B4-BE49-F238E27FC236}">
                <a16:creationId xmlns:a16="http://schemas.microsoft.com/office/drawing/2014/main" id="{EDCEFFD0-EFFA-411C-B2D6-BB153DB17FAE}"/>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Ellipse 37">
            <a:extLst>
              <a:ext uri="{FF2B5EF4-FFF2-40B4-BE49-F238E27FC236}">
                <a16:creationId xmlns:a16="http://schemas.microsoft.com/office/drawing/2014/main" id="{9B6264AD-2337-412E-A068-1B9808B1D6EF}"/>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Ellipse 39">
            <a:extLst>
              <a:ext uri="{FF2B5EF4-FFF2-40B4-BE49-F238E27FC236}">
                <a16:creationId xmlns:a16="http://schemas.microsoft.com/office/drawing/2014/main" id="{530DE955-A60E-42AD-9F12-8FF3E023FD32}"/>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Ellipse 40">
            <a:extLst>
              <a:ext uri="{FF2B5EF4-FFF2-40B4-BE49-F238E27FC236}">
                <a16:creationId xmlns:a16="http://schemas.microsoft.com/office/drawing/2014/main" id="{100ADCE7-A7E2-48F4-8450-501669084B32}"/>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Ellipse 41">
            <a:extLst>
              <a:ext uri="{FF2B5EF4-FFF2-40B4-BE49-F238E27FC236}">
                <a16:creationId xmlns:a16="http://schemas.microsoft.com/office/drawing/2014/main" id="{A880E895-5EF4-41E1-8D83-6D3F9D4713EE}"/>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A47D933D-6353-4998-A1AA-5FD946E08CE2}"/>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Ellipse 43">
            <a:extLst>
              <a:ext uri="{FF2B5EF4-FFF2-40B4-BE49-F238E27FC236}">
                <a16:creationId xmlns:a16="http://schemas.microsoft.com/office/drawing/2014/main" id="{D17AAE11-BEDB-4FCC-9124-13A8FB8372F6}"/>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6" name="Graphique 6" descr="Personne avec une idée avec un remplissage uni">
            <a:extLst>
              <a:ext uri="{FF2B5EF4-FFF2-40B4-BE49-F238E27FC236}">
                <a16:creationId xmlns:a16="http://schemas.microsoft.com/office/drawing/2014/main" id="{47819446-4F4E-45D6-8413-8F3B557DDF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pic>
        <p:nvPicPr>
          <p:cNvPr id="48" name="Graphique 9" descr="Interface utilisateur ou expérience utilisateur avec un remplissage uni">
            <a:extLst>
              <a:ext uri="{FF2B5EF4-FFF2-40B4-BE49-F238E27FC236}">
                <a16:creationId xmlns:a16="http://schemas.microsoft.com/office/drawing/2014/main" id="{00A13A58-99C6-4FB2-BA84-E4CD1C5D3A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pic>
        <p:nvPicPr>
          <p:cNvPr id="50" name="Graphique 49" descr="Ampoule et engrenage">
            <a:hlinkClick r:id="rId7" action="ppaction://hlinksldjump"/>
            <a:extLst>
              <a:ext uri="{FF2B5EF4-FFF2-40B4-BE49-F238E27FC236}">
                <a16:creationId xmlns:a16="http://schemas.microsoft.com/office/drawing/2014/main" id="{F22AB598-0610-4F98-A7A8-AE08AF1F18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pic>
        <p:nvPicPr>
          <p:cNvPr id="52" name="Graphique 51" descr="Internet">
            <a:hlinkClick r:id="rId10" action="ppaction://hlinksldjump"/>
            <a:extLst>
              <a:ext uri="{FF2B5EF4-FFF2-40B4-BE49-F238E27FC236}">
                <a16:creationId xmlns:a16="http://schemas.microsoft.com/office/drawing/2014/main" id="{79DD3F53-C4F8-42EA-AF18-209DB73F48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54" name="Graphique 53" descr="Contrat">
            <a:hlinkClick r:id="rId13" action="ppaction://hlinksldjump"/>
            <a:extLst>
              <a:ext uri="{FF2B5EF4-FFF2-40B4-BE49-F238E27FC236}">
                <a16:creationId xmlns:a16="http://schemas.microsoft.com/office/drawing/2014/main" id="{8FEAD343-955E-47C6-B136-183143678B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grpSp>
        <p:nvGrpSpPr>
          <p:cNvPr id="18" name="Groupe 17">
            <a:extLst>
              <a:ext uri="{FF2B5EF4-FFF2-40B4-BE49-F238E27FC236}">
                <a16:creationId xmlns:a16="http://schemas.microsoft.com/office/drawing/2014/main" id="{A99E54A6-985A-472E-8FF4-F07D0DCD3FAD}"/>
              </a:ext>
            </a:extLst>
          </p:cNvPr>
          <p:cNvGrpSpPr/>
          <p:nvPr/>
        </p:nvGrpSpPr>
        <p:grpSpPr>
          <a:xfrm>
            <a:off x="465488" y="4264660"/>
            <a:ext cx="612000" cy="612000"/>
            <a:chOff x="-952320" y="4265275"/>
            <a:chExt cx="612000" cy="612000"/>
          </a:xfrm>
        </p:grpSpPr>
        <p:sp>
          <p:nvSpPr>
            <p:cNvPr id="39" name="Ellipse 38">
              <a:extLst>
                <a:ext uri="{FF2B5EF4-FFF2-40B4-BE49-F238E27FC236}">
                  <a16:creationId xmlns:a16="http://schemas.microsoft.com/office/drawing/2014/main" id="{6BA6C54D-96C0-4497-8DD8-9FEB7E90404E}"/>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56" name="Graphique 55" descr="Conception Web">
              <a:hlinkClick r:id="rId16" action="ppaction://hlinksldjump"/>
              <a:extLst>
                <a:ext uri="{FF2B5EF4-FFF2-40B4-BE49-F238E27FC236}">
                  <a16:creationId xmlns:a16="http://schemas.microsoft.com/office/drawing/2014/main" id="{A48D070F-D510-4B02-8873-FD4144863F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grpSp>
      <p:pic>
        <p:nvPicPr>
          <p:cNvPr id="58" name="Graphique 57" descr="Cloud Computing">
            <a:extLst>
              <a:ext uri="{FF2B5EF4-FFF2-40B4-BE49-F238E27FC236}">
                <a16:creationId xmlns:a16="http://schemas.microsoft.com/office/drawing/2014/main" id="{F92E1059-FA92-45C2-9710-CA641D67D2B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pic>
        <p:nvPicPr>
          <p:cNvPr id="62" name="Graphique 61" descr="Globe terrestre : Europe et Afrique">
            <a:extLst>
              <a:ext uri="{FF2B5EF4-FFF2-40B4-BE49-F238E27FC236}">
                <a16:creationId xmlns:a16="http://schemas.microsoft.com/office/drawing/2014/main" id="{27CFE181-1CFF-4059-AB60-A57634D785E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68" name="Graphique 6" descr="Personne avec une idée avec un remplissage uni">
            <a:hlinkClick r:id="rId23" action="ppaction://hlinksldjump"/>
            <a:extLst>
              <a:ext uri="{FF2B5EF4-FFF2-40B4-BE49-F238E27FC236}">
                <a16:creationId xmlns:a16="http://schemas.microsoft.com/office/drawing/2014/main" id="{1194D043-53B4-499F-9259-84926B684A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69" name="Graphique 9" descr="Interface utilisateur ou expérience utilisateur avec un remplissage uni">
            <a:hlinkClick r:id="rId26" action="ppaction://hlinksldjump"/>
            <a:extLst>
              <a:ext uri="{FF2B5EF4-FFF2-40B4-BE49-F238E27FC236}">
                <a16:creationId xmlns:a16="http://schemas.microsoft.com/office/drawing/2014/main" id="{37E69A2B-1F54-4ECB-8689-DA6EC4463DF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71" name="Graphique 70" descr="Ampoule et engrenage">
            <a:hlinkClick r:id="rId7" action="ppaction://hlinksldjump"/>
            <a:extLst>
              <a:ext uri="{FF2B5EF4-FFF2-40B4-BE49-F238E27FC236}">
                <a16:creationId xmlns:a16="http://schemas.microsoft.com/office/drawing/2014/main" id="{CCC9BB9D-C08E-4C23-9DE2-F6C0D46925C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2" name="Graphique 71" descr="Internet">
            <a:hlinkClick r:id="rId10" action="ppaction://hlinksldjump"/>
            <a:extLst>
              <a:ext uri="{FF2B5EF4-FFF2-40B4-BE49-F238E27FC236}">
                <a16:creationId xmlns:a16="http://schemas.microsoft.com/office/drawing/2014/main" id="{3CDF0F21-F2C3-4880-A0CE-5A5E2F21AA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3" name="Graphique 72" descr="Contrat">
            <a:hlinkClick r:id="rId13" action="ppaction://hlinksldjump"/>
            <a:extLst>
              <a:ext uri="{FF2B5EF4-FFF2-40B4-BE49-F238E27FC236}">
                <a16:creationId xmlns:a16="http://schemas.microsoft.com/office/drawing/2014/main" id="{48C48A77-87F0-404B-8F0D-858406F69B2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4" name="Graphique 73" descr="Conception Web">
            <a:hlinkClick r:id="rId16" action="ppaction://hlinksldjump"/>
            <a:extLst>
              <a:ext uri="{FF2B5EF4-FFF2-40B4-BE49-F238E27FC236}">
                <a16:creationId xmlns:a16="http://schemas.microsoft.com/office/drawing/2014/main" id="{9C049CCE-941C-467B-B4C8-071517AC5433}"/>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5" name="Graphique 74" descr="Cloud Computing">
            <a:hlinkClick r:id="rId37" action="ppaction://hlinksldjump"/>
            <a:extLst>
              <a:ext uri="{FF2B5EF4-FFF2-40B4-BE49-F238E27FC236}">
                <a16:creationId xmlns:a16="http://schemas.microsoft.com/office/drawing/2014/main" id="{E2294F71-B2FA-4724-B538-62E970E1461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76" name="Graphique 75" descr="Globe terrestre : Europe et Afrique">
            <a:hlinkClick r:id="rId40" action="ppaction://hlinksldjump"/>
            <a:extLst>
              <a:ext uri="{FF2B5EF4-FFF2-40B4-BE49-F238E27FC236}">
                <a16:creationId xmlns:a16="http://schemas.microsoft.com/office/drawing/2014/main" id="{BD44A772-2ADD-4C14-872B-09C1D96DD2B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2" name="ZoneTexte 1">
            <a:extLst>
              <a:ext uri="{FF2B5EF4-FFF2-40B4-BE49-F238E27FC236}">
                <a16:creationId xmlns:a16="http://schemas.microsoft.com/office/drawing/2014/main" id="{8F23397E-8BC7-4ED0-BBBB-592F8E826475}"/>
              </a:ext>
            </a:extLst>
          </p:cNvPr>
          <p:cNvSpPr txBox="1"/>
          <p:nvPr/>
        </p:nvSpPr>
        <p:spPr>
          <a:xfrm>
            <a:off x="2207819" y="1259883"/>
            <a:ext cx="9873091" cy="4985980"/>
          </a:xfrm>
          <a:prstGeom prst="rect">
            <a:avLst/>
          </a:prstGeom>
          <a:noFill/>
        </p:spPr>
        <p:txBody>
          <a:bodyPr wrap="square" rtlCol="0">
            <a:spAutoFit/>
          </a:bodyPr>
          <a:lstStyle/>
          <a:p>
            <a:pPr marL="571500" indent="-571500" fontAlgn="base">
              <a:lnSpc>
                <a:spcPct val="150000"/>
              </a:lnSpc>
              <a:buFont typeface="Arial" panose="020B0604020202020204" pitchFamily="34" charset="0"/>
              <a:buChar char="•"/>
            </a:pPr>
            <a:r>
              <a:rPr lang="fr-FR" sz="4000"/>
              <a:t>HTML (Hypertexte Markup Langage)  </a:t>
            </a:r>
          </a:p>
          <a:p>
            <a:pPr marL="571500" indent="-571500" fontAlgn="base">
              <a:lnSpc>
                <a:spcPct val="150000"/>
              </a:lnSpc>
              <a:buFont typeface="Arial" panose="020B0604020202020204" pitchFamily="34" charset="0"/>
              <a:buChar char="•"/>
            </a:pPr>
            <a:r>
              <a:rPr lang="fr-FR" sz="4000"/>
              <a:t>CSS (</a:t>
            </a:r>
            <a:r>
              <a:rPr lang="fr-FR" sz="4000" err="1"/>
              <a:t>Cascading</a:t>
            </a:r>
            <a:r>
              <a:rPr lang="fr-FR" sz="4000"/>
              <a:t> Style Sheets) </a:t>
            </a:r>
          </a:p>
          <a:p>
            <a:pPr marL="571500" indent="-571500" fontAlgn="base">
              <a:lnSpc>
                <a:spcPct val="150000"/>
              </a:lnSpc>
              <a:buFont typeface="Arial" panose="020B0604020202020204" pitchFamily="34" charset="0"/>
              <a:buChar char="•"/>
            </a:pPr>
            <a:r>
              <a:rPr lang="fr-FR" sz="4000"/>
              <a:t>PHP (HyperText </a:t>
            </a:r>
            <a:r>
              <a:rPr lang="fr-FR" sz="4000" err="1"/>
              <a:t>preprocessor</a:t>
            </a:r>
            <a:r>
              <a:rPr lang="fr-FR" sz="4000"/>
              <a:t>) </a:t>
            </a:r>
          </a:p>
          <a:p>
            <a:pPr marL="571500" indent="-571500" fontAlgn="base">
              <a:lnSpc>
                <a:spcPct val="150000"/>
              </a:lnSpc>
              <a:buFont typeface="Arial" panose="020B0604020202020204" pitchFamily="34" charset="0"/>
              <a:buChar char="•"/>
            </a:pPr>
            <a:r>
              <a:rPr lang="fr-FR" sz="4000"/>
              <a:t>SQL (</a:t>
            </a:r>
            <a:r>
              <a:rPr lang="fr-FR" sz="4000" i="1" err="1"/>
              <a:t>Structured</a:t>
            </a:r>
            <a:r>
              <a:rPr lang="fr-FR" sz="4000" i="1"/>
              <a:t> </a:t>
            </a:r>
            <a:r>
              <a:rPr lang="fr-FR" sz="4000" i="1" err="1"/>
              <a:t>Query</a:t>
            </a:r>
            <a:r>
              <a:rPr lang="fr-FR" sz="4000" i="1"/>
              <a:t> </a:t>
            </a:r>
            <a:r>
              <a:rPr lang="fr-FR" sz="4000" i="1" err="1"/>
              <a:t>Language</a:t>
            </a:r>
            <a:r>
              <a:rPr lang="fr-FR" sz="4000" i="1"/>
              <a:t>)</a:t>
            </a:r>
          </a:p>
          <a:p>
            <a:pPr marL="571500" indent="-571500" fontAlgn="base">
              <a:lnSpc>
                <a:spcPct val="150000"/>
              </a:lnSpc>
              <a:buFont typeface="Arial" panose="020B0604020202020204" pitchFamily="34" charset="0"/>
              <a:buChar char="•"/>
            </a:pPr>
            <a:r>
              <a:rPr lang="fr-FR" sz="4000"/>
              <a:t> JavaScript </a:t>
            </a:r>
          </a:p>
          <a:p>
            <a:endParaRPr lang="fr-CH"/>
          </a:p>
        </p:txBody>
      </p:sp>
    </p:spTree>
    <p:extLst>
      <p:ext uri="{BB962C8B-B14F-4D97-AF65-F5344CB8AC3E}">
        <p14:creationId xmlns:p14="http://schemas.microsoft.com/office/powerpoint/2010/main" val="3545425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98B4"/>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10472824"/>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8E7E18E4-DDF0-480F-8F2B-FB96B1A385E4}"/>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Les objets connectés</a:t>
            </a:r>
          </a:p>
        </p:txBody>
      </p:sp>
      <p:sp>
        <p:nvSpPr>
          <p:cNvPr id="37" name="Ellipse 36">
            <a:extLst>
              <a:ext uri="{FF2B5EF4-FFF2-40B4-BE49-F238E27FC236}">
                <a16:creationId xmlns:a16="http://schemas.microsoft.com/office/drawing/2014/main" id="{D052B2EC-5AA2-4824-AFE0-7CEB09BBCE26}"/>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Ellipse 38">
            <a:extLst>
              <a:ext uri="{FF2B5EF4-FFF2-40B4-BE49-F238E27FC236}">
                <a16:creationId xmlns:a16="http://schemas.microsoft.com/office/drawing/2014/main" id="{B2FD8B37-6D69-4750-ACE2-AC0CF54679CD}"/>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Ellipse 39">
            <a:extLst>
              <a:ext uri="{FF2B5EF4-FFF2-40B4-BE49-F238E27FC236}">
                <a16:creationId xmlns:a16="http://schemas.microsoft.com/office/drawing/2014/main" id="{F04ED6FE-E807-49F6-9E54-38269FA9CF64}"/>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Ellipse 40">
            <a:extLst>
              <a:ext uri="{FF2B5EF4-FFF2-40B4-BE49-F238E27FC236}">
                <a16:creationId xmlns:a16="http://schemas.microsoft.com/office/drawing/2014/main" id="{53122C09-4636-4645-B69C-1777BD59EF94}"/>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Ellipse 41">
            <a:extLst>
              <a:ext uri="{FF2B5EF4-FFF2-40B4-BE49-F238E27FC236}">
                <a16:creationId xmlns:a16="http://schemas.microsoft.com/office/drawing/2014/main" id="{7ABE75A6-4988-4938-B680-F7B777307421}"/>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85ACAE04-1FD3-4F63-960D-0BFF83CE17EE}"/>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Ellipse 43">
            <a:extLst>
              <a:ext uri="{FF2B5EF4-FFF2-40B4-BE49-F238E27FC236}">
                <a16:creationId xmlns:a16="http://schemas.microsoft.com/office/drawing/2014/main" id="{F8463519-50D0-4964-AD67-B4B635355C1A}"/>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6" name="Graphique 6" descr="Personne avec une idée avec un remplissage uni">
            <a:extLst>
              <a:ext uri="{FF2B5EF4-FFF2-40B4-BE49-F238E27FC236}">
                <a16:creationId xmlns:a16="http://schemas.microsoft.com/office/drawing/2014/main" id="{678D96D5-D7C2-40F8-9B6A-5BC25B84A5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pic>
        <p:nvPicPr>
          <p:cNvPr id="48" name="Graphique 9" descr="Interface utilisateur ou expérience utilisateur avec un remplissage uni">
            <a:extLst>
              <a:ext uri="{FF2B5EF4-FFF2-40B4-BE49-F238E27FC236}">
                <a16:creationId xmlns:a16="http://schemas.microsoft.com/office/drawing/2014/main" id="{34B6C431-1D64-424C-BE65-701ACF56E3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pic>
        <p:nvPicPr>
          <p:cNvPr id="50" name="Graphique 49" descr="Ampoule et engrenage">
            <a:hlinkClick r:id="rId7" action="ppaction://hlinksldjump"/>
            <a:extLst>
              <a:ext uri="{FF2B5EF4-FFF2-40B4-BE49-F238E27FC236}">
                <a16:creationId xmlns:a16="http://schemas.microsoft.com/office/drawing/2014/main" id="{5951C0CB-28C8-40DE-B14E-3535078EE7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pic>
        <p:nvPicPr>
          <p:cNvPr id="52" name="Graphique 51" descr="Internet">
            <a:hlinkClick r:id="rId10" action="ppaction://hlinksldjump"/>
            <a:extLst>
              <a:ext uri="{FF2B5EF4-FFF2-40B4-BE49-F238E27FC236}">
                <a16:creationId xmlns:a16="http://schemas.microsoft.com/office/drawing/2014/main" id="{04C8ECDE-EE72-4FAD-BB0F-3FF9087556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54" name="Graphique 53" descr="Contrat">
            <a:hlinkClick r:id="rId13" action="ppaction://hlinksldjump"/>
            <a:extLst>
              <a:ext uri="{FF2B5EF4-FFF2-40B4-BE49-F238E27FC236}">
                <a16:creationId xmlns:a16="http://schemas.microsoft.com/office/drawing/2014/main" id="{91373FD4-7328-4C5F-A754-2CAE4B209FC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56" name="Graphique 55" descr="Conception Web">
            <a:hlinkClick r:id="rId16" action="ppaction://hlinksldjump"/>
            <a:extLst>
              <a:ext uri="{FF2B5EF4-FFF2-40B4-BE49-F238E27FC236}">
                <a16:creationId xmlns:a16="http://schemas.microsoft.com/office/drawing/2014/main" id="{3CF8BE1A-E617-45FC-9842-39BF7345105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grpSp>
        <p:nvGrpSpPr>
          <p:cNvPr id="2" name="Groupe 1">
            <a:extLst>
              <a:ext uri="{FF2B5EF4-FFF2-40B4-BE49-F238E27FC236}">
                <a16:creationId xmlns:a16="http://schemas.microsoft.com/office/drawing/2014/main" id="{F587B809-8E63-4435-A974-A8CB2AC9E324}"/>
              </a:ext>
            </a:extLst>
          </p:cNvPr>
          <p:cNvGrpSpPr/>
          <p:nvPr/>
        </p:nvGrpSpPr>
        <p:grpSpPr>
          <a:xfrm>
            <a:off x="465488" y="4958569"/>
            <a:ext cx="612000" cy="612000"/>
            <a:chOff x="-952320" y="4976569"/>
            <a:chExt cx="612000" cy="612000"/>
          </a:xfrm>
        </p:grpSpPr>
        <p:sp>
          <p:nvSpPr>
            <p:cNvPr id="38" name="Ellipse 37">
              <a:extLst>
                <a:ext uri="{FF2B5EF4-FFF2-40B4-BE49-F238E27FC236}">
                  <a16:creationId xmlns:a16="http://schemas.microsoft.com/office/drawing/2014/main" id="{58A4263C-8B7E-4E08-9F45-8D829C183B36}"/>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58" name="Graphique 57" descr="Cloud Computing">
              <a:extLst>
                <a:ext uri="{FF2B5EF4-FFF2-40B4-BE49-F238E27FC236}">
                  <a16:creationId xmlns:a16="http://schemas.microsoft.com/office/drawing/2014/main" id="{8F157004-A80D-4563-838A-244AE7E53F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grpSp>
      <p:pic>
        <p:nvPicPr>
          <p:cNvPr id="68" name="Graphique 67" descr="Globe terrestre : Europe et Afrique">
            <a:extLst>
              <a:ext uri="{FF2B5EF4-FFF2-40B4-BE49-F238E27FC236}">
                <a16:creationId xmlns:a16="http://schemas.microsoft.com/office/drawing/2014/main" id="{C39771E3-1DC4-46C8-9C3E-A1B6056442C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pic>
        <p:nvPicPr>
          <p:cNvPr id="69" name="Graphique 6" descr="Personne avec une idée avec un remplissage uni">
            <a:hlinkClick r:id="rId23" action="ppaction://hlinksldjump"/>
            <a:extLst>
              <a:ext uri="{FF2B5EF4-FFF2-40B4-BE49-F238E27FC236}">
                <a16:creationId xmlns:a16="http://schemas.microsoft.com/office/drawing/2014/main" id="{9308D34D-B88A-41E4-A8AC-FF4BA78ECEC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71" name="Graphique 9" descr="Interface utilisateur ou expérience utilisateur avec un remplissage uni">
            <a:hlinkClick r:id="rId26" action="ppaction://hlinksldjump"/>
            <a:extLst>
              <a:ext uri="{FF2B5EF4-FFF2-40B4-BE49-F238E27FC236}">
                <a16:creationId xmlns:a16="http://schemas.microsoft.com/office/drawing/2014/main" id="{5471BBD1-ADA1-49BC-8F4B-C896163FBF9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72" name="Graphique 71" descr="Ampoule et engrenage">
            <a:hlinkClick r:id="rId7" action="ppaction://hlinksldjump"/>
            <a:extLst>
              <a:ext uri="{FF2B5EF4-FFF2-40B4-BE49-F238E27FC236}">
                <a16:creationId xmlns:a16="http://schemas.microsoft.com/office/drawing/2014/main" id="{F9ED1CD6-233A-428A-9166-77759750A6B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3" name="Graphique 72" descr="Internet">
            <a:hlinkClick r:id="rId10" action="ppaction://hlinksldjump"/>
            <a:extLst>
              <a:ext uri="{FF2B5EF4-FFF2-40B4-BE49-F238E27FC236}">
                <a16:creationId xmlns:a16="http://schemas.microsoft.com/office/drawing/2014/main" id="{2C1B2059-A693-4F91-865E-628E25C1796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4" name="Graphique 73" descr="Contrat">
            <a:hlinkClick r:id="rId13" action="ppaction://hlinksldjump"/>
            <a:extLst>
              <a:ext uri="{FF2B5EF4-FFF2-40B4-BE49-F238E27FC236}">
                <a16:creationId xmlns:a16="http://schemas.microsoft.com/office/drawing/2014/main" id="{E5B545FF-19F8-4184-92D0-9561B89E1BF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5" name="Graphique 74" descr="Conception Web">
            <a:hlinkClick r:id="rId16" action="ppaction://hlinksldjump"/>
            <a:extLst>
              <a:ext uri="{FF2B5EF4-FFF2-40B4-BE49-F238E27FC236}">
                <a16:creationId xmlns:a16="http://schemas.microsoft.com/office/drawing/2014/main" id="{D5D8BBA1-03B1-435F-AB40-BAAE882597DC}"/>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6" name="Graphique 75" descr="Cloud Computing">
            <a:hlinkClick r:id="rId37" action="ppaction://hlinksldjump"/>
            <a:extLst>
              <a:ext uri="{FF2B5EF4-FFF2-40B4-BE49-F238E27FC236}">
                <a16:creationId xmlns:a16="http://schemas.microsoft.com/office/drawing/2014/main" id="{C420ADBC-ED25-41B3-BCCB-1B2517E5343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77" name="Graphique 76" descr="Globe terrestre : Europe et Afrique">
            <a:hlinkClick r:id="rId40" action="ppaction://hlinksldjump"/>
            <a:extLst>
              <a:ext uri="{FF2B5EF4-FFF2-40B4-BE49-F238E27FC236}">
                <a16:creationId xmlns:a16="http://schemas.microsoft.com/office/drawing/2014/main" id="{28B04AAE-99EC-42D4-868D-01C525B0951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3" name="ZoneTexte 2">
            <a:extLst>
              <a:ext uri="{FF2B5EF4-FFF2-40B4-BE49-F238E27FC236}">
                <a16:creationId xmlns:a16="http://schemas.microsoft.com/office/drawing/2014/main" id="{11D31479-1922-4F8A-9840-31A1E9CDAC1D}"/>
              </a:ext>
            </a:extLst>
          </p:cNvPr>
          <p:cNvSpPr txBox="1"/>
          <p:nvPr/>
        </p:nvSpPr>
        <p:spPr>
          <a:xfrm>
            <a:off x="3638985" y="1985072"/>
            <a:ext cx="6226448" cy="646331"/>
          </a:xfrm>
          <a:prstGeom prst="rect">
            <a:avLst/>
          </a:prstGeom>
          <a:noFill/>
        </p:spPr>
        <p:txBody>
          <a:bodyPr wrap="none" lIns="91440" tIns="45720" rIns="91440" bIns="45720" rtlCol="0" anchor="t">
            <a:spAutoFit/>
          </a:bodyPr>
          <a:lstStyle/>
          <a:p>
            <a:r>
              <a:rPr lang="fr-CH" sz="3600"/>
              <a:t>1 personne = 6 objets connectés</a:t>
            </a:r>
            <a:endParaRPr lang="fr-CH" sz="3600">
              <a:cs typeface="Calibri"/>
            </a:endParaRPr>
          </a:p>
        </p:txBody>
      </p:sp>
      <p:sp>
        <p:nvSpPr>
          <p:cNvPr id="4" name="ZoneTexte 3">
            <a:extLst>
              <a:ext uri="{FF2B5EF4-FFF2-40B4-BE49-F238E27FC236}">
                <a16:creationId xmlns:a16="http://schemas.microsoft.com/office/drawing/2014/main" id="{C7585414-01D6-4346-A39D-490469254E06}"/>
              </a:ext>
            </a:extLst>
          </p:cNvPr>
          <p:cNvSpPr txBox="1"/>
          <p:nvPr/>
        </p:nvSpPr>
        <p:spPr>
          <a:xfrm>
            <a:off x="2505597" y="3430339"/>
            <a:ext cx="8475782" cy="646331"/>
          </a:xfrm>
          <a:prstGeom prst="rect">
            <a:avLst/>
          </a:prstGeom>
          <a:noFill/>
        </p:spPr>
        <p:txBody>
          <a:bodyPr wrap="none" lIns="91440" tIns="45720" rIns="91440" bIns="45720" rtlCol="0" anchor="t">
            <a:spAutoFit/>
          </a:bodyPr>
          <a:lstStyle/>
          <a:p>
            <a:r>
              <a:rPr lang="fr-CH" sz="3600"/>
              <a:t>50 Millard d’objets connecté dans le monde.</a:t>
            </a:r>
            <a:endParaRPr lang="fr-CH" sz="3600">
              <a:cs typeface="Calibri"/>
            </a:endParaRPr>
          </a:p>
        </p:txBody>
      </p:sp>
      <p:sp>
        <p:nvSpPr>
          <p:cNvPr id="31" name="ZoneTexte 30">
            <a:extLst>
              <a:ext uri="{FF2B5EF4-FFF2-40B4-BE49-F238E27FC236}">
                <a16:creationId xmlns:a16="http://schemas.microsoft.com/office/drawing/2014/main" id="{2D28264C-3B6E-4F11-A205-F36B156305A9}"/>
              </a:ext>
            </a:extLst>
          </p:cNvPr>
          <p:cNvSpPr txBox="1"/>
          <p:nvPr/>
        </p:nvSpPr>
        <p:spPr>
          <a:xfrm>
            <a:off x="3199731" y="4874964"/>
            <a:ext cx="7099059" cy="646331"/>
          </a:xfrm>
          <a:prstGeom prst="rect">
            <a:avLst/>
          </a:prstGeom>
          <a:noFill/>
        </p:spPr>
        <p:txBody>
          <a:bodyPr wrap="none" lIns="91440" tIns="45720" rIns="91440" bIns="45720" rtlCol="0" anchor="t">
            <a:spAutoFit/>
          </a:bodyPr>
          <a:lstStyle/>
          <a:p>
            <a:r>
              <a:rPr lang="fr-CH" sz="3600"/>
              <a:t>Il y aura-t-il trop d'objets connectés ?</a:t>
            </a:r>
            <a:endParaRPr lang="fr-FR"/>
          </a:p>
        </p:txBody>
      </p:sp>
    </p:spTree>
    <p:extLst>
      <p:ext uri="{BB962C8B-B14F-4D97-AF65-F5344CB8AC3E}">
        <p14:creationId xmlns:p14="http://schemas.microsoft.com/office/powerpoint/2010/main" val="237323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D5F5"/>
        </a:solidFill>
        <a:effectLst/>
      </p:bgPr>
    </p:bg>
    <p:spTree>
      <p:nvGrpSpPr>
        <p:cNvPr id="1" name=""/>
        <p:cNvGrpSpPr/>
        <p:nvPr/>
      </p:nvGrpSpPr>
      <p:grpSpPr>
        <a:xfrm>
          <a:off x="0" y="0"/>
          <a:ext cx="0" cy="0"/>
          <a:chOff x="0" y="0"/>
          <a:chExt cx="0" cy="0"/>
        </a:xfrm>
      </p:grpSpPr>
      <p:sp>
        <p:nvSpPr>
          <p:cNvPr id="70" name="Forme libre : forme 69">
            <a:extLst>
              <a:ext uri="{FF2B5EF4-FFF2-40B4-BE49-F238E27FC236}">
                <a16:creationId xmlns:a16="http://schemas.microsoft.com/office/drawing/2014/main" id="{4AD75AB8-2DFD-43F0-86DF-284F5748A55F}"/>
              </a:ext>
            </a:extLst>
          </p:cNvPr>
          <p:cNvSpPr/>
          <p:nvPr/>
        </p:nvSpPr>
        <p:spPr>
          <a:xfrm rot="10800000">
            <a:off x="0" y="-9779530"/>
            <a:ext cx="1077487" cy="31474785"/>
          </a:xfrm>
          <a:custGeom>
            <a:avLst/>
            <a:gdLst>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0" fmla="*/ 0 w 1393371"/>
              <a:gd name="connsiteY0" fmla="*/ 31474785 h 31474785"/>
              <a:gd name="connsiteX1" fmla="*/ 0 w 1393371"/>
              <a:gd name="connsiteY1" fmla="*/ 16673204 h 31474785"/>
              <a:gd name="connsiteX2" fmla="*/ 875159 w 1393371"/>
              <a:gd name="connsiteY2" fmla="*/ 15727434 h 31474785"/>
              <a:gd name="connsiteX3" fmla="*/ 0 w 1393371"/>
              <a:gd name="connsiteY3" fmla="*/ 14781663 h 31474785"/>
              <a:gd name="connsiteX4" fmla="*/ 0 w 1393371"/>
              <a:gd name="connsiteY4" fmla="*/ 0 h 31474785"/>
              <a:gd name="connsiteX5" fmla="*/ 1393371 w 1393371"/>
              <a:gd name="connsiteY5" fmla="*/ 0 h 31474785"/>
              <a:gd name="connsiteX6" fmla="*/ 1393371 w 1393371"/>
              <a:gd name="connsiteY6" fmla="*/ 31474785 h 31474785"/>
              <a:gd name="connsiteX7" fmla="*/ 0 w 1393371"/>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 name="connsiteX0" fmla="*/ 3863 w 1397234"/>
              <a:gd name="connsiteY0" fmla="*/ 31474785 h 31474785"/>
              <a:gd name="connsiteX1" fmla="*/ 3863 w 1397234"/>
              <a:gd name="connsiteY1" fmla="*/ 16673204 h 31474785"/>
              <a:gd name="connsiteX2" fmla="*/ 879022 w 1397234"/>
              <a:gd name="connsiteY2" fmla="*/ 15727434 h 31474785"/>
              <a:gd name="connsiteX3" fmla="*/ 3863 w 1397234"/>
              <a:gd name="connsiteY3" fmla="*/ 14781663 h 31474785"/>
              <a:gd name="connsiteX4" fmla="*/ 3863 w 1397234"/>
              <a:gd name="connsiteY4" fmla="*/ 0 h 31474785"/>
              <a:gd name="connsiteX5" fmla="*/ 1397234 w 1397234"/>
              <a:gd name="connsiteY5" fmla="*/ 0 h 31474785"/>
              <a:gd name="connsiteX6" fmla="*/ 1397234 w 1397234"/>
              <a:gd name="connsiteY6" fmla="*/ 31474785 h 31474785"/>
              <a:gd name="connsiteX7" fmla="*/ 3863 w 1397234"/>
              <a:gd name="connsiteY7" fmla="*/ 31474785 h 31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234" h="31474785">
                <a:moveTo>
                  <a:pt x="3863" y="31474785"/>
                </a:moveTo>
                <a:cubicBezTo>
                  <a:pt x="3863" y="26540925"/>
                  <a:pt x="-4829" y="17129975"/>
                  <a:pt x="3863" y="16673204"/>
                </a:cubicBezTo>
                <a:cubicBezTo>
                  <a:pt x="12555" y="16216433"/>
                  <a:pt x="876828" y="16293063"/>
                  <a:pt x="879022" y="15727434"/>
                </a:cubicBezTo>
                <a:cubicBezTo>
                  <a:pt x="881216" y="15161805"/>
                  <a:pt x="1672" y="15238434"/>
                  <a:pt x="3863" y="14781663"/>
                </a:cubicBezTo>
                <a:cubicBezTo>
                  <a:pt x="6054" y="14324892"/>
                  <a:pt x="3863" y="4927221"/>
                  <a:pt x="3863" y="0"/>
                </a:cubicBezTo>
                <a:lnTo>
                  <a:pt x="1397234" y="0"/>
                </a:lnTo>
                <a:lnTo>
                  <a:pt x="1397234" y="31474785"/>
                </a:lnTo>
                <a:lnTo>
                  <a:pt x="3863" y="3147478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6" name="ZoneTexte 35">
            <a:extLst>
              <a:ext uri="{FF2B5EF4-FFF2-40B4-BE49-F238E27FC236}">
                <a16:creationId xmlns:a16="http://schemas.microsoft.com/office/drawing/2014/main" id="{CC2F9F3F-5611-4941-96C8-A8A76B566767}"/>
              </a:ext>
            </a:extLst>
          </p:cNvPr>
          <p:cNvSpPr txBox="1"/>
          <p:nvPr/>
        </p:nvSpPr>
        <p:spPr>
          <a:xfrm>
            <a:off x="1814239" y="292159"/>
            <a:ext cx="9873091" cy="830997"/>
          </a:xfrm>
          <a:prstGeom prst="rect">
            <a:avLst/>
          </a:prstGeom>
          <a:noFill/>
        </p:spPr>
        <p:txBody>
          <a:bodyPr wrap="square" rtlCol="0">
            <a:spAutoFit/>
          </a:bodyPr>
          <a:lstStyle/>
          <a:p>
            <a:pPr algn="ctr"/>
            <a:r>
              <a:rPr lang="fr-FR" sz="4800" u="sng">
                <a:solidFill>
                  <a:schemeClr val="accent1">
                    <a:lumMod val="50000"/>
                  </a:schemeClr>
                </a:solidFill>
              </a:rPr>
              <a:t>L’impacte</a:t>
            </a:r>
          </a:p>
        </p:txBody>
      </p:sp>
      <p:sp>
        <p:nvSpPr>
          <p:cNvPr id="38" name="Ellipse 37">
            <a:extLst>
              <a:ext uri="{FF2B5EF4-FFF2-40B4-BE49-F238E27FC236}">
                <a16:creationId xmlns:a16="http://schemas.microsoft.com/office/drawing/2014/main" id="{DD430AE5-8BB4-46C8-B91B-A0FE25B83F05}"/>
              </a:ext>
            </a:extLst>
          </p:cNvPr>
          <p:cNvSpPr/>
          <p:nvPr/>
        </p:nvSpPr>
        <p:spPr>
          <a:xfrm>
            <a:off x="-952320" y="497656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Ellipse 38">
            <a:extLst>
              <a:ext uri="{FF2B5EF4-FFF2-40B4-BE49-F238E27FC236}">
                <a16:creationId xmlns:a16="http://schemas.microsoft.com/office/drawing/2014/main" id="{62633ABD-0629-41E0-A345-1CD783503C79}"/>
              </a:ext>
            </a:extLst>
          </p:cNvPr>
          <p:cNvSpPr/>
          <p:nvPr/>
        </p:nvSpPr>
        <p:spPr>
          <a:xfrm>
            <a:off x="-952320" y="4265275"/>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Ellipse 39">
            <a:extLst>
              <a:ext uri="{FF2B5EF4-FFF2-40B4-BE49-F238E27FC236}">
                <a16:creationId xmlns:a16="http://schemas.microsoft.com/office/drawing/2014/main" id="{66B9E626-31F4-4EC6-9341-84666FC94745}"/>
              </a:ext>
            </a:extLst>
          </p:cNvPr>
          <p:cNvSpPr/>
          <p:nvPr/>
        </p:nvSpPr>
        <p:spPr>
          <a:xfrm>
            <a:off x="-964039" y="357462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Ellipse 40">
            <a:extLst>
              <a:ext uri="{FF2B5EF4-FFF2-40B4-BE49-F238E27FC236}">
                <a16:creationId xmlns:a16="http://schemas.microsoft.com/office/drawing/2014/main" id="{956AE87C-1309-4680-85D9-E1DACABC56B4}"/>
              </a:ext>
            </a:extLst>
          </p:cNvPr>
          <p:cNvSpPr/>
          <p:nvPr/>
        </p:nvSpPr>
        <p:spPr>
          <a:xfrm>
            <a:off x="-964039" y="2877458"/>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Ellipse 41">
            <a:extLst>
              <a:ext uri="{FF2B5EF4-FFF2-40B4-BE49-F238E27FC236}">
                <a16:creationId xmlns:a16="http://schemas.microsoft.com/office/drawing/2014/main" id="{8030C8CC-B753-4741-9B36-77D590C1443E}"/>
              </a:ext>
            </a:extLst>
          </p:cNvPr>
          <p:cNvSpPr/>
          <p:nvPr/>
        </p:nvSpPr>
        <p:spPr>
          <a:xfrm>
            <a:off x="-954228" y="218922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Ellipse 42">
            <a:extLst>
              <a:ext uri="{FF2B5EF4-FFF2-40B4-BE49-F238E27FC236}">
                <a16:creationId xmlns:a16="http://schemas.microsoft.com/office/drawing/2014/main" id="{90998A9A-3081-4E84-A16C-13BE25ED293F}"/>
              </a:ext>
            </a:extLst>
          </p:cNvPr>
          <p:cNvSpPr/>
          <p:nvPr/>
        </p:nvSpPr>
        <p:spPr>
          <a:xfrm>
            <a:off x="-949970" y="1497719"/>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Ellipse 43">
            <a:extLst>
              <a:ext uri="{FF2B5EF4-FFF2-40B4-BE49-F238E27FC236}">
                <a16:creationId xmlns:a16="http://schemas.microsoft.com/office/drawing/2014/main" id="{A8EBCB12-2C22-4825-809D-96923C8451F8}"/>
              </a:ext>
            </a:extLst>
          </p:cNvPr>
          <p:cNvSpPr/>
          <p:nvPr/>
        </p:nvSpPr>
        <p:spPr>
          <a:xfrm>
            <a:off x="-959682" y="794504"/>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46" name="Graphique 6" descr="Personne avec une idée avec un remplissage uni">
            <a:extLst>
              <a:ext uri="{FF2B5EF4-FFF2-40B4-BE49-F238E27FC236}">
                <a16:creationId xmlns:a16="http://schemas.microsoft.com/office/drawing/2014/main" id="{17C0858D-E7E2-4E0E-BE91-6E0D20791D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682" y="2200935"/>
            <a:ext cx="576000" cy="576000"/>
          </a:xfrm>
          <a:prstGeom prst="rect">
            <a:avLst/>
          </a:prstGeom>
        </p:spPr>
      </p:pic>
      <p:pic>
        <p:nvPicPr>
          <p:cNvPr id="48" name="Graphique 9" descr="Interface utilisateur ou expérience utilisateur avec un remplissage uni">
            <a:extLst>
              <a:ext uri="{FF2B5EF4-FFF2-40B4-BE49-F238E27FC236}">
                <a16:creationId xmlns:a16="http://schemas.microsoft.com/office/drawing/2014/main" id="{046EF553-E028-4CFA-A40F-F20E20CE1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1682" y="2895458"/>
            <a:ext cx="576000" cy="576000"/>
          </a:xfrm>
          <a:prstGeom prst="rect">
            <a:avLst/>
          </a:prstGeom>
        </p:spPr>
      </p:pic>
      <p:pic>
        <p:nvPicPr>
          <p:cNvPr id="50" name="Graphique 49" descr="Ampoule et engrenage">
            <a:hlinkClick r:id="rId7" action="ppaction://hlinksldjump"/>
            <a:extLst>
              <a:ext uri="{FF2B5EF4-FFF2-40B4-BE49-F238E27FC236}">
                <a16:creationId xmlns:a16="http://schemas.microsoft.com/office/drawing/2014/main" id="{DD509C2A-8DB2-4ED0-9043-E9ED58BCDA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682" y="813118"/>
            <a:ext cx="576000" cy="576000"/>
          </a:xfrm>
          <a:prstGeom prst="rect">
            <a:avLst/>
          </a:prstGeom>
        </p:spPr>
      </p:pic>
      <p:pic>
        <p:nvPicPr>
          <p:cNvPr id="52" name="Graphique 51" descr="Internet">
            <a:hlinkClick r:id="rId10" action="ppaction://hlinksldjump"/>
            <a:extLst>
              <a:ext uri="{FF2B5EF4-FFF2-40B4-BE49-F238E27FC236}">
                <a16:creationId xmlns:a16="http://schemas.microsoft.com/office/drawing/2014/main" id="{681C43C6-1959-49C1-B20F-F2CFAE42FDC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682" y="1507641"/>
            <a:ext cx="576000" cy="576000"/>
          </a:xfrm>
          <a:prstGeom prst="rect">
            <a:avLst/>
          </a:prstGeom>
        </p:spPr>
      </p:pic>
      <p:pic>
        <p:nvPicPr>
          <p:cNvPr id="54" name="Graphique 53" descr="Contrat">
            <a:hlinkClick r:id="rId13" action="ppaction://hlinksldjump"/>
            <a:extLst>
              <a:ext uri="{FF2B5EF4-FFF2-40B4-BE49-F238E27FC236}">
                <a16:creationId xmlns:a16="http://schemas.microsoft.com/office/drawing/2014/main" id="{87360EC2-B36D-4459-88DE-FD32A540BC3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1970" y="3589981"/>
            <a:ext cx="576000" cy="576000"/>
          </a:xfrm>
          <a:prstGeom prst="rect">
            <a:avLst/>
          </a:prstGeom>
        </p:spPr>
      </p:pic>
      <p:pic>
        <p:nvPicPr>
          <p:cNvPr id="56" name="Graphique 55" descr="Conception Web">
            <a:hlinkClick r:id="rId16" action="ppaction://hlinksldjump"/>
            <a:extLst>
              <a:ext uri="{FF2B5EF4-FFF2-40B4-BE49-F238E27FC236}">
                <a16:creationId xmlns:a16="http://schemas.microsoft.com/office/drawing/2014/main" id="{5DEBC6A9-860F-4D16-A3BE-0893FAB4A04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1970" y="4283275"/>
            <a:ext cx="576000" cy="576000"/>
          </a:xfrm>
          <a:prstGeom prst="rect">
            <a:avLst/>
          </a:prstGeom>
        </p:spPr>
      </p:pic>
      <p:pic>
        <p:nvPicPr>
          <p:cNvPr id="58" name="Graphique 57" descr="Cloud Computing">
            <a:extLst>
              <a:ext uri="{FF2B5EF4-FFF2-40B4-BE49-F238E27FC236}">
                <a16:creationId xmlns:a16="http://schemas.microsoft.com/office/drawing/2014/main" id="{9A8679C6-2F5A-4D12-A728-C3C9F85421D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1970" y="4976569"/>
            <a:ext cx="576000" cy="576000"/>
          </a:xfrm>
          <a:prstGeom prst="rect">
            <a:avLst/>
          </a:prstGeom>
        </p:spPr>
      </p:pic>
      <p:grpSp>
        <p:nvGrpSpPr>
          <p:cNvPr id="16" name="Groupe 15">
            <a:extLst>
              <a:ext uri="{FF2B5EF4-FFF2-40B4-BE49-F238E27FC236}">
                <a16:creationId xmlns:a16="http://schemas.microsoft.com/office/drawing/2014/main" id="{442A61CF-F18F-45B1-B2D4-27FE2F99CC4F}"/>
              </a:ext>
            </a:extLst>
          </p:cNvPr>
          <p:cNvGrpSpPr/>
          <p:nvPr/>
        </p:nvGrpSpPr>
        <p:grpSpPr>
          <a:xfrm>
            <a:off x="465488" y="5651862"/>
            <a:ext cx="612000" cy="612000"/>
            <a:chOff x="-959682" y="5651863"/>
            <a:chExt cx="612000" cy="612000"/>
          </a:xfrm>
        </p:grpSpPr>
        <p:sp>
          <p:nvSpPr>
            <p:cNvPr id="37" name="Ellipse 36">
              <a:extLst>
                <a:ext uri="{FF2B5EF4-FFF2-40B4-BE49-F238E27FC236}">
                  <a16:creationId xmlns:a16="http://schemas.microsoft.com/office/drawing/2014/main" id="{5F898E4E-8C25-4E42-941B-E455FE2E4380}"/>
                </a:ext>
              </a:extLst>
            </p:cNvPr>
            <p:cNvSpPr/>
            <p:nvPr/>
          </p:nvSpPr>
          <p:spPr>
            <a:xfrm>
              <a:off x="-959682" y="5651863"/>
              <a:ext cx="612000" cy="612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68" name="Graphique 67" descr="Globe terrestre : Europe et Afrique">
              <a:extLst>
                <a:ext uri="{FF2B5EF4-FFF2-40B4-BE49-F238E27FC236}">
                  <a16:creationId xmlns:a16="http://schemas.microsoft.com/office/drawing/2014/main" id="{D1D97E38-7B67-4BAB-859C-019C9FE52C1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682" y="5669863"/>
              <a:ext cx="576000" cy="576000"/>
            </a:xfrm>
            <a:prstGeom prst="rect">
              <a:avLst/>
            </a:prstGeom>
          </p:spPr>
        </p:pic>
      </p:grpSp>
      <p:pic>
        <p:nvPicPr>
          <p:cNvPr id="69" name="Graphique 6" descr="Personne avec une idée avec un remplissage uni">
            <a:hlinkClick r:id="rId23" action="ppaction://hlinksldjump"/>
            <a:extLst>
              <a:ext uri="{FF2B5EF4-FFF2-40B4-BE49-F238E27FC236}">
                <a16:creationId xmlns:a16="http://schemas.microsoft.com/office/drawing/2014/main" id="{98FF9CD5-4D7E-43BA-B9C4-734DA9C3EA3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1090" y="2200935"/>
            <a:ext cx="576000" cy="576000"/>
          </a:xfrm>
          <a:prstGeom prst="rect">
            <a:avLst/>
          </a:prstGeom>
        </p:spPr>
      </p:pic>
      <p:pic>
        <p:nvPicPr>
          <p:cNvPr id="71" name="Graphique 9" descr="Interface utilisateur ou expérience utilisateur avec un remplissage uni">
            <a:hlinkClick r:id="rId26" action="ppaction://hlinksldjump"/>
            <a:extLst>
              <a:ext uri="{FF2B5EF4-FFF2-40B4-BE49-F238E27FC236}">
                <a16:creationId xmlns:a16="http://schemas.microsoft.com/office/drawing/2014/main" id="{2E509BE6-1903-4AE4-8420-C11674189AC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11090" y="2895458"/>
            <a:ext cx="576000" cy="576000"/>
          </a:xfrm>
          <a:prstGeom prst="rect">
            <a:avLst/>
          </a:prstGeom>
        </p:spPr>
      </p:pic>
      <p:pic>
        <p:nvPicPr>
          <p:cNvPr id="72" name="Graphique 71" descr="Ampoule et engrenage">
            <a:hlinkClick r:id="rId7" action="ppaction://hlinksldjump"/>
            <a:extLst>
              <a:ext uri="{FF2B5EF4-FFF2-40B4-BE49-F238E27FC236}">
                <a16:creationId xmlns:a16="http://schemas.microsoft.com/office/drawing/2014/main" id="{891539F7-465B-4CF2-9187-212CDBE3E8D7}"/>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20802" y="811233"/>
            <a:ext cx="576000" cy="576000"/>
          </a:xfrm>
          <a:prstGeom prst="rect">
            <a:avLst/>
          </a:prstGeom>
        </p:spPr>
      </p:pic>
      <p:pic>
        <p:nvPicPr>
          <p:cNvPr id="73" name="Graphique 72" descr="Internet">
            <a:hlinkClick r:id="rId10" action="ppaction://hlinksldjump"/>
            <a:extLst>
              <a:ext uri="{FF2B5EF4-FFF2-40B4-BE49-F238E27FC236}">
                <a16:creationId xmlns:a16="http://schemas.microsoft.com/office/drawing/2014/main" id="{C59C00EA-AF6C-4C4D-8B98-8CBD1F81DFD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11090" y="1507641"/>
            <a:ext cx="576000" cy="576000"/>
          </a:xfrm>
          <a:prstGeom prst="rect">
            <a:avLst/>
          </a:prstGeom>
        </p:spPr>
      </p:pic>
      <p:pic>
        <p:nvPicPr>
          <p:cNvPr id="74" name="Graphique 73" descr="Contrat">
            <a:hlinkClick r:id="rId13" action="ppaction://hlinksldjump"/>
            <a:extLst>
              <a:ext uri="{FF2B5EF4-FFF2-40B4-BE49-F238E27FC236}">
                <a16:creationId xmlns:a16="http://schemas.microsoft.com/office/drawing/2014/main" id="{EF5BE713-3273-46B2-BBC4-1ADC7755F4A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20802" y="3589981"/>
            <a:ext cx="576000" cy="576000"/>
          </a:xfrm>
          <a:prstGeom prst="rect">
            <a:avLst/>
          </a:prstGeom>
        </p:spPr>
      </p:pic>
      <p:pic>
        <p:nvPicPr>
          <p:cNvPr id="75" name="Graphique 74" descr="Conception Web">
            <a:hlinkClick r:id="rId16" action="ppaction://hlinksldjump"/>
            <a:extLst>
              <a:ext uri="{FF2B5EF4-FFF2-40B4-BE49-F238E27FC236}">
                <a16:creationId xmlns:a16="http://schemas.microsoft.com/office/drawing/2014/main" id="{76C954FF-6015-487F-ADE6-F6F745239091}"/>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0802" y="4283275"/>
            <a:ext cx="576000" cy="576000"/>
          </a:xfrm>
          <a:prstGeom prst="rect">
            <a:avLst/>
          </a:prstGeom>
        </p:spPr>
      </p:pic>
      <p:pic>
        <p:nvPicPr>
          <p:cNvPr id="76" name="Graphique 75" descr="Cloud Computing">
            <a:hlinkClick r:id="rId37" action="ppaction://hlinksldjump"/>
            <a:extLst>
              <a:ext uri="{FF2B5EF4-FFF2-40B4-BE49-F238E27FC236}">
                <a16:creationId xmlns:a16="http://schemas.microsoft.com/office/drawing/2014/main" id="{A87E5F45-D1F4-4478-AABE-3F0A2EBD1B2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20802" y="4976569"/>
            <a:ext cx="576000" cy="576000"/>
          </a:xfrm>
          <a:prstGeom prst="rect">
            <a:avLst/>
          </a:prstGeom>
        </p:spPr>
      </p:pic>
      <p:pic>
        <p:nvPicPr>
          <p:cNvPr id="77" name="Graphique 76" descr="Globe terrestre : Europe et Afrique">
            <a:hlinkClick r:id="rId40" action="ppaction://hlinksldjump"/>
            <a:extLst>
              <a:ext uri="{FF2B5EF4-FFF2-40B4-BE49-F238E27FC236}">
                <a16:creationId xmlns:a16="http://schemas.microsoft.com/office/drawing/2014/main" id="{9CF7800B-4C44-4C49-A17E-652F3E5BF3A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11090" y="5669863"/>
            <a:ext cx="576000" cy="576000"/>
          </a:xfrm>
          <a:prstGeom prst="rect">
            <a:avLst/>
          </a:prstGeom>
        </p:spPr>
      </p:pic>
      <p:sp>
        <p:nvSpPr>
          <p:cNvPr id="2" name="ZoneTexte 1">
            <a:extLst>
              <a:ext uri="{FF2B5EF4-FFF2-40B4-BE49-F238E27FC236}">
                <a16:creationId xmlns:a16="http://schemas.microsoft.com/office/drawing/2014/main" id="{1A0F48AE-3064-4F75-A2FA-523B5D28DAE7}"/>
              </a:ext>
            </a:extLst>
          </p:cNvPr>
          <p:cNvSpPr txBox="1"/>
          <p:nvPr/>
        </p:nvSpPr>
        <p:spPr>
          <a:xfrm>
            <a:off x="2042217" y="1497719"/>
            <a:ext cx="9417133" cy="46135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CH" sz="4000"/>
              <a:t>Economie Suisse (CHF 32,2 Mrd en 2010)</a:t>
            </a:r>
          </a:p>
          <a:p>
            <a:pPr marL="285750" indent="-285750">
              <a:lnSpc>
                <a:spcPct val="150000"/>
              </a:lnSpc>
              <a:buFont typeface="Arial" panose="020B0604020202020204" pitchFamily="34" charset="0"/>
              <a:buChar char="•"/>
            </a:pPr>
            <a:r>
              <a:rPr lang="fr-CH" sz="4000"/>
              <a:t> Installation Suisse (~137 000 emplois)</a:t>
            </a:r>
          </a:p>
          <a:p>
            <a:pPr marL="285750" indent="-285750">
              <a:lnSpc>
                <a:spcPct val="150000"/>
              </a:lnSpc>
              <a:buFont typeface="Arial" panose="020B0604020202020204" pitchFamily="34" charset="0"/>
              <a:buChar char="•"/>
            </a:pPr>
            <a:r>
              <a:rPr lang="fr-CH" sz="4000"/>
              <a:t>+ Ecologie Mondial (Mouvement)</a:t>
            </a:r>
          </a:p>
          <a:p>
            <a:pPr marL="285750" indent="-285750">
              <a:lnSpc>
                <a:spcPct val="150000"/>
              </a:lnSpc>
              <a:buFont typeface="Arial" panose="020B0604020202020204" pitchFamily="34" charset="0"/>
              <a:buChar char="•"/>
            </a:pPr>
            <a:r>
              <a:rPr lang="fr-CH" sz="4000"/>
              <a:t>- Ecologie Mondial (4%  CO2)</a:t>
            </a:r>
          </a:p>
          <a:p>
            <a:pPr marL="285750" indent="-285750">
              <a:lnSpc>
                <a:spcPct val="150000"/>
              </a:lnSpc>
              <a:buFont typeface="Arial" panose="020B0604020202020204" pitchFamily="34" charset="0"/>
              <a:buChar char="•"/>
            </a:pPr>
            <a:r>
              <a:rPr lang="fr-CH" sz="4000"/>
              <a:t>Social Mondial (Communication Facilité)</a:t>
            </a:r>
          </a:p>
        </p:txBody>
      </p:sp>
    </p:spTree>
    <p:extLst>
      <p:ext uri="{BB962C8B-B14F-4D97-AF65-F5344CB8AC3E}">
        <p14:creationId xmlns:p14="http://schemas.microsoft.com/office/powerpoint/2010/main" val="300029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111B0F6B9A4254395AB1DB111DB9386" ma:contentTypeVersion="2" ma:contentTypeDescription="Crée un document." ma:contentTypeScope="" ma:versionID="463810eb75cf9369f454e5d58ed6fa46">
  <xsd:schema xmlns:xsd="http://www.w3.org/2001/XMLSchema" xmlns:xs="http://www.w3.org/2001/XMLSchema" xmlns:p="http://schemas.microsoft.com/office/2006/metadata/properties" xmlns:ns3="b00ac6d6-80cd-413d-830d-913bbb25803f" targetNamespace="http://schemas.microsoft.com/office/2006/metadata/properties" ma:root="true" ma:fieldsID="1d4d4045937c5f39a3649dea1d1e233d" ns3:_="">
    <xsd:import namespace="b00ac6d6-80cd-413d-830d-913bbb25803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ac6d6-80cd-413d-830d-913bbb2580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1256F-DDA5-4FAB-9CB3-CA139FA62E08}">
  <ds:schemaRefs>
    <ds:schemaRef ds:uri="b00ac6d6-80cd-413d-830d-913bbb25803f"/>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C16B921-1D04-4860-BCDE-7BE985C1A718}">
  <ds:schemaRefs>
    <ds:schemaRef ds:uri="b00ac6d6-80cd-413d-830d-913bbb2580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2FE1421-B592-4EEB-98FB-A3EEBA7550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Grand écran</PresentationFormat>
  <Paragraphs>92</Paragraphs>
  <Slides>10</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Robin Forestier</dc:creator>
  <cp:lastModifiedBy>Robin Forestier</cp:lastModifiedBy>
  <cp:revision>1</cp:revision>
  <dcterms:created xsi:type="dcterms:W3CDTF">2020-09-28T16:05:56Z</dcterms:created>
  <dcterms:modified xsi:type="dcterms:W3CDTF">2021-01-17T16:46:31Z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0x0101002111B0F6B9A4254395AB1DB111DB9386</vt:lpwstr>
  </property>
</Properties>
</file>