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66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64B"/>
    <a:srgbClr val="2C8C99"/>
    <a:srgbClr val="326771"/>
    <a:srgbClr val="25BBAA"/>
    <a:srgbClr val="42D9C8"/>
    <a:srgbClr val="D29FFF"/>
    <a:srgbClr val="8D94FE"/>
    <a:srgbClr val="8A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34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0173-3063-4590-8B71-A950E8382FA1}" type="datetimeFigureOut">
              <a:rPr lang="fr-CH" smtClean="0"/>
              <a:t>19.12.2022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BAA3-9B9B-45F3-9C62-7189013B6E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337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Développement d'un système de vision </a:t>
            </a:r>
            <a:r>
              <a:rPr lang="fr-FR" dirty="0" err="1"/>
              <a:t>multi-spectrale</a:t>
            </a:r>
            <a:r>
              <a:rPr lang="fr-FR" dirty="0"/>
              <a:t> </a:t>
            </a:r>
          </a:p>
          <a:p>
            <a:r>
              <a:rPr lang="fr-FR" dirty="0"/>
              <a:t>pour la détection de </a:t>
            </a:r>
            <a:r>
              <a:rPr lang="fr-FR" b="1" dirty="0"/>
              <a:t>défauts</a:t>
            </a:r>
            <a:r>
              <a:rPr lang="fr-FR" dirty="0"/>
              <a:t> sur les pommes.</a:t>
            </a:r>
          </a:p>
          <a:p>
            <a:endParaRPr lang="fr-FR" dirty="0"/>
          </a:p>
          <a:p>
            <a:r>
              <a:rPr lang="fr-FR" dirty="0"/>
              <a:t>Cette recherche à été réalisée en </a:t>
            </a:r>
            <a:r>
              <a:rPr lang="fr-FR" b="1" dirty="0"/>
              <a:t>Belgique en 2004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Et c’est aussi pour cette </a:t>
            </a:r>
            <a:r>
              <a:rPr lang="fr-FR" b="1" dirty="0"/>
              <a:t>raison</a:t>
            </a:r>
            <a:r>
              <a:rPr lang="fr-FR" dirty="0"/>
              <a:t> que je ne tenterais pas de </a:t>
            </a:r>
            <a:r>
              <a:rPr lang="fr-FR" b="1" dirty="0"/>
              <a:t>prononcer</a:t>
            </a:r>
            <a:r>
              <a:rPr lang="fr-FR" dirty="0"/>
              <a:t> leurs noms.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467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Page_noire.pdf</a:t>
            </a:r>
          </a:p>
          <a:p>
            <a:endParaRPr lang="fr-CH" dirty="0"/>
          </a:p>
          <a:p>
            <a:r>
              <a:rPr lang="fr-CH" dirty="0"/>
              <a:t>Pourquoi ce thème, et bien car j’ai eu la </a:t>
            </a:r>
            <a:r>
              <a:rPr lang="fr-CH" b="1" dirty="0"/>
              <a:t>chance</a:t>
            </a:r>
            <a:r>
              <a:rPr lang="fr-CH" dirty="0"/>
              <a:t> cette été de </a:t>
            </a:r>
            <a:r>
              <a:rPr lang="fr-CH" b="1" dirty="0"/>
              <a:t>travailler</a:t>
            </a:r>
            <a:r>
              <a:rPr lang="fr-CH" dirty="0"/>
              <a:t> dans l’entreprise </a:t>
            </a:r>
            <a:r>
              <a:rPr lang="fr-CH" b="1" dirty="0" err="1"/>
              <a:t>Visar</a:t>
            </a:r>
            <a:r>
              <a:rPr lang="fr-CH" dirty="0"/>
              <a:t> comme monteur électricien. </a:t>
            </a:r>
          </a:p>
          <a:p>
            <a:endParaRPr lang="fr-CH" dirty="0"/>
          </a:p>
          <a:p>
            <a:r>
              <a:rPr lang="fr-CH" dirty="0"/>
              <a:t>Et je souhaitait vous faire découvrir cette jolie entreprise.</a:t>
            </a:r>
          </a:p>
          <a:p>
            <a:endParaRPr lang="fr-CH" dirty="0"/>
          </a:p>
          <a:p>
            <a:r>
              <a:rPr lang="fr-CH" dirty="0"/>
              <a:t>Merci.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132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Pourquoi ce thème / pourquoi cette entreprise.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8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Pourquoi ce thème / pourquoi cette entreprise.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184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Pourquoi ce thème / pourquoi cette entreprise.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529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Quand on regarde dans un </a:t>
            </a:r>
            <a:r>
              <a:rPr lang="fr-CH" b="1" dirty="0"/>
              <a:t>super marché</a:t>
            </a:r>
            <a:r>
              <a:rPr lang="fr-CH" dirty="0"/>
              <a:t>, on voit tous les aliment, tous de la même </a:t>
            </a:r>
            <a:r>
              <a:rPr lang="fr-CH" b="1" dirty="0"/>
              <a:t>taille</a:t>
            </a:r>
            <a:r>
              <a:rPr lang="fr-CH" dirty="0"/>
              <a:t>, la même </a:t>
            </a:r>
            <a:r>
              <a:rPr lang="fr-CH" b="1" dirty="0"/>
              <a:t>forme</a:t>
            </a:r>
            <a:r>
              <a:rPr lang="fr-CH" dirty="0"/>
              <a:t> , de la même </a:t>
            </a:r>
            <a:r>
              <a:rPr lang="fr-CH" b="1" dirty="0"/>
              <a:t>couleur</a:t>
            </a:r>
            <a:r>
              <a:rPr lang="fr-CH" dirty="0"/>
              <a:t>, et sans aucun </a:t>
            </a:r>
            <a:r>
              <a:rPr lang="fr-CH" dirty="0" err="1"/>
              <a:t>défault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fr-CH" dirty="0"/>
              <a:t>Vous vous-êtes jamais demander </a:t>
            </a:r>
            <a:r>
              <a:rPr lang="fr-CH" b="1" dirty="0"/>
              <a:t>comment</a:t>
            </a:r>
            <a:r>
              <a:rPr lang="fr-CH" dirty="0"/>
              <a:t> il fessait pour trier ces aliments.</a:t>
            </a:r>
          </a:p>
          <a:p>
            <a:endParaRPr lang="fr-CH" dirty="0"/>
          </a:p>
          <a:p>
            <a:r>
              <a:rPr lang="fr-CH" dirty="0"/>
              <a:t>Vous avec votre </a:t>
            </a:r>
            <a:r>
              <a:rPr lang="fr-CH" b="1" dirty="0"/>
              <a:t>yeux</a:t>
            </a:r>
            <a:r>
              <a:rPr lang="fr-CH" dirty="0"/>
              <a:t> humain c’est entrainer pendant des années pour </a:t>
            </a:r>
            <a:r>
              <a:rPr lang="fr-CH" b="1" dirty="0"/>
              <a:t>détecter</a:t>
            </a:r>
            <a:r>
              <a:rPr lang="fr-CH" dirty="0"/>
              <a:t> et différencier, Par exemple le bout de la pomme et un défaut comme on peut le voir sur l’image.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065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ça, ils ont utilisé ce dispositif.</a:t>
            </a:r>
          </a:p>
          <a:p>
            <a:endParaRPr lang="fr-CH" dirty="0"/>
          </a:p>
          <a:p>
            <a:r>
              <a:rPr lang="fr-CH" dirty="0"/>
              <a:t>On retrouve 3 parties distincte. 1. la caméra / 2. Les filtres Infra rouge / 3. Les </a:t>
            </a:r>
            <a:r>
              <a:rPr lang="fr-CH" dirty="0" err="1"/>
              <a:t>LEDs</a:t>
            </a:r>
            <a:r>
              <a:rPr lang="fr-CH" dirty="0"/>
              <a:t> infrarouge.</a:t>
            </a:r>
          </a:p>
          <a:p>
            <a:endParaRPr lang="fr-CH" dirty="0"/>
          </a:p>
          <a:p>
            <a:r>
              <a:rPr lang="fr-CH" dirty="0"/>
              <a:t>Avec l’IR, on peut visualiser légèrement </a:t>
            </a:r>
            <a:r>
              <a:rPr lang="fr-CH" b="1" dirty="0"/>
              <a:t>sous la peaux </a:t>
            </a:r>
            <a:r>
              <a:rPr lang="fr-CH" dirty="0"/>
              <a:t>de la pomme et voir si les dégâts sont uniquement </a:t>
            </a:r>
            <a:r>
              <a:rPr lang="fr-CH" b="1" dirty="0"/>
              <a:t>superficiel</a:t>
            </a:r>
            <a:r>
              <a:rPr lang="fr-CH" dirty="0"/>
              <a:t> ou non !</a:t>
            </a:r>
          </a:p>
          <a:p>
            <a:endParaRPr lang="fr-CH" dirty="0"/>
          </a:p>
          <a:p>
            <a:r>
              <a:rPr lang="fr-CH" dirty="0"/>
              <a:t>---</a:t>
            </a:r>
          </a:p>
          <a:p>
            <a:endParaRPr lang="fr-CH" dirty="0"/>
          </a:p>
          <a:p>
            <a:r>
              <a:rPr lang="fr-CH" dirty="0"/>
              <a:t>Mais une technique comme celle-ci, peut être utilisée pour </a:t>
            </a:r>
            <a:r>
              <a:rPr lang="fr-CH" b="1" dirty="0"/>
              <a:t>d’autre</a:t>
            </a:r>
            <a:r>
              <a:rPr lang="fr-CH" dirty="0"/>
              <a:t> fruit et légume.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572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dirty="0"/>
              <a:t>Et c’est la que commence notre </a:t>
            </a:r>
            <a:r>
              <a:rPr lang="fr-CH" sz="1200" b="1" dirty="0"/>
              <a:t>histoire</a:t>
            </a:r>
            <a:r>
              <a:rPr lang="fr-CH" sz="1200" dirty="0"/>
              <a:t>.</a:t>
            </a:r>
          </a:p>
          <a:p>
            <a:endParaRPr lang="fr-CH" sz="1200" dirty="0"/>
          </a:p>
          <a:p>
            <a:r>
              <a:rPr lang="fr-CH" sz="1200" dirty="0"/>
              <a:t>2008</a:t>
            </a:r>
          </a:p>
          <a:p>
            <a:endParaRPr lang="fr-CH" sz="1200" dirty="0"/>
          </a:p>
          <a:p>
            <a:r>
              <a:rPr lang="fr-CH" sz="1200" b="1" dirty="0"/>
              <a:t>Olivier </a:t>
            </a:r>
            <a:r>
              <a:rPr lang="fr-CH" sz="1200" b="1" dirty="0" err="1"/>
              <a:t>Kleynen</a:t>
            </a:r>
            <a:r>
              <a:rPr lang="fr-CH" sz="1200" dirty="0"/>
              <a:t> (un des chercheur), cherche un investisseur pour </a:t>
            </a:r>
            <a:r>
              <a:rPr lang="fr-CH" sz="1200" b="1" dirty="0"/>
              <a:t>développer</a:t>
            </a:r>
            <a:r>
              <a:rPr lang="fr-CH" sz="1200" dirty="0"/>
              <a:t> son propre tilleur optique de </a:t>
            </a:r>
            <a:r>
              <a:rPr lang="fr-CH" sz="1200" b="1" dirty="0"/>
              <a:t>carotte</a:t>
            </a:r>
            <a:r>
              <a:rPr lang="fr-CH" sz="1200" dirty="0"/>
              <a:t>.</a:t>
            </a:r>
          </a:p>
          <a:p>
            <a:endParaRPr lang="fr-CH" sz="1200" dirty="0"/>
          </a:p>
          <a:p>
            <a:r>
              <a:rPr lang="fr-CH" sz="1200" dirty="0"/>
              <a:t>Il va rencontrer 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Daniel </a:t>
            </a:r>
            <a:r>
              <a:rPr lang="fr-CH" sz="1200" b="1" i="0" dirty="0" err="1">
                <a:solidFill>
                  <a:srgbClr val="333333"/>
                </a:solidFill>
                <a:effectLst/>
                <a:latin typeface="Droid Sans"/>
              </a:rPr>
              <a:t>Pitton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fr-CH" sz="1200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agriculteur  Suisse  Vaudois (</a:t>
            </a:r>
            <a:r>
              <a:rPr lang="fr-CH" sz="1200" b="1" i="0" dirty="0" err="1">
                <a:solidFill>
                  <a:srgbClr val="333333"/>
                </a:solidFill>
                <a:effectLst/>
                <a:latin typeface="Droid Sans"/>
              </a:rPr>
              <a:t>Oppens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fr-CH" sz="1200" b="1" i="0" dirty="0" err="1">
                <a:solidFill>
                  <a:srgbClr val="333333"/>
                </a:solidFill>
                <a:effectLst/>
                <a:latin typeface="Droid Sans"/>
              </a:rPr>
              <a:t>bercher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fr-CH" sz="1200" b="1" i="0" dirty="0" err="1">
                <a:solidFill>
                  <a:srgbClr val="333333"/>
                </a:solidFill>
                <a:effectLst/>
                <a:latin typeface="Droid Sans"/>
              </a:rPr>
              <a:t>thierrens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fr-CH" sz="1200" b="1" i="0" dirty="0" err="1">
                <a:solidFill>
                  <a:srgbClr val="333333"/>
                </a:solidFill>
                <a:effectLst/>
                <a:latin typeface="Droid Sans"/>
              </a:rPr>
              <a:t>yverdon</a:t>
            </a:r>
            <a:r>
              <a:rPr lang="fr-CH" sz="1200" b="1" i="0" dirty="0">
                <a:solidFill>
                  <a:srgbClr val="333333"/>
                </a:solidFill>
                <a:effectLst/>
                <a:latin typeface="Droid Sans"/>
              </a:rPr>
              <a:t>) </a:t>
            </a:r>
            <a:r>
              <a:rPr lang="fr-CH" sz="1200" b="0" i="0" dirty="0">
                <a:solidFill>
                  <a:srgbClr val="333333"/>
                </a:solidFill>
                <a:effectLst/>
                <a:latin typeface="Droid Sans"/>
              </a:rPr>
              <a:t>et ensemble ils créeront l’entreprise </a:t>
            </a:r>
            <a:r>
              <a:rPr lang="fr-CH" sz="1200" b="0" i="0" dirty="0" err="1">
                <a:solidFill>
                  <a:srgbClr val="333333"/>
                </a:solidFill>
                <a:effectLst/>
                <a:latin typeface="Droid Sans"/>
              </a:rPr>
              <a:t>Visar</a:t>
            </a:r>
            <a:r>
              <a:rPr lang="fr-CH" sz="1200" b="0" i="0" dirty="0">
                <a:solidFill>
                  <a:srgbClr val="333333"/>
                </a:solidFill>
                <a:effectLst/>
                <a:latin typeface="Droid Sans"/>
              </a:rPr>
              <a:t> </a:t>
            </a:r>
            <a:r>
              <a:rPr lang="fr-CH" sz="1200" b="0" i="0" dirty="0" err="1">
                <a:solidFill>
                  <a:srgbClr val="333333"/>
                </a:solidFill>
                <a:effectLst/>
                <a:latin typeface="Droid Sans"/>
              </a:rPr>
              <a:t>Sorting</a:t>
            </a:r>
            <a:r>
              <a:rPr lang="fr-CH" sz="1200" b="0" i="0" dirty="0">
                <a:solidFill>
                  <a:srgbClr val="333333"/>
                </a:solidFill>
                <a:effectLst/>
                <a:latin typeface="Droid Sans"/>
              </a:rPr>
              <a:t>.</a:t>
            </a:r>
            <a:endParaRPr lang="fr-CH" sz="1200" b="0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669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Il leur faudra 2 ans pour que la première ligne de tri soit mise en place.</a:t>
            </a:r>
          </a:p>
          <a:p>
            <a:endParaRPr lang="fr-CH" dirty="0"/>
          </a:p>
          <a:p>
            <a:r>
              <a:rPr lang="fr-CH" dirty="0"/>
              <a:t>Ligne de tri, c’est </a:t>
            </a:r>
            <a:r>
              <a:rPr lang="fr-CH" b="1" dirty="0"/>
              <a:t>l’ensemble des tapis </a:t>
            </a:r>
            <a:r>
              <a:rPr lang="fr-CH" dirty="0"/>
              <a:t>roulant avec le module de tri.</a:t>
            </a:r>
          </a:p>
          <a:p>
            <a:endParaRPr lang="fr-CH" dirty="0"/>
          </a:p>
          <a:p>
            <a:r>
              <a:rPr lang="fr-CH" dirty="0"/>
              <a:t>Installée chez </a:t>
            </a:r>
            <a:r>
              <a:rPr lang="fr-CH" b="1" dirty="0"/>
              <a:t>Stoll</a:t>
            </a:r>
            <a:r>
              <a:rPr lang="fr-CH" dirty="0"/>
              <a:t> / Entreprise </a:t>
            </a:r>
            <a:r>
              <a:rPr lang="fr-CH" b="1" i="0" dirty="0">
                <a:solidFill>
                  <a:srgbClr val="000000"/>
                </a:solidFill>
                <a:effectLst/>
                <a:latin typeface="Roboto Slab" pitchFamily="2" charset="0"/>
              </a:rPr>
              <a:t>maraîchère et familiale à </a:t>
            </a:r>
            <a:r>
              <a:rPr lang="fr-CH" b="1" i="0" dirty="0" err="1">
                <a:solidFill>
                  <a:srgbClr val="000000"/>
                </a:solidFill>
                <a:effectLst/>
                <a:latin typeface="Roboto Slab" pitchFamily="2" charset="0"/>
              </a:rPr>
              <a:t>Montany</a:t>
            </a:r>
            <a:r>
              <a:rPr lang="fr-CH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, donc de l’autre coté d’Yverdon. 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463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Pendant 5 ans, ils ont </a:t>
            </a:r>
            <a:r>
              <a:rPr lang="fr-CH" b="1" dirty="0"/>
              <a:t>continué à développer </a:t>
            </a:r>
            <a:r>
              <a:rPr lang="fr-CH" dirty="0"/>
              <a:t>et à améliorer le tilleur à carotte.</a:t>
            </a:r>
          </a:p>
          <a:p>
            <a:endParaRPr lang="fr-CH" dirty="0"/>
          </a:p>
          <a:p>
            <a:r>
              <a:rPr lang="fr-CH" dirty="0"/>
              <a:t>Mais ils ont aussi développer une version pour triller les </a:t>
            </a:r>
            <a:r>
              <a:rPr lang="fr-CH" b="1" dirty="0"/>
              <a:t>patates</a:t>
            </a:r>
            <a:r>
              <a:rPr lang="fr-CH" dirty="0"/>
              <a:t>. Du non de SORTOP </a:t>
            </a:r>
            <a:r>
              <a:rPr lang="fr-CH" dirty="0" err="1"/>
              <a:t>Potatoes</a:t>
            </a:r>
            <a:r>
              <a:rPr lang="fr-CH" dirty="0"/>
              <a:t>.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037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2018 après </a:t>
            </a:r>
            <a:r>
              <a:rPr lang="fr-CH" b="1" dirty="0"/>
              <a:t>10ans</a:t>
            </a:r>
            <a:r>
              <a:rPr lang="fr-CH" dirty="0"/>
              <a:t> de développement plus de </a:t>
            </a:r>
            <a:r>
              <a:rPr lang="fr-CH" b="1" dirty="0"/>
              <a:t>200 versions  </a:t>
            </a:r>
            <a:r>
              <a:rPr lang="fr-CH" dirty="0"/>
              <a:t>de la ligne, </a:t>
            </a:r>
            <a:r>
              <a:rPr lang="fr-CH" dirty="0" err="1"/>
              <a:t>Visar</a:t>
            </a:r>
            <a:r>
              <a:rPr lang="fr-CH" dirty="0"/>
              <a:t> fête ses 100 lignes installée chez des clients.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82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Aujourd’hui, </a:t>
            </a:r>
            <a:r>
              <a:rPr lang="fr-CH" dirty="0" err="1"/>
              <a:t>Visar</a:t>
            </a:r>
            <a:r>
              <a:rPr lang="fr-CH" dirty="0"/>
              <a:t> </a:t>
            </a:r>
            <a:r>
              <a:rPr lang="fr-CH" dirty="0" err="1"/>
              <a:t>sorting</a:t>
            </a:r>
            <a:r>
              <a:rPr lang="fr-CH" dirty="0"/>
              <a:t> vend ses tilleur optique dans </a:t>
            </a:r>
            <a:r>
              <a:rPr lang="fr-CH" b="1" dirty="0"/>
              <a:t>le monde entier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fr-CH" dirty="0"/>
              <a:t>Avec une production d’environ </a:t>
            </a:r>
            <a:r>
              <a:rPr lang="fr-CH" b="1" dirty="0"/>
              <a:t>6</a:t>
            </a:r>
            <a:r>
              <a:rPr lang="fr-CH" dirty="0"/>
              <a:t> machine par mois.</a:t>
            </a:r>
          </a:p>
          <a:p>
            <a:endParaRPr lang="fr-CH" dirty="0"/>
          </a:p>
          <a:p>
            <a:r>
              <a:rPr lang="fr-CH" dirty="0"/>
              <a:t>Mais avec certaine </a:t>
            </a:r>
            <a:r>
              <a:rPr lang="fr-CH" b="1" dirty="0"/>
              <a:t>difficulté</a:t>
            </a:r>
            <a:r>
              <a:rPr lang="fr-CH" dirty="0"/>
              <a:t>, comme celle lié a </a:t>
            </a:r>
            <a:r>
              <a:rPr lang="fr-CH" b="1" dirty="0"/>
              <a:t>l’approvisionnement</a:t>
            </a:r>
            <a:r>
              <a:rPr lang="fr-CH" dirty="0"/>
              <a:t> des pièces électriques. Ou aux manque </a:t>
            </a:r>
            <a:r>
              <a:rPr lang="fr-CH" b="1" dirty="0"/>
              <a:t>d’</a:t>
            </a:r>
            <a:r>
              <a:rPr lang="fr-CH" b="1" dirty="0" err="1"/>
              <a:t>emploier</a:t>
            </a:r>
            <a:r>
              <a:rPr lang="fr-CH" b="1" dirty="0"/>
              <a:t> et de place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717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 de conclure et de vous expliquer pourquoi j’ai choisi ce thème, je souhaitais quand même vous montrer à quoi </a:t>
            </a:r>
            <a:r>
              <a:rPr lang="fr-CH" b="1" dirty="0"/>
              <a:t>ressemble</a:t>
            </a:r>
            <a:r>
              <a:rPr lang="fr-CH" dirty="0"/>
              <a:t> cette machine.</a:t>
            </a:r>
          </a:p>
          <a:p>
            <a:endParaRPr lang="fr-CH" dirty="0"/>
          </a:p>
          <a:p>
            <a:r>
              <a:rPr lang="fr-CH" dirty="0"/>
              <a:t>Vous avez donc sous les yeux, une </a:t>
            </a:r>
            <a:r>
              <a:rPr lang="fr-CH" dirty="0" err="1"/>
              <a:t>Sortop</a:t>
            </a:r>
            <a:r>
              <a:rPr lang="fr-CH" dirty="0"/>
              <a:t> </a:t>
            </a:r>
            <a:r>
              <a:rPr lang="fr-CH" b="1" dirty="0"/>
              <a:t>carotte </a:t>
            </a:r>
            <a:r>
              <a:rPr lang="fr-CH" dirty="0"/>
              <a:t>avec </a:t>
            </a:r>
            <a:r>
              <a:rPr lang="fr-CH" b="1" dirty="0"/>
              <a:t>14</a:t>
            </a:r>
            <a:r>
              <a:rPr lang="fr-CH" dirty="0"/>
              <a:t> sorties.</a:t>
            </a:r>
          </a:p>
          <a:p>
            <a:endParaRPr lang="fr-CH" dirty="0"/>
          </a:p>
          <a:p>
            <a:r>
              <a:rPr lang="fr-CH" dirty="0"/>
              <a:t>En sachant que ça peut aller jusqu’à 24 sortie. Et 6 pour les patates.</a:t>
            </a:r>
          </a:p>
          <a:p>
            <a:endParaRPr lang="fr-CH" dirty="0"/>
          </a:p>
          <a:p>
            <a:r>
              <a:rPr lang="fr-CH" dirty="0"/>
              <a:t>Je n’aie </a:t>
            </a:r>
            <a:r>
              <a:rPr lang="fr-CH" b="1" dirty="0"/>
              <a:t>pas le temps</a:t>
            </a:r>
            <a:r>
              <a:rPr lang="fr-CH" dirty="0"/>
              <a:t> de vous en montré plus a mon plus grand regret mais vous pouvez si vous le souhaiter aller voir leur </a:t>
            </a:r>
            <a:r>
              <a:rPr lang="fr-CH" b="1" dirty="0"/>
              <a:t>site web</a:t>
            </a:r>
            <a:r>
              <a:rPr lang="fr-CH" dirty="0"/>
              <a:t> ou sur </a:t>
            </a:r>
            <a:r>
              <a:rPr lang="fr-CH" b="1" dirty="0" err="1"/>
              <a:t>Youtube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FBAA3-9B9B-45F3-9C62-7189013B6E0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062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E17C-85D7-CBCB-5F13-C7801BBE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652491-B664-925C-AC67-857B6C97D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1F53C-49BD-7D4F-3F52-14BA2E61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A0A8-0F43-413B-B35F-CD96CA1821E8}" type="datetime1">
              <a:rPr lang="fr-CH" smtClean="0"/>
              <a:t>19.12.2022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60970-8731-88C3-7856-4E0896A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882A9-76C8-9E73-7663-754DEC21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864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5915C-0A99-21AC-9C9F-CDE0E608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0E53C-A0A7-F0A5-66F7-5AA900E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27269-C137-4EB7-D6CA-FCD476AA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C32B-E967-4FDA-8707-BE8826C97CA7}" type="datetime1">
              <a:rPr lang="fr-CH" smtClean="0"/>
              <a:t>19.12.2022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F1EB3-504A-CEB1-9D51-F6D75B1E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25CA0-7EDC-E3A7-5F3E-F931647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404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B88DEE-E225-C199-16C9-2B56B1AB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016D28-3B39-F21E-0330-62D1A9C69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1A92A-6800-4428-0D64-0E427062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EB37-38D6-427C-B3B1-148D077A932C}" type="datetime1">
              <a:rPr lang="fr-CH" smtClean="0"/>
              <a:t>19.12.2022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BCA9A-F1A9-6C6A-1C86-2929A7C1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CB29C-A44E-BBCE-4D5F-FF58A4A3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87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6E62D-552C-886F-1687-CBD744FC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F58A1-E23C-132E-816A-57D5FF11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B52F4-A4DB-72EB-4A43-429F8976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1BBB-B10A-43B2-8E29-508D800AB9CA}" type="datetime1">
              <a:rPr lang="fr-CH" smtClean="0"/>
              <a:t>19.12.2022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C016F-A040-E781-F556-48E8578E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FD447-3EC5-40D8-14E6-D4F5EFCB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47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ABD5A-1385-22F6-DBF9-6EA6D3B8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54133-EC92-BF7C-4FD4-DBAC2C3C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664C3-E44C-0603-3D45-52B879CD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EDD8-FE5C-430F-AA5D-ED6F2FAF02E8}" type="datetime1">
              <a:rPr lang="fr-CH" smtClean="0"/>
              <a:t>19.12.2022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A08AB-3196-3717-E030-F4FB8012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5FB85-4855-211F-E8A3-9153295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52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E9F6-77F5-9EEF-D0FD-1563800C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0156D-2AF4-17FE-4B9C-F1A968183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26F24-E599-221D-4FE1-9F8A56BE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773CF-5445-A294-2F0C-15781793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34AB-A65D-41A6-BE5E-1EE8BCAD278F}" type="datetime1">
              <a:rPr lang="fr-CH" smtClean="0"/>
              <a:t>19.12.2022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97C60-289F-BE0C-8993-7E95904A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D5753-7316-19E2-62BC-17A1FB29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17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2F9CD-3957-77CA-5F84-09579F72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55E99-25B9-8FC9-901F-4C2D9911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BAEDBF-281E-67BE-E9FE-25433D5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A806A1-BD44-0FC3-4EFF-B42983A87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309C2D-191C-888B-DA6A-73F67354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14F224-D8F1-9EB7-B8DE-79EB42EE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6909-3336-4F9D-9B7A-8D6EE4D56BF1}" type="datetime1">
              <a:rPr lang="fr-CH" smtClean="0"/>
              <a:t>19.12.2022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DBEFCC-823A-E19E-F453-2618E520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6E5E36-F6FD-CFC4-6FD7-133EF87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2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0F0BB-4741-FC35-1466-7DE7B0B7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172686-19FA-D5C6-5BBD-A9C2CA1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D47-3DE6-4ED0-949F-FA5104D0F032}" type="datetime1">
              <a:rPr lang="fr-CH" smtClean="0"/>
              <a:t>19.12.2022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D10CE5-AAA8-B28C-8118-261D239D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D748D-4A4C-172C-4A41-5549B460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75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B805AC-F961-15EE-538A-C8570B36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9852-F432-4BF3-937D-6A268F11F4D7}" type="datetime1">
              <a:rPr lang="fr-CH" smtClean="0"/>
              <a:t>19.12.2022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55A3A7-748F-63A4-C4E7-D68E026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00A49-DDC5-C2B6-97D1-6445DF39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59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F460E-24EA-DCC5-7071-467D36F1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F5290-A795-B945-A939-8236941D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CCBE23-2638-31CD-B992-331B132A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3D2A5-6476-AEB6-CED7-12F4297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A7A1-13A7-4347-BD59-92607F9A4EF1}" type="datetime1">
              <a:rPr lang="fr-CH" smtClean="0"/>
              <a:t>19.12.2022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661685-B5B4-45B0-B2D1-1736C32F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53204-99B2-5F22-1BEA-B54E4EB5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74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0C2C3-14E3-B498-F456-9BC76301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4A2CD3-6E35-0850-3A41-51450BD5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90676A-6A64-713A-5C86-6F3BE60F8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D15CA-604F-FE96-01F2-DAC595EB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3232-3F13-4289-9EC9-86398F02B907}" type="datetime1">
              <a:rPr lang="fr-CH" smtClean="0"/>
              <a:t>19.12.2022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C5B44-C14C-A588-F136-7E411780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A7BA15-9495-F5AA-A38B-6373BC9C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7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A10B6-4616-6B71-CA69-ADBB1882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89D6A-1B9E-1329-44FE-262F981D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0CC21-EFC4-0639-884D-FC0D12E9B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D938-F63E-42F1-A65E-A29739D1FF7A}" type="datetime1">
              <a:rPr lang="fr-CH" smtClean="0"/>
              <a:t>19.12.2022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7555E-CA2A-22A2-4260-BBDE297E1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Robin Forestier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D1410-53B9-26B2-6B54-9CA6DFBD9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C614-0108-4924-9B4C-0864BD72069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1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794RBcOy7A?start=79&amp;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794RBcOy7A?start=161&amp;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16151F-F21B-DBB1-22F6-2B6B0405D785}"/>
              </a:ext>
            </a:extLst>
          </p:cNvPr>
          <p:cNvSpPr txBox="1"/>
          <p:nvPr/>
        </p:nvSpPr>
        <p:spPr>
          <a:xfrm>
            <a:off x="652074" y="2468761"/>
            <a:ext cx="10887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Development of a multi-spectral vision system </a:t>
            </a:r>
          </a:p>
          <a:p>
            <a:pPr algn="ctr"/>
            <a:r>
              <a:rPr lang="en-US" sz="4400" dirty="0"/>
              <a:t>for the detection of defects on apples</a:t>
            </a:r>
            <a:endParaRPr lang="fr-CH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862F64-7B82-048F-E891-E06792E007B6}"/>
              </a:ext>
            </a:extLst>
          </p:cNvPr>
          <p:cNvSpPr txBox="1"/>
          <p:nvPr/>
        </p:nvSpPr>
        <p:spPr>
          <a:xfrm>
            <a:off x="3276574" y="4585985"/>
            <a:ext cx="563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O. </a:t>
            </a:r>
            <a:r>
              <a:rPr lang="fr-CH" sz="2800" dirty="0" err="1"/>
              <a:t>Kleynen</a:t>
            </a:r>
            <a:r>
              <a:rPr lang="fr-CH" sz="2800" dirty="0"/>
              <a:t>, V. </a:t>
            </a:r>
            <a:r>
              <a:rPr lang="fr-CH" sz="2800" dirty="0" err="1"/>
              <a:t>Leemans</a:t>
            </a:r>
            <a:r>
              <a:rPr lang="fr-CH" sz="2800" dirty="0"/>
              <a:t>, M.-F. </a:t>
            </a:r>
            <a:r>
              <a:rPr lang="fr-CH" sz="2800" dirty="0" err="1"/>
              <a:t>Destain</a:t>
            </a:r>
            <a:endParaRPr lang="fr-CH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749983-F58D-3D0E-0349-ED958CD0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4" y="496149"/>
            <a:ext cx="1348877" cy="10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7"/>
    </mc:Choice>
    <mc:Fallback xmlns="">
      <p:transition spd="slow" advTm="54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570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11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6D8588-2033-178F-9318-A94566C3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08" y="772454"/>
            <a:ext cx="2981184" cy="5313091"/>
          </a:xfrm>
          <a:prstGeom prst="rect">
            <a:avLst/>
          </a:prstGeom>
        </p:spPr>
      </p:pic>
      <p:pic>
        <p:nvPicPr>
          <p:cNvPr id="6" name="Picture 12" descr="Visar Sorting Sàrl">
            <a:extLst>
              <a:ext uri="{FF2B5EF4-FFF2-40B4-BE49-F238E27FC236}">
                <a16:creationId xmlns:a16="http://schemas.microsoft.com/office/drawing/2014/main" id="{4B252E8B-ACEC-9157-ACD2-9567D7CA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39" y="902042"/>
            <a:ext cx="2626055" cy="7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7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12</a:t>
            </a:fld>
            <a:endParaRPr lang="fr-CH"/>
          </a:p>
        </p:txBody>
      </p:sp>
      <p:pic>
        <p:nvPicPr>
          <p:cNvPr id="6" name="Picture 12" descr="Visar Sorting Sàrl">
            <a:extLst>
              <a:ext uri="{FF2B5EF4-FFF2-40B4-BE49-F238E27FC236}">
                <a16:creationId xmlns:a16="http://schemas.microsoft.com/office/drawing/2014/main" id="{4B252E8B-ACEC-9157-ACD2-9567D7CA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839" y="522495"/>
            <a:ext cx="2626055" cy="7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édia en ligne 4" title="Visar Sorting Sàrl : Sortop Potatoes - optical high-performance sorter for potatoes">
            <a:hlinkClick r:id="" action="ppaction://media"/>
            <a:extLst>
              <a:ext uri="{FF2B5EF4-FFF2-40B4-BE49-F238E27FC236}">
                <a16:creationId xmlns:a16="http://schemas.microsoft.com/office/drawing/2014/main" id="{F5DED61B-F17F-9977-6266-D549487949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954407" y="1478969"/>
            <a:ext cx="828318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13</a:t>
            </a:fld>
            <a:endParaRPr lang="fr-CH"/>
          </a:p>
        </p:txBody>
      </p:sp>
      <p:pic>
        <p:nvPicPr>
          <p:cNvPr id="6" name="Picture 12" descr="Visar Sorting Sàrl">
            <a:extLst>
              <a:ext uri="{FF2B5EF4-FFF2-40B4-BE49-F238E27FC236}">
                <a16:creationId xmlns:a16="http://schemas.microsoft.com/office/drawing/2014/main" id="{4B252E8B-ACEC-9157-ACD2-9567D7CA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839" y="522495"/>
            <a:ext cx="2626055" cy="7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édia en ligne 6" title="Visar Sorting Sàrl : Sortop Potatoes - optical high-performance sorter for potatoes">
            <a:hlinkClick r:id="" action="ppaction://media"/>
            <a:extLst>
              <a:ext uri="{FF2B5EF4-FFF2-40B4-BE49-F238E27FC236}">
                <a16:creationId xmlns:a16="http://schemas.microsoft.com/office/drawing/2014/main" id="{8FBF999A-A5D9-F91E-D69A-848BEA611A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954407" y="1478969"/>
            <a:ext cx="828318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DD4F784-2C74-25DF-0A0D-50A71098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365F2-5035-11EA-C856-2E50047B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2</a:t>
            </a:fld>
            <a:endParaRPr lang="fr-CH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0E9C18-07DE-D920-3D3F-61709490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795335"/>
            <a:ext cx="656272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B82D872-3024-C298-8A78-D20B53D77538}"/>
              </a:ext>
            </a:extLst>
          </p:cNvPr>
          <p:cNvSpPr/>
          <p:nvPr/>
        </p:nvSpPr>
        <p:spPr>
          <a:xfrm>
            <a:off x="5832629" y="2794243"/>
            <a:ext cx="1251752" cy="1269507"/>
          </a:xfrm>
          <a:prstGeom prst="ellipse">
            <a:avLst/>
          </a:prstGeom>
          <a:noFill/>
          <a:ln w="762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0B42CE6-C2D4-5E57-AAAB-E0F8ECB4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47" y="1740166"/>
            <a:ext cx="8814105" cy="33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8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4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D46681-6051-E304-7A3D-89B50A99EC02}"/>
              </a:ext>
            </a:extLst>
          </p:cNvPr>
          <p:cNvSpPr txBox="1"/>
          <p:nvPr/>
        </p:nvSpPr>
        <p:spPr>
          <a:xfrm>
            <a:off x="4573786" y="3712830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8464B"/>
                </a:solidFill>
              </a:rPr>
              <a:t>2008</a:t>
            </a:r>
          </a:p>
        </p:txBody>
      </p:sp>
      <p:cxnSp>
        <p:nvCxnSpPr>
          <p:cNvPr id="8" name="!!Connecteur droit 7">
            <a:extLst>
              <a:ext uri="{FF2B5EF4-FFF2-40B4-BE49-F238E27FC236}">
                <a16:creationId xmlns:a16="http://schemas.microsoft.com/office/drawing/2014/main" id="{9A5E2D17-FC41-B0AC-4A12-8F68DD242B67}"/>
              </a:ext>
            </a:extLst>
          </p:cNvPr>
          <p:cNvCxnSpPr>
            <a:cxnSpLocks/>
          </p:cNvCxnSpPr>
          <p:nvPr/>
        </p:nvCxnSpPr>
        <p:spPr>
          <a:xfrm>
            <a:off x="0" y="3410465"/>
            <a:ext cx="12192000" cy="0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513A3-178F-AA2E-524A-D6FDE64ACCE2}"/>
              </a:ext>
            </a:extLst>
          </p:cNvPr>
          <p:cNvSpPr/>
          <p:nvPr/>
        </p:nvSpPr>
        <p:spPr>
          <a:xfrm>
            <a:off x="5910650" y="3225115"/>
            <a:ext cx="370700" cy="370700"/>
          </a:xfrm>
          <a:prstGeom prst="rect">
            <a:avLst/>
          </a:prstGeom>
          <a:solidFill>
            <a:srgbClr val="284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D1226E-F6EE-5D78-F9C2-9F3BF0483455}"/>
              </a:ext>
            </a:extLst>
          </p:cNvPr>
          <p:cNvSpPr/>
          <p:nvPr/>
        </p:nvSpPr>
        <p:spPr>
          <a:xfrm>
            <a:off x="4495798" y="927181"/>
            <a:ext cx="3200401" cy="1649984"/>
          </a:xfrm>
          <a:prstGeom prst="round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/>
              <a:t>Création de </a:t>
            </a:r>
          </a:p>
          <a:p>
            <a:pPr algn="ctr"/>
            <a:r>
              <a:rPr lang="fr-CH" sz="4000" dirty="0" err="1"/>
              <a:t>Visar</a:t>
            </a:r>
            <a:r>
              <a:rPr lang="fr-CH" sz="4000" dirty="0"/>
              <a:t> </a:t>
            </a:r>
            <a:r>
              <a:rPr lang="fr-CH" sz="4000" dirty="0" err="1"/>
              <a:t>Sorting</a:t>
            </a:r>
            <a:endParaRPr lang="fr-CH" sz="4000" dirty="0"/>
          </a:p>
        </p:txBody>
      </p:sp>
      <p:cxnSp>
        <p:nvCxnSpPr>
          <p:cNvPr id="16" name="!!Connecteur droit 24">
            <a:extLst>
              <a:ext uri="{FF2B5EF4-FFF2-40B4-BE49-F238E27FC236}">
                <a16:creationId xmlns:a16="http://schemas.microsoft.com/office/drawing/2014/main" id="{F57CAEBD-D0BA-47F1-3A2C-DD4D6CA22041}"/>
              </a:ext>
            </a:extLst>
          </p:cNvPr>
          <p:cNvCxnSpPr>
            <a:cxnSpLocks/>
          </p:cNvCxnSpPr>
          <p:nvPr/>
        </p:nvCxnSpPr>
        <p:spPr>
          <a:xfrm>
            <a:off x="6096000" y="2577165"/>
            <a:ext cx="0" cy="647950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7A97DE77-1EEB-2B6C-7000-76075F3BE9A3}"/>
              </a:ext>
            </a:extLst>
          </p:cNvPr>
          <p:cNvSpPr txBox="1"/>
          <p:nvPr/>
        </p:nvSpPr>
        <p:spPr>
          <a:xfrm>
            <a:off x="12602820" y="1440869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326771"/>
                </a:solidFill>
              </a:rPr>
              <a:t>2010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D7000-14E5-00D6-5CCB-9B65AC060CD1}"/>
              </a:ext>
            </a:extLst>
          </p:cNvPr>
          <p:cNvSpPr/>
          <p:nvPr/>
        </p:nvSpPr>
        <p:spPr>
          <a:xfrm>
            <a:off x="13939683" y="3240355"/>
            <a:ext cx="370700" cy="370700"/>
          </a:xfrm>
          <a:prstGeom prst="rect">
            <a:avLst/>
          </a:prstGeom>
          <a:solidFill>
            <a:srgbClr val="326771"/>
          </a:solidFill>
          <a:ln>
            <a:solidFill>
              <a:srgbClr val="326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87372BF-3724-FDF2-87DA-30EDE2DFCFAC}"/>
              </a:ext>
            </a:extLst>
          </p:cNvPr>
          <p:cNvSpPr/>
          <p:nvPr/>
        </p:nvSpPr>
        <p:spPr>
          <a:xfrm>
            <a:off x="12377350" y="4316813"/>
            <a:ext cx="3495361" cy="1534367"/>
          </a:xfrm>
          <a:prstGeom prst="roundRect">
            <a:avLst/>
          </a:prstGeom>
          <a:solidFill>
            <a:srgbClr val="326771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/>
              <a:t>Première ligne chez Stoll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120329A-FA54-56CF-38DE-A383A3EFD6D7}"/>
              </a:ext>
            </a:extLst>
          </p:cNvPr>
          <p:cNvCxnSpPr>
            <a:cxnSpLocks/>
          </p:cNvCxnSpPr>
          <p:nvPr/>
        </p:nvCxnSpPr>
        <p:spPr>
          <a:xfrm flipH="1">
            <a:off x="14125030" y="3444240"/>
            <a:ext cx="2" cy="889739"/>
          </a:xfrm>
          <a:prstGeom prst="line">
            <a:avLst/>
          </a:prstGeom>
          <a:ln w="57150">
            <a:solidFill>
              <a:srgbClr val="326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9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5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D46681-6051-E304-7A3D-89B50A99EC02}"/>
              </a:ext>
            </a:extLst>
          </p:cNvPr>
          <p:cNvSpPr txBox="1"/>
          <p:nvPr/>
        </p:nvSpPr>
        <p:spPr>
          <a:xfrm>
            <a:off x="2484733" y="3595815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0" dirty="0">
                <a:solidFill>
                  <a:srgbClr val="28464B"/>
                </a:solidFill>
              </a:rPr>
              <a:t>2008</a:t>
            </a:r>
          </a:p>
        </p:txBody>
      </p:sp>
      <p:cxnSp>
        <p:nvCxnSpPr>
          <p:cNvPr id="8" name="!!Connecteur droit 7">
            <a:extLst>
              <a:ext uri="{FF2B5EF4-FFF2-40B4-BE49-F238E27FC236}">
                <a16:creationId xmlns:a16="http://schemas.microsoft.com/office/drawing/2014/main" id="{9A5E2D17-FC41-B0AC-4A12-8F68DD242B67}"/>
              </a:ext>
            </a:extLst>
          </p:cNvPr>
          <p:cNvCxnSpPr>
            <a:cxnSpLocks/>
          </p:cNvCxnSpPr>
          <p:nvPr/>
        </p:nvCxnSpPr>
        <p:spPr>
          <a:xfrm>
            <a:off x="0" y="3410465"/>
            <a:ext cx="12192000" cy="0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513A3-178F-AA2E-524A-D6FDE64ACCE2}"/>
              </a:ext>
            </a:extLst>
          </p:cNvPr>
          <p:cNvSpPr/>
          <p:nvPr/>
        </p:nvSpPr>
        <p:spPr>
          <a:xfrm>
            <a:off x="3430462" y="3225115"/>
            <a:ext cx="370700" cy="370700"/>
          </a:xfrm>
          <a:prstGeom prst="rect">
            <a:avLst/>
          </a:prstGeom>
          <a:solidFill>
            <a:srgbClr val="284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D1226E-F6EE-5D78-F9C2-9F3BF0483455}"/>
              </a:ext>
            </a:extLst>
          </p:cNvPr>
          <p:cNvSpPr/>
          <p:nvPr/>
        </p:nvSpPr>
        <p:spPr>
          <a:xfrm>
            <a:off x="2314396" y="1425629"/>
            <a:ext cx="2602832" cy="1379050"/>
          </a:xfrm>
          <a:prstGeom prst="round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/>
              <a:t>Création de </a:t>
            </a:r>
          </a:p>
          <a:p>
            <a:pPr algn="ctr"/>
            <a:r>
              <a:rPr lang="fr-CH" sz="3200" dirty="0" err="1"/>
              <a:t>Visar</a:t>
            </a:r>
            <a:r>
              <a:rPr lang="fr-CH" sz="3200" dirty="0"/>
              <a:t> </a:t>
            </a:r>
            <a:r>
              <a:rPr lang="fr-CH" sz="3200" dirty="0" err="1"/>
              <a:t>Sorting</a:t>
            </a:r>
            <a:endParaRPr lang="fr-CH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C9B876-369B-0B3D-FD81-5CEAD7ED2B3A}"/>
              </a:ext>
            </a:extLst>
          </p:cNvPr>
          <p:cNvSpPr txBox="1"/>
          <p:nvPr/>
        </p:nvSpPr>
        <p:spPr>
          <a:xfrm>
            <a:off x="6883638" y="1425629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326771"/>
                </a:solidFill>
              </a:rPr>
              <a:t>2010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1BEC3-309C-D4F6-FF91-E36EE1D4191A}"/>
              </a:ext>
            </a:extLst>
          </p:cNvPr>
          <p:cNvSpPr/>
          <p:nvPr/>
        </p:nvSpPr>
        <p:spPr>
          <a:xfrm>
            <a:off x="8220501" y="3225115"/>
            <a:ext cx="370700" cy="370700"/>
          </a:xfrm>
          <a:prstGeom prst="rect">
            <a:avLst/>
          </a:prstGeom>
          <a:solidFill>
            <a:srgbClr val="326771"/>
          </a:solidFill>
          <a:ln>
            <a:solidFill>
              <a:srgbClr val="326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C8E8D3C-A153-1177-AFF1-0F502BC8B659}"/>
              </a:ext>
            </a:extLst>
          </p:cNvPr>
          <p:cNvSpPr/>
          <p:nvPr/>
        </p:nvSpPr>
        <p:spPr>
          <a:xfrm>
            <a:off x="6658168" y="4301573"/>
            <a:ext cx="3495361" cy="1534367"/>
          </a:xfrm>
          <a:prstGeom prst="roundRect">
            <a:avLst/>
          </a:prstGeom>
          <a:solidFill>
            <a:srgbClr val="326771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/>
              <a:t>Première ligne chez Stoll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57565D-1D90-FC3B-53CC-C21DD6326709}"/>
              </a:ext>
            </a:extLst>
          </p:cNvPr>
          <p:cNvCxnSpPr>
            <a:cxnSpLocks/>
          </p:cNvCxnSpPr>
          <p:nvPr/>
        </p:nvCxnSpPr>
        <p:spPr>
          <a:xfrm flipH="1">
            <a:off x="8405848" y="3429000"/>
            <a:ext cx="2" cy="889739"/>
          </a:xfrm>
          <a:prstGeom prst="line">
            <a:avLst/>
          </a:prstGeom>
          <a:ln w="57150">
            <a:solidFill>
              <a:srgbClr val="326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!!Connecteur droit 24">
            <a:extLst>
              <a:ext uri="{FF2B5EF4-FFF2-40B4-BE49-F238E27FC236}">
                <a16:creationId xmlns:a16="http://schemas.microsoft.com/office/drawing/2014/main" id="{AEC592F9-F0AE-B9CA-ADE0-508FF735B6B7}"/>
              </a:ext>
            </a:extLst>
          </p:cNvPr>
          <p:cNvCxnSpPr>
            <a:cxnSpLocks/>
          </p:cNvCxnSpPr>
          <p:nvPr/>
        </p:nvCxnSpPr>
        <p:spPr>
          <a:xfrm>
            <a:off x="3603456" y="2804679"/>
            <a:ext cx="0" cy="563116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8255D26-E096-F7BC-37AA-3482E6308DF5}"/>
              </a:ext>
            </a:extLst>
          </p:cNvPr>
          <p:cNvSpPr txBox="1"/>
          <p:nvPr/>
        </p:nvSpPr>
        <p:spPr>
          <a:xfrm>
            <a:off x="12192000" y="3595815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C8C99"/>
                </a:solidFill>
              </a:rPr>
              <a:t>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F656A-2C8E-1CBA-1C27-2AE9C36208FC}"/>
              </a:ext>
            </a:extLst>
          </p:cNvPr>
          <p:cNvSpPr/>
          <p:nvPr/>
        </p:nvSpPr>
        <p:spPr>
          <a:xfrm>
            <a:off x="13528862" y="3299373"/>
            <a:ext cx="370700" cy="370700"/>
          </a:xfrm>
          <a:prstGeom prst="rect">
            <a:avLst/>
          </a:prstGeom>
          <a:solidFill>
            <a:srgbClr val="2C8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6B2A231-4DF2-4F8A-DC1D-01271326014B}"/>
              </a:ext>
            </a:extLst>
          </p:cNvPr>
          <p:cNvSpPr/>
          <p:nvPr/>
        </p:nvSpPr>
        <p:spPr>
          <a:xfrm>
            <a:off x="12302398" y="1215623"/>
            <a:ext cx="2823628" cy="1473230"/>
          </a:xfrm>
          <a:prstGeom prst="roundRect">
            <a:avLst/>
          </a:prstGeom>
          <a:solidFill>
            <a:srgbClr val="2C8C99"/>
          </a:solidFill>
          <a:ln>
            <a:solidFill>
              <a:srgbClr val="2C8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 err="1"/>
              <a:t>Sortop</a:t>
            </a:r>
            <a:endParaRPr lang="fr-CH" sz="4000" dirty="0"/>
          </a:p>
          <a:p>
            <a:pPr algn="ctr"/>
            <a:r>
              <a:rPr lang="fr-CH" sz="4000" dirty="0" err="1"/>
              <a:t>Potatoes</a:t>
            </a:r>
            <a:endParaRPr lang="fr-CH" sz="4000" dirty="0"/>
          </a:p>
        </p:txBody>
      </p:sp>
      <p:cxnSp>
        <p:nvCxnSpPr>
          <p:cNvPr id="15" name="!!Connecteur droit 19">
            <a:extLst>
              <a:ext uri="{FF2B5EF4-FFF2-40B4-BE49-F238E27FC236}">
                <a16:creationId xmlns:a16="http://schemas.microsoft.com/office/drawing/2014/main" id="{96E98589-D7DE-5D26-A648-C90803D99982}"/>
              </a:ext>
            </a:extLst>
          </p:cNvPr>
          <p:cNvCxnSpPr>
            <a:cxnSpLocks/>
          </p:cNvCxnSpPr>
          <p:nvPr/>
        </p:nvCxnSpPr>
        <p:spPr>
          <a:xfrm>
            <a:off x="13712774" y="2665157"/>
            <a:ext cx="0" cy="831964"/>
          </a:xfrm>
          <a:prstGeom prst="line">
            <a:avLst/>
          </a:prstGeom>
          <a:ln w="57150">
            <a:solidFill>
              <a:srgbClr val="2C8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4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6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D46681-6051-E304-7A3D-89B50A99EC02}"/>
              </a:ext>
            </a:extLst>
          </p:cNvPr>
          <p:cNvSpPr txBox="1"/>
          <p:nvPr/>
        </p:nvSpPr>
        <p:spPr>
          <a:xfrm>
            <a:off x="1392546" y="3631910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dirty="0">
                <a:solidFill>
                  <a:srgbClr val="28464B"/>
                </a:solidFill>
              </a:rPr>
              <a:t>2008</a:t>
            </a:r>
          </a:p>
        </p:txBody>
      </p:sp>
      <p:cxnSp>
        <p:nvCxnSpPr>
          <p:cNvPr id="8" name="!!Connecteur droit 7">
            <a:extLst>
              <a:ext uri="{FF2B5EF4-FFF2-40B4-BE49-F238E27FC236}">
                <a16:creationId xmlns:a16="http://schemas.microsoft.com/office/drawing/2014/main" id="{9A5E2D17-FC41-B0AC-4A12-8F68DD242B67}"/>
              </a:ext>
            </a:extLst>
          </p:cNvPr>
          <p:cNvCxnSpPr>
            <a:cxnSpLocks/>
          </p:cNvCxnSpPr>
          <p:nvPr/>
        </p:nvCxnSpPr>
        <p:spPr>
          <a:xfrm>
            <a:off x="0" y="3410465"/>
            <a:ext cx="12192000" cy="0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513A3-178F-AA2E-524A-D6FDE64ACCE2}"/>
              </a:ext>
            </a:extLst>
          </p:cNvPr>
          <p:cNvSpPr/>
          <p:nvPr/>
        </p:nvSpPr>
        <p:spPr>
          <a:xfrm>
            <a:off x="2078589" y="3189021"/>
            <a:ext cx="370700" cy="370700"/>
          </a:xfrm>
          <a:prstGeom prst="rect">
            <a:avLst/>
          </a:prstGeom>
          <a:solidFill>
            <a:srgbClr val="284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D1226E-F6EE-5D78-F9C2-9F3BF0483455}"/>
              </a:ext>
            </a:extLst>
          </p:cNvPr>
          <p:cNvSpPr/>
          <p:nvPr/>
        </p:nvSpPr>
        <p:spPr>
          <a:xfrm>
            <a:off x="1070808" y="1630678"/>
            <a:ext cx="2386260" cy="1148381"/>
          </a:xfrm>
          <a:prstGeom prst="round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/>
              <a:t>Création de </a:t>
            </a:r>
          </a:p>
          <a:p>
            <a:pPr algn="ctr"/>
            <a:r>
              <a:rPr lang="fr-CH" sz="2800" dirty="0" err="1"/>
              <a:t>Visar</a:t>
            </a:r>
            <a:r>
              <a:rPr lang="fr-CH" sz="2800" dirty="0"/>
              <a:t> </a:t>
            </a:r>
            <a:r>
              <a:rPr lang="fr-CH" sz="2800" dirty="0" err="1"/>
              <a:t>Sorting</a:t>
            </a:r>
            <a:endParaRPr lang="fr-CH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C9B876-369B-0B3D-FD81-5CEAD7ED2B3A}"/>
              </a:ext>
            </a:extLst>
          </p:cNvPr>
          <p:cNvSpPr txBox="1"/>
          <p:nvPr/>
        </p:nvSpPr>
        <p:spPr>
          <a:xfrm>
            <a:off x="4699697" y="1865582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0" dirty="0">
                <a:solidFill>
                  <a:srgbClr val="326771"/>
                </a:solidFill>
              </a:rPr>
              <a:t>2010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1BEC3-309C-D4F6-FF91-E36EE1D4191A}"/>
              </a:ext>
            </a:extLst>
          </p:cNvPr>
          <p:cNvSpPr/>
          <p:nvPr/>
        </p:nvSpPr>
        <p:spPr>
          <a:xfrm>
            <a:off x="5645427" y="3225115"/>
            <a:ext cx="370700" cy="370700"/>
          </a:xfrm>
          <a:prstGeom prst="rect">
            <a:avLst/>
          </a:prstGeom>
          <a:solidFill>
            <a:srgbClr val="326771"/>
          </a:solidFill>
          <a:ln>
            <a:solidFill>
              <a:srgbClr val="326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C8E8D3C-A153-1177-AFF1-0F502BC8B659}"/>
              </a:ext>
            </a:extLst>
          </p:cNvPr>
          <p:cNvSpPr/>
          <p:nvPr/>
        </p:nvSpPr>
        <p:spPr>
          <a:xfrm>
            <a:off x="4458097" y="4000243"/>
            <a:ext cx="2743201" cy="1323440"/>
          </a:xfrm>
          <a:prstGeom prst="roundRect">
            <a:avLst/>
          </a:prstGeom>
          <a:solidFill>
            <a:srgbClr val="326771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/>
              <a:t>Première ligne chez Stoll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A473-073D-3FFA-2F35-AF9A96E6A1D0}"/>
              </a:ext>
            </a:extLst>
          </p:cNvPr>
          <p:cNvSpPr txBox="1"/>
          <p:nvPr/>
        </p:nvSpPr>
        <p:spPr>
          <a:xfrm>
            <a:off x="8386470" y="3509159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C8C99"/>
                </a:solidFill>
              </a:rPr>
              <a:t>2015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9B639-F52A-1033-465F-5EDA7E7726C4}"/>
              </a:ext>
            </a:extLst>
          </p:cNvPr>
          <p:cNvSpPr/>
          <p:nvPr/>
        </p:nvSpPr>
        <p:spPr>
          <a:xfrm>
            <a:off x="9723332" y="3212717"/>
            <a:ext cx="370700" cy="370700"/>
          </a:xfrm>
          <a:prstGeom prst="rect">
            <a:avLst/>
          </a:prstGeom>
          <a:solidFill>
            <a:srgbClr val="2C8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A1FE67C-C133-60E2-F0D9-128CB597F6C3}"/>
              </a:ext>
            </a:extLst>
          </p:cNvPr>
          <p:cNvSpPr/>
          <p:nvPr/>
        </p:nvSpPr>
        <p:spPr>
          <a:xfrm>
            <a:off x="8496868" y="1128967"/>
            <a:ext cx="2823628" cy="1473230"/>
          </a:xfrm>
          <a:prstGeom prst="roundRect">
            <a:avLst/>
          </a:prstGeom>
          <a:solidFill>
            <a:srgbClr val="2C8C99"/>
          </a:solidFill>
          <a:ln>
            <a:solidFill>
              <a:srgbClr val="2C8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 err="1"/>
              <a:t>Sortop</a:t>
            </a:r>
            <a:endParaRPr lang="fr-CH" sz="4000" dirty="0"/>
          </a:p>
          <a:p>
            <a:pPr algn="ctr"/>
            <a:r>
              <a:rPr lang="fr-CH" sz="4000" dirty="0" err="1"/>
              <a:t>Potatoes</a:t>
            </a:r>
            <a:endParaRPr lang="fr-CH" sz="4000" dirty="0"/>
          </a:p>
        </p:txBody>
      </p:sp>
      <p:cxnSp>
        <p:nvCxnSpPr>
          <p:cNvPr id="20" name="!!Connecteur droit 19">
            <a:extLst>
              <a:ext uri="{FF2B5EF4-FFF2-40B4-BE49-F238E27FC236}">
                <a16:creationId xmlns:a16="http://schemas.microsoft.com/office/drawing/2014/main" id="{8F196BFE-B500-42FE-F634-A124CB7C2BBD}"/>
              </a:ext>
            </a:extLst>
          </p:cNvPr>
          <p:cNvCxnSpPr>
            <a:cxnSpLocks/>
          </p:cNvCxnSpPr>
          <p:nvPr/>
        </p:nvCxnSpPr>
        <p:spPr>
          <a:xfrm>
            <a:off x="9907244" y="2578501"/>
            <a:ext cx="0" cy="831964"/>
          </a:xfrm>
          <a:prstGeom prst="line">
            <a:avLst/>
          </a:prstGeom>
          <a:ln w="57150">
            <a:solidFill>
              <a:srgbClr val="2C8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57565D-1D90-FC3B-53CC-C21DD6326709}"/>
              </a:ext>
            </a:extLst>
          </p:cNvPr>
          <p:cNvCxnSpPr>
            <a:cxnSpLocks/>
          </p:cNvCxnSpPr>
          <p:nvPr/>
        </p:nvCxnSpPr>
        <p:spPr>
          <a:xfrm>
            <a:off x="5840975" y="3442053"/>
            <a:ext cx="0" cy="558190"/>
          </a:xfrm>
          <a:prstGeom prst="line">
            <a:avLst/>
          </a:prstGeom>
          <a:ln w="57150">
            <a:solidFill>
              <a:srgbClr val="326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!!Connecteur droit 24">
            <a:extLst>
              <a:ext uri="{FF2B5EF4-FFF2-40B4-BE49-F238E27FC236}">
                <a16:creationId xmlns:a16="http://schemas.microsoft.com/office/drawing/2014/main" id="{7F4DBD53-B1AC-070F-8F3B-BC5107EDB00E}"/>
              </a:ext>
            </a:extLst>
          </p:cNvPr>
          <p:cNvCxnSpPr>
            <a:cxnSpLocks/>
          </p:cNvCxnSpPr>
          <p:nvPr/>
        </p:nvCxnSpPr>
        <p:spPr>
          <a:xfrm>
            <a:off x="2276296" y="2779059"/>
            <a:ext cx="0" cy="451591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4153E81-D5A8-1102-ED83-62C2701F367B}"/>
              </a:ext>
            </a:extLst>
          </p:cNvPr>
          <p:cNvSpPr txBox="1"/>
          <p:nvPr/>
        </p:nvSpPr>
        <p:spPr>
          <a:xfrm>
            <a:off x="12166342" y="1656949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5BBAA"/>
                </a:solidFill>
              </a:rPr>
              <a:t>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5C898-31CB-5F40-9AF8-328B54367DDC}"/>
              </a:ext>
            </a:extLst>
          </p:cNvPr>
          <p:cNvSpPr/>
          <p:nvPr/>
        </p:nvSpPr>
        <p:spPr>
          <a:xfrm>
            <a:off x="13508585" y="3233455"/>
            <a:ext cx="370700" cy="370700"/>
          </a:xfrm>
          <a:prstGeom prst="rect">
            <a:avLst/>
          </a:prstGeom>
          <a:solidFill>
            <a:srgbClr val="25BBAA"/>
          </a:solidFill>
          <a:ln>
            <a:solidFill>
              <a:srgbClr val="25B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BAB9011-1344-3EE1-E7D8-7A4E8B9E78AD}"/>
              </a:ext>
            </a:extLst>
          </p:cNvPr>
          <p:cNvSpPr/>
          <p:nvPr/>
        </p:nvSpPr>
        <p:spPr>
          <a:xfrm>
            <a:off x="12278997" y="4175987"/>
            <a:ext cx="2829876" cy="1364104"/>
          </a:xfrm>
          <a:prstGeom prst="roundRect">
            <a:avLst/>
          </a:prstGeom>
          <a:solidFill>
            <a:srgbClr val="25BBAA"/>
          </a:solidFill>
          <a:ln>
            <a:solidFill>
              <a:srgbClr val="42D9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/>
              <a:t>100 Lignes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4A245F5-4797-BE9F-F97A-396B7D96C87A}"/>
              </a:ext>
            </a:extLst>
          </p:cNvPr>
          <p:cNvCxnSpPr>
            <a:cxnSpLocks/>
          </p:cNvCxnSpPr>
          <p:nvPr/>
        </p:nvCxnSpPr>
        <p:spPr>
          <a:xfrm>
            <a:off x="13706292" y="3600004"/>
            <a:ext cx="0" cy="596850"/>
          </a:xfrm>
          <a:prstGeom prst="line">
            <a:avLst/>
          </a:prstGeom>
          <a:ln w="57150">
            <a:solidFill>
              <a:srgbClr val="25B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1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D46681-6051-E304-7A3D-89B50A99EC02}"/>
              </a:ext>
            </a:extLst>
          </p:cNvPr>
          <p:cNvSpPr txBox="1"/>
          <p:nvPr/>
        </p:nvSpPr>
        <p:spPr>
          <a:xfrm>
            <a:off x="1003418" y="3568416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5400" dirty="0">
                <a:solidFill>
                  <a:srgbClr val="28464B"/>
                </a:solidFill>
              </a:rPr>
              <a:t>2008</a:t>
            </a:r>
          </a:p>
        </p:txBody>
      </p:sp>
      <p:cxnSp>
        <p:nvCxnSpPr>
          <p:cNvPr id="8" name="!!Connecteur droit 7">
            <a:extLst>
              <a:ext uri="{FF2B5EF4-FFF2-40B4-BE49-F238E27FC236}">
                <a16:creationId xmlns:a16="http://schemas.microsoft.com/office/drawing/2014/main" id="{9A5E2D17-FC41-B0AC-4A12-8F68DD242B67}"/>
              </a:ext>
            </a:extLst>
          </p:cNvPr>
          <p:cNvCxnSpPr>
            <a:cxnSpLocks/>
          </p:cNvCxnSpPr>
          <p:nvPr/>
        </p:nvCxnSpPr>
        <p:spPr>
          <a:xfrm>
            <a:off x="0" y="3410465"/>
            <a:ext cx="12192000" cy="0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513A3-178F-AA2E-524A-D6FDE64ACCE2}"/>
              </a:ext>
            </a:extLst>
          </p:cNvPr>
          <p:cNvSpPr/>
          <p:nvPr/>
        </p:nvSpPr>
        <p:spPr>
          <a:xfrm>
            <a:off x="1612517" y="3197716"/>
            <a:ext cx="370700" cy="370700"/>
          </a:xfrm>
          <a:prstGeom prst="rect">
            <a:avLst/>
          </a:prstGeom>
          <a:solidFill>
            <a:srgbClr val="284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D1226E-F6EE-5D78-F9C2-9F3BF0483455}"/>
              </a:ext>
            </a:extLst>
          </p:cNvPr>
          <p:cNvSpPr/>
          <p:nvPr/>
        </p:nvSpPr>
        <p:spPr>
          <a:xfrm>
            <a:off x="799707" y="1888962"/>
            <a:ext cx="1996320" cy="917855"/>
          </a:xfrm>
          <a:prstGeom prst="round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Création de </a:t>
            </a:r>
          </a:p>
          <a:p>
            <a:pPr algn="ctr"/>
            <a:r>
              <a:rPr lang="fr-CH" sz="2400" dirty="0" err="1"/>
              <a:t>Visar</a:t>
            </a:r>
            <a:r>
              <a:rPr lang="fr-CH" sz="2400" dirty="0"/>
              <a:t> </a:t>
            </a:r>
            <a:r>
              <a:rPr lang="fr-CH" sz="2400" dirty="0" err="1"/>
              <a:t>Sorting</a:t>
            </a:r>
            <a:endParaRPr lang="fr-CH" sz="2400" dirty="0"/>
          </a:p>
        </p:txBody>
      </p:sp>
      <p:cxnSp>
        <p:nvCxnSpPr>
          <p:cNvPr id="16" name="!!Connecteur droit 24">
            <a:extLst>
              <a:ext uri="{FF2B5EF4-FFF2-40B4-BE49-F238E27FC236}">
                <a16:creationId xmlns:a16="http://schemas.microsoft.com/office/drawing/2014/main" id="{F57CAEBD-D0BA-47F1-3A2C-DD4D6CA22041}"/>
              </a:ext>
            </a:extLst>
          </p:cNvPr>
          <p:cNvCxnSpPr>
            <a:cxnSpLocks/>
          </p:cNvCxnSpPr>
          <p:nvPr/>
        </p:nvCxnSpPr>
        <p:spPr>
          <a:xfrm>
            <a:off x="1810224" y="2806817"/>
            <a:ext cx="0" cy="493576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2C9B876-369B-0B3D-FD81-5CEAD7ED2B3A}"/>
              </a:ext>
            </a:extLst>
          </p:cNvPr>
          <p:cNvSpPr txBox="1"/>
          <p:nvPr/>
        </p:nvSpPr>
        <p:spPr>
          <a:xfrm>
            <a:off x="3449665" y="2170080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dirty="0">
                <a:solidFill>
                  <a:srgbClr val="326771"/>
                </a:solidFill>
              </a:rPr>
              <a:t>2010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1BEC3-309C-D4F6-FF91-E36EE1D4191A}"/>
              </a:ext>
            </a:extLst>
          </p:cNvPr>
          <p:cNvSpPr/>
          <p:nvPr/>
        </p:nvSpPr>
        <p:spPr>
          <a:xfrm>
            <a:off x="4141088" y="3206436"/>
            <a:ext cx="370700" cy="370700"/>
          </a:xfrm>
          <a:prstGeom prst="rect">
            <a:avLst/>
          </a:prstGeom>
          <a:solidFill>
            <a:srgbClr val="326771"/>
          </a:solidFill>
          <a:ln>
            <a:solidFill>
              <a:srgbClr val="326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C8E8D3C-A153-1177-AFF1-0F502BC8B659}"/>
              </a:ext>
            </a:extLst>
          </p:cNvPr>
          <p:cNvSpPr/>
          <p:nvPr/>
        </p:nvSpPr>
        <p:spPr>
          <a:xfrm>
            <a:off x="3137490" y="3880959"/>
            <a:ext cx="2425110" cy="1166757"/>
          </a:xfrm>
          <a:prstGeom prst="roundRect">
            <a:avLst/>
          </a:prstGeom>
          <a:solidFill>
            <a:srgbClr val="326771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/>
              <a:t>Première ligne chez Stoll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57565D-1D90-FC3B-53CC-C21DD6326709}"/>
              </a:ext>
            </a:extLst>
          </p:cNvPr>
          <p:cNvCxnSpPr>
            <a:cxnSpLocks/>
          </p:cNvCxnSpPr>
          <p:nvPr/>
        </p:nvCxnSpPr>
        <p:spPr>
          <a:xfrm>
            <a:off x="4338793" y="3495663"/>
            <a:ext cx="0" cy="479978"/>
          </a:xfrm>
          <a:prstGeom prst="line">
            <a:avLst/>
          </a:prstGeom>
          <a:ln w="57150">
            <a:solidFill>
              <a:srgbClr val="326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A473-073D-3FFA-2F35-AF9A96E6A1D0}"/>
              </a:ext>
            </a:extLst>
          </p:cNvPr>
          <p:cNvSpPr txBox="1"/>
          <p:nvPr/>
        </p:nvSpPr>
        <p:spPr>
          <a:xfrm>
            <a:off x="5926605" y="3495663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0" dirty="0">
                <a:solidFill>
                  <a:srgbClr val="2C8C99"/>
                </a:solidFill>
              </a:rPr>
              <a:t>2015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9B639-F52A-1033-465F-5EDA7E7726C4}"/>
              </a:ext>
            </a:extLst>
          </p:cNvPr>
          <p:cNvSpPr/>
          <p:nvPr/>
        </p:nvSpPr>
        <p:spPr>
          <a:xfrm>
            <a:off x="6872334" y="3201679"/>
            <a:ext cx="370700" cy="370700"/>
          </a:xfrm>
          <a:prstGeom prst="rect">
            <a:avLst/>
          </a:prstGeom>
          <a:solidFill>
            <a:srgbClr val="2C8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A1FE67C-C133-60E2-F0D9-128CB597F6C3}"/>
              </a:ext>
            </a:extLst>
          </p:cNvPr>
          <p:cNvSpPr/>
          <p:nvPr/>
        </p:nvSpPr>
        <p:spPr>
          <a:xfrm>
            <a:off x="5855812" y="1625361"/>
            <a:ext cx="2403743" cy="1074789"/>
          </a:xfrm>
          <a:prstGeom prst="roundRect">
            <a:avLst/>
          </a:prstGeom>
          <a:solidFill>
            <a:srgbClr val="2C8C99"/>
          </a:solidFill>
          <a:ln>
            <a:solidFill>
              <a:srgbClr val="2C8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 err="1"/>
              <a:t>Sortop</a:t>
            </a:r>
            <a:endParaRPr lang="fr-CH" sz="3200" dirty="0"/>
          </a:p>
          <a:p>
            <a:pPr algn="ctr"/>
            <a:r>
              <a:rPr lang="fr-CH" sz="3200" dirty="0" err="1"/>
              <a:t>Potatoes</a:t>
            </a:r>
            <a:endParaRPr lang="fr-CH" sz="3200" dirty="0"/>
          </a:p>
        </p:txBody>
      </p:sp>
      <p:cxnSp>
        <p:nvCxnSpPr>
          <p:cNvPr id="20" name="!!Connecteur droit 19">
            <a:extLst>
              <a:ext uri="{FF2B5EF4-FFF2-40B4-BE49-F238E27FC236}">
                <a16:creationId xmlns:a16="http://schemas.microsoft.com/office/drawing/2014/main" id="{8F196BFE-B500-42FE-F634-A124CB7C2BBD}"/>
              </a:ext>
            </a:extLst>
          </p:cNvPr>
          <p:cNvCxnSpPr>
            <a:cxnSpLocks/>
          </p:cNvCxnSpPr>
          <p:nvPr/>
        </p:nvCxnSpPr>
        <p:spPr>
          <a:xfrm>
            <a:off x="7070040" y="2705465"/>
            <a:ext cx="0" cy="603648"/>
          </a:xfrm>
          <a:prstGeom prst="line">
            <a:avLst/>
          </a:prstGeom>
          <a:ln w="57150">
            <a:solidFill>
              <a:srgbClr val="2C8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4B10074-8C54-4A5B-D101-44DFF9515F6B}"/>
              </a:ext>
            </a:extLst>
          </p:cNvPr>
          <p:cNvSpPr txBox="1"/>
          <p:nvPr/>
        </p:nvSpPr>
        <p:spPr>
          <a:xfrm>
            <a:off x="8870787" y="1625361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5BBAA"/>
                </a:solidFill>
              </a:rPr>
              <a:t>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D935B-107F-B3D6-EFF0-0777AD63466F}"/>
              </a:ext>
            </a:extLst>
          </p:cNvPr>
          <p:cNvSpPr/>
          <p:nvPr/>
        </p:nvSpPr>
        <p:spPr>
          <a:xfrm>
            <a:off x="10213030" y="3201867"/>
            <a:ext cx="370700" cy="370700"/>
          </a:xfrm>
          <a:prstGeom prst="rect">
            <a:avLst/>
          </a:prstGeom>
          <a:solidFill>
            <a:srgbClr val="25BBAA"/>
          </a:solidFill>
          <a:ln>
            <a:solidFill>
              <a:srgbClr val="25B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36B7BC0-E42C-702E-41CF-63B975D3B180}"/>
              </a:ext>
            </a:extLst>
          </p:cNvPr>
          <p:cNvSpPr/>
          <p:nvPr/>
        </p:nvSpPr>
        <p:spPr>
          <a:xfrm>
            <a:off x="8983442" y="4144399"/>
            <a:ext cx="2829876" cy="1364104"/>
          </a:xfrm>
          <a:prstGeom prst="roundRect">
            <a:avLst/>
          </a:prstGeom>
          <a:solidFill>
            <a:srgbClr val="25BBAA"/>
          </a:solidFill>
          <a:ln>
            <a:solidFill>
              <a:srgbClr val="42D9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/>
              <a:t>100 Lignes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6622543-8DBF-A855-5B60-5B5435E7ABA9}"/>
              </a:ext>
            </a:extLst>
          </p:cNvPr>
          <p:cNvCxnSpPr>
            <a:cxnSpLocks/>
          </p:cNvCxnSpPr>
          <p:nvPr/>
        </p:nvCxnSpPr>
        <p:spPr>
          <a:xfrm>
            <a:off x="10410737" y="3568416"/>
            <a:ext cx="0" cy="596850"/>
          </a:xfrm>
          <a:prstGeom prst="line">
            <a:avLst/>
          </a:prstGeom>
          <a:ln w="57150">
            <a:solidFill>
              <a:srgbClr val="25B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089C8E1-B7BF-06AB-3FF2-705A8EA26A2C}"/>
              </a:ext>
            </a:extLst>
          </p:cNvPr>
          <p:cNvSpPr txBox="1"/>
          <p:nvPr/>
        </p:nvSpPr>
        <p:spPr>
          <a:xfrm>
            <a:off x="12417265" y="3984361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8464B"/>
                </a:solidFill>
              </a:rPr>
              <a:t>2022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BF507E-C62A-C412-8FCD-2D466F410E68}"/>
              </a:ext>
            </a:extLst>
          </p:cNvPr>
          <p:cNvSpPr/>
          <p:nvPr/>
        </p:nvSpPr>
        <p:spPr>
          <a:xfrm>
            <a:off x="13754127" y="3309113"/>
            <a:ext cx="370700" cy="370700"/>
          </a:xfrm>
          <a:prstGeom prst="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4EC75B2-F033-6177-F802-082D02DCEE70}"/>
              </a:ext>
            </a:extLst>
          </p:cNvPr>
          <p:cNvSpPr/>
          <p:nvPr/>
        </p:nvSpPr>
        <p:spPr>
          <a:xfrm>
            <a:off x="12265561" y="1381094"/>
            <a:ext cx="3347830" cy="1256060"/>
          </a:xfrm>
          <a:prstGeom prst="roundRect">
            <a:avLst/>
          </a:prstGeom>
          <a:solidFill>
            <a:srgbClr val="28464B"/>
          </a:solidFill>
          <a:ln>
            <a:solidFill>
              <a:srgbClr val="2C8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dirty="0"/>
              <a:t>Aujourd’hui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60E8AC-E9AE-2F64-801D-83C3D3D8EAE2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13939476" y="2637154"/>
            <a:ext cx="1" cy="671959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6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996F4E8-71F2-1E79-AE71-5F8BC77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0605B-87AA-A611-128B-EBEBCD54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D46681-6051-E304-7A3D-89B50A99EC02}"/>
              </a:ext>
            </a:extLst>
          </p:cNvPr>
          <p:cNvSpPr txBox="1"/>
          <p:nvPr/>
        </p:nvSpPr>
        <p:spPr>
          <a:xfrm>
            <a:off x="-10911792" y="3568416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5400" dirty="0">
                <a:solidFill>
                  <a:srgbClr val="28464B"/>
                </a:solidFill>
              </a:rPr>
              <a:t>2008</a:t>
            </a:r>
          </a:p>
        </p:txBody>
      </p:sp>
      <p:cxnSp>
        <p:nvCxnSpPr>
          <p:cNvPr id="8" name="!!Connecteur droit 7">
            <a:extLst>
              <a:ext uri="{FF2B5EF4-FFF2-40B4-BE49-F238E27FC236}">
                <a16:creationId xmlns:a16="http://schemas.microsoft.com/office/drawing/2014/main" id="{9A5E2D17-FC41-B0AC-4A12-8F68DD242B67}"/>
              </a:ext>
            </a:extLst>
          </p:cNvPr>
          <p:cNvCxnSpPr>
            <a:cxnSpLocks/>
          </p:cNvCxnSpPr>
          <p:nvPr/>
        </p:nvCxnSpPr>
        <p:spPr>
          <a:xfrm>
            <a:off x="0" y="3410465"/>
            <a:ext cx="12192000" cy="0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513A3-178F-AA2E-524A-D6FDE64ACCE2}"/>
              </a:ext>
            </a:extLst>
          </p:cNvPr>
          <p:cNvSpPr/>
          <p:nvPr/>
        </p:nvSpPr>
        <p:spPr>
          <a:xfrm>
            <a:off x="-10302693" y="3197716"/>
            <a:ext cx="370700" cy="370700"/>
          </a:xfrm>
          <a:prstGeom prst="rect">
            <a:avLst/>
          </a:prstGeom>
          <a:solidFill>
            <a:srgbClr val="284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0D1226E-F6EE-5D78-F9C2-9F3BF0483455}"/>
              </a:ext>
            </a:extLst>
          </p:cNvPr>
          <p:cNvSpPr/>
          <p:nvPr/>
        </p:nvSpPr>
        <p:spPr>
          <a:xfrm>
            <a:off x="-11115503" y="1888962"/>
            <a:ext cx="1996320" cy="917855"/>
          </a:xfrm>
          <a:prstGeom prst="round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Création de </a:t>
            </a:r>
          </a:p>
          <a:p>
            <a:pPr algn="ctr"/>
            <a:r>
              <a:rPr lang="fr-CH" sz="2400" dirty="0" err="1"/>
              <a:t>Visar</a:t>
            </a:r>
            <a:r>
              <a:rPr lang="fr-CH" sz="2400" dirty="0"/>
              <a:t> </a:t>
            </a:r>
            <a:r>
              <a:rPr lang="fr-CH" sz="2400" dirty="0" err="1"/>
              <a:t>Sorting</a:t>
            </a:r>
            <a:endParaRPr lang="fr-CH" sz="2400" dirty="0"/>
          </a:p>
        </p:txBody>
      </p:sp>
      <p:cxnSp>
        <p:nvCxnSpPr>
          <p:cNvPr id="16" name="!!Connecteur droit 24">
            <a:extLst>
              <a:ext uri="{FF2B5EF4-FFF2-40B4-BE49-F238E27FC236}">
                <a16:creationId xmlns:a16="http://schemas.microsoft.com/office/drawing/2014/main" id="{F57CAEBD-D0BA-47F1-3A2C-DD4D6CA22041}"/>
              </a:ext>
            </a:extLst>
          </p:cNvPr>
          <p:cNvCxnSpPr>
            <a:cxnSpLocks/>
          </p:cNvCxnSpPr>
          <p:nvPr/>
        </p:nvCxnSpPr>
        <p:spPr>
          <a:xfrm>
            <a:off x="-10112856" y="2806817"/>
            <a:ext cx="0" cy="594928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2C9B876-369B-0B3D-FD81-5CEAD7ED2B3A}"/>
              </a:ext>
            </a:extLst>
          </p:cNvPr>
          <p:cNvSpPr txBox="1"/>
          <p:nvPr/>
        </p:nvSpPr>
        <p:spPr>
          <a:xfrm>
            <a:off x="-8465545" y="2170080"/>
            <a:ext cx="1742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dirty="0">
                <a:solidFill>
                  <a:srgbClr val="326771"/>
                </a:solidFill>
              </a:rPr>
              <a:t>2010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1BEC3-309C-D4F6-FF91-E36EE1D4191A}"/>
              </a:ext>
            </a:extLst>
          </p:cNvPr>
          <p:cNvSpPr/>
          <p:nvPr/>
        </p:nvSpPr>
        <p:spPr>
          <a:xfrm>
            <a:off x="-7774122" y="3206436"/>
            <a:ext cx="370700" cy="370700"/>
          </a:xfrm>
          <a:prstGeom prst="rect">
            <a:avLst/>
          </a:prstGeom>
          <a:solidFill>
            <a:srgbClr val="326771"/>
          </a:solidFill>
          <a:ln>
            <a:solidFill>
              <a:srgbClr val="326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C8E8D3C-A153-1177-AFF1-0F502BC8B659}"/>
              </a:ext>
            </a:extLst>
          </p:cNvPr>
          <p:cNvSpPr/>
          <p:nvPr/>
        </p:nvSpPr>
        <p:spPr>
          <a:xfrm>
            <a:off x="-8777721" y="3984361"/>
            <a:ext cx="2377897" cy="1120396"/>
          </a:xfrm>
          <a:prstGeom prst="roundRect">
            <a:avLst/>
          </a:prstGeom>
          <a:solidFill>
            <a:srgbClr val="326771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/>
              <a:t>Première ligne chez Stoll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157565D-1D90-FC3B-53CC-C21DD6326709}"/>
              </a:ext>
            </a:extLst>
          </p:cNvPr>
          <p:cNvCxnSpPr>
            <a:cxnSpLocks/>
          </p:cNvCxnSpPr>
          <p:nvPr/>
        </p:nvCxnSpPr>
        <p:spPr>
          <a:xfrm>
            <a:off x="-7588772" y="3577136"/>
            <a:ext cx="0" cy="596850"/>
          </a:xfrm>
          <a:prstGeom prst="line">
            <a:avLst/>
          </a:prstGeom>
          <a:ln w="57150">
            <a:solidFill>
              <a:srgbClr val="326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A473-073D-3FFA-2F35-AF9A96E6A1D0}"/>
              </a:ext>
            </a:extLst>
          </p:cNvPr>
          <p:cNvSpPr txBox="1"/>
          <p:nvPr/>
        </p:nvSpPr>
        <p:spPr>
          <a:xfrm>
            <a:off x="-5988605" y="3495663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0" dirty="0">
                <a:solidFill>
                  <a:srgbClr val="2C8C99"/>
                </a:solidFill>
              </a:rPr>
              <a:t>2015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9B639-F52A-1033-465F-5EDA7E7726C4}"/>
              </a:ext>
            </a:extLst>
          </p:cNvPr>
          <p:cNvSpPr/>
          <p:nvPr/>
        </p:nvSpPr>
        <p:spPr>
          <a:xfrm>
            <a:off x="-5042876" y="3201679"/>
            <a:ext cx="370700" cy="370700"/>
          </a:xfrm>
          <a:prstGeom prst="rect">
            <a:avLst/>
          </a:prstGeom>
          <a:solidFill>
            <a:srgbClr val="2C8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A1FE67C-C133-60E2-F0D9-128CB597F6C3}"/>
              </a:ext>
            </a:extLst>
          </p:cNvPr>
          <p:cNvSpPr/>
          <p:nvPr/>
        </p:nvSpPr>
        <p:spPr>
          <a:xfrm>
            <a:off x="-6059398" y="1625361"/>
            <a:ext cx="2403743" cy="1074789"/>
          </a:xfrm>
          <a:prstGeom prst="roundRect">
            <a:avLst/>
          </a:prstGeom>
          <a:solidFill>
            <a:srgbClr val="2C8C99"/>
          </a:solidFill>
          <a:ln>
            <a:solidFill>
              <a:srgbClr val="2C8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 err="1"/>
              <a:t>Sortop</a:t>
            </a:r>
            <a:endParaRPr lang="fr-CH" sz="3200" dirty="0"/>
          </a:p>
          <a:p>
            <a:pPr algn="ctr"/>
            <a:r>
              <a:rPr lang="fr-CH" sz="3200" dirty="0" err="1"/>
              <a:t>Potatoes</a:t>
            </a:r>
            <a:endParaRPr lang="fr-CH" sz="3200" dirty="0"/>
          </a:p>
        </p:txBody>
      </p:sp>
      <p:cxnSp>
        <p:nvCxnSpPr>
          <p:cNvPr id="20" name="!!Connecteur droit 19">
            <a:extLst>
              <a:ext uri="{FF2B5EF4-FFF2-40B4-BE49-F238E27FC236}">
                <a16:creationId xmlns:a16="http://schemas.microsoft.com/office/drawing/2014/main" id="{8F196BFE-B500-42FE-F634-A124CB7C2BBD}"/>
              </a:ext>
            </a:extLst>
          </p:cNvPr>
          <p:cNvCxnSpPr>
            <a:cxnSpLocks/>
          </p:cNvCxnSpPr>
          <p:nvPr/>
        </p:nvCxnSpPr>
        <p:spPr>
          <a:xfrm>
            <a:off x="-4842286" y="2700150"/>
            <a:ext cx="0" cy="696838"/>
          </a:xfrm>
          <a:prstGeom prst="line">
            <a:avLst/>
          </a:prstGeom>
          <a:ln w="57150">
            <a:solidFill>
              <a:srgbClr val="2C8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4B10074-8C54-4A5B-D101-44DFF9515F6B}"/>
              </a:ext>
            </a:extLst>
          </p:cNvPr>
          <p:cNvSpPr txBox="1"/>
          <p:nvPr/>
        </p:nvSpPr>
        <p:spPr>
          <a:xfrm>
            <a:off x="-3044423" y="1625361"/>
            <a:ext cx="30444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1000" dirty="0">
                <a:solidFill>
                  <a:srgbClr val="25BBAA"/>
                </a:solidFill>
              </a:rPr>
              <a:t>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D935B-107F-B3D6-EFF0-0777AD63466F}"/>
              </a:ext>
            </a:extLst>
          </p:cNvPr>
          <p:cNvSpPr/>
          <p:nvPr/>
        </p:nvSpPr>
        <p:spPr>
          <a:xfrm>
            <a:off x="-1702180" y="3201867"/>
            <a:ext cx="370700" cy="370700"/>
          </a:xfrm>
          <a:prstGeom prst="rect">
            <a:avLst/>
          </a:prstGeom>
          <a:solidFill>
            <a:srgbClr val="25BBAA"/>
          </a:solidFill>
          <a:ln>
            <a:solidFill>
              <a:srgbClr val="25B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32677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36B7BC0-E42C-702E-41CF-63B975D3B180}"/>
              </a:ext>
            </a:extLst>
          </p:cNvPr>
          <p:cNvSpPr/>
          <p:nvPr/>
        </p:nvSpPr>
        <p:spPr>
          <a:xfrm>
            <a:off x="-2931768" y="4144399"/>
            <a:ext cx="2829876" cy="1364104"/>
          </a:xfrm>
          <a:prstGeom prst="roundRect">
            <a:avLst/>
          </a:prstGeom>
          <a:solidFill>
            <a:srgbClr val="25BBAA"/>
          </a:solidFill>
          <a:ln>
            <a:solidFill>
              <a:srgbClr val="42D9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000" dirty="0"/>
              <a:t>100 Lignes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6622543-8DBF-A855-5B60-5B5435E7ABA9}"/>
              </a:ext>
            </a:extLst>
          </p:cNvPr>
          <p:cNvCxnSpPr>
            <a:cxnSpLocks/>
          </p:cNvCxnSpPr>
          <p:nvPr/>
        </p:nvCxnSpPr>
        <p:spPr>
          <a:xfrm>
            <a:off x="-1516830" y="3572567"/>
            <a:ext cx="0" cy="596850"/>
          </a:xfrm>
          <a:prstGeom prst="line">
            <a:avLst/>
          </a:prstGeom>
          <a:ln w="57150">
            <a:solidFill>
              <a:srgbClr val="25BB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1E3BCBF-6C0A-48FD-B350-9461B182462C}"/>
              </a:ext>
            </a:extLst>
          </p:cNvPr>
          <p:cNvSpPr txBox="1"/>
          <p:nvPr/>
        </p:nvSpPr>
        <p:spPr>
          <a:xfrm>
            <a:off x="4442341" y="3869675"/>
            <a:ext cx="33073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0" dirty="0">
                <a:solidFill>
                  <a:srgbClr val="28464B"/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CCC5B-1ABF-69B7-E2CF-D748409131E5}"/>
              </a:ext>
            </a:extLst>
          </p:cNvPr>
          <p:cNvSpPr/>
          <p:nvPr/>
        </p:nvSpPr>
        <p:spPr>
          <a:xfrm>
            <a:off x="5910650" y="3197716"/>
            <a:ext cx="370700" cy="370700"/>
          </a:xfrm>
          <a:prstGeom prst="rect">
            <a:avLst/>
          </a:prstGeom>
          <a:solidFill>
            <a:srgbClr val="28464B"/>
          </a:solidFill>
          <a:ln>
            <a:solidFill>
              <a:srgbClr val="284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20BE396-7CFD-EFF3-99CC-AC06E690DD67}"/>
              </a:ext>
            </a:extLst>
          </p:cNvPr>
          <p:cNvSpPr/>
          <p:nvPr/>
        </p:nvSpPr>
        <p:spPr>
          <a:xfrm>
            <a:off x="4422084" y="1269697"/>
            <a:ext cx="3347830" cy="1256060"/>
          </a:xfrm>
          <a:prstGeom prst="roundRect">
            <a:avLst/>
          </a:prstGeom>
          <a:solidFill>
            <a:srgbClr val="28464B"/>
          </a:solidFill>
          <a:ln>
            <a:solidFill>
              <a:srgbClr val="2C8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dirty="0"/>
              <a:t>Aujourd’hui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9242C0B-D315-828C-A706-051855463E7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6095999" y="2525757"/>
            <a:ext cx="1" cy="671959"/>
          </a:xfrm>
          <a:prstGeom prst="line">
            <a:avLst/>
          </a:prstGeom>
          <a:ln w="57150">
            <a:solidFill>
              <a:srgbClr val="284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5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182E296-D80D-7D12-B4F9-E472467A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Robin Forestier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5D7356-6ECC-C0AB-B8FA-F65DCD2E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C614-0108-4924-9B4C-0864BD720690}" type="slidenum">
              <a:rPr lang="fr-CH" smtClean="0"/>
              <a:t>9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01C4E8-CDFA-6559-A709-E0E40304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1955484"/>
            <a:ext cx="11530990" cy="3133142"/>
          </a:xfrm>
          <a:prstGeom prst="rect">
            <a:avLst/>
          </a:prstGeom>
        </p:spPr>
      </p:pic>
      <p:pic>
        <p:nvPicPr>
          <p:cNvPr id="1036" name="Picture 12" descr="Visar Sorting Sàrl">
            <a:extLst>
              <a:ext uri="{FF2B5EF4-FFF2-40B4-BE49-F238E27FC236}">
                <a16:creationId xmlns:a16="http://schemas.microsoft.com/office/drawing/2014/main" id="{2012E5F1-22A8-F450-917D-63344E6EE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895" y="712100"/>
            <a:ext cx="36576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6F6F30-1008-A510-ED27-F7F3789B48A2}"/>
              </a:ext>
            </a:extLst>
          </p:cNvPr>
          <p:cNvSpPr txBox="1"/>
          <p:nvPr/>
        </p:nvSpPr>
        <p:spPr>
          <a:xfrm>
            <a:off x="2595073" y="5376459"/>
            <a:ext cx="700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/>
              <a:t>http://www.visar-sorting.com</a:t>
            </a:r>
          </a:p>
        </p:txBody>
      </p:sp>
    </p:spTree>
    <p:extLst>
      <p:ext uri="{BB962C8B-B14F-4D97-AF65-F5344CB8AC3E}">
        <p14:creationId xmlns:p14="http://schemas.microsoft.com/office/powerpoint/2010/main" val="1991617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698</Words>
  <Application>Microsoft Office PowerPoint</Application>
  <PresentationFormat>Grand écran</PresentationFormat>
  <Paragraphs>144</Paragraphs>
  <Slides>13</Slides>
  <Notes>13</Notes>
  <HiddenSlides>0</HiddenSlides>
  <MMClips>2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Droid Sans</vt:lpstr>
      <vt:lpstr>Roboto Slab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 Forestier</dc:creator>
  <cp:lastModifiedBy>Robin Forestier</cp:lastModifiedBy>
  <cp:revision>16</cp:revision>
  <dcterms:created xsi:type="dcterms:W3CDTF">2022-11-14T08:32:30Z</dcterms:created>
  <dcterms:modified xsi:type="dcterms:W3CDTF">2022-12-19T13:01:32Z</dcterms:modified>
</cp:coreProperties>
</file>