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2" r:id="rId9"/>
    <p:sldId id="264" r:id="rId10"/>
    <p:sldId id="265" r:id="rId11"/>
    <p:sldId id="266" r:id="rId12"/>
    <p:sldId id="267" r:id="rId13"/>
    <p:sldId id="268" r:id="rId14"/>
    <p:sldId id="277" r:id="rId15"/>
    <p:sldId id="270" r:id="rId16"/>
    <p:sldId id="271" r:id="rId17"/>
    <p:sldId id="261" r:id="rId18"/>
    <p:sldId id="269" r:id="rId19"/>
    <p:sldId id="273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5" autoAdjust="0"/>
    <p:restoredTop sz="36429"/>
  </p:normalViewPr>
  <p:slideViewPr>
    <p:cSldViewPr snapToGrid="0" snapToObjects="1">
      <p:cViewPr varScale="1">
        <p:scale>
          <a:sx n="110" d="100"/>
          <a:sy n="110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lowe/papers/ijcv04.pdf" TargetMode="External"/><Relationship Id="rId4" Type="http://schemas.openxmlformats.org/officeDocument/2006/relationships/hyperlink" Target="k-means&#21442;&#32771;&#65306;http:/www.onmyphd.com/?p=k-means.clustering&amp;ckattempt=1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omepages.inf.ed.ac.uk/rbf/HIPR2/canny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8800" dirty="0" smtClean="0"/>
              <a:t>AI-car</a:t>
            </a:r>
            <a:r>
              <a:rPr kumimoji="1" lang="zh-CN" altLang="en-US" sz="8800" dirty="0" smtClean="0"/>
              <a:t>第二次报告</a:t>
            </a:r>
            <a:endParaRPr kumimoji="1"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5045" y="4899904"/>
            <a:ext cx="8045373" cy="742279"/>
          </a:xfrm>
        </p:spPr>
        <p:txBody>
          <a:bodyPr/>
          <a:lstStyle/>
          <a:p>
            <a:r>
              <a:rPr kumimoji="1" lang="zh-CN" altLang="en-US" dirty="0" smtClean="0"/>
              <a:t>王诗俊 廖钰蕾 孟妍廷 刘笑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3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代码逻辑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图片预处理：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对图片灰度处理，使用高斯平滑处理图片降噪，再使用</a:t>
            </a:r>
            <a:r>
              <a:rPr kumimoji="1" lang="en-US" altLang="zh-CN" dirty="0" smtClean="0"/>
              <a:t>Canny</a:t>
            </a:r>
            <a:r>
              <a:rPr kumimoji="1" lang="zh-CN" altLang="en-US" dirty="0" smtClean="0"/>
              <a:t>边检测器检测物体边际。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      </a:t>
            </a:r>
            <a:r>
              <a:rPr kumimoji="1" lang="en-US" altLang="zh-CN" sz="2800" dirty="0" smtClean="0"/>
              <a:t>——</a:t>
            </a:r>
            <a:r>
              <a:rPr kumimoji="1" lang="zh-CN" altLang="en-US" sz="2800" dirty="0" smtClean="0"/>
              <a:t>训练模型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81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rgbClr val="F8B323"/>
                </a:solidFill>
              </a:rPr>
              <a:t>代码逻辑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特征提取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SIFT(</a:t>
            </a:r>
            <a:r>
              <a:rPr kumimoji="1" lang="zh-CN" altLang="en-US" dirty="0" smtClean="0"/>
              <a:t>尺度不变特征变换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来提取特征点，得到</a:t>
            </a:r>
            <a:r>
              <a:rPr kumimoji="1" lang="en-US" altLang="zh-CN" dirty="0" smtClean="0"/>
              <a:t>nx128</a:t>
            </a:r>
            <a:r>
              <a:rPr kumimoji="1" lang="zh-CN" altLang="en-US" dirty="0" smtClean="0"/>
              <a:t>的特征向量</a:t>
            </a:r>
            <a:r>
              <a:rPr kumimoji="1" lang="en-US" altLang="zh-CN" dirty="0" smtClean="0"/>
              <a:t>(n</a:t>
            </a:r>
            <a:r>
              <a:rPr kumimoji="1" lang="zh-CN" altLang="en-US" dirty="0" smtClean="0"/>
              <a:t>为特征点个数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sz="2800" dirty="0" smtClean="0">
                <a:solidFill>
                  <a:srgbClr val="F3F3F2"/>
                </a:solidFill>
              </a:rPr>
              <a:t>      </a:t>
            </a:r>
            <a:r>
              <a:rPr kumimoji="1" lang="en-US" altLang="zh-CN" sz="2800" dirty="0" smtClean="0">
                <a:solidFill>
                  <a:srgbClr val="F3F3F2"/>
                </a:solidFill>
              </a:rPr>
              <a:t>——</a:t>
            </a:r>
            <a:r>
              <a:rPr kumimoji="1" lang="zh-CN" altLang="en-US" sz="2800" dirty="0">
                <a:solidFill>
                  <a:srgbClr val="F3F3F2"/>
                </a:solidFill>
              </a:rPr>
              <a:t>训练模型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2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rgbClr val="F8B323"/>
                </a:solidFill>
              </a:rPr>
              <a:t>代码逻辑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向量量化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(1)</a:t>
            </a:r>
            <a:r>
              <a:rPr kumimoji="1" lang="zh-CN" altLang="en-US" sz="2000" dirty="0" smtClean="0"/>
              <a:t>利用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词袋模型</a:t>
            </a:r>
            <a:r>
              <a:rPr kumimoji="1" lang="zh-CN" altLang="en-US" sz="2000" dirty="0" smtClean="0"/>
              <a:t>对向量进行聚类，将每一簇向量看成一个</a:t>
            </a:r>
            <a:r>
              <a:rPr kumimoji="1" lang="en-US" altLang="zh-CN" sz="2000" dirty="0"/>
              <a:t>“</a:t>
            </a:r>
            <a:r>
              <a:rPr kumimoji="1" lang="zh-CN" altLang="en-US" sz="2000" dirty="0" smtClean="0"/>
              <a:t>词</a:t>
            </a:r>
            <a:r>
              <a:rPr kumimoji="1" lang="en-US" altLang="zh-CN" sz="2000" dirty="0" smtClean="0"/>
              <a:t>”</a:t>
            </a:r>
            <a:r>
              <a:rPr kumimoji="1" lang="zh-CN" altLang="en-US" sz="2000" dirty="0" smtClean="0"/>
              <a:t>，将一幅画看成一个</a:t>
            </a:r>
            <a:r>
              <a:rPr kumimoji="1" lang="en-US" altLang="zh-CN" sz="2000" dirty="0" smtClean="0"/>
              <a:t>“</a:t>
            </a:r>
            <a:r>
              <a:rPr kumimoji="1" lang="zh-CN" altLang="en-US" sz="2000" dirty="0" smtClean="0"/>
              <a:t>袋</a:t>
            </a:r>
            <a:r>
              <a:rPr kumimoji="1" lang="en-US" altLang="zh-CN" sz="2000" dirty="0" smtClean="0"/>
              <a:t>”</a:t>
            </a:r>
            <a:r>
              <a:rPr kumimoji="1" lang="zh-CN" altLang="en-US" sz="2000" dirty="0" smtClean="0"/>
              <a:t>。</a:t>
            </a:r>
          </a:p>
          <a:p>
            <a:pPr marL="0" indent="0">
              <a:buNone/>
            </a:pP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(2)</a:t>
            </a:r>
            <a:r>
              <a:rPr kumimoji="1" lang="zh-CN" altLang="en-US" sz="2000" dirty="0" smtClean="0"/>
              <a:t>利用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k-means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算法</a:t>
            </a:r>
            <a:r>
              <a:rPr kumimoji="1" lang="zh-CN" altLang="en-US" sz="2000" dirty="0" smtClean="0"/>
              <a:t>提取所有图片的</a:t>
            </a:r>
            <a:r>
              <a:rPr kumimoji="1" lang="en-US" altLang="zh-CN" sz="2000" dirty="0" smtClean="0"/>
              <a:t>SIFT</a:t>
            </a:r>
            <a:r>
              <a:rPr kumimoji="1" lang="zh-CN" altLang="en-US" sz="2000" dirty="0"/>
              <a:t>特征，若共有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个向量，将这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个向量划分成</a:t>
            </a:r>
            <a:r>
              <a:rPr kumimoji="1" lang="en-US" altLang="zh-CN" sz="2000" dirty="0"/>
              <a:t>k</a:t>
            </a:r>
            <a:r>
              <a:rPr kumimoji="1" lang="zh-CN" altLang="en-US" sz="2000" dirty="0"/>
              <a:t>类，对每一维</a:t>
            </a:r>
            <a:r>
              <a:rPr kumimoji="1" lang="en-US" altLang="zh-CN" sz="2000" dirty="0"/>
              <a:t>SIFT</a:t>
            </a:r>
            <a:r>
              <a:rPr kumimoji="1" lang="zh-CN" altLang="en-US" sz="2000" dirty="0"/>
              <a:t>特征，均映射到一维</a:t>
            </a:r>
            <a:r>
              <a:rPr kumimoji="1" lang="zh-CN" altLang="en-US" sz="2000" dirty="0" smtClean="0"/>
              <a:t>上。</a:t>
            </a:r>
          </a:p>
          <a:p>
            <a:pPr marL="0" indent="0">
              <a:buNone/>
            </a:pP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(3)</a:t>
            </a:r>
            <a:r>
              <a:rPr kumimoji="1" lang="zh-CN" altLang="en-US" sz="2000" dirty="0" smtClean="0"/>
              <a:t>计算每个图片中的每一类向量出现的频率，做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归一化</a:t>
            </a:r>
            <a:r>
              <a:rPr kumimoji="1" lang="zh-CN" altLang="en-US" sz="2000" dirty="0" smtClean="0"/>
              <a:t>处理。</a:t>
            </a:r>
            <a:endParaRPr kumimoji="1"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sz="2800" dirty="0" smtClean="0">
                <a:solidFill>
                  <a:srgbClr val="F3F3F2"/>
                </a:solidFill>
              </a:rPr>
              <a:t>      </a:t>
            </a:r>
            <a:r>
              <a:rPr kumimoji="1" lang="en-US" altLang="zh-CN" sz="2800" dirty="0" smtClean="0">
                <a:solidFill>
                  <a:srgbClr val="F3F3F2"/>
                </a:solidFill>
              </a:rPr>
              <a:t>——</a:t>
            </a:r>
            <a:r>
              <a:rPr kumimoji="1" lang="zh-CN" altLang="en-US" sz="2800" dirty="0">
                <a:solidFill>
                  <a:srgbClr val="F3F3F2"/>
                </a:solidFill>
              </a:rPr>
              <a:t>训练模型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04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rgbClr val="F8B323"/>
                </a:solidFill>
              </a:rPr>
              <a:t>代码逻辑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2" y="920377"/>
            <a:ext cx="7560128" cy="498512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模型调优</a:t>
            </a:r>
          </a:p>
          <a:p>
            <a:pPr marL="0" indent="0">
              <a:buNone/>
            </a:pPr>
            <a:r>
              <a:rPr kumimoji="1" lang="zh-CN" altLang="en-US" sz="2000" dirty="0"/>
              <a:t>采取</a:t>
            </a:r>
            <a:r>
              <a:rPr kumimoji="1" lang="en-US" altLang="zh-CN" sz="2000" dirty="0"/>
              <a:t>SVM</a:t>
            </a:r>
            <a:r>
              <a:rPr kumimoji="1" lang="zh-CN" altLang="en-US" sz="2000" dirty="0"/>
              <a:t>模型，采用</a:t>
            </a:r>
            <a:r>
              <a:rPr kumimoji="1" lang="en-US" altLang="zh-CN" sz="2000" dirty="0" err="1"/>
              <a:t>GridSearchCV</a:t>
            </a:r>
            <a:r>
              <a:rPr kumimoji="1" lang="zh-CN" altLang="en-US" sz="2000" dirty="0"/>
              <a:t>函数在参数范围内自动调优，寻找最优超参数，范围如下</a:t>
            </a:r>
            <a:r>
              <a:rPr kumimoji="1" lang="zh-CN" altLang="en-US" sz="2000" dirty="0" smtClean="0"/>
              <a:t>：</a:t>
            </a:r>
          </a:p>
          <a:p>
            <a:pPr marL="0" indent="0">
              <a:buNone/>
            </a:pPr>
            <a:r>
              <a:rPr kumimoji="1" lang="en-US" altLang="zh-CN" sz="2000" dirty="0" err="1"/>
              <a:t>parameter_grid</a:t>
            </a:r>
            <a:r>
              <a:rPr kumimoji="1" lang="en-US" altLang="zh-CN" sz="2000" dirty="0"/>
              <a:t> = [		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zh-CN" altLang="en-US" sz="2000" dirty="0"/>
              <a:t>	</a:t>
            </a:r>
            <a:r>
              <a:rPr kumimoji="1" lang="en-US" altLang="zh-CN" sz="2000" dirty="0" smtClean="0"/>
              <a:t>{‘kernel’: [‘linear’], ‘</a:t>
            </a:r>
            <a:r>
              <a:rPr kumimoji="1" lang="en-US" altLang="zh-CN" sz="2000" dirty="0" err="1" smtClean="0"/>
              <a:t>class_weight</a:t>
            </a:r>
            <a:r>
              <a:rPr kumimoji="1" lang="en-US" altLang="zh-CN" sz="2000" dirty="0" smtClean="0"/>
              <a:t>’: [‘balanced’], ‘gamma’: </a:t>
            </a:r>
            <a:r>
              <a:rPr kumimoji="1" lang="en-US" altLang="zh-CN" sz="2000" dirty="0"/>
              <a:t>[0.01, 0.001], </a:t>
            </a:r>
            <a:r>
              <a:rPr kumimoji="1" lang="en-US" altLang="zh-CN" sz="2000" dirty="0" smtClean="0"/>
              <a:t>‘C’: </a:t>
            </a:r>
            <a:r>
              <a:rPr kumimoji="1" lang="en-US" altLang="zh-CN" sz="2000" dirty="0"/>
              <a:t>[0.5, 1, 10, 50]},		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zh-CN" altLang="en-US" sz="2000" dirty="0"/>
              <a:t>	</a:t>
            </a:r>
            <a:r>
              <a:rPr kumimoji="1" lang="en-US" altLang="zh-CN" sz="2000" dirty="0" smtClean="0"/>
              <a:t>{‘kernel’: [‘poly’], ‘</a:t>
            </a:r>
            <a:r>
              <a:rPr kumimoji="1" lang="en-US" altLang="zh-CN" sz="2000" dirty="0" err="1" smtClean="0"/>
              <a:t>class_weight</a:t>
            </a:r>
            <a:r>
              <a:rPr kumimoji="1" lang="en-US" altLang="zh-CN" sz="2000" dirty="0" smtClean="0"/>
              <a:t>’: [‘balanced’], ‘gamma’: </a:t>
            </a:r>
            <a:r>
              <a:rPr kumimoji="1" lang="en-US" altLang="zh-CN" sz="2000" dirty="0"/>
              <a:t>[0.01, 0.001], </a:t>
            </a:r>
            <a:r>
              <a:rPr kumimoji="1" lang="en-US" altLang="zh-CN" sz="2000" dirty="0" smtClean="0"/>
              <a:t>‘degree’: </a:t>
            </a:r>
            <a:r>
              <a:rPr kumimoji="1" lang="en-US" altLang="zh-CN" sz="2000" dirty="0"/>
              <a:t>[2, 3]},		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zh-CN" altLang="en-US" sz="2000" dirty="0"/>
              <a:t>	</a:t>
            </a:r>
            <a:r>
              <a:rPr kumimoji="1" lang="en-US" altLang="zh-CN" sz="2000" dirty="0" smtClean="0"/>
              <a:t>{‘kernel’: [‘</a:t>
            </a:r>
            <a:r>
              <a:rPr kumimoji="1" lang="en-US" altLang="zh-CN" sz="2000" dirty="0" err="1" smtClean="0"/>
              <a:t>rbf</a:t>
            </a:r>
            <a:r>
              <a:rPr kumimoji="1" lang="en-US" altLang="zh-CN" sz="2000" dirty="0" smtClean="0"/>
              <a:t>’], ‘</a:t>
            </a:r>
            <a:r>
              <a:rPr kumimoji="1" lang="en-US" altLang="zh-CN" sz="2000" dirty="0" err="1" smtClean="0"/>
              <a:t>class_weight</a:t>
            </a:r>
            <a:r>
              <a:rPr kumimoji="1" lang="en-US" altLang="zh-CN" sz="2000" dirty="0" smtClean="0"/>
              <a:t>’: [‘balanced’], ‘gamma’: </a:t>
            </a:r>
            <a:r>
              <a:rPr kumimoji="1" lang="en-US" altLang="zh-CN" sz="2000" dirty="0"/>
              <a:t>[0.01, 0.001], </a:t>
            </a:r>
            <a:r>
              <a:rPr kumimoji="1" lang="en-US" altLang="zh-CN" sz="2000" dirty="0" smtClean="0"/>
              <a:t>‘C’: </a:t>
            </a:r>
            <a:r>
              <a:rPr kumimoji="1" lang="en-US" altLang="zh-CN" sz="2000" dirty="0"/>
              <a:t>[0.5, 1, 10, 50</a:t>
            </a:r>
            <a:r>
              <a:rPr kumimoji="1" lang="en-US" altLang="zh-CN" sz="2000" dirty="0" smtClean="0"/>
              <a:t>]},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]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zh-CN" altLang="en-US" sz="2000" dirty="0" smtClean="0"/>
              <a:t>最</a:t>
            </a:r>
            <a:r>
              <a:rPr kumimoji="1" lang="zh-CN" altLang="en-US" sz="2000" dirty="0"/>
              <a:t>优模型保存在“</a:t>
            </a:r>
            <a:r>
              <a:rPr kumimoji="1" lang="en-US" altLang="zh-CN" sz="2000" dirty="0" err="1"/>
              <a:t>svm.model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中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sz="2800" dirty="0" smtClean="0">
                <a:solidFill>
                  <a:srgbClr val="F3F3F2"/>
                </a:solidFill>
              </a:rPr>
              <a:t>      </a:t>
            </a:r>
            <a:r>
              <a:rPr kumimoji="1" lang="en-US" altLang="zh-CN" sz="2800" dirty="0" smtClean="0">
                <a:solidFill>
                  <a:srgbClr val="F3F3F2"/>
                </a:solidFill>
              </a:rPr>
              <a:t>——</a:t>
            </a:r>
            <a:r>
              <a:rPr kumimoji="1" lang="zh-CN" altLang="en-US" sz="2800" dirty="0">
                <a:solidFill>
                  <a:srgbClr val="F3F3F2"/>
                </a:solidFill>
              </a:rPr>
              <a:t>训练模型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78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rgbClr val="F8B323"/>
                </a:solidFill>
              </a:rPr>
              <a:t>代码逻辑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2" y="920377"/>
            <a:ext cx="7249885" cy="498512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颜色判断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sz="2400" dirty="0" smtClean="0"/>
              <a:t>将</a:t>
            </a:r>
            <a:r>
              <a:rPr kumimoji="1" lang="en-US" altLang="zh-CN" sz="2400" dirty="0" smtClean="0"/>
              <a:t>RGB</a:t>
            </a:r>
            <a:r>
              <a:rPr kumimoji="1" lang="zh-CN" altLang="en-US" sz="2400" dirty="0" smtClean="0"/>
              <a:t>图像转化为</a:t>
            </a:r>
            <a:r>
              <a:rPr kumimoji="1" lang="en-US" altLang="zh-CN" sz="2400" dirty="0" smtClean="0"/>
              <a:t>HSV</a:t>
            </a:r>
            <a:r>
              <a:rPr kumimoji="1" lang="zh-CN" altLang="en-US" sz="2400" dirty="0" smtClean="0"/>
              <a:t>图像</a:t>
            </a:r>
            <a:r>
              <a:rPr kumimoji="1" lang="zh-CN" altLang="en-US" sz="2400" dirty="0" smtClean="0"/>
              <a:t>，</a:t>
            </a:r>
            <a:r>
              <a:rPr kumimoji="1" lang="zh-CN" altLang="en-US" sz="2400" dirty="0" smtClean="0"/>
              <a:t>遍历</a:t>
            </a:r>
            <a:r>
              <a:rPr kumimoji="1" lang="zh-CN" altLang="en-US" sz="2400" dirty="0" smtClean="0"/>
              <a:t>图像</a:t>
            </a:r>
            <a:r>
              <a:rPr kumimoji="1" lang="zh-CN" altLang="en-US" sz="2400" dirty="0" smtClean="0"/>
              <a:t>判断红绿色彩。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sz="2800" dirty="0" smtClean="0">
                <a:solidFill>
                  <a:srgbClr val="F3F3F2"/>
                </a:solidFill>
              </a:rPr>
              <a:t>      </a:t>
            </a:r>
            <a:r>
              <a:rPr kumimoji="1" lang="en-US" altLang="zh-CN" sz="2800" dirty="0" smtClean="0">
                <a:solidFill>
                  <a:srgbClr val="F3F3F2"/>
                </a:solidFill>
              </a:rPr>
              <a:t>——</a:t>
            </a:r>
            <a:r>
              <a:rPr kumimoji="1" lang="zh-CN" altLang="en-US" sz="2800" dirty="0">
                <a:solidFill>
                  <a:srgbClr val="F3F3F2"/>
                </a:solidFill>
              </a:rPr>
              <a:t>训练模型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50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solidFill>
                  <a:srgbClr val="F8B323"/>
                </a:solidFill>
              </a:rPr>
              <a:t>代码逻辑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读取</a:t>
            </a:r>
            <a:r>
              <a:rPr kumimoji="1" lang="zh-CN" altLang="en-US" dirty="0" smtClean="0"/>
              <a:t>模型</a:t>
            </a:r>
          </a:p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实时截取图片，</a:t>
            </a:r>
            <a:r>
              <a:rPr kumimoji="1" lang="zh-CN" altLang="en-US" dirty="0" smtClean="0"/>
              <a:t>并做红绿判断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发送</a:t>
            </a:r>
            <a:r>
              <a:rPr kumimoji="1" lang="zh-CN" altLang="en-US" dirty="0"/>
              <a:t>信号获取传感器距离</a:t>
            </a:r>
            <a:r>
              <a:rPr kumimoji="1" lang="zh-CN" altLang="en-US" dirty="0" smtClean="0"/>
              <a:t>信息</a:t>
            </a:r>
          </a:p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离墙较近时，对图片进行预处理，特征提取，向量量化等，并使用</a:t>
            </a:r>
            <a:r>
              <a:rPr kumimoji="1" lang="en-US" altLang="zh-CN" dirty="0"/>
              <a:t>SVM</a:t>
            </a:r>
            <a:r>
              <a:rPr kumimoji="1" lang="zh-CN" altLang="en-US" dirty="0"/>
              <a:t>进行分类，决定转弯方向，返回给小车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buClr>
                <a:srgbClr val="2A1A00"/>
              </a:buClr>
            </a:pPr>
            <a:r>
              <a:rPr kumimoji="1" lang="zh-CN" altLang="en-US" sz="2800" dirty="0" smtClean="0">
                <a:solidFill>
                  <a:srgbClr val="F3F3F2"/>
                </a:solidFill>
              </a:rPr>
              <a:t>       </a:t>
            </a:r>
            <a:r>
              <a:rPr kumimoji="1" lang="en-US" altLang="zh-CN" sz="2800" dirty="0" smtClean="0">
                <a:solidFill>
                  <a:srgbClr val="F3F3F2"/>
                </a:solidFill>
              </a:rPr>
              <a:t>——</a:t>
            </a:r>
            <a:r>
              <a:rPr kumimoji="1" lang="zh-CN" altLang="en-US" sz="2800" dirty="0">
                <a:solidFill>
                  <a:srgbClr val="F3F3F2"/>
                </a:solidFill>
              </a:rPr>
              <a:t>运行过程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72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遇到的问题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收集数据的效率较低，只能靠人工慢慢控制，数据量较少。</a:t>
            </a:r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筛选数据时每位成员的标准不同，导致筛选效率不够高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/>
              <a:t>由于</a:t>
            </a:r>
            <a:r>
              <a:rPr kumimoji="1" lang="en-US" altLang="zh-CN" dirty="0" err="1"/>
              <a:t>OpenCV</a:t>
            </a:r>
            <a:r>
              <a:rPr kumimoji="1" lang="zh-CN" altLang="en-US" dirty="0"/>
              <a:t>的版本不同，成员在检查代码的时候出现了目前不知道如何调试的错误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6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成果展示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60331" y="6132786"/>
            <a:ext cx="58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小车的行驶效果，请看视频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16" y="1874517"/>
            <a:ext cx="3972608" cy="3675743"/>
          </a:xfrm>
        </p:spPr>
      </p:pic>
      <p:sp>
        <p:nvSpPr>
          <p:cNvPr id="6" name="文本框 5"/>
          <p:cNvSpPr txBox="1"/>
          <p:nvPr/>
        </p:nvSpPr>
        <p:spPr>
          <a:xfrm>
            <a:off x="2768384" y="150518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训练结果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24" y="2974657"/>
            <a:ext cx="6291590" cy="20579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64186" y="1505185"/>
            <a:ext cx="243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SVM</a:t>
            </a:r>
            <a:r>
              <a:rPr lang="zh-CN" altLang="en-US" dirty="0"/>
              <a:t>得到的结果表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6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8201"/>
          </a:xfrm>
        </p:spPr>
        <p:txBody>
          <a:bodyPr/>
          <a:lstStyle/>
          <a:p>
            <a:r>
              <a:rPr kumimoji="1" lang="zh-CN" altLang="en-US" smtClean="0"/>
              <a:t>模型评价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567543"/>
            <a:ext cx="10178322" cy="4312049"/>
          </a:xfrm>
        </p:spPr>
        <p:txBody>
          <a:bodyPr/>
          <a:lstStyle/>
          <a:p>
            <a:r>
              <a:rPr kumimoji="1" lang="zh-CN" altLang="en-US" dirty="0" smtClean="0"/>
              <a:t>图片预处理：用</a:t>
            </a:r>
            <a:r>
              <a:rPr kumimoji="1" lang="en-US" altLang="zh-CN" dirty="0"/>
              <a:t>Canny</a:t>
            </a:r>
            <a:r>
              <a:rPr kumimoji="1" lang="zh-CN" altLang="en-US" dirty="0"/>
              <a:t>处理过的图片能明显看到物体边，且降噪效果相对拉普拉斯等边检测器</a:t>
            </a:r>
            <a:r>
              <a:rPr kumimoji="1" lang="zh-CN" altLang="en-US" dirty="0" smtClean="0"/>
              <a:t>好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每个图片的特征点个数不</a:t>
            </a:r>
            <a:r>
              <a:rPr kumimoji="1" lang="zh-CN" altLang="en-US" dirty="0"/>
              <a:t>同，</a:t>
            </a:r>
            <a:r>
              <a:rPr kumimoji="1" lang="zh-CN" altLang="en-US" dirty="0" smtClean="0"/>
              <a:t>而</a:t>
            </a:r>
            <a:r>
              <a:rPr kumimoji="1" lang="en-US" altLang="zh-CN" dirty="0"/>
              <a:t>SIFT</a:t>
            </a:r>
            <a:r>
              <a:rPr kumimoji="1" lang="zh-CN" altLang="en-US" dirty="0" smtClean="0"/>
              <a:t>是</a:t>
            </a:r>
            <a:r>
              <a:rPr kumimoji="1" lang="en-US" altLang="zh-CN" dirty="0"/>
              <a:t>CV</a:t>
            </a:r>
            <a:r>
              <a:rPr kumimoji="1" lang="zh-CN" altLang="en-US" dirty="0"/>
              <a:t>中常用的特征</a:t>
            </a:r>
            <a:r>
              <a:rPr kumimoji="1" lang="zh-CN" altLang="en-US" dirty="0" smtClean="0"/>
              <a:t>之一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向量量化：在</a:t>
            </a:r>
            <a:r>
              <a:rPr kumimoji="1" lang="zh-CN" altLang="en-US" dirty="0"/>
              <a:t>计算机视觉中，</a:t>
            </a:r>
            <a:r>
              <a:rPr kumimoji="1" lang="en-US" altLang="zh-CN" dirty="0"/>
              <a:t>SIFT</a:t>
            </a:r>
            <a:r>
              <a:rPr kumimoji="1" lang="zh-CN" altLang="en-US" dirty="0"/>
              <a:t>向量维度较高，运算速度慢，可以在此对向量进行</a:t>
            </a:r>
            <a:r>
              <a:rPr kumimoji="1" lang="zh-CN" altLang="en-US" dirty="0" smtClean="0"/>
              <a:t>聚类，而词袋模型</a:t>
            </a:r>
            <a:r>
              <a:rPr kumimoji="1" lang="zh-CN" altLang="en-US" dirty="0"/>
              <a:t>最初用于文本分析领域，将每个文档看成袋子，根据袋中词语进行分类</a:t>
            </a:r>
            <a:r>
              <a:rPr kumimoji="1" lang="zh-CN" altLang="en-US" dirty="0" smtClean="0"/>
              <a:t>。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又由于</a:t>
            </a:r>
            <a:r>
              <a:rPr kumimoji="1" lang="zh-CN" altLang="en-US" dirty="0"/>
              <a:t>每幅图对应多个向量，且个数不</a:t>
            </a:r>
            <a:r>
              <a:rPr kumimoji="1" lang="zh-CN" altLang="en-US" dirty="0" smtClean="0"/>
              <a:t>定，所以需要做归一化处理。</a:t>
            </a:r>
          </a:p>
        </p:txBody>
      </p:sp>
    </p:spTree>
    <p:extLst>
      <p:ext uri="{BB962C8B-B14F-4D97-AF65-F5344CB8AC3E}">
        <p14:creationId xmlns:p14="http://schemas.microsoft.com/office/powerpoint/2010/main" val="15476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分工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261227"/>
              </p:ext>
            </p:extLst>
          </p:nvPr>
        </p:nvGraphicFramePr>
        <p:xfrm>
          <a:off x="927917" y="1138542"/>
          <a:ext cx="10825844" cy="500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64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064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17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王诗俊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廖钰蕾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孟妍廷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刘笑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483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解决第一次展示中的问题，寻觅并购买新电池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组装小车、固定手机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安装软件实现手机端拍摄图片实时传至电脑端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编写截图所用的程序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完成</a:t>
                      </a:r>
                      <a:r>
                        <a:rPr lang="en-US" altLang="zh-CN" dirty="0" smtClean="0"/>
                        <a:t>2600</a:t>
                      </a:r>
                      <a:r>
                        <a:rPr lang="zh-CN" altLang="en-US" dirty="0" smtClean="0"/>
                        <a:t>张原始图片数据的采集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完成</a:t>
                      </a:r>
                      <a:r>
                        <a:rPr lang="en-US" altLang="zh-CN" dirty="0" smtClean="0"/>
                        <a:t>1700+</a:t>
                      </a:r>
                      <a:r>
                        <a:rPr lang="zh-CN" altLang="en-US" dirty="0" smtClean="0"/>
                        <a:t>张可用图片数据的筛选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编写主函数与小车通信功能的代码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修改展示用</a:t>
                      </a:r>
                      <a:r>
                        <a:rPr lang="en-US" altLang="zh-CN" dirty="0" smtClean="0"/>
                        <a:t>PPT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课堂展示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解决第一次展示中的问题，寻觅并购买新电池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安装软件实现手机端拍摄图片实时传至电脑端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查找有关算法的文献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选择合适算法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编写训练模型的程序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编写主函数判断小车转弯方向的程序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组装小车、固定手机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完成</a:t>
                      </a:r>
                      <a:r>
                        <a:rPr lang="en-US" altLang="zh-CN" dirty="0" smtClean="0"/>
                        <a:t>2600</a:t>
                      </a:r>
                      <a:r>
                        <a:rPr lang="zh-CN" altLang="en-US" dirty="0" smtClean="0"/>
                        <a:t>张原始图片数据的采集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完成</a:t>
                      </a:r>
                      <a:r>
                        <a:rPr lang="en-US" altLang="zh-CN" dirty="0" smtClean="0"/>
                        <a:t>1700+</a:t>
                      </a:r>
                      <a:r>
                        <a:rPr lang="zh-CN" altLang="en-US" dirty="0" smtClean="0"/>
                        <a:t>张可用图片数据的筛选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制作展示用</a:t>
                      </a:r>
                      <a:r>
                        <a:rPr lang="en-US" altLang="zh-CN" dirty="0" smtClean="0"/>
                        <a:t>PPT</a:t>
                      </a:r>
                      <a:r>
                        <a:rPr lang="zh-CN" altLang="en-US" dirty="0" smtClean="0"/>
                        <a:t>初稿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制作成果报告</a:t>
                      </a:r>
                      <a:endParaRPr lang="en-US" altLang="zh-CN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检查代码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提出本阶段功能目标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查找有关算法的文献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选择合适的算法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安装软件</a:t>
                      </a:r>
                      <a:endParaRPr lang="en-US" altLang="zh-CN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 smtClean="0"/>
                        <a:t>完成</a:t>
                      </a:r>
                      <a:r>
                        <a:rPr lang="en-US" altLang="zh-CN" dirty="0" smtClean="0"/>
                        <a:t>1700+</a:t>
                      </a:r>
                      <a:r>
                        <a:rPr lang="zh-CN" altLang="en-US" dirty="0" smtClean="0"/>
                        <a:t>张图片的标注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47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展示内容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71600"/>
            <a:ext cx="10178322" cy="496388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想要实现的目标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收集数据过程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代码逻辑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遇到的问题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成果展示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模型评价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分工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13639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2116" y="122753"/>
            <a:ext cx="7017488" cy="951135"/>
          </a:xfrm>
        </p:spPr>
        <p:txBody>
          <a:bodyPr>
            <a:normAutofit/>
          </a:bodyPr>
          <a:lstStyle/>
          <a:p>
            <a:r>
              <a:rPr kumimoji="1" lang="zh-CN" altLang="en-US" sz="4400" dirty="0" smtClean="0"/>
              <a:t>        参考文献</a:t>
            </a:r>
            <a:endParaRPr kumimoji="1"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3283169" y="1829491"/>
            <a:ext cx="902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l-PL" altLang="zh-CN" sz="2000" dirty="0" err="1"/>
              <a:t>Canny</a:t>
            </a:r>
            <a:r>
              <a:rPr kumimoji="1" lang="zh-CN" altLang="pl-PL" sz="2000" dirty="0"/>
              <a:t>参考：</a:t>
            </a:r>
            <a:r>
              <a:rPr kumimoji="1" lang="pl-PL" altLang="zh-CN" sz="2000" dirty="0">
                <a:hlinkClick r:id="rId2"/>
              </a:rPr>
              <a:t>http://</a:t>
            </a:r>
            <a:r>
              <a:rPr kumimoji="1" lang="pl-PL" altLang="zh-CN" sz="2000" dirty="0" smtClean="0">
                <a:hlinkClick r:id="rId2"/>
              </a:rPr>
              <a:t>homepages.inf.ed.ac.uk/rbf/HIPR2/canny.htm</a:t>
            </a:r>
            <a:r>
              <a:rPr kumimoji="1" lang="en-US" altLang="zh-CN" sz="2000" dirty="0" smtClean="0">
                <a:hlinkClick r:id="rId2"/>
              </a:rPr>
              <a:t>l</a:t>
            </a:r>
            <a:endParaRPr kumimoji="1" lang="zh-CN" altLang="en-US" sz="2000" dirty="0" smtClean="0"/>
          </a:p>
          <a:p>
            <a:r>
              <a:rPr kumimoji="1" lang="en-US" altLang="zh-CN" sz="2000" dirty="0"/>
              <a:t>SIFT</a:t>
            </a:r>
            <a:r>
              <a:rPr kumimoji="1" lang="zh-CN" altLang="en-US" sz="2000" dirty="0"/>
              <a:t>参考：</a:t>
            </a:r>
            <a:r>
              <a:rPr kumimoji="1" lang="en-US" altLang="zh-CN" sz="2000" dirty="0">
                <a:hlinkClick r:id="rId3"/>
              </a:rPr>
              <a:t>https://www.cs.ubc.ca/~</a:t>
            </a:r>
            <a:r>
              <a:rPr kumimoji="1" lang="en-US" altLang="zh-CN" sz="2000" dirty="0" smtClean="0">
                <a:hlinkClick r:id="rId3"/>
              </a:rPr>
              <a:t>lowe/papers/ijcv04.pdf</a:t>
            </a:r>
            <a:endParaRPr kumimoji="1" lang="zh-CN" altLang="en-US" sz="2000" dirty="0" smtClean="0"/>
          </a:p>
          <a:p>
            <a:r>
              <a:rPr kumimoji="1" lang="en-US" altLang="zh-CN" sz="2000" dirty="0"/>
              <a:t>k-means</a:t>
            </a:r>
            <a:r>
              <a:rPr kumimoji="1" lang="zh-CN" altLang="en-US" sz="2000" dirty="0"/>
              <a:t>参考：</a:t>
            </a:r>
            <a:r>
              <a:rPr kumimoji="1" lang="en-US" altLang="zh-CN" sz="2000" dirty="0">
                <a:hlinkClick r:id="rId4"/>
              </a:rPr>
              <a:t>http://</a:t>
            </a:r>
            <a:r>
              <a:rPr kumimoji="1" lang="en-US" altLang="zh-CN" sz="2000" dirty="0" err="1">
                <a:hlinkClick r:id="rId4"/>
              </a:rPr>
              <a:t>www.onmyphd.com</a:t>
            </a:r>
            <a:r>
              <a:rPr kumimoji="1" lang="en-US" altLang="zh-CN" sz="2000" dirty="0">
                <a:hlinkClick r:id="rId4"/>
              </a:rPr>
              <a:t>/?p=</a:t>
            </a:r>
            <a:r>
              <a:rPr kumimoji="1" lang="en-US" altLang="zh-CN" sz="2000" dirty="0" err="1">
                <a:hlinkClick r:id="rId4"/>
              </a:rPr>
              <a:t>k-means.clustering&amp;ckattempt</a:t>
            </a:r>
            <a:r>
              <a:rPr kumimoji="1" lang="en-US" altLang="zh-CN" sz="2000" dirty="0">
                <a:hlinkClick r:id="rId4"/>
              </a:rPr>
              <a:t>=1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1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王诗俊 廖钰蕾 孟妍廷 刘笑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想要实现的目标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64105"/>
            <a:ext cx="10178322" cy="5201587"/>
          </a:xfrm>
        </p:spPr>
        <p:txBody>
          <a:bodyPr/>
          <a:lstStyle/>
          <a:p>
            <a:r>
              <a:rPr kumimoji="1" lang="zh-CN" altLang="en-US" dirty="0" smtClean="0"/>
              <a:t>上一阶段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小车安装完成，并添加了蓝牙串口、距离传感器、</a:t>
            </a:r>
            <a:r>
              <a:rPr kumimoji="1" lang="en-US" altLang="zh-CN" dirty="0" smtClean="0"/>
              <a:t>Arduino</a:t>
            </a:r>
            <a:r>
              <a:rPr kumimoji="1" lang="zh-CN" altLang="en-US" dirty="0" smtClean="0"/>
              <a:t>板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原样</a:t>
            </a:r>
            <a:r>
              <a:rPr kumimoji="1" lang="en-US" altLang="zh-CN" dirty="0" smtClean="0"/>
              <a:t>copy</a:t>
            </a:r>
            <a:r>
              <a:rPr kumimoji="1" lang="zh-CN" altLang="en-US" dirty="0" smtClean="0"/>
              <a:t>老师所给的代码至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rduino</a:t>
            </a:r>
            <a:r>
              <a:rPr kumimoji="1" lang="zh-CN" altLang="en-US" dirty="0" smtClean="0"/>
              <a:t>板中，实现了小车在遇到障碍物时自动右转的功能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手机通过蓝牙连接小车，可利用手机控制小车的行驶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这一阶段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在小车上固定了一个开启着摄像头的手机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手机通过</a:t>
            </a:r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将摄像头所拍画面实时传至电脑端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电脑</a:t>
            </a:r>
            <a:r>
              <a:rPr kumimoji="1" lang="zh-CN" altLang="en-US" dirty="0" smtClean="0"/>
              <a:t>端每隔</a:t>
            </a:r>
            <a:r>
              <a:rPr kumimoji="1" lang="en-US" altLang="zh-CN" dirty="0" smtClean="0"/>
              <a:t>2s</a:t>
            </a:r>
            <a:r>
              <a:rPr kumimoji="1" lang="zh-CN" altLang="en-US" dirty="0"/>
              <a:t>截一张</a:t>
            </a:r>
            <a:r>
              <a:rPr kumimoji="1" lang="zh-CN" altLang="en-US" dirty="0" smtClean="0"/>
              <a:t>图，根据自己训练出的模型选择合适的转弯方向</a:t>
            </a:r>
          </a:p>
          <a:p>
            <a:pPr lvl="1"/>
            <a:r>
              <a:rPr kumimoji="1" lang="zh-CN" altLang="en-US" dirty="0" smtClean="0"/>
              <a:t>对图像进行处理，使小车能够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红灯停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绿灯行</a:t>
            </a:r>
            <a:r>
              <a:rPr kumimoji="1" lang="en-US" altLang="zh-CN" dirty="0" smtClean="0"/>
              <a:t>”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8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740"/>
          </a:xfrm>
        </p:spPr>
        <p:txBody>
          <a:bodyPr/>
          <a:lstStyle/>
          <a:p>
            <a:r>
              <a:rPr kumimoji="1" lang="zh-CN" altLang="en-US" dirty="0" smtClean="0"/>
              <a:t>收集数据的过程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431" y="1110343"/>
            <a:ext cx="10938941" cy="561109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数据要求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	需要的数据：小车在实际行驶过程中</a:t>
            </a:r>
            <a:r>
              <a:rPr kumimoji="1" lang="zh-CN" altLang="en-US" dirty="0" smtClean="0">
                <a:solidFill>
                  <a:srgbClr val="FF0000"/>
                </a:solidFill>
              </a:rPr>
              <a:t>以不同角度</a:t>
            </a:r>
            <a:r>
              <a:rPr kumimoji="1" lang="zh-CN" altLang="en-US" dirty="0"/>
              <a:t>靠近</a:t>
            </a:r>
            <a:r>
              <a:rPr kumimoji="1" lang="zh-CN" altLang="en-US" dirty="0" smtClean="0"/>
              <a:t>墙壁的图片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数据获取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电脑端安装</a:t>
            </a:r>
            <a:r>
              <a:rPr kumimoji="1" lang="en-US" altLang="zh-CN" dirty="0" err="1" smtClean="0"/>
              <a:t>DroidCam</a:t>
            </a:r>
            <a:r>
              <a:rPr kumimoji="1" lang="zh-CN" altLang="en-US" dirty="0" smtClean="0"/>
              <a:t>软件，手机端（固定在小车上）安装对应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，连在同一局域网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手机</a:t>
            </a:r>
            <a:r>
              <a:rPr kumimoji="1" lang="zh-CN" altLang="en-US" dirty="0" smtClean="0"/>
              <a:t>端打开摄像头，电脑端能看到手机拍摄的实时画面（</a:t>
            </a:r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状况良好的情况下）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电脑</a:t>
            </a:r>
            <a:r>
              <a:rPr kumimoji="1" lang="zh-CN" altLang="en-US" dirty="0" smtClean="0"/>
              <a:t>端安装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opencv</a:t>
            </a:r>
            <a:r>
              <a:rPr kumimoji="1" lang="zh-CN" altLang="en-US" dirty="0" smtClean="0"/>
              <a:t>包，编写</a:t>
            </a:r>
            <a:r>
              <a:rPr kumimoji="1" lang="en-US" altLang="zh-CN" dirty="0" err="1" smtClean="0"/>
              <a:t>py</a:t>
            </a:r>
            <a:r>
              <a:rPr kumimoji="1" lang="zh-CN" altLang="en-US" dirty="0" smtClean="0"/>
              <a:t>程序调用此包，程序功能是每隔</a:t>
            </a:r>
            <a:r>
              <a:rPr kumimoji="1" lang="en-US" altLang="zh-CN" dirty="0" smtClean="0"/>
              <a:t>2s</a:t>
            </a:r>
            <a:r>
              <a:rPr kumimoji="1" lang="zh-CN" altLang="en-US" dirty="0" smtClean="0"/>
              <a:t>截一张图片并保存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一人趴在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跪在、蹲在地上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手动</a:t>
            </a:r>
            <a:r>
              <a:rPr kumimoji="1" lang="zh-CN" altLang="en-US" dirty="0" smtClean="0"/>
              <a:t>控制小车撞墙的角度，要多样化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在小车撞墙后，手动将小车与墙壁分离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在小车翻车后，手动将小车扶正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在小车零件被震翻、线路被震断时，手动恢复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一</a:t>
            </a:r>
            <a:r>
              <a:rPr kumimoji="1" lang="zh-CN" altLang="en-US" dirty="0" smtClean="0"/>
              <a:t>人盯着电脑端的截图，时刻关注</a:t>
            </a:r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连接状况、截图完成情况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64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740"/>
          </a:xfrm>
        </p:spPr>
        <p:txBody>
          <a:bodyPr/>
          <a:lstStyle/>
          <a:p>
            <a:r>
              <a:rPr kumimoji="1" lang="zh-CN" altLang="en-US" dirty="0" smtClean="0"/>
              <a:t>收集数据的过程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431" y="1110343"/>
            <a:ext cx="10938941" cy="561109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数据筛选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剔除了各种“人类无法识别”的图片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刚连接的前几张图片为纯色的、</a:t>
            </a:r>
            <a:r>
              <a:rPr kumimoji="1" lang="en-US" altLang="zh-CN" dirty="0" err="1" smtClean="0"/>
              <a:t>WiFi</a:t>
            </a:r>
            <a:r>
              <a:rPr kumimoji="1" lang="zh-CN" altLang="en-US" dirty="0" smtClean="0"/>
              <a:t>连接不稳定时的图片会错位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3" y="2549860"/>
            <a:ext cx="4476644" cy="33574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82" y="2549861"/>
            <a:ext cx="4475018" cy="33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740"/>
          </a:xfrm>
        </p:spPr>
        <p:txBody>
          <a:bodyPr/>
          <a:lstStyle/>
          <a:p>
            <a:r>
              <a:rPr kumimoji="1" lang="zh-CN" altLang="en-US" dirty="0" smtClean="0"/>
              <a:t>收集数据的过程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431" y="1110343"/>
            <a:ext cx="10938941" cy="561109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数据筛选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剔除了各种“非撞墙”的图片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天花板、楼道里来来往往的人、地板上的小虫子、蹲在电脑前监控拍摄进展的队友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5458" y="3184630"/>
            <a:ext cx="3581399" cy="2686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05664" y="3184630"/>
            <a:ext cx="3581400" cy="2686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44487" y="3174952"/>
            <a:ext cx="3592461" cy="26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740"/>
          </a:xfrm>
        </p:spPr>
        <p:txBody>
          <a:bodyPr/>
          <a:lstStyle/>
          <a:p>
            <a:r>
              <a:rPr kumimoji="1" lang="zh-CN" altLang="en-US" dirty="0" smtClean="0"/>
              <a:t>收集数据的过程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431" y="1110343"/>
            <a:ext cx="10938941" cy="561109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数据筛选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剔除了各种“无法标注”的图片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离墙太远（</a:t>
            </a:r>
            <a:r>
              <a:rPr kumimoji="1" lang="zh-CN" altLang="en-US" dirty="0"/>
              <a:t>无需</a:t>
            </a:r>
            <a:r>
              <a:rPr kumimoji="1" lang="zh-CN" altLang="en-US" dirty="0" smtClean="0"/>
              <a:t>转弯）、离墙太近（整个图片都是白花花</a:t>
            </a:r>
            <a:r>
              <a:rPr kumimoji="1" lang="en-US" altLang="zh-CN" dirty="0"/>
              <a:t>/</a:t>
            </a:r>
            <a:r>
              <a:rPr kumimoji="1" lang="zh-CN" altLang="en-US" dirty="0" smtClean="0"/>
              <a:t>灰惨惨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黑漆漆的墙壁）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2932" y="3299689"/>
            <a:ext cx="3749965" cy="28124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38781" y="3299689"/>
            <a:ext cx="3749964" cy="28124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91523" y="3277959"/>
            <a:ext cx="3774799" cy="28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740"/>
          </a:xfrm>
        </p:spPr>
        <p:txBody>
          <a:bodyPr/>
          <a:lstStyle/>
          <a:p>
            <a:r>
              <a:rPr kumimoji="1" lang="zh-CN" altLang="en-US" dirty="0" smtClean="0"/>
              <a:t>收集数据的过程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431" y="1110343"/>
            <a:ext cx="10938941" cy="5611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数据量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原始数据量：</a:t>
            </a:r>
            <a:r>
              <a:rPr kumimoji="1" lang="en-US" altLang="zh-CN" dirty="0" smtClean="0"/>
              <a:t>2600</a:t>
            </a:r>
            <a:r>
              <a:rPr kumimoji="1" lang="zh-CN" altLang="en-US" dirty="0" smtClean="0"/>
              <a:t>张图片（</a:t>
            </a:r>
            <a:r>
              <a:rPr kumimoji="1" lang="en-US" altLang="zh-CN" dirty="0" smtClean="0"/>
              <a:t>26</a:t>
            </a:r>
            <a:r>
              <a:rPr kumimoji="1" lang="zh-CN" altLang="en-US" dirty="0" smtClean="0"/>
              <a:t>个字母、每个字母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张）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筛选后数据量：</a:t>
            </a:r>
            <a:r>
              <a:rPr kumimoji="1" lang="en-US" altLang="zh-CN" dirty="0" smtClean="0"/>
              <a:t>1787</a:t>
            </a:r>
            <a:r>
              <a:rPr kumimoji="1" lang="zh-CN" altLang="en-US" dirty="0" smtClean="0"/>
              <a:t>张图片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7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5544"/>
          </a:xfrm>
        </p:spPr>
        <p:txBody>
          <a:bodyPr/>
          <a:lstStyle/>
          <a:p>
            <a:r>
              <a:rPr kumimoji="1" lang="zh-CN" altLang="en-US" smtClean="0"/>
              <a:t>收集数据的过程</a:t>
            </a:r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87929"/>
            <a:ext cx="2249689" cy="2449285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43" y="1387929"/>
            <a:ext cx="2380573" cy="244928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72" y="4125687"/>
            <a:ext cx="2732313" cy="27323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86" y="4125687"/>
            <a:ext cx="2732313" cy="27323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58101" y="2144373"/>
            <a:ext cx="322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收集数据的过程很惨淡。</a:t>
            </a:r>
            <a:r>
              <a:rPr kumimoji="1" lang="zh-CN" altLang="en-US" smtClean="0"/>
              <a:t>。。请看视频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539</TotalTime>
  <Words>946</Words>
  <Application>Microsoft Macintosh PowerPoint</Application>
  <PresentationFormat>宽屏</PresentationFormat>
  <Paragraphs>150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Gill Sans MT</vt:lpstr>
      <vt:lpstr>Impact</vt:lpstr>
      <vt:lpstr>华文中宋</vt:lpstr>
      <vt:lpstr>宋体</vt:lpstr>
      <vt:lpstr>Arial</vt:lpstr>
      <vt:lpstr>TF10001024</vt:lpstr>
      <vt:lpstr>AI-car第二次报告</vt:lpstr>
      <vt:lpstr>展示内容</vt:lpstr>
      <vt:lpstr>想要实现的目标</vt:lpstr>
      <vt:lpstr>收集数据的过程</vt:lpstr>
      <vt:lpstr>收集数据的过程</vt:lpstr>
      <vt:lpstr>收集数据的过程</vt:lpstr>
      <vt:lpstr>收集数据的过程</vt:lpstr>
      <vt:lpstr>收集数据的过程</vt:lpstr>
      <vt:lpstr>收集数据的过程</vt:lpstr>
      <vt:lpstr>代码逻辑</vt:lpstr>
      <vt:lpstr>代码逻辑</vt:lpstr>
      <vt:lpstr>代码逻辑</vt:lpstr>
      <vt:lpstr>代码逻辑</vt:lpstr>
      <vt:lpstr>代码逻辑</vt:lpstr>
      <vt:lpstr>代码逻辑</vt:lpstr>
      <vt:lpstr>遇到的问题</vt:lpstr>
      <vt:lpstr>成果展示</vt:lpstr>
      <vt:lpstr>模型评价</vt:lpstr>
      <vt:lpstr>分工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AI-car第一次报告</dc:title>
  <dc:creator>947012145@qq.com</dc:creator>
  <cp:lastModifiedBy>947012145@qq.com</cp:lastModifiedBy>
  <cp:revision>58</cp:revision>
  <dcterms:created xsi:type="dcterms:W3CDTF">2017-10-08T07:39:33Z</dcterms:created>
  <dcterms:modified xsi:type="dcterms:W3CDTF">2017-11-05T16:00:50Z</dcterms:modified>
</cp:coreProperties>
</file>