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5" r:id="rId2"/>
    <p:sldId id="263" r:id="rId3"/>
    <p:sldId id="283" r:id="rId4"/>
    <p:sldId id="278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2F2F2"/>
    <a:srgbClr val="009DBC"/>
    <a:srgbClr val="00A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2"/>
    <p:restoredTop sz="95884"/>
  </p:normalViewPr>
  <p:slideViewPr>
    <p:cSldViewPr snapToGrid="0" snapToObjects="1" showGuides="1">
      <p:cViewPr>
        <p:scale>
          <a:sx n="100" d="100"/>
          <a:sy n="100" d="100"/>
        </p:scale>
        <p:origin x="86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7" d="100"/>
        <a:sy n="1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CB195-E468-6744-A752-DE5518080206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3EEFD-C71C-F244-829F-2BFDFDD96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DC8A6AF-6806-BE43-AC76-40259F290B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897443" cy="6857999"/>
          </a:xfrm>
          <a:custGeom>
            <a:avLst/>
            <a:gdLst>
              <a:gd name="connsiteX0" fmla="*/ 0 w 3897443"/>
              <a:gd name="connsiteY0" fmla="*/ 0 h 6857999"/>
              <a:gd name="connsiteX1" fmla="*/ 3897443 w 3897443"/>
              <a:gd name="connsiteY1" fmla="*/ 0 h 6857999"/>
              <a:gd name="connsiteX2" fmla="*/ 3897443 w 3897443"/>
              <a:gd name="connsiteY2" fmla="*/ 6857999 h 6857999"/>
              <a:gd name="connsiteX3" fmla="*/ 0 w 3897443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443" h="6857999">
                <a:moveTo>
                  <a:pt x="0" y="0"/>
                </a:moveTo>
                <a:lnTo>
                  <a:pt x="3897443" y="0"/>
                </a:lnTo>
                <a:lnTo>
                  <a:pt x="3897443" y="6857999"/>
                </a:lnTo>
                <a:lnTo>
                  <a:pt x="0" y="685799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9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A1DF92-B72E-6E42-8AA9-62FBB20870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2291" y="0"/>
            <a:ext cx="11649709" cy="6858000"/>
          </a:xfrm>
          <a:custGeom>
            <a:avLst/>
            <a:gdLst>
              <a:gd name="connsiteX0" fmla="*/ 6868210 w 11649709"/>
              <a:gd name="connsiteY0" fmla="*/ 0 h 6858000"/>
              <a:gd name="connsiteX1" fmla="*/ 11649709 w 11649709"/>
              <a:gd name="connsiteY1" fmla="*/ 0 h 6858000"/>
              <a:gd name="connsiteX2" fmla="*/ 11649709 w 11649709"/>
              <a:gd name="connsiteY2" fmla="*/ 6858000 h 6858000"/>
              <a:gd name="connsiteX3" fmla="*/ 0 w 11649709"/>
              <a:gd name="connsiteY3" fmla="*/ 6858000 h 6858000"/>
              <a:gd name="connsiteX4" fmla="*/ 47104 w 11649709"/>
              <a:gd name="connsiteY4" fmla="*/ 6780466 h 6858000"/>
              <a:gd name="connsiteX5" fmla="*/ 2906062 w 11649709"/>
              <a:gd name="connsiteY5" fmla="*/ 5066882 h 6858000"/>
              <a:gd name="connsiteX6" fmla="*/ 3264257 w 11649709"/>
              <a:gd name="connsiteY6" fmla="*/ 5048794 h 6858000"/>
              <a:gd name="connsiteX7" fmla="*/ 3264257 w 11649709"/>
              <a:gd name="connsiteY7" fmla="*/ 5042359 h 6858000"/>
              <a:gd name="connsiteX8" fmla="*/ 3299792 w 11649709"/>
              <a:gd name="connsiteY8" fmla="*/ 5041460 h 6858000"/>
              <a:gd name="connsiteX9" fmla="*/ 7030111 w 11649709"/>
              <a:gd name="connsiteY9" fmla="*/ 1113882 h 6858000"/>
              <a:gd name="connsiteX10" fmla="*/ 6906300 w 11649709"/>
              <a:gd name="connsiteY10" fmla="*/ 1310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49709" h="6858000">
                <a:moveTo>
                  <a:pt x="6868210" y="0"/>
                </a:moveTo>
                <a:lnTo>
                  <a:pt x="11649709" y="0"/>
                </a:lnTo>
                <a:lnTo>
                  <a:pt x="11649709" y="6858000"/>
                </a:lnTo>
                <a:lnTo>
                  <a:pt x="0" y="6858000"/>
                </a:lnTo>
                <a:lnTo>
                  <a:pt x="47104" y="6780466"/>
                </a:lnTo>
                <a:cubicBezTo>
                  <a:pt x="683164" y="5838972"/>
                  <a:pt x="1716211" y="5187717"/>
                  <a:pt x="2906062" y="5066882"/>
                </a:cubicBezTo>
                <a:lnTo>
                  <a:pt x="3264257" y="5048794"/>
                </a:lnTo>
                <a:lnTo>
                  <a:pt x="3264257" y="5042359"/>
                </a:lnTo>
                <a:lnTo>
                  <a:pt x="3299792" y="5041460"/>
                </a:lnTo>
                <a:cubicBezTo>
                  <a:pt x="5377709" y="4936130"/>
                  <a:pt x="7030111" y="3217975"/>
                  <a:pt x="7030111" y="1113882"/>
                </a:cubicBezTo>
                <a:cubicBezTo>
                  <a:pt x="7030111" y="774513"/>
                  <a:pt x="6987125" y="445183"/>
                  <a:pt x="6906300" y="131041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80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5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DF622E-CA7F-EA24-3FC3-6E46B0E0B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24" y="18352"/>
            <a:ext cx="5831977" cy="1508453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DFD492-DAF7-D441-B20F-14470F4CEB22}"/>
              </a:ext>
            </a:extLst>
          </p:cNvPr>
          <p:cNvSpPr/>
          <p:nvPr/>
        </p:nvSpPr>
        <p:spPr>
          <a:xfrm>
            <a:off x="731521" y="1423684"/>
            <a:ext cx="10501194" cy="4805877"/>
          </a:xfrm>
          <a:prstGeom prst="roundRect">
            <a:avLst>
              <a:gd name="adj" fmla="val 6512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4EBCDD6-3CEE-3E46-A195-489AB67A099A}"/>
              </a:ext>
            </a:extLst>
          </p:cNvPr>
          <p:cNvSpPr/>
          <p:nvPr/>
        </p:nvSpPr>
        <p:spPr>
          <a:xfrm>
            <a:off x="731520" y="1526805"/>
            <a:ext cx="10408237" cy="4607774"/>
          </a:xfrm>
          <a:prstGeom prst="roundRect">
            <a:avLst>
              <a:gd name="adj" fmla="val 4826"/>
            </a:avLst>
          </a:prstGeom>
          <a:noFill/>
          <a:ln w="254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Google Shape;205;p34"/>
          <p:cNvSpPr/>
          <p:nvPr/>
        </p:nvSpPr>
        <p:spPr>
          <a:xfrm>
            <a:off x="0" y="0"/>
            <a:ext cx="5981202" cy="6858000"/>
          </a:xfrm>
          <a:prstGeom prst="rect">
            <a:avLst/>
          </a:prstGeom>
          <a:gradFill flip="none" rotWithShape="1">
            <a:gsLst>
              <a:gs pos="66000">
                <a:srgbClr val="1A8BE6"/>
              </a:gs>
              <a:gs pos="0">
                <a:schemeClr val="accent2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CFCE3E4-521D-0743-BFD9-E1C365BC0804}"/>
              </a:ext>
            </a:extLst>
          </p:cNvPr>
          <p:cNvSpPr/>
          <p:nvPr/>
        </p:nvSpPr>
        <p:spPr>
          <a:xfrm>
            <a:off x="1171075" y="1620946"/>
            <a:ext cx="9872999" cy="4416170"/>
          </a:xfrm>
          <a:prstGeom prst="roundRect">
            <a:avLst>
              <a:gd name="adj" fmla="val 3068"/>
            </a:avLst>
          </a:prstGeom>
          <a:solidFill>
            <a:schemeClr val="bg1">
              <a:lumMod val="95000"/>
            </a:schemeClr>
          </a:solidFill>
          <a:ln w="63500">
            <a:noFill/>
          </a:ln>
          <a:effectLst>
            <a:outerShdw blurRad="589756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488;p40">
            <a:extLst>
              <a:ext uri="{FF2B5EF4-FFF2-40B4-BE49-F238E27FC236}">
                <a16:creationId xmlns:a16="http://schemas.microsoft.com/office/drawing/2014/main" id="{6A2F801F-C5C8-DB4C-B9F9-1B67C7ADFB4E}"/>
              </a:ext>
            </a:extLst>
          </p:cNvPr>
          <p:cNvSpPr/>
          <p:nvPr/>
        </p:nvSpPr>
        <p:spPr>
          <a:xfrm>
            <a:off x="4701437" y="2046693"/>
            <a:ext cx="2801162" cy="3568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488;p40">
            <a:extLst>
              <a:ext uri="{FF2B5EF4-FFF2-40B4-BE49-F238E27FC236}">
                <a16:creationId xmlns:a16="http://schemas.microsoft.com/office/drawing/2014/main" id="{A3E2B392-08EE-FC4A-A176-179A7DB54ED9}"/>
              </a:ext>
            </a:extLst>
          </p:cNvPr>
          <p:cNvSpPr/>
          <p:nvPr/>
        </p:nvSpPr>
        <p:spPr>
          <a:xfrm>
            <a:off x="7713275" y="2046693"/>
            <a:ext cx="2801162" cy="3568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488;p40">
            <a:extLst>
              <a:ext uri="{FF2B5EF4-FFF2-40B4-BE49-F238E27FC236}">
                <a16:creationId xmlns:a16="http://schemas.microsoft.com/office/drawing/2014/main" id="{1CE0764D-4714-8347-A796-B3544DAFD356}"/>
              </a:ext>
            </a:extLst>
          </p:cNvPr>
          <p:cNvSpPr/>
          <p:nvPr/>
        </p:nvSpPr>
        <p:spPr>
          <a:xfrm>
            <a:off x="1689283" y="2046693"/>
            <a:ext cx="2801162" cy="3568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/>
          <p:nvPr/>
        </p:nvSpPr>
        <p:spPr>
          <a:xfrm flipH="1">
            <a:off x="-6521" y="1126963"/>
            <a:ext cx="5326899" cy="5731038"/>
          </a:xfrm>
          <a:custGeom>
            <a:avLst/>
            <a:gdLst/>
            <a:ahLst/>
            <a:cxnLst/>
            <a:rect l="l" t="t" r="r" b="b"/>
            <a:pathLst>
              <a:path w="2603600" h="4154755" extrusionOk="0">
                <a:moveTo>
                  <a:pt x="2603600" y="0"/>
                </a:moveTo>
                <a:lnTo>
                  <a:pt x="2603600" y="4154755"/>
                </a:lnTo>
                <a:lnTo>
                  <a:pt x="0" y="4154755"/>
                </a:lnTo>
                <a:lnTo>
                  <a:pt x="50895" y="4108315"/>
                </a:lnTo>
                <a:cubicBezTo>
                  <a:pt x="1204330" y="3105225"/>
                  <a:pt x="1770916" y="4031334"/>
                  <a:pt x="2248662" y="3135527"/>
                </a:cubicBezTo>
                <a:cubicBezTo>
                  <a:pt x="2771643" y="2144627"/>
                  <a:pt x="1869197" y="1772489"/>
                  <a:pt x="2602156" y="3268"/>
                </a:cubicBezTo>
                <a:close/>
              </a:path>
            </a:pathLst>
          </a:custGeom>
          <a:solidFill>
            <a:schemeClr val="bg1">
              <a:lumMod val="95000"/>
              <a:alpha val="137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11769912" y="6351017"/>
            <a:ext cx="243360" cy="243360"/>
          </a:xfrm>
          <a:prstGeom prst="donut">
            <a:avLst>
              <a:gd name="adj" fmla="val 12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11044074" y="226354"/>
            <a:ext cx="307830" cy="307830"/>
          </a:xfrm>
          <a:prstGeom prst="donut">
            <a:avLst>
              <a:gd name="adj" fmla="val 1212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28E26-5FE9-7744-8DF5-271F29744144}"/>
              </a:ext>
            </a:extLst>
          </p:cNvPr>
          <p:cNvSpPr/>
          <p:nvPr/>
        </p:nvSpPr>
        <p:spPr>
          <a:xfrm>
            <a:off x="2432903" y="4507350"/>
            <a:ext cx="214987" cy="216000"/>
          </a:xfrm>
          <a:prstGeom prst="ellipse">
            <a:avLst/>
          </a:prstGeom>
          <a:gradFill>
            <a:gsLst>
              <a:gs pos="76000">
                <a:schemeClr val="accent1">
                  <a:alpha val="4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F1798D1-3AB1-4843-AF84-791383075590}"/>
              </a:ext>
            </a:extLst>
          </p:cNvPr>
          <p:cNvSpPr>
            <a:spLocks/>
          </p:cNvSpPr>
          <p:nvPr/>
        </p:nvSpPr>
        <p:spPr>
          <a:xfrm>
            <a:off x="2203438" y="3093879"/>
            <a:ext cx="1320449" cy="1295659"/>
          </a:xfrm>
          <a:prstGeom prst="ellipse">
            <a:avLst/>
          </a:prstGeom>
          <a:gradFill>
            <a:gsLst>
              <a:gs pos="76000">
                <a:schemeClr val="accent1"/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Локализация и персонализация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EE7A5A-B95E-1248-8B17-5EBDDE71122C}"/>
              </a:ext>
            </a:extLst>
          </p:cNvPr>
          <p:cNvSpPr>
            <a:spLocks/>
          </p:cNvSpPr>
          <p:nvPr/>
        </p:nvSpPr>
        <p:spPr>
          <a:xfrm>
            <a:off x="3230862" y="2941614"/>
            <a:ext cx="1016268" cy="1034890"/>
          </a:xfrm>
          <a:prstGeom prst="ellipse">
            <a:avLst/>
          </a:prstGeom>
          <a:gradFill>
            <a:gsLst>
              <a:gs pos="76000">
                <a:schemeClr val="accent1"/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Гибкость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0E7B443-CE3C-1540-A9CF-62F7139EB6A1}"/>
              </a:ext>
            </a:extLst>
          </p:cNvPr>
          <p:cNvSpPr/>
          <p:nvPr/>
        </p:nvSpPr>
        <p:spPr>
          <a:xfrm>
            <a:off x="3115183" y="3829117"/>
            <a:ext cx="900000" cy="900001"/>
          </a:xfrm>
          <a:prstGeom prst="ellipse">
            <a:avLst/>
          </a:prstGeom>
          <a:gradFill>
            <a:gsLst>
              <a:gs pos="76000">
                <a:schemeClr val="accent1"/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Прозрачность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6DB76CD-F6DC-B646-8BC0-8FFF6EC6ADDC}"/>
              </a:ext>
            </a:extLst>
          </p:cNvPr>
          <p:cNvSpPr>
            <a:spLocks/>
          </p:cNvSpPr>
          <p:nvPr/>
        </p:nvSpPr>
        <p:spPr>
          <a:xfrm>
            <a:off x="2159936" y="2306356"/>
            <a:ext cx="1047957" cy="1034890"/>
          </a:xfrm>
          <a:prstGeom prst="ellipse">
            <a:avLst/>
          </a:prstGeom>
          <a:gradFill>
            <a:gsLst>
              <a:gs pos="76000">
                <a:schemeClr val="accent1"/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tx1"/>
                </a:solidFill>
                <a:latin typeface="Century Gothic" panose="020B0502020202020204" pitchFamily="34" charset="0"/>
              </a:rPr>
              <a:t>Инновационность</a:t>
            </a: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A6C0305-05B0-4343-B73E-0F4B0342520F}"/>
              </a:ext>
            </a:extLst>
          </p:cNvPr>
          <p:cNvSpPr/>
          <p:nvPr/>
        </p:nvSpPr>
        <p:spPr>
          <a:xfrm>
            <a:off x="3220506" y="2711244"/>
            <a:ext cx="360000" cy="360000"/>
          </a:xfrm>
          <a:prstGeom prst="ellipse">
            <a:avLst/>
          </a:prstGeom>
          <a:gradFill>
            <a:gsLst>
              <a:gs pos="76000">
                <a:schemeClr val="accent1">
                  <a:alpha val="4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269AF4-021F-7741-83A2-5BCD382F3642}"/>
              </a:ext>
            </a:extLst>
          </p:cNvPr>
          <p:cNvSpPr/>
          <p:nvPr/>
        </p:nvSpPr>
        <p:spPr>
          <a:xfrm>
            <a:off x="2066670" y="3733718"/>
            <a:ext cx="360000" cy="360000"/>
          </a:xfrm>
          <a:prstGeom prst="ellipse">
            <a:avLst/>
          </a:prstGeom>
          <a:gradFill>
            <a:gsLst>
              <a:gs pos="76000">
                <a:schemeClr val="accent1">
                  <a:alpha val="4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BF8740A-3872-9740-A1BE-3A77035B6375}"/>
              </a:ext>
            </a:extLst>
          </p:cNvPr>
          <p:cNvSpPr/>
          <p:nvPr/>
        </p:nvSpPr>
        <p:spPr>
          <a:xfrm>
            <a:off x="3893965" y="4173539"/>
            <a:ext cx="215543" cy="216000"/>
          </a:xfrm>
          <a:prstGeom prst="ellipse">
            <a:avLst/>
          </a:prstGeom>
          <a:gradFill>
            <a:gsLst>
              <a:gs pos="76000">
                <a:schemeClr val="accent1">
                  <a:alpha val="4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9658B81-11D7-7649-A310-684BCC91D232}"/>
              </a:ext>
            </a:extLst>
          </p:cNvPr>
          <p:cNvSpPr/>
          <p:nvPr/>
        </p:nvSpPr>
        <p:spPr>
          <a:xfrm>
            <a:off x="2109651" y="3249871"/>
            <a:ext cx="396000" cy="394581"/>
          </a:xfrm>
          <a:prstGeom prst="ellipse">
            <a:avLst/>
          </a:prstGeom>
          <a:gradFill>
            <a:gsLst>
              <a:gs pos="76000">
                <a:schemeClr val="accent1">
                  <a:alpha val="4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5FBCE4D-4E3C-DF4F-A18F-32FDCAD67A2A}"/>
              </a:ext>
            </a:extLst>
          </p:cNvPr>
          <p:cNvSpPr/>
          <p:nvPr/>
        </p:nvSpPr>
        <p:spPr>
          <a:xfrm>
            <a:off x="2713209" y="4327549"/>
            <a:ext cx="360000" cy="359603"/>
          </a:xfrm>
          <a:prstGeom prst="ellipse">
            <a:avLst/>
          </a:prstGeom>
          <a:gradFill>
            <a:gsLst>
              <a:gs pos="76000">
                <a:schemeClr val="accent1">
                  <a:alpha val="48285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186828" dist="50800">
              <a:schemeClr val="bg1">
                <a:alpha val="7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endParaRPr lang="en-US" sz="9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CF3B4E-1319-9E43-84AF-D1901D01D53D}"/>
              </a:ext>
            </a:extLst>
          </p:cNvPr>
          <p:cNvSpPr>
            <a:spLocks/>
          </p:cNvSpPr>
          <p:nvPr/>
        </p:nvSpPr>
        <p:spPr>
          <a:xfrm>
            <a:off x="5890071" y="2979784"/>
            <a:ext cx="1419536" cy="1400778"/>
          </a:xfrm>
          <a:prstGeom prst="ellipse">
            <a:avLst/>
          </a:prstGeom>
          <a:gradFill>
            <a:gsLst>
              <a:gs pos="24000">
                <a:schemeClr val="accent5">
                  <a:alpha val="65000"/>
                </a:schemeClr>
              </a:gs>
              <a:gs pos="61000">
                <a:schemeClr val="accent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211931" dist="50800">
              <a:schemeClr val="bg1">
                <a:alpha val="35379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Доступность и</a:t>
            </a:r>
          </a:p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Безопасность</a:t>
            </a:r>
            <a:endParaRPr lang="en-US" sz="9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6C1787-7D2A-884C-AB29-F182971F71EE}"/>
              </a:ext>
            </a:extLst>
          </p:cNvPr>
          <p:cNvSpPr>
            <a:spLocks/>
          </p:cNvSpPr>
          <p:nvPr/>
        </p:nvSpPr>
        <p:spPr>
          <a:xfrm>
            <a:off x="4908911" y="3071244"/>
            <a:ext cx="1305576" cy="1300343"/>
          </a:xfrm>
          <a:prstGeom prst="ellipse">
            <a:avLst/>
          </a:prstGeom>
          <a:gradFill>
            <a:gsLst>
              <a:gs pos="24000">
                <a:schemeClr val="accent5">
                  <a:alpha val="65000"/>
                </a:schemeClr>
              </a:gs>
              <a:gs pos="61000">
                <a:schemeClr val="accent5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innerShdw blurRad="211931" dist="50800">
              <a:schemeClr val="bg1">
                <a:alpha val="35379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ru-RU" sz="900" dirty="0">
                <a:solidFill>
                  <a:schemeClr val="bg1"/>
                </a:solidFill>
                <a:latin typeface="Century Gothic" panose="020B0502020202020204" pitchFamily="34" charset="0"/>
              </a:rPr>
              <a:t>Удобство и надежность</a:t>
            </a:r>
            <a:endParaRPr lang="en-US" sz="9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BFE340-D6B5-994E-8628-FD4111D185D0}"/>
              </a:ext>
            </a:extLst>
          </p:cNvPr>
          <p:cNvSpPr>
            <a:spLocks/>
          </p:cNvSpPr>
          <p:nvPr/>
        </p:nvSpPr>
        <p:spPr>
          <a:xfrm>
            <a:off x="8393856" y="2979784"/>
            <a:ext cx="1440000" cy="1440000"/>
          </a:xfrm>
          <a:prstGeom prst="ellipse">
            <a:avLst/>
          </a:prstGeom>
          <a:gradFill flip="none" rotWithShape="1">
            <a:gsLst>
              <a:gs pos="24000">
                <a:schemeClr val="accent3">
                  <a:alpha val="65793"/>
                </a:schemeClr>
              </a:gs>
              <a:gs pos="61000">
                <a:schemeClr val="accent3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innerShdw blurRad="211931" dist="50800">
              <a:schemeClr val="bg1">
                <a:alpha val="35379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640"/>
              </a:lnSpc>
            </a:pPr>
            <a:r>
              <a:rPr lang="en-US" sz="900" dirty="0">
                <a:latin typeface="Century Gothic" panose="020B0502020202020204" pitchFamily="34" charset="0"/>
              </a:rPr>
              <a:t>K SOLUTIONS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5B8CA5-DD3C-D745-B95C-CB6CD92E8E04}"/>
              </a:ext>
            </a:extLst>
          </p:cNvPr>
          <p:cNvSpPr txBox="1"/>
          <p:nvPr/>
        </p:nvSpPr>
        <p:spPr>
          <a:xfrm>
            <a:off x="326151" y="420676"/>
            <a:ext cx="5809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effectLst>
                  <a:outerShdw blurRad="79027" dist="38100" dir="18900000" algn="b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Где все качества сливаются воедино</a:t>
            </a:r>
            <a:endParaRPr lang="en-US" sz="2400" b="1" dirty="0">
              <a:solidFill>
                <a:schemeClr val="bg1"/>
              </a:solidFill>
              <a:effectLst>
                <a:outerShdw blurRad="79027" dist="38100" dir="18900000" algn="b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9" name="Shape">
            <a:extLst>
              <a:ext uri="{FF2B5EF4-FFF2-40B4-BE49-F238E27FC236}">
                <a16:creationId xmlns:a16="http://schemas.microsoft.com/office/drawing/2014/main" id="{D94C51FA-5902-2940-A2C0-E80E301C397B}"/>
              </a:ext>
            </a:extLst>
          </p:cNvPr>
          <p:cNvSpPr/>
          <p:nvPr/>
        </p:nvSpPr>
        <p:spPr>
          <a:xfrm>
            <a:off x="4291850" y="3631697"/>
            <a:ext cx="595485" cy="366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02" extrusionOk="0">
                <a:moveTo>
                  <a:pt x="15036" y="21502"/>
                </a:moveTo>
                <a:cubicBezTo>
                  <a:pt x="14755" y="21502"/>
                  <a:pt x="14476" y="21402"/>
                  <a:pt x="14216" y="21206"/>
                </a:cubicBezTo>
                <a:cubicBezTo>
                  <a:pt x="14011" y="21051"/>
                  <a:pt x="13824" y="20840"/>
                  <a:pt x="13663" y="20582"/>
                </a:cubicBezTo>
                <a:cubicBezTo>
                  <a:pt x="13502" y="20323"/>
                  <a:pt x="13370" y="20021"/>
                  <a:pt x="13274" y="19689"/>
                </a:cubicBezTo>
                <a:cubicBezTo>
                  <a:pt x="13031" y="18847"/>
                  <a:pt x="13031" y="17875"/>
                  <a:pt x="13274" y="17033"/>
                </a:cubicBezTo>
                <a:cubicBezTo>
                  <a:pt x="13353" y="16772"/>
                  <a:pt x="13481" y="16498"/>
                  <a:pt x="13666" y="16167"/>
                </a:cubicBezTo>
                <a:cubicBezTo>
                  <a:pt x="13851" y="15836"/>
                  <a:pt x="14091" y="15448"/>
                  <a:pt x="14390" y="14965"/>
                </a:cubicBezTo>
                <a:lnTo>
                  <a:pt x="15053" y="13894"/>
                </a:lnTo>
                <a:lnTo>
                  <a:pt x="2971" y="13894"/>
                </a:lnTo>
                <a:cubicBezTo>
                  <a:pt x="2548" y="13894"/>
                  <a:pt x="2210" y="13895"/>
                  <a:pt x="1935" y="13872"/>
                </a:cubicBezTo>
                <a:cubicBezTo>
                  <a:pt x="1660" y="13849"/>
                  <a:pt x="1449" y="13802"/>
                  <a:pt x="1280" y="13707"/>
                </a:cubicBezTo>
                <a:cubicBezTo>
                  <a:pt x="738" y="13390"/>
                  <a:pt x="312" y="12701"/>
                  <a:pt x="116" y="11826"/>
                </a:cubicBezTo>
                <a:cubicBezTo>
                  <a:pt x="38" y="11481"/>
                  <a:pt x="0" y="11117"/>
                  <a:pt x="0" y="10751"/>
                </a:cubicBezTo>
                <a:cubicBezTo>
                  <a:pt x="0" y="10386"/>
                  <a:pt x="39" y="10023"/>
                  <a:pt x="116" y="9680"/>
                </a:cubicBezTo>
                <a:cubicBezTo>
                  <a:pt x="312" y="8805"/>
                  <a:pt x="738" y="8116"/>
                  <a:pt x="1280" y="7799"/>
                </a:cubicBezTo>
                <a:cubicBezTo>
                  <a:pt x="1449" y="7704"/>
                  <a:pt x="1660" y="7657"/>
                  <a:pt x="1935" y="7634"/>
                </a:cubicBezTo>
                <a:cubicBezTo>
                  <a:pt x="2209" y="7611"/>
                  <a:pt x="2548" y="7612"/>
                  <a:pt x="2971" y="7612"/>
                </a:cubicBezTo>
                <a:lnTo>
                  <a:pt x="15053" y="7612"/>
                </a:lnTo>
                <a:lnTo>
                  <a:pt x="14390" y="6541"/>
                </a:lnTo>
                <a:cubicBezTo>
                  <a:pt x="14091" y="6058"/>
                  <a:pt x="13851" y="5674"/>
                  <a:pt x="13666" y="5343"/>
                </a:cubicBezTo>
                <a:cubicBezTo>
                  <a:pt x="13481" y="5012"/>
                  <a:pt x="13353" y="4734"/>
                  <a:pt x="13274" y="4473"/>
                </a:cubicBezTo>
                <a:cubicBezTo>
                  <a:pt x="13031" y="3632"/>
                  <a:pt x="13031" y="2659"/>
                  <a:pt x="13274" y="1817"/>
                </a:cubicBezTo>
                <a:cubicBezTo>
                  <a:pt x="13371" y="1485"/>
                  <a:pt x="13503" y="1184"/>
                  <a:pt x="13663" y="924"/>
                </a:cubicBezTo>
                <a:cubicBezTo>
                  <a:pt x="13824" y="665"/>
                  <a:pt x="14010" y="451"/>
                  <a:pt x="14216" y="296"/>
                </a:cubicBezTo>
                <a:cubicBezTo>
                  <a:pt x="14736" y="-98"/>
                  <a:pt x="15338" y="-98"/>
                  <a:pt x="15859" y="296"/>
                </a:cubicBezTo>
                <a:cubicBezTo>
                  <a:pt x="16020" y="422"/>
                  <a:pt x="16192" y="630"/>
                  <a:pt x="16397" y="929"/>
                </a:cubicBezTo>
                <a:cubicBezTo>
                  <a:pt x="16602" y="1227"/>
                  <a:pt x="16839" y="1616"/>
                  <a:pt x="17138" y="2100"/>
                </a:cubicBezTo>
                <a:lnTo>
                  <a:pt x="20304" y="7216"/>
                </a:lnTo>
                <a:cubicBezTo>
                  <a:pt x="20603" y="7699"/>
                  <a:pt x="20843" y="8087"/>
                  <a:pt x="21028" y="8418"/>
                </a:cubicBezTo>
                <a:cubicBezTo>
                  <a:pt x="21213" y="8749"/>
                  <a:pt x="21342" y="9023"/>
                  <a:pt x="21420" y="9284"/>
                </a:cubicBezTo>
                <a:cubicBezTo>
                  <a:pt x="21487" y="9516"/>
                  <a:pt x="21532" y="9755"/>
                  <a:pt x="21561" y="10004"/>
                </a:cubicBezTo>
                <a:cubicBezTo>
                  <a:pt x="21589" y="10250"/>
                  <a:pt x="21600" y="10501"/>
                  <a:pt x="21592" y="10751"/>
                </a:cubicBezTo>
                <a:cubicBezTo>
                  <a:pt x="21600" y="11002"/>
                  <a:pt x="21590" y="11255"/>
                  <a:pt x="21561" y="11502"/>
                </a:cubicBezTo>
                <a:cubicBezTo>
                  <a:pt x="21532" y="11751"/>
                  <a:pt x="21487" y="11990"/>
                  <a:pt x="21420" y="12222"/>
                </a:cubicBezTo>
                <a:cubicBezTo>
                  <a:pt x="21342" y="12483"/>
                  <a:pt x="21213" y="12761"/>
                  <a:pt x="21028" y="13092"/>
                </a:cubicBezTo>
                <a:cubicBezTo>
                  <a:pt x="20843" y="13423"/>
                  <a:pt x="20603" y="13807"/>
                  <a:pt x="20304" y="14290"/>
                </a:cubicBezTo>
                <a:lnTo>
                  <a:pt x="17138" y="19406"/>
                </a:lnTo>
                <a:cubicBezTo>
                  <a:pt x="16839" y="19890"/>
                  <a:pt x="16602" y="20280"/>
                  <a:pt x="16397" y="20577"/>
                </a:cubicBezTo>
                <a:cubicBezTo>
                  <a:pt x="16192" y="20875"/>
                  <a:pt x="16020" y="21079"/>
                  <a:pt x="15859" y="21206"/>
                </a:cubicBezTo>
                <a:cubicBezTo>
                  <a:pt x="15598" y="21402"/>
                  <a:pt x="15317" y="21502"/>
                  <a:pt x="15036" y="2150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  <a:effectLst>
            <a:outerShdw blurRad="5407" dist="38100" dir="10800000" algn="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1528703">
              <a:defRPr sz="5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0" name="Shape">
            <a:extLst>
              <a:ext uri="{FF2B5EF4-FFF2-40B4-BE49-F238E27FC236}">
                <a16:creationId xmlns:a16="http://schemas.microsoft.com/office/drawing/2014/main" id="{3E6BFA7A-BAE8-4C45-9F22-ACB591EA171D}"/>
              </a:ext>
            </a:extLst>
          </p:cNvPr>
          <p:cNvSpPr/>
          <p:nvPr/>
        </p:nvSpPr>
        <p:spPr>
          <a:xfrm>
            <a:off x="7309607" y="3633675"/>
            <a:ext cx="595485" cy="3668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502" extrusionOk="0">
                <a:moveTo>
                  <a:pt x="15036" y="21502"/>
                </a:moveTo>
                <a:cubicBezTo>
                  <a:pt x="14755" y="21502"/>
                  <a:pt x="14476" y="21402"/>
                  <a:pt x="14216" y="21206"/>
                </a:cubicBezTo>
                <a:cubicBezTo>
                  <a:pt x="14011" y="21051"/>
                  <a:pt x="13824" y="20840"/>
                  <a:pt x="13663" y="20582"/>
                </a:cubicBezTo>
                <a:cubicBezTo>
                  <a:pt x="13502" y="20323"/>
                  <a:pt x="13370" y="20021"/>
                  <a:pt x="13274" y="19689"/>
                </a:cubicBezTo>
                <a:cubicBezTo>
                  <a:pt x="13031" y="18847"/>
                  <a:pt x="13031" y="17875"/>
                  <a:pt x="13274" y="17033"/>
                </a:cubicBezTo>
                <a:cubicBezTo>
                  <a:pt x="13353" y="16772"/>
                  <a:pt x="13481" y="16498"/>
                  <a:pt x="13666" y="16167"/>
                </a:cubicBezTo>
                <a:cubicBezTo>
                  <a:pt x="13851" y="15836"/>
                  <a:pt x="14091" y="15448"/>
                  <a:pt x="14390" y="14965"/>
                </a:cubicBezTo>
                <a:lnTo>
                  <a:pt x="15053" y="13894"/>
                </a:lnTo>
                <a:lnTo>
                  <a:pt x="2971" y="13894"/>
                </a:lnTo>
                <a:cubicBezTo>
                  <a:pt x="2548" y="13894"/>
                  <a:pt x="2210" y="13895"/>
                  <a:pt x="1935" y="13872"/>
                </a:cubicBezTo>
                <a:cubicBezTo>
                  <a:pt x="1660" y="13849"/>
                  <a:pt x="1449" y="13802"/>
                  <a:pt x="1280" y="13707"/>
                </a:cubicBezTo>
                <a:cubicBezTo>
                  <a:pt x="738" y="13390"/>
                  <a:pt x="312" y="12701"/>
                  <a:pt x="116" y="11826"/>
                </a:cubicBezTo>
                <a:cubicBezTo>
                  <a:pt x="38" y="11481"/>
                  <a:pt x="0" y="11117"/>
                  <a:pt x="0" y="10751"/>
                </a:cubicBezTo>
                <a:cubicBezTo>
                  <a:pt x="0" y="10386"/>
                  <a:pt x="39" y="10023"/>
                  <a:pt x="116" y="9680"/>
                </a:cubicBezTo>
                <a:cubicBezTo>
                  <a:pt x="312" y="8805"/>
                  <a:pt x="738" y="8116"/>
                  <a:pt x="1280" y="7799"/>
                </a:cubicBezTo>
                <a:cubicBezTo>
                  <a:pt x="1449" y="7704"/>
                  <a:pt x="1660" y="7657"/>
                  <a:pt x="1935" y="7634"/>
                </a:cubicBezTo>
                <a:cubicBezTo>
                  <a:pt x="2209" y="7611"/>
                  <a:pt x="2548" y="7612"/>
                  <a:pt x="2971" y="7612"/>
                </a:cubicBezTo>
                <a:lnTo>
                  <a:pt x="15053" y="7612"/>
                </a:lnTo>
                <a:lnTo>
                  <a:pt x="14390" y="6541"/>
                </a:lnTo>
                <a:cubicBezTo>
                  <a:pt x="14091" y="6058"/>
                  <a:pt x="13851" y="5674"/>
                  <a:pt x="13666" y="5343"/>
                </a:cubicBezTo>
                <a:cubicBezTo>
                  <a:pt x="13481" y="5012"/>
                  <a:pt x="13353" y="4734"/>
                  <a:pt x="13274" y="4473"/>
                </a:cubicBezTo>
                <a:cubicBezTo>
                  <a:pt x="13031" y="3632"/>
                  <a:pt x="13031" y="2659"/>
                  <a:pt x="13274" y="1817"/>
                </a:cubicBezTo>
                <a:cubicBezTo>
                  <a:pt x="13371" y="1485"/>
                  <a:pt x="13503" y="1184"/>
                  <a:pt x="13663" y="924"/>
                </a:cubicBezTo>
                <a:cubicBezTo>
                  <a:pt x="13824" y="665"/>
                  <a:pt x="14010" y="451"/>
                  <a:pt x="14216" y="296"/>
                </a:cubicBezTo>
                <a:cubicBezTo>
                  <a:pt x="14736" y="-98"/>
                  <a:pt x="15338" y="-98"/>
                  <a:pt x="15859" y="296"/>
                </a:cubicBezTo>
                <a:cubicBezTo>
                  <a:pt x="16020" y="422"/>
                  <a:pt x="16192" y="630"/>
                  <a:pt x="16397" y="929"/>
                </a:cubicBezTo>
                <a:cubicBezTo>
                  <a:pt x="16602" y="1227"/>
                  <a:pt x="16839" y="1616"/>
                  <a:pt x="17138" y="2100"/>
                </a:cubicBezTo>
                <a:lnTo>
                  <a:pt x="20304" y="7216"/>
                </a:lnTo>
                <a:cubicBezTo>
                  <a:pt x="20603" y="7699"/>
                  <a:pt x="20843" y="8087"/>
                  <a:pt x="21028" y="8418"/>
                </a:cubicBezTo>
                <a:cubicBezTo>
                  <a:pt x="21213" y="8749"/>
                  <a:pt x="21342" y="9023"/>
                  <a:pt x="21420" y="9284"/>
                </a:cubicBezTo>
                <a:cubicBezTo>
                  <a:pt x="21487" y="9516"/>
                  <a:pt x="21532" y="9755"/>
                  <a:pt x="21561" y="10004"/>
                </a:cubicBezTo>
                <a:cubicBezTo>
                  <a:pt x="21589" y="10250"/>
                  <a:pt x="21600" y="10501"/>
                  <a:pt x="21592" y="10751"/>
                </a:cubicBezTo>
                <a:cubicBezTo>
                  <a:pt x="21600" y="11002"/>
                  <a:pt x="21590" y="11255"/>
                  <a:pt x="21561" y="11502"/>
                </a:cubicBezTo>
                <a:cubicBezTo>
                  <a:pt x="21532" y="11751"/>
                  <a:pt x="21487" y="11990"/>
                  <a:pt x="21420" y="12222"/>
                </a:cubicBezTo>
                <a:cubicBezTo>
                  <a:pt x="21342" y="12483"/>
                  <a:pt x="21213" y="12761"/>
                  <a:pt x="21028" y="13092"/>
                </a:cubicBezTo>
                <a:cubicBezTo>
                  <a:pt x="20843" y="13423"/>
                  <a:pt x="20603" y="13807"/>
                  <a:pt x="20304" y="14290"/>
                </a:cubicBezTo>
                <a:lnTo>
                  <a:pt x="17138" y="19406"/>
                </a:lnTo>
                <a:cubicBezTo>
                  <a:pt x="16839" y="19890"/>
                  <a:pt x="16602" y="20280"/>
                  <a:pt x="16397" y="20577"/>
                </a:cubicBezTo>
                <a:cubicBezTo>
                  <a:pt x="16192" y="20875"/>
                  <a:pt x="16020" y="21079"/>
                  <a:pt x="15859" y="21206"/>
                </a:cubicBezTo>
                <a:cubicBezTo>
                  <a:pt x="15598" y="21402"/>
                  <a:pt x="15317" y="21502"/>
                  <a:pt x="15036" y="2150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  <a:effectLst>
            <a:outerShdw blurRad="5407" dist="38100" dir="10800000" algn="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1528703">
              <a:defRPr sz="54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6383-C428-7F45-88F0-24AB000E5522}"/>
              </a:ext>
            </a:extLst>
          </p:cNvPr>
          <p:cNvGrpSpPr/>
          <p:nvPr/>
        </p:nvGrpSpPr>
        <p:grpSpPr>
          <a:xfrm>
            <a:off x="2025733" y="5077727"/>
            <a:ext cx="2178900" cy="553998"/>
            <a:chOff x="2025733" y="5077727"/>
            <a:chExt cx="2178900" cy="553998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70A1D001-C04B-2447-BDA7-62CA6D530433}"/>
                </a:ext>
              </a:extLst>
            </p:cNvPr>
            <p:cNvSpPr/>
            <p:nvPr/>
          </p:nvSpPr>
          <p:spPr>
            <a:xfrm>
              <a:off x="2025733" y="5113031"/>
              <a:ext cx="2178900" cy="49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F1E6879-F48F-1649-A40A-90C0181A7BE3}"/>
                </a:ext>
              </a:extLst>
            </p:cNvPr>
            <p:cNvSpPr txBox="1"/>
            <p:nvPr/>
          </p:nvSpPr>
          <p:spPr>
            <a:xfrm>
              <a:off x="2236246" y="5077727"/>
              <a:ext cx="17728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000" b="1" dirty="0">
                  <a:latin typeface="Century Gothic" panose="020B0502020202020204" pitchFamily="34" charset="0"/>
                </a:rPr>
                <a:t>Создаем социальные и финансовые возможности вместе</a:t>
              </a:r>
              <a:endParaRPr lang="en-US" sz="10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EE6EB-0AD3-F449-B9AE-DD94B0B8D6F0}"/>
              </a:ext>
            </a:extLst>
          </p:cNvPr>
          <p:cNvGrpSpPr/>
          <p:nvPr/>
        </p:nvGrpSpPr>
        <p:grpSpPr>
          <a:xfrm>
            <a:off x="4826728" y="5113031"/>
            <a:ext cx="2538544" cy="502257"/>
            <a:chOff x="4826728" y="5113031"/>
            <a:chExt cx="2538544" cy="502257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442DC21-DEC5-244C-9BD6-BE75634B5980}"/>
                </a:ext>
              </a:extLst>
            </p:cNvPr>
            <p:cNvSpPr/>
            <p:nvPr/>
          </p:nvSpPr>
          <p:spPr>
            <a:xfrm>
              <a:off x="5010617" y="5113031"/>
              <a:ext cx="2178900" cy="49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E7F22-F1FB-FD4B-B721-9A2077851C0E}"/>
                </a:ext>
              </a:extLst>
            </p:cNvPr>
            <p:cNvSpPr txBox="1"/>
            <p:nvPr/>
          </p:nvSpPr>
          <p:spPr>
            <a:xfrm>
              <a:off x="4826728" y="5153623"/>
              <a:ext cx="25385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>
                  <a:latin typeface="Century Gothic" panose="020B0502020202020204" pitchFamily="34" charset="0"/>
                </a:rPr>
                <a:t>Надежность, на которую можно полагаться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080092-1C3B-3D44-85AD-2A3D1C6D514F}"/>
              </a:ext>
            </a:extLst>
          </p:cNvPr>
          <p:cNvGrpSpPr/>
          <p:nvPr/>
        </p:nvGrpSpPr>
        <p:grpSpPr>
          <a:xfrm>
            <a:off x="8024405" y="5080920"/>
            <a:ext cx="2178900" cy="525407"/>
            <a:chOff x="8024405" y="5080920"/>
            <a:chExt cx="2178900" cy="525407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435145F-D545-004D-8232-63DAA16B4BCF}"/>
                </a:ext>
              </a:extLst>
            </p:cNvPr>
            <p:cNvSpPr/>
            <p:nvPr/>
          </p:nvSpPr>
          <p:spPr>
            <a:xfrm>
              <a:off x="8024405" y="5113031"/>
              <a:ext cx="2178900" cy="49329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9B0014-09ED-BC4A-B5D4-999E100C2AB7}"/>
                </a:ext>
              </a:extLst>
            </p:cNvPr>
            <p:cNvSpPr txBox="1"/>
            <p:nvPr/>
          </p:nvSpPr>
          <p:spPr>
            <a:xfrm>
              <a:off x="8183256" y="5080920"/>
              <a:ext cx="1868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latin typeface="Century Gothic" panose="020B0502020202020204" pitchFamily="34" charset="0"/>
                </a:rPr>
                <a:t>Объединяя мечты с решениями</a:t>
              </a:r>
              <a:endParaRPr lang="en-US" sz="1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31" name="Google Shape;231;p34"/>
          <p:cNvSpPr/>
          <p:nvPr/>
        </p:nvSpPr>
        <p:spPr>
          <a:xfrm>
            <a:off x="11688354" y="-415832"/>
            <a:ext cx="1007291" cy="1007291"/>
          </a:xfrm>
          <a:prstGeom prst="donut">
            <a:avLst>
              <a:gd name="adj" fmla="val 598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2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" dur="3000" fill="hold"/>
                                        <p:tgtEl>
                                          <p:spTgt spid="2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3000" fill="hold"/>
                                        <p:tgtEl>
                                          <p:spTgt spid="2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6" presetClass="emp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09" dur="3000" fill="hold"/>
                                        <p:tgtEl>
                                          <p:spTgt spid="23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/>
      <p:bldP spid="75" grpId="1" animBg="1"/>
      <p:bldP spid="38" grpId="0" animBg="1"/>
      <p:bldP spid="66" grpId="0" animBg="1"/>
      <p:bldP spid="68" grpId="0" animBg="1"/>
      <p:bldP spid="235" grpId="0" animBg="1"/>
      <p:bldP spid="235" grpId="1" animBg="1"/>
      <p:bldP spid="236" grpId="0" animBg="1"/>
      <p:bldP spid="238" grpId="0" animBg="1"/>
      <p:bldP spid="43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49" grpId="0" animBg="1"/>
      <p:bldP spid="50" grpId="0" animBg="1"/>
      <p:bldP spid="51" grpId="0" animBg="1"/>
      <p:bldP spid="67" grpId="0"/>
      <p:bldP spid="69" grpId="0" animBg="1"/>
      <p:bldP spid="70" grpId="0" animBg="1"/>
      <p:bldP spid="2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9;p59">
            <a:extLst>
              <a:ext uri="{FF2B5EF4-FFF2-40B4-BE49-F238E27FC236}">
                <a16:creationId xmlns:a16="http://schemas.microsoft.com/office/drawing/2014/main" id="{0A060719-AFC0-2C4C-AC02-6C6C278E8463}"/>
              </a:ext>
            </a:extLst>
          </p:cNvPr>
          <p:cNvSpPr/>
          <p:nvPr/>
        </p:nvSpPr>
        <p:spPr>
          <a:xfrm>
            <a:off x="3523805" y="4229826"/>
            <a:ext cx="5144391" cy="514439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14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309;p59">
            <a:extLst>
              <a:ext uri="{FF2B5EF4-FFF2-40B4-BE49-F238E27FC236}">
                <a16:creationId xmlns:a16="http://schemas.microsoft.com/office/drawing/2014/main" id="{022F13BE-AAD7-F644-9534-80A3737BCF59}"/>
              </a:ext>
            </a:extLst>
          </p:cNvPr>
          <p:cNvSpPr/>
          <p:nvPr/>
        </p:nvSpPr>
        <p:spPr>
          <a:xfrm>
            <a:off x="3527732" y="4465169"/>
            <a:ext cx="5144391" cy="514439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203200" sx="102000" sy="102000" algn="ctr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14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309;p59">
            <a:extLst>
              <a:ext uri="{FF2B5EF4-FFF2-40B4-BE49-F238E27FC236}">
                <a16:creationId xmlns:a16="http://schemas.microsoft.com/office/drawing/2014/main" id="{B10A3CEC-BFDC-DE4F-B037-2664C802AA83}"/>
              </a:ext>
            </a:extLst>
          </p:cNvPr>
          <p:cNvSpPr/>
          <p:nvPr/>
        </p:nvSpPr>
        <p:spPr>
          <a:xfrm>
            <a:off x="3531659" y="4708762"/>
            <a:ext cx="5144391" cy="5144391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  <a:effectLst>
            <a:outerShdw blurRad="203200" sx="102000" sy="102000" algn="ctr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7214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308;p59">
            <a:extLst>
              <a:ext uri="{FF2B5EF4-FFF2-40B4-BE49-F238E27FC236}">
                <a16:creationId xmlns:a16="http://schemas.microsoft.com/office/drawing/2014/main" id="{FB592652-5898-214C-86AA-043BA24CA143}"/>
              </a:ext>
            </a:extLst>
          </p:cNvPr>
          <p:cNvSpPr/>
          <p:nvPr/>
        </p:nvSpPr>
        <p:spPr>
          <a:xfrm>
            <a:off x="2465509" y="3316717"/>
            <a:ext cx="7260982" cy="7260982"/>
          </a:xfrm>
          <a:prstGeom prst="blockArc">
            <a:avLst>
              <a:gd name="adj1" fmla="val 10800000"/>
              <a:gd name="adj2" fmla="val 4131"/>
              <a:gd name="adj3" fmla="val 142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353;p59">
            <a:extLst>
              <a:ext uri="{FF2B5EF4-FFF2-40B4-BE49-F238E27FC236}">
                <a16:creationId xmlns:a16="http://schemas.microsoft.com/office/drawing/2014/main" id="{457A3E6A-6D87-1445-A98F-F7C23516B20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1796161" y="5361099"/>
            <a:ext cx="758070" cy="476508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53" name="Google Shape;1354;p59">
            <a:extLst>
              <a:ext uri="{FF2B5EF4-FFF2-40B4-BE49-F238E27FC236}">
                <a16:creationId xmlns:a16="http://schemas.microsoft.com/office/drawing/2014/main" id="{A5DBFC9E-E175-674F-91A3-A7032609DB03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3223541" y="3414015"/>
            <a:ext cx="432407" cy="722777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54" name="Google Shape;1355;p59">
            <a:extLst>
              <a:ext uri="{FF2B5EF4-FFF2-40B4-BE49-F238E27FC236}">
                <a16:creationId xmlns:a16="http://schemas.microsoft.com/office/drawing/2014/main" id="{928BB054-3BF7-174A-8869-AAB3FE52A2DC}"/>
              </a:ext>
            </a:extLst>
          </p:cNvPr>
          <p:cNvCxnSpPr>
            <a:cxnSpLocks/>
          </p:cNvCxnSpPr>
          <p:nvPr/>
        </p:nvCxnSpPr>
        <p:spPr>
          <a:xfrm flipV="1">
            <a:off x="8676050" y="3386455"/>
            <a:ext cx="461813" cy="794308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55" name="Google Shape;1356;p59">
            <a:extLst>
              <a:ext uri="{FF2B5EF4-FFF2-40B4-BE49-F238E27FC236}">
                <a16:creationId xmlns:a16="http://schemas.microsoft.com/office/drawing/2014/main" id="{8089DDB5-5104-4742-A194-1C6D0B682D3C}"/>
              </a:ext>
            </a:extLst>
          </p:cNvPr>
          <p:cNvCxnSpPr>
            <a:cxnSpLocks/>
            <a:stCxn id="49" idx="7"/>
          </p:cNvCxnSpPr>
          <p:nvPr/>
        </p:nvCxnSpPr>
        <p:spPr>
          <a:xfrm flipV="1">
            <a:off x="9614491" y="5199509"/>
            <a:ext cx="774104" cy="558865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sp>
        <p:nvSpPr>
          <p:cNvPr id="65" name="Google Shape;1360;p59">
            <a:extLst>
              <a:ext uri="{FF2B5EF4-FFF2-40B4-BE49-F238E27FC236}">
                <a16:creationId xmlns:a16="http://schemas.microsoft.com/office/drawing/2014/main" id="{426997D7-9143-CE47-8117-13A49A59F0FF}"/>
              </a:ext>
            </a:extLst>
          </p:cNvPr>
          <p:cNvSpPr txBox="1"/>
          <p:nvPr/>
        </p:nvSpPr>
        <p:spPr>
          <a:xfrm>
            <a:off x="704235" y="4112439"/>
            <a:ext cx="1778798" cy="66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Исследование и старт: Понимание рынка и формирование команды</a:t>
            </a:r>
            <a:endParaRPr sz="900" dirty="0">
              <a:latin typeface="Century Gothic" panose="020B0502020202020204" pitchFamily="34" charset="0"/>
            </a:endParaRPr>
          </a:p>
        </p:txBody>
      </p:sp>
      <p:sp>
        <p:nvSpPr>
          <p:cNvPr id="67" name="Google Shape;1360;p59">
            <a:extLst>
              <a:ext uri="{FF2B5EF4-FFF2-40B4-BE49-F238E27FC236}">
                <a16:creationId xmlns:a16="http://schemas.microsoft.com/office/drawing/2014/main" id="{AFE65108-02B8-C540-A4D3-40173F50E7BC}"/>
              </a:ext>
            </a:extLst>
          </p:cNvPr>
          <p:cNvSpPr txBox="1"/>
          <p:nvPr/>
        </p:nvSpPr>
        <p:spPr>
          <a:xfrm>
            <a:off x="2097814" y="2133065"/>
            <a:ext cx="1778798" cy="68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Технологический этап: Разработка платформы и техническая подготовка</a:t>
            </a:r>
            <a:endParaRPr sz="900" dirty="0">
              <a:latin typeface="Century Gothic" panose="020B0502020202020204" pitchFamily="34" charset="0"/>
            </a:endParaRPr>
          </a:p>
        </p:txBody>
      </p:sp>
      <p:cxnSp>
        <p:nvCxnSpPr>
          <p:cNvPr id="72" name="Google Shape;1354;p59">
            <a:extLst>
              <a:ext uri="{FF2B5EF4-FFF2-40B4-BE49-F238E27FC236}">
                <a16:creationId xmlns:a16="http://schemas.microsoft.com/office/drawing/2014/main" id="{4104AA68-62E1-0544-8631-82E5B032B2D9}"/>
              </a:ext>
            </a:extLst>
          </p:cNvPr>
          <p:cNvCxnSpPr>
            <a:cxnSpLocks/>
          </p:cNvCxnSpPr>
          <p:nvPr/>
        </p:nvCxnSpPr>
        <p:spPr>
          <a:xfrm flipH="1" flipV="1">
            <a:off x="5209637" y="2793939"/>
            <a:ext cx="143605" cy="674443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sp>
        <p:nvSpPr>
          <p:cNvPr id="76" name="Google Shape;1360;p59">
            <a:extLst>
              <a:ext uri="{FF2B5EF4-FFF2-40B4-BE49-F238E27FC236}">
                <a16:creationId xmlns:a16="http://schemas.microsoft.com/office/drawing/2014/main" id="{47BEA121-91C9-3E42-B236-42A67231040D}"/>
              </a:ext>
            </a:extLst>
          </p:cNvPr>
          <p:cNvSpPr txBox="1"/>
          <p:nvPr/>
        </p:nvSpPr>
        <p:spPr>
          <a:xfrm>
            <a:off x="4125362" y="1246201"/>
            <a:ext cx="1735674" cy="68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Маркетинг и привлечение: Продвижение и привлечение компаний и инвесторов</a:t>
            </a:r>
            <a:endParaRPr sz="900" dirty="0">
              <a:latin typeface="Century Gothic" panose="020B0502020202020204" pitchFamily="34" charset="0"/>
            </a:endParaRPr>
          </a:p>
        </p:txBody>
      </p:sp>
      <p:sp>
        <p:nvSpPr>
          <p:cNvPr id="80" name="Google Shape;1360;p59">
            <a:extLst>
              <a:ext uri="{FF2B5EF4-FFF2-40B4-BE49-F238E27FC236}">
                <a16:creationId xmlns:a16="http://schemas.microsoft.com/office/drawing/2014/main" id="{46BFCF27-BA6D-F247-AE8A-826419C6E72B}"/>
              </a:ext>
            </a:extLst>
          </p:cNvPr>
          <p:cNvSpPr txBox="1"/>
          <p:nvPr/>
        </p:nvSpPr>
        <p:spPr>
          <a:xfrm>
            <a:off x="8359312" y="2123712"/>
            <a:ext cx="2000606" cy="68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Устойчивость и рост: Укрепление позиций и расширение продуктового портфеля</a:t>
            </a:r>
            <a:endParaRPr sz="900" dirty="0">
              <a:latin typeface="Century Gothic" panose="020B0502020202020204" pitchFamily="34" charset="0"/>
            </a:endParaRPr>
          </a:p>
        </p:txBody>
      </p:sp>
      <p:sp>
        <p:nvSpPr>
          <p:cNvPr id="83" name="Google Shape;1360;p59">
            <a:extLst>
              <a:ext uri="{FF2B5EF4-FFF2-40B4-BE49-F238E27FC236}">
                <a16:creationId xmlns:a16="http://schemas.microsoft.com/office/drawing/2014/main" id="{65BDDCF6-D7C7-934E-A5FB-5A86EBDA3AB3}"/>
              </a:ext>
            </a:extLst>
          </p:cNvPr>
          <p:cNvSpPr txBox="1"/>
          <p:nvPr/>
        </p:nvSpPr>
        <p:spPr>
          <a:xfrm>
            <a:off x="9669097" y="3767077"/>
            <a:ext cx="1845186" cy="68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Масштабирование и развитие: Расширение бизнеса и развитие команды для дальнейшего роста</a:t>
            </a:r>
            <a:endParaRPr sz="900" dirty="0">
              <a:latin typeface="Century Gothic" panose="020B0502020202020204" pitchFamily="34" charset="0"/>
            </a:endParaRPr>
          </a:p>
        </p:txBody>
      </p:sp>
      <p:sp>
        <p:nvSpPr>
          <p:cNvPr id="50" name="Google Shape;1351;p59">
            <a:extLst>
              <a:ext uri="{FF2B5EF4-FFF2-40B4-BE49-F238E27FC236}">
                <a16:creationId xmlns:a16="http://schemas.microsoft.com/office/drawing/2014/main" id="{DA36FCFF-72F4-FE47-8A56-BC11835B8369}"/>
              </a:ext>
            </a:extLst>
          </p:cNvPr>
          <p:cNvSpPr txBox="1"/>
          <p:nvPr/>
        </p:nvSpPr>
        <p:spPr>
          <a:xfrm>
            <a:off x="4402810" y="5550249"/>
            <a:ext cx="3386378" cy="89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ts val="36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Black"/>
                <a:cs typeface="Lato Black"/>
                <a:sym typeface="Lato Black"/>
              </a:rPr>
              <a:t>ДОРОЖНАЯ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Black"/>
                <a:cs typeface="Lato Black"/>
                <a:sym typeface="Lato Black"/>
              </a:rPr>
              <a:t> </a:t>
            </a:r>
            <a: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Black"/>
                <a:cs typeface="Lato Black"/>
                <a:sym typeface="Lato Black"/>
              </a:rPr>
              <a:t>КАРТА </a:t>
            </a:r>
            <a:br>
              <a:rPr lang="ru-RU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Black"/>
                <a:cs typeface="Lato Black"/>
                <a:sym typeface="Lato Black"/>
              </a:rPr>
            </a:b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Lato Black"/>
                <a:cs typeface="Lato Black"/>
                <a:sym typeface="Lato Black"/>
              </a:rPr>
              <a:t>K SOLUTIONS</a:t>
            </a:r>
            <a:endParaRPr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Google Shape;1309;p59">
            <a:extLst>
              <a:ext uri="{FF2B5EF4-FFF2-40B4-BE49-F238E27FC236}">
                <a16:creationId xmlns:a16="http://schemas.microsoft.com/office/drawing/2014/main" id="{36FD203D-7011-474B-A094-45799AF8F9EA}"/>
              </a:ext>
            </a:extLst>
          </p:cNvPr>
          <p:cNvSpPr/>
          <p:nvPr/>
        </p:nvSpPr>
        <p:spPr>
          <a:xfrm>
            <a:off x="3427523" y="4107654"/>
            <a:ext cx="5336954" cy="5308567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7214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309;p59">
            <a:extLst>
              <a:ext uri="{FF2B5EF4-FFF2-40B4-BE49-F238E27FC236}">
                <a16:creationId xmlns:a16="http://schemas.microsoft.com/office/drawing/2014/main" id="{1E607D57-666F-CB4D-A296-E48D1319E12B}"/>
              </a:ext>
            </a:extLst>
          </p:cNvPr>
          <p:cNvSpPr/>
          <p:nvPr/>
        </p:nvSpPr>
        <p:spPr>
          <a:xfrm>
            <a:off x="3330708" y="3984361"/>
            <a:ext cx="5530583" cy="5471641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  <a:effectLst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72144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312;p59">
            <a:extLst>
              <a:ext uri="{FF2B5EF4-FFF2-40B4-BE49-F238E27FC236}">
                <a16:creationId xmlns:a16="http://schemas.microsoft.com/office/drawing/2014/main" id="{6066E0BE-FFEF-7748-B79E-4E16D6104375}"/>
              </a:ext>
            </a:extLst>
          </p:cNvPr>
          <p:cNvSpPr/>
          <p:nvPr/>
        </p:nvSpPr>
        <p:spPr>
          <a:xfrm>
            <a:off x="1228724" y="4790356"/>
            <a:ext cx="1141486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2012</a:t>
            </a:r>
            <a:r>
              <a:rPr lang="ru-RU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</a:t>
            </a:r>
            <a:r>
              <a:rPr lang="ru-RU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2013</a:t>
            </a: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35;p59">
            <a:extLst>
              <a:ext uri="{FF2B5EF4-FFF2-40B4-BE49-F238E27FC236}">
                <a16:creationId xmlns:a16="http://schemas.microsoft.com/office/drawing/2014/main" id="{A924E77B-343B-0C4D-8466-8B7EC5B30705}"/>
              </a:ext>
            </a:extLst>
          </p:cNvPr>
          <p:cNvSpPr/>
          <p:nvPr/>
        </p:nvSpPr>
        <p:spPr>
          <a:xfrm>
            <a:off x="8535960" y="2816833"/>
            <a:ext cx="1168439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2018 - 2020</a:t>
            </a:r>
          </a:p>
        </p:txBody>
      </p:sp>
      <p:sp>
        <p:nvSpPr>
          <p:cNvPr id="40" name="Google Shape;1341;p59">
            <a:extLst>
              <a:ext uri="{FF2B5EF4-FFF2-40B4-BE49-F238E27FC236}">
                <a16:creationId xmlns:a16="http://schemas.microsoft.com/office/drawing/2014/main" id="{C6A55B8D-B4D6-1040-A30F-4AC69497A31E}"/>
              </a:ext>
            </a:extLst>
          </p:cNvPr>
          <p:cNvSpPr/>
          <p:nvPr/>
        </p:nvSpPr>
        <p:spPr>
          <a:xfrm>
            <a:off x="9831114" y="4623687"/>
            <a:ext cx="1141486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2020 - </a:t>
            </a:r>
            <a:r>
              <a:rPr lang="en-US" sz="1200" b="1" dirty="0">
                <a:solidFill>
                  <a:srgbClr val="7030A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2024</a:t>
            </a:r>
            <a:endParaRPr sz="1200" b="1" dirty="0">
              <a:solidFill>
                <a:srgbClr val="7030A0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326;p59">
            <a:extLst>
              <a:ext uri="{FF2B5EF4-FFF2-40B4-BE49-F238E27FC236}">
                <a16:creationId xmlns:a16="http://schemas.microsoft.com/office/drawing/2014/main" id="{00FDC821-1B8E-9C44-BAD1-AC9D37CB6158}"/>
              </a:ext>
            </a:extLst>
          </p:cNvPr>
          <p:cNvSpPr/>
          <p:nvPr/>
        </p:nvSpPr>
        <p:spPr>
          <a:xfrm>
            <a:off x="2618610" y="2823244"/>
            <a:ext cx="1141487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2013</a:t>
            </a: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326;p59">
            <a:extLst>
              <a:ext uri="{FF2B5EF4-FFF2-40B4-BE49-F238E27FC236}">
                <a16:creationId xmlns:a16="http://schemas.microsoft.com/office/drawing/2014/main" id="{18BB7305-F6C7-3742-BB88-23D436A85796}"/>
              </a:ext>
            </a:extLst>
          </p:cNvPr>
          <p:cNvSpPr/>
          <p:nvPr/>
        </p:nvSpPr>
        <p:spPr>
          <a:xfrm>
            <a:off x="4566197" y="1926392"/>
            <a:ext cx="1141487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2013</a:t>
            </a:r>
            <a:r>
              <a:rPr lang="ru-RU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-</a:t>
            </a:r>
            <a:r>
              <a:rPr lang="ru-RU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2014</a:t>
            </a: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347;p59">
            <a:extLst>
              <a:ext uri="{FF2B5EF4-FFF2-40B4-BE49-F238E27FC236}">
                <a16:creationId xmlns:a16="http://schemas.microsoft.com/office/drawing/2014/main" id="{0CD296D6-F9BB-944F-A14D-2E240B856C46}"/>
              </a:ext>
            </a:extLst>
          </p:cNvPr>
          <p:cNvSpPr>
            <a:spLocks noChangeAspect="1"/>
          </p:cNvSpPr>
          <p:nvPr/>
        </p:nvSpPr>
        <p:spPr>
          <a:xfrm>
            <a:off x="2512054" y="5795430"/>
            <a:ext cx="288000" cy="288000"/>
          </a:xfrm>
          <a:prstGeom prst="ellipse">
            <a:avLst/>
          </a:prstGeom>
          <a:solidFill>
            <a:srgbClr val="00B0F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49;p59">
            <a:extLst>
              <a:ext uri="{FF2B5EF4-FFF2-40B4-BE49-F238E27FC236}">
                <a16:creationId xmlns:a16="http://schemas.microsoft.com/office/drawing/2014/main" id="{A83F404C-714E-0648-975B-5F08522FCF27}"/>
              </a:ext>
            </a:extLst>
          </p:cNvPr>
          <p:cNvSpPr>
            <a:spLocks noChangeAspect="1"/>
          </p:cNvSpPr>
          <p:nvPr/>
        </p:nvSpPr>
        <p:spPr>
          <a:xfrm>
            <a:off x="8426624" y="4220808"/>
            <a:ext cx="288000" cy="288000"/>
          </a:xfrm>
          <a:prstGeom prst="ellipse">
            <a:avLst/>
          </a:prstGeom>
          <a:solidFill>
            <a:srgbClr val="00B0F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350;p59">
            <a:extLst>
              <a:ext uri="{FF2B5EF4-FFF2-40B4-BE49-F238E27FC236}">
                <a16:creationId xmlns:a16="http://schemas.microsoft.com/office/drawing/2014/main" id="{1A16FED4-03A7-504D-91DC-F5E35803F460}"/>
              </a:ext>
            </a:extLst>
          </p:cNvPr>
          <p:cNvSpPr>
            <a:spLocks noChangeAspect="1"/>
          </p:cNvSpPr>
          <p:nvPr/>
        </p:nvSpPr>
        <p:spPr>
          <a:xfrm>
            <a:off x="9368668" y="5716197"/>
            <a:ext cx="288000" cy="288000"/>
          </a:xfrm>
          <a:prstGeom prst="ellipse">
            <a:avLst/>
          </a:prstGeom>
          <a:solidFill>
            <a:srgbClr val="0070C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348;p59">
            <a:extLst>
              <a:ext uri="{FF2B5EF4-FFF2-40B4-BE49-F238E27FC236}">
                <a16:creationId xmlns:a16="http://schemas.microsoft.com/office/drawing/2014/main" id="{445EC220-47D2-044A-8185-A27CB0CADCCB}"/>
              </a:ext>
            </a:extLst>
          </p:cNvPr>
          <p:cNvSpPr>
            <a:spLocks noChangeAspect="1"/>
          </p:cNvSpPr>
          <p:nvPr/>
        </p:nvSpPr>
        <p:spPr>
          <a:xfrm>
            <a:off x="3613771" y="4094615"/>
            <a:ext cx="288000" cy="288000"/>
          </a:xfrm>
          <a:prstGeom prst="ellipse">
            <a:avLst/>
          </a:prstGeom>
          <a:solidFill>
            <a:srgbClr val="00B0F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1348;p59">
            <a:extLst>
              <a:ext uri="{FF2B5EF4-FFF2-40B4-BE49-F238E27FC236}">
                <a16:creationId xmlns:a16="http://schemas.microsoft.com/office/drawing/2014/main" id="{25DF9537-9280-3946-9DDB-08F1513C0703}"/>
              </a:ext>
            </a:extLst>
          </p:cNvPr>
          <p:cNvSpPr>
            <a:spLocks noChangeAspect="1"/>
          </p:cNvSpPr>
          <p:nvPr/>
        </p:nvSpPr>
        <p:spPr>
          <a:xfrm rot="2825657">
            <a:off x="5215650" y="3314334"/>
            <a:ext cx="288000" cy="288000"/>
          </a:xfrm>
          <a:prstGeom prst="ellipse">
            <a:avLst/>
          </a:prstGeom>
          <a:solidFill>
            <a:srgbClr val="00B0F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349;p59">
            <a:extLst>
              <a:ext uri="{FF2B5EF4-FFF2-40B4-BE49-F238E27FC236}">
                <a16:creationId xmlns:a16="http://schemas.microsoft.com/office/drawing/2014/main" id="{7F497EB8-AB5A-FB81-7692-C4DBF345185E}"/>
              </a:ext>
            </a:extLst>
          </p:cNvPr>
          <p:cNvSpPr>
            <a:spLocks noChangeAspect="1"/>
          </p:cNvSpPr>
          <p:nvPr/>
        </p:nvSpPr>
        <p:spPr>
          <a:xfrm>
            <a:off x="7012701" y="3386455"/>
            <a:ext cx="288000" cy="288000"/>
          </a:xfrm>
          <a:prstGeom prst="ellipse">
            <a:avLst/>
          </a:prstGeom>
          <a:solidFill>
            <a:srgbClr val="00B0F0"/>
          </a:solidFill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354;p59">
            <a:extLst>
              <a:ext uri="{FF2B5EF4-FFF2-40B4-BE49-F238E27FC236}">
                <a16:creationId xmlns:a16="http://schemas.microsoft.com/office/drawing/2014/main" id="{CACDD6FF-7C22-D865-0F95-3038A8C8B782}"/>
              </a:ext>
            </a:extLst>
          </p:cNvPr>
          <p:cNvCxnSpPr>
            <a:cxnSpLocks/>
          </p:cNvCxnSpPr>
          <p:nvPr/>
        </p:nvCxnSpPr>
        <p:spPr>
          <a:xfrm flipV="1">
            <a:off x="7152953" y="2715482"/>
            <a:ext cx="200060" cy="771699"/>
          </a:xfrm>
          <a:prstGeom prst="straightConnector1">
            <a:avLst/>
          </a:prstGeom>
          <a:noFill/>
          <a:ln w="12700" cap="rnd" cmpd="sng">
            <a:solidFill>
              <a:schemeClr val="bg2">
                <a:lumMod val="90000"/>
              </a:schemeClr>
            </a:solidFill>
            <a:prstDash val="sysDash"/>
            <a:round/>
            <a:headEnd type="none" w="sm" len="sm"/>
            <a:tailEnd type="none" w="sm" len="sm"/>
          </a:ln>
        </p:spPr>
      </p:cxnSp>
      <p:sp>
        <p:nvSpPr>
          <p:cNvPr id="12" name="Google Shape;1326;p59">
            <a:extLst>
              <a:ext uri="{FF2B5EF4-FFF2-40B4-BE49-F238E27FC236}">
                <a16:creationId xmlns:a16="http://schemas.microsoft.com/office/drawing/2014/main" id="{8CFC7F63-697E-C815-014E-FBE25083DB12}"/>
              </a:ext>
            </a:extLst>
          </p:cNvPr>
          <p:cNvSpPr/>
          <p:nvPr/>
        </p:nvSpPr>
        <p:spPr>
          <a:xfrm>
            <a:off x="6821209" y="2053433"/>
            <a:ext cx="1141487" cy="11414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6553" dist="38100" dir="2700000" algn="tl" rotWithShape="0">
              <a:prstClr val="black">
                <a:alpha val="10055"/>
              </a:prstClr>
            </a:outerShdw>
          </a:effectLst>
        </p:spPr>
        <p:txBody>
          <a:bodyPr spcFirstLastPara="1" wrap="square" lIns="0" tIns="45700" rIns="0" bIns="45700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2015 - 2018</a:t>
            </a:r>
          </a:p>
        </p:txBody>
      </p:sp>
      <p:sp>
        <p:nvSpPr>
          <p:cNvPr id="14" name="Google Shape;1360;p59">
            <a:extLst>
              <a:ext uri="{FF2B5EF4-FFF2-40B4-BE49-F238E27FC236}">
                <a16:creationId xmlns:a16="http://schemas.microsoft.com/office/drawing/2014/main" id="{78AF92A9-D67F-5FDD-565C-454E38CED60E}"/>
              </a:ext>
            </a:extLst>
          </p:cNvPr>
          <p:cNvSpPr txBox="1"/>
          <p:nvPr/>
        </p:nvSpPr>
        <p:spPr>
          <a:xfrm>
            <a:off x="6543058" y="1008011"/>
            <a:ext cx="1798498" cy="67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ru-RU" sz="9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Партнерства и международное развитие: Расширение партнерских отношений и международное присутствие</a:t>
            </a:r>
            <a:endParaRPr sz="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5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1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1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1" grpId="0" animBg="1"/>
      <p:bldP spid="56" grpId="0" animBg="1"/>
      <p:bldP spid="6" grpId="0" animBg="1"/>
      <p:bldP spid="65" grpId="0"/>
      <p:bldP spid="67" grpId="0"/>
      <p:bldP spid="76" grpId="0"/>
      <p:bldP spid="80" grpId="0"/>
      <p:bldP spid="83" grpId="0"/>
      <p:bldP spid="50" grpId="0"/>
      <p:bldP spid="58" grpId="0" animBg="1"/>
      <p:bldP spid="62" grpId="0" animBg="1"/>
      <p:bldP spid="10" grpId="0" animBg="1"/>
      <p:bldP spid="33" grpId="0" animBg="1"/>
      <p:bldP spid="40" grpId="0" animBg="1"/>
      <p:bldP spid="24" grpId="0" animBg="1"/>
      <p:bldP spid="74" grpId="0" animBg="1"/>
      <p:bldP spid="46" grpId="0" animBg="1"/>
      <p:bldP spid="48" grpId="0" animBg="1"/>
      <p:bldP spid="49" grpId="0" animBg="1"/>
      <p:bldP spid="47" grpId="0" animBg="1"/>
      <p:bldP spid="70" grpId="0" animBg="1"/>
      <p:bldP spid="5" grpId="0" animBg="1"/>
      <p:bldP spid="1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">
            <a:extLst>
              <a:ext uri="{FF2B5EF4-FFF2-40B4-BE49-F238E27FC236}">
                <a16:creationId xmlns:a16="http://schemas.microsoft.com/office/drawing/2014/main" id="{AD6557A8-4677-CCB2-8D77-86BCA5DF6088}"/>
              </a:ext>
            </a:extLst>
          </p:cNvPr>
          <p:cNvSpPr/>
          <p:nvPr/>
        </p:nvSpPr>
        <p:spPr>
          <a:xfrm>
            <a:off x="663638" y="4566229"/>
            <a:ext cx="5685482" cy="229177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/>
          </a:p>
        </p:txBody>
      </p:sp>
      <p:sp>
        <p:nvSpPr>
          <p:cNvPr id="161" name="Rounded Rectangle">
            <a:extLst>
              <a:ext uri="{FF2B5EF4-FFF2-40B4-BE49-F238E27FC236}">
                <a16:creationId xmlns:a16="http://schemas.microsoft.com/office/drawing/2014/main" id="{4623C7FA-DE36-3E5E-6097-AC4EF4D0BA27}"/>
              </a:ext>
            </a:extLst>
          </p:cNvPr>
          <p:cNvSpPr/>
          <p:nvPr/>
        </p:nvSpPr>
        <p:spPr>
          <a:xfrm>
            <a:off x="6387868" y="4576890"/>
            <a:ext cx="5681994" cy="2289229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91B7F-BA6F-984C-A850-636D62B87511}"/>
              </a:ext>
            </a:extLst>
          </p:cNvPr>
          <p:cNvSpPr txBox="1"/>
          <p:nvPr/>
        </p:nvSpPr>
        <p:spPr>
          <a:xfrm>
            <a:off x="2808922" y="247774"/>
            <a:ext cx="7116461" cy="48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ru-RU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РАЗВЕРНУТАЯ ДОРОЖНАЯ КАРТА 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K SOLUTIONS</a:t>
            </a:r>
          </a:p>
        </p:txBody>
      </p:sp>
      <p:sp>
        <p:nvSpPr>
          <p:cNvPr id="4" name="AutoShape 19">
            <a:extLst>
              <a:ext uri="{FF2B5EF4-FFF2-40B4-BE49-F238E27FC236}">
                <a16:creationId xmlns:a16="http://schemas.microsoft.com/office/drawing/2014/main" id="{F3490D8C-DC65-D145-BCC6-71D5729ABC6E}"/>
              </a:ext>
            </a:extLst>
          </p:cNvPr>
          <p:cNvSpPr>
            <a:spLocks/>
          </p:cNvSpPr>
          <p:nvPr/>
        </p:nvSpPr>
        <p:spPr bwMode="auto">
          <a:xfrm rot="5400000">
            <a:off x="1891617" y="-335828"/>
            <a:ext cx="367896" cy="2823853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tx1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2037D9F9-CCCB-6841-8D5C-3A0C81C34836}"/>
              </a:ext>
            </a:extLst>
          </p:cNvPr>
          <p:cNvSpPr>
            <a:spLocks/>
          </p:cNvSpPr>
          <p:nvPr/>
        </p:nvSpPr>
        <p:spPr bwMode="auto">
          <a:xfrm>
            <a:off x="3525266" y="892150"/>
            <a:ext cx="2823854" cy="3678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accent1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6" name="AutoShape 19">
            <a:extLst>
              <a:ext uri="{FF2B5EF4-FFF2-40B4-BE49-F238E27FC236}">
                <a16:creationId xmlns:a16="http://schemas.microsoft.com/office/drawing/2014/main" id="{5627A0DF-1858-9545-B594-9A325B6C190D}"/>
              </a:ext>
            </a:extLst>
          </p:cNvPr>
          <p:cNvSpPr>
            <a:spLocks/>
          </p:cNvSpPr>
          <p:nvPr/>
        </p:nvSpPr>
        <p:spPr bwMode="auto">
          <a:xfrm>
            <a:off x="6387868" y="892150"/>
            <a:ext cx="2823853" cy="367897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accent2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" name="Rounded Rectangle">
            <a:extLst>
              <a:ext uri="{FF2B5EF4-FFF2-40B4-BE49-F238E27FC236}">
                <a16:creationId xmlns:a16="http://schemas.microsoft.com/office/drawing/2014/main" id="{16CE57B9-D39A-1E42-8A2D-DDF10B570C5F}"/>
              </a:ext>
            </a:extLst>
          </p:cNvPr>
          <p:cNvSpPr/>
          <p:nvPr/>
        </p:nvSpPr>
        <p:spPr>
          <a:xfrm>
            <a:off x="663638" y="1432967"/>
            <a:ext cx="2823854" cy="230718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dirty="0"/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48C8B2C9-A9BC-EA41-844E-F93380468ED2}"/>
              </a:ext>
            </a:extLst>
          </p:cNvPr>
          <p:cNvSpPr/>
          <p:nvPr/>
        </p:nvSpPr>
        <p:spPr>
          <a:xfrm>
            <a:off x="3525543" y="1432967"/>
            <a:ext cx="2823854" cy="230718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/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2055001B-98D4-5E4A-8A0A-E26F15E10DA7}"/>
              </a:ext>
            </a:extLst>
          </p:cNvPr>
          <p:cNvSpPr/>
          <p:nvPr/>
        </p:nvSpPr>
        <p:spPr>
          <a:xfrm>
            <a:off x="6387445" y="1432967"/>
            <a:ext cx="2823854" cy="230718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/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9C81DE1F-2841-CC4B-8C42-D9814DB9E59C}"/>
              </a:ext>
            </a:extLst>
          </p:cNvPr>
          <p:cNvSpPr>
            <a:spLocks/>
          </p:cNvSpPr>
          <p:nvPr/>
        </p:nvSpPr>
        <p:spPr bwMode="auto">
          <a:xfrm rot="5400000">
            <a:off x="10477326" y="-335828"/>
            <a:ext cx="367896" cy="28238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accent2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2" name="Rounded Rectangle">
            <a:extLst>
              <a:ext uri="{FF2B5EF4-FFF2-40B4-BE49-F238E27FC236}">
                <a16:creationId xmlns:a16="http://schemas.microsoft.com/office/drawing/2014/main" id="{891215E8-6908-2944-A5C6-E4D1941CA063}"/>
              </a:ext>
            </a:extLst>
          </p:cNvPr>
          <p:cNvSpPr/>
          <p:nvPr/>
        </p:nvSpPr>
        <p:spPr>
          <a:xfrm>
            <a:off x="9249348" y="1432968"/>
            <a:ext cx="2823854" cy="233248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4F3C87-5E0F-044E-8ED2-2BE4A4E937BA}"/>
              </a:ext>
            </a:extLst>
          </p:cNvPr>
          <p:cNvGrpSpPr/>
          <p:nvPr/>
        </p:nvGrpSpPr>
        <p:grpSpPr>
          <a:xfrm>
            <a:off x="0" y="1389785"/>
            <a:ext cx="12192000" cy="5465673"/>
            <a:chOff x="0" y="1295364"/>
            <a:chExt cx="12192000" cy="4853974"/>
          </a:xfrm>
        </p:grpSpPr>
        <p:sp>
          <p:nvSpPr>
            <p:cNvPr id="15" name="Google Shape;205;p34">
              <a:extLst>
                <a:ext uri="{FF2B5EF4-FFF2-40B4-BE49-F238E27FC236}">
                  <a16:creationId xmlns:a16="http://schemas.microsoft.com/office/drawing/2014/main" id="{2388B809-7685-E548-A2A0-0437B50AE888}"/>
                </a:ext>
              </a:extLst>
            </p:cNvPr>
            <p:cNvSpPr/>
            <p:nvPr/>
          </p:nvSpPr>
          <p:spPr>
            <a:xfrm>
              <a:off x="0" y="1295364"/>
              <a:ext cx="12192000" cy="2087320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accent4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;p34">
              <a:extLst>
                <a:ext uri="{FF2B5EF4-FFF2-40B4-BE49-F238E27FC236}">
                  <a16:creationId xmlns:a16="http://schemas.microsoft.com/office/drawing/2014/main" id="{13A49E78-0543-E642-9A83-FAED55D7D272}"/>
                </a:ext>
              </a:extLst>
            </p:cNvPr>
            <p:cNvSpPr/>
            <p:nvPr/>
          </p:nvSpPr>
          <p:spPr>
            <a:xfrm>
              <a:off x="0" y="4116312"/>
              <a:ext cx="12192000" cy="2033026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A82C646-7C67-F045-B70B-B75E74504BA6}"/>
              </a:ext>
            </a:extLst>
          </p:cNvPr>
          <p:cNvSpPr txBox="1"/>
          <p:nvPr/>
        </p:nvSpPr>
        <p:spPr>
          <a:xfrm>
            <a:off x="1090198" y="940164"/>
            <a:ext cx="197073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2012</a:t>
            </a:r>
            <a:endParaRPr kumimoji="0" lang="en-US" sz="11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8F242C-AC90-AE47-A7F1-06F28DADB36C}"/>
              </a:ext>
            </a:extLst>
          </p:cNvPr>
          <p:cNvSpPr txBox="1"/>
          <p:nvPr/>
        </p:nvSpPr>
        <p:spPr>
          <a:xfrm>
            <a:off x="3951826" y="940164"/>
            <a:ext cx="197073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2013</a:t>
            </a:r>
            <a:endParaRPr kumimoji="0" lang="en-US" sz="11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E068E6-4C13-514F-BEC5-D813FB7B51AE}"/>
              </a:ext>
            </a:extLst>
          </p:cNvPr>
          <p:cNvSpPr txBox="1"/>
          <p:nvPr/>
        </p:nvSpPr>
        <p:spPr>
          <a:xfrm>
            <a:off x="6814427" y="940164"/>
            <a:ext cx="197073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2014</a:t>
            </a:r>
            <a:endParaRPr kumimoji="0" lang="en-US" sz="11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20FEC0-2BD3-B94F-94F6-2AA8233787AC}"/>
              </a:ext>
            </a:extLst>
          </p:cNvPr>
          <p:cNvSpPr txBox="1"/>
          <p:nvPr/>
        </p:nvSpPr>
        <p:spPr>
          <a:xfrm>
            <a:off x="9675907" y="940164"/>
            <a:ext cx="197073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2015 - 2018</a:t>
            </a:r>
            <a:endParaRPr kumimoji="0" lang="en-US" sz="11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DBF93E-6FEB-E848-8A7A-D40844F51602}"/>
              </a:ext>
            </a:extLst>
          </p:cNvPr>
          <p:cNvSpPr txBox="1"/>
          <p:nvPr/>
        </p:nvSpPr>
        <p:spPr>
          <a:xfrm rot="16200000">
            <a:off x="-249042" y="2430996"/>
            <a:ext cx="116172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НАЧАЛО</a:t>
            </a:r>
            <a:endParaRPr kumimoji="0" lang="en-US" sz="1200" b="1" i="0" u="none" strike="noStrike" kern="1200" cap="none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74FF94-CA14-1940-B702-0D80B507CC26}"/>
              </a:ext>
            </a:extLst>
          </p:cNvPr>
          <p:cNvSpPr txBox="1"/>
          <p:nvPr/>
        </p:nvSpPr>
        <p:spPr>
          <a:xfrm rot="16200000">
            <a:off x="-252418" y="5615229"/>
            <a:ext cx="116172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УКРЕПЛЕНИЕ</a:t>
            </a:r>
            <a:endParaRPr kumimoji="0" lang="en-US" sz="1200" b="1" i="0" u="none" strike="noStrike" kern="1200" cap="none" normalizeH="0" baseline="0" noProof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LnTx/>
              <a:uFillTx/>
              <a:latin typeface="Century Gothic" panose="020B0502020202020204" pitchFamily="34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AFDB300-384A-9D4A-BB81-0198544C166E}"/>
              </a:ext>
            </a:extLst>
          </p:cNvPr>
          <p:cNvGrpSpPr/>
          <p:nvPr/>
        </p:nvGrpSpPr>
        <p:grpSpPr>
          <a:xfrm>
            <a:off x="926543" y="1490928"/>
            <a:ext cx="2372698" cy="1395269"/>
            <a:chOff x="1045833" y="1490467"/>
            <a:chExt cx="2052305" cy="17001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8AA66FB-4773-1246-BB1C-9790360C0E73}"/>
                </a:ext>
              </a:extLst>
            </p:cNvPr>
            <p:cNvGrpSpPr/>
            <p:nvPr/>
          </p:nvGrpSpPr>
          <p:grpSpPr>
            <a:xfrm>
              <a:off x="1045833" y="1490467"/>
              <a:ext cx="2045136" cy="348185"/>
              <a:chOff x="2394420" y="2027746"/>
              <a:chExt cx="2045136" cy="451013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30DA3B7-1105-9042-9FE3-29182193B33B}"/>
                  </a:ext>
                </a:extLst>
              </p:cNvPr>
              <p:cNvSpPr/>
              <p:nvPr/>
            </p:nvSpPr>
            <p:spPr>
              <a:xfrm>
                <a:off x="2394420" y="2027753"/>
                <a:ext cx="2045136" cy="451006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b="1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Исследование рынка и конкурентов, создание команды </a:t>
                </a:r>
                <a:endParaRPr lang="en-US" sz="8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" name="Round Same Side Corner Rectangle 212">
                <a:extLst>
                  <a:ext uri="{FF2B5EF4-FFF2-40B4-BE49-F238E27FC236}">
                    <a16:creationId xmlns:a16="http://schemas.microsoft.com/office/drawing/2014/main" id="{8CE423E8-2E2A-5945-90CB-C52ECDC76DFD}"/>
                  </a:ext>
                </a:extLst>
              </p:cNvPr>
              <p:cNvSpPr/>
              <p:nvPr/>
            </p:nvSpPr>
            <p:spPr>
              <a:xfrm rot="16200000">
                <a:off x="2202650" y="2219517"/>
                <a:ext cx="451006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EA4F19-E34C-6042-9983-375E299CE4CF}"/>
                </a:ext>
              </a:extLst>
            </p:cNvPr>
            <p:cNvGrpSpPr/>
            <p:nvPr/>
          </p:nvGrpSpPr>
          <p:grpSpPr>
            <a:xfrm>
              <a:off x="1053002" y="1944004"/>
              <a:ext cx="2045136" cy="348176"/>
              <a:chOff x="2401589" y="2035482"/>
              <a:chExt cx="2045136" cy="451005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7B45C7CA-A6E8-B94F-A9B4-9639520A88A3}"/>
                  </a:ext>
                </a:extLst>
              </p:cNvPr>
              <p:cNvSpPr/>
              <p:nvPr/>
            </p:nvSpPr>
            <p:spPr>
              <a:xfrm>
                <a:off x="2401589" y="2035482"/>
                <a:ext cx="2045136" cy="451005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Анализ потребностей рынка </a:t>
                </a:r>
                <a:r>
                  <a:rPr lang="ru-RU" sz="800" spc="2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краудлендинга</a:t>
                </a:r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 в Европе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 Same Side Corner Rectangle 212">
                <a:extLst>
                  <a:ext uri="{FF2B5EF4-FFF2-40B4-BE49-F238E27FC236}">
                    <a16:creationId xmlns:a16="http://schemas.microsoft.com/office/drawing/2014/main" id="{895486E8-8725-824C-8C8B-D06C9CD8A62B}"/>
                  </a:ext>
                </a:extLst>
              </p:cNvPr>
              <p:cNvSpPr/>
              <p:nvPr/>
            </p:nvSpPr>
            <p:spPr>
              <a:xfrm rot="16200000">
                <a:off x="2209821" y="2227252"/>
                <a:ext cx="451002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85AD65-A931-3044-B477-A159B0C7C429}"/>
                </a:ext>
              </a:extLst>
            </p:cNvPr>
            <p:cNvGrpSpPr/>
            <p:nvPr/>
          </p:nvGrpSpPr>
          <p:grpSpPr>
            <a:xfrm>
              <a:off x="1052998" y="2393231"/>
              <a:ext cx="2045136" cy="348182"/>
              <a:chOff x="2401585" y="2038903"/>
              <a:chExt cx="2045136" cy="451010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F7141520-8FEB-F449-8466-F7FC4414D484}"/>
                  </a:ext>
                </a:extLst>
              </p:cNvPr>
              <p:cNvSpPr/>
              <p:nvPr/>
            </p:nvSpPr>
            <p:spPr>
              <a:xfrm>
                <a:off x="2401585" y="2038903"/>
                <a:ext cx="2045136" cy="451007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Анализ успехов и неудач </a:t>
                </a:r>
                <a:r>
                  <a:rPr lang="ru-RU" sz="800" spc="2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краудлендинга</a:t>
                </a:r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 на рынке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Round Same Side Corner Rectangle 212">
                <a:extLst>
                  <a:ext uri="{FF2B5EF4-FFF2-40B4-BE49-F238E27FC236}">
                    <a16:creationId xmlns:a16="http://schemas.microsoft.com/office/drawing/2014/main" id="{FA091497-877C-A343-931B-D63297B92DF4}"/>
                  </a:ext>
                </a:extLst>
              </p:cNvPr>
              <p:cNvSpPr/>
              <p:nvPr/>
            </p:nvSpPr>
            <p:spPr>
              <a:xfrm rot="16200000">
                <a:off x="2209817" y="2230678"/>
                <a:ext cx="451006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22DB27-618E-694B-9228-C627AA992ADE}"/>
                </a:ext>
              </a:extLst>
            </p:cNvPr>
            <p:cNvGrpSpPr/>
            <p:nvPr/>
          </p:nvGrpSpPr>
          <p:grpSpPr>
            <a:xfrm>
              <a:off x="1053000" y="2842443"/>
              <a:ext cx="2045136" cy="348180"/>
              <a:chOff x="2407362" y="2042345"/>
              <a:chExt cx="2045136" cy="451012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232B0673-DE99-584D-95B8-DE10455CEAE6}"/>
                  </a:ext>
                </a:extLst>
              </p:cNvPr>
              <p:cNvSpPr/>
              <p:nvPr/>
            </p:nvSpPr>
            <p:spPr>
              <a:xfrm>
                <a:off x="2407362" y="2042345"/>
                <a:ext cx="2045136" cy="451005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Назначение руководителя и ключевых специалистов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Round Same Side Corner Rectangle 212">
                <a:extLst>
                  <a:ext uri="{FF2B5EF4-FFF2-40B4-BE49-F238E27FC236}">
                    <a16:creationId xmlns:a16="http://schemas.microsoft.com/office/drawing/2014/main" id="{B37CFBA7-FDC1-E145-BA51-F350C4B45EA2}"/>
                  </a:ext>
                </a:extLst>
              </p:cNvPr>
              <p:cNvSpPr/>
              <p:nvPr/>
            </p:nvSpPr>
            <p:spPr>
              <a:xfrm rot="16200000">
                <a:off x="2215594" y="2234123"/>
                <a:ext cx="451005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EDF54E-3F4A-4349-92D6-3FC84F60D1E0}"/>
              </a:ext>
            </a:extLst>
          </p:cNvPr>
          <p:cNvGrpSpPr/>
          <p:nvPr/>
        </p:nvGrpSpPr>
        <p:grpSpPr>
          <a:xfrm>
            <a:off x="934832" y="4668635"/>
            <a:ext cx="5187032" cy="1753353"/>
            <a:chOff x="1090198" y="4627549"/>
            <a:chExt cx="2045136" cy="175335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6E3F99A-F03F-AC4A-A5C5-6E80609C1E82}"/>
                </a:ext>
              </a:extLst>
            </p:cNvPr>
            <p:cNvGrpSpPr/>
            <p:nvPr/>
          </p:nvGrpSpPr>
          <p:grpSpPr>
            <a:xfrm>
              <a:off x="1090198" y="4627549"/>
              <a:ext cx="2045136" cy="1019549"/>
              <a:chOff x="1052997" y="1564686"/>
              <a:chExt cx="2045136" cy="124233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9969593-2DAA-D349-BD24-D32330DB77B1}"/>
                  </a:ext>
                </a:extLst>
              </p:cNvPr>
              <p:cNvGrpSpPr/>
              <p:nvPr/>
            </p:nvGrpSpPr>
            <p:grpSpPr>
              <a:xfrm>
                <a:off x="1052997" y="1564686"/>
                <a:ext cx="2045136" cy="348182"/>
                <a:chOff x="2401584" y="2123888"/>
                <a:chExt cx="2045136" cy="451010"/>
              </a:xfrm>
            </p:grpSpPr>
            <p:sp>
              <p:nvSpPr>
                <p:cNvPr id="61" name="Rounded Rectangle 60">
                  <a:extLst>
                    <a:ext uri="{FF2B5EF4-FFF2-40B4-BE49-F238E27FC236}">
                      <a16:creationId xmlns:a16="http://schemas.microsoft.com/office/drawing/2014/main" id="{124D838B-B097-E54A-9ED2-C2AF6D8E7D60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b="1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Устойчивость и рост</a:t>
                  </a:r>
                  <a:endParaRPr lang="en-US" sz="800" b="1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2" name="Round Same Side Corner Rectangle 212">
                  <a:extLst>
                    <a:ext uri="{FF2B5EF4-FFF2-40B4-BE49-F238E27FC236}">
                      <a16:creationId xmlns:a16="http://schemas.microsoft.com/office/drawing/2014/main" id="{CC6C77DA-E81A-5A4C-B38F-F9CAF234B17D}"/>
                    </a:ext>
                  </a:extLst>
                </p:cNvPr>
                <p:cNvSpPr/>
                <p:nvPr/>
              </p:nvSpPr>
              <p:spPr>
                <a:xfrm rot="16200000">
                  <a:off x="2190571" y="2334901"/>
                  <a:ext cx="451004" cy="28977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DE5560B-7E38-6A46-A76D-BCA4F0958FB9}"/>
                  </a:ext>
                </a:extLst>
              </p:cNvPr>
              <p:cNvGrpSpPr/>
              <p:nvPr/>
            </p:nvGrpSpPr>
            <p:grpSpPr>
              <a:xfrm>
                <a:off x="1052997" y="2012264"/>
                <a:ext cx="2045136" cy="348182"/>
                <a:chOff x="2401584" y="2123888"/>
                <a:chExt cx="2045136" cy="451010"/>
              </a:xfrm>
            </p:grpSpPr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58F0DC49-44CB-6D4A-9577-99FBB56DF4E1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Постоянное улучшение и развитие платформы в соответствии с требованиями рынка и технологическими инновациями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60" name="Round Same Side Corner Rectangle 212">
                  <a:extLst>
                    <a:ext uri="{FF2B5EF4-FFF2-40B4-BE49-F238E27FC236}">
                      <a16:creationId xmlns:a16="http://schemas.microsoft.com/office/drawing/2014/main" id="{B2F65EC3-6C49-0242-AACC-0E1DDB1ABBF8}"/>
                    </a:ext>
                  </a:extLst>
                </p:cNvPr>
                <p:cNvSpPr/>
                <p:nvPr/>
              </p:nvSpPr>
              <p:spPr>
                <a:xfrm rot="16200000">
                  <a:off x="2190571" y="2334901"/>
                  <a:ext cx="451004" cy="28977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ECCDBFE-CE90-E24A-B527-0537EA14277C}"/>
                  </a:ext>
                </a:extLst>
              </p:cNvPr>
              <p:cNvGrpSpPr/>
              <p:nvPr/>
            </p:nvGrpSpPr>
            <p:grpSpPr>
              <a:xfrm>
                <a:off x="1052997" y="2458839"/>
                <a:ext cx="2045136" cy="348182"/>
                <a:chOff x="2401584" y="2123888"/>
                <a:chExt cx="2045136" cy="451010"/>
              </a:xfrm>
            </p:grpSpPr>
            <p:sp>
              <p:nvSpPr>
                <p:cNvPr id="57" name="Rounded Rectangle 56">
                  <a:extLst>
                    <a:ext uri="{FF2B5EF4-FFF2-40B4-BE49-F238E27FC236}">
                      <a16:creationId xmlns:a16="http://schemas.microsoft.com/office/drawing/2014/main" id="{59928E14-3C2C-7544-9856-E6BBB0B3408F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Диверсификация услуг и продуктов компании, включая финансовые инструменты и консультационные услуги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58" name="Round Same Side Corner Rectangle 212">
                  <a:extLst>
                    <a:ext uri="{FF2B5EF4-FFF2-40B4-BE49-F238E27FC236}">
                      <a16:creationId xmlns:a16="http://schemas.microsoft.com/office/drawing/2014/main" id="{1B76CB49-2C51-4B4B-AFFB-A89B5CC47F97}"/>
                    </a:ext>
                  </a:extLst>
                </p:cNvPr>
                <p:cNvSpPr/>
                <p:nvPr/>
              </p:nvSpPr>
              <p:spPr>
                <a:xfrm rot="16200000">
                  <a:off x="2190571" y="2334901"/>
                  <a:ext cx="451004" cy="28977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759001-4F99-A44B-954A-8BA38C4313E0}"/>
                </a:ext>
              </a:extLst>
            </p:cNvPr>
            <p:cNvGrpSpPr/>
            <p:nvPr/>
          </p:nvGrpSpPr>
          <p:grpSpPr>
            <a:xfrm>
              <a:off x="1090198" y="5727844"/>
              <a:ext cx="2045136" cy="653058"/>
              <a:chOff x="1052997" y="1564686"/>
              <a:chExt cx="2045136" cy="79576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C0B6A19-7B1F-9140-B8E0-4D2BCF0543A9}"/>
                  </a:ext>
                </a:extLst>
              </p:cNvPr>
              <p:cNvGrpSpPr/>
              <p:nvPr/>
            </p:nvGrpSpPr>
            <p:grpSpPr>
              <a:xfrm>
                <a:off x="1052997" y="1564686"/>
                <a:ext cx="2045136" cy="348182"/>
                <a:chOff x="2401584" y="2123888"/>
                <a:chExt cx="2045136" cy="451010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9CE33E3A-2A73-3A49-A325-8BE39B2AE1DA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Масштабирование бизнеса в новые регионы и страны, в том числе в развивающихся рынках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2" name="Round Same Side Corner Rectangle 212">
                  <a:extLst>
                    <a:ext uri="{FF2B5EF4-FFF2-40B4-BE49-F238E27FC236}">
                      <a16:creationId xmlns:a16="http://schemas.microsoft.com/office/drawing/2014/main" id="{969D6E56-B5D2-BD46-96EA-A227C903A76B}"/>
                    </a:ext>
                  </a:extLst>
                </p:cNvPr>
                <p:cNvSpPr/>
                <p:nvPr/>
              </p:nvSpPr>
              <p:spPr>
                <a:xfrm rot="16200000">
                  <a:off x="2190571" y="2334901"/>
                  <a:ext cx="451004" cy="28977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47CF483-79AC-D44A-9012-236BDA795847}"/>
                  </a:ext>
                </a:extLst>
              </p:cNvPr>
              <p:cNvGrpSpPr/>
              <p:nvPr/>
            </p:nvGrpSpPr>
            <p:grpSpPr>
              <a:xfrm>
                <a:off x="1052997" y="2012264"/>
                <a:ext cx="2045136" cy="348182"/>
                <a:chOff x="2401584" y="2123888"/>
                <a:chExt cx="2045136" cy="451010"/>
              </a:xfrm>
            </p:grpSpPr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852B5FEA-878D-8E49-89E0-92BB76A34A8F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Внедрение современных технологий и инновационных методов анализа и управления, для проверки компании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70" name="Round Same Side Corner Rectangle 212">
                  <a:extLst>
                    <a:ext uri="{FF2B5EF4-FFF2-40B4-BE49-F238E27FC236}">
                      <a16:creationId xmlns:a16="http://schemas.microsoft.com/office/drawing/2014/main" id="{DA9DAD72-7C43-F643-A108-3B6C289CACA7}"/>
                    </a:ext>
                  </a:extLst>
                </p:cNvPr>
                <p:cNvSpPr/>
                <p:nvPr/>
              </p:nvSpPr>
              <p:spPr>
                <a:xfrm rot="16200000">
                  <a:off x="2190571" y="2334901"/>
                  <a:ext cx="451004" cy="28977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4E0EF5-9BF7-584D-A8B9-51276ED1F984}"/>
              </a:ext>
            </a:extLst>
          </p:cNvPr>
          <p:cNvGrpSpPr/>
          <p:nvPr/>
        </p:nvGrpSpPr>
        <p:grpSpPr>
          <a:xfrm>
            <a:off x="3756374" y="1865098"/>
            <a:ext cx="2364411" cy="852404"/>
            <a:chOff x="1053006" y="1924698"/>
            <a:chExt cx="2045137" cy="103866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7C8AD06-3652-C948-BC61-C9D8B2798016}"/>
                </a:ext>
              </a:extLst>
            </p:cNvPr>
            <p:cNvGrpSpPr/>
            <p:nvPr/>
          </p:nvGrpSpPr>
          <p:grpSpPr>
            <a:xfrm>
              <a:off x="1053006" y="1924698"/>
              <a:ext cx="2045136" cy="581124"/>
              <a:chOff x="2401593" y="2010453"/>
              <a:chExt cx="2045136" cy="752745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AE566199-B7AD-B24B-8136-BED541B50D0F}"/>
                  </a:ext>
                </a:extLst>
              </p:cNvPr>
              <p:cNvSpPr/>
              <p:nvPr/>
            </p:nvSpPr>
            <p:spPr>
              <a:xfrm>
                <a:off x="2401593" y="2010460"/>
                <a:ext cx="2045136" cy="752738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Создание веб-платформы "K Solutions" с учетом потребностей клиентов и требований безопасности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  <a:p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Round Same Side Corner Rectangle 212">
                <a:extLst>
                  <a:ext uri="{FF2B5EF4-FFF2-40B4-BE49-F238E27FC236}">
                    <a16:creationId xmlns:a16="http://schemas.microsoft.com/office/drawing/2014/main" id="{4282DD75-77E9-1549-A9CB-F3EA3CEE3E97}"/>
                  </a:ext>
                </a:extLst>
              </p:cNvPr>
              <p:cNvSpPr/>
              <p:nvPr/>
            </p:nvSpPr>
            <p:spPr>
              <a:xfrm rot="16200000">
                <a:off x="2058962" y="2353085"/>
                <a:ext cx="752738" cy="67473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228C826-652E-064E-A280-A9583C5FB441}"/>
                </a:ext>
              </a:extLst>
            </p:cNvPr>
            <p:cNvGrpSpPr/>
            <p:nvPr/>
          </p:nvGrpSpPr>
          <p:grpSpPr>
            <a:xfrm>
              <a:off x="1053007" y="2615178"/>
              <a:ext cx="2045136" cy="348187"/>
              <a:chOff x="2401594" y="2326410"/>
              <a:chExt cx="2045136" cy="451018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BDD9A0F5-1760-E146-A009-4FFF6400B0DD}"/>
                  </a:ext>
                </a:extLst>
              </p:cNvPr>
              <p:cNvSpPr/>
              <p:nvPr/>
            </p:nvSpPr>
            <p:spPr>
              <a:xfrm>
                <a:off x="2401594" y="2326416"/>
                <a:ext cx="2045136" cy="451012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Разработка мобильного приложения для расширения доступа к платформе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Round Same Side Corner Rectangle 212">
                <a:extLst>
                  <a:ext uri="{FF2B5EF4-FFF2-40B4-BE49-F238E27FC236}">
                    <a16:creationId xmlns:a16="http://schemas.microsoft.com/office/drawing/2014/main" id="{DC4EF0B1-7510-DA40-8085-F25D7BF31640}"/>
                  </a:ext>
                </a:extLst>
              </p:cNvPr>
              <p:cNvSpPr/>
              <p:nvPr/>
            </p:nvSpPr>
            <p:spPr>
              <a:xfrm rot="16200000">
                <a:off x="2209824" y="2518181"/>
                <a:ext cx="451005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5853CE-314B-C945-AD13-0CA1FF471A6E}"/>
              </a:ext>
            </a:extLst>
          </p:cNvPr>
          <p:cNvGrpSpPr/>
          <p:nvPr/>
        </p:nvGrpSpPr>
        <p:grpSpPr>
          <a:xfrm>
            <a:off x="6612288" y="1861669"/>
            <a:ext cx="2364409" cy="1459293"/>
            <a:chOff x="1047221" y="1400550"/>
            <a:chExt cx="2045136" cy="1778169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9B03204-F1BD-FB4A-BD45-6E7037A4BC87}"/>
                </a:ext>
              </a:extLst>
            </p:cNvPr>
            <p:cNvGrpSpPr/>
            <p:nvPr/>
          </p:nvGrpSpPr>
          <p:grpSpPr>
            <a:xfrm>
              <a:off x="1047221" y="1400550"/>
              <a:ext cx="2045136" cy="348183"/>
              <a:chOff x="2395808" y="1911280"/>
              <a:chExt cx="2045136" cy="451012"/>
            </a:xfrm>
          </p:grpSpPr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C1916D60-4CC7-8247-B31B-7577DACDF4D0}"/>
                  </a:ext>
                </a:extLst>
              </p:cNvPr>
              <p:cNvSpPr/>
              <p:nvPr/>
            </p:nvSpPr>
            <p:spPr>
              <a:xfrm>
                <a:off x="2395808" y="1911285"/>
                <a:ext cx="2045136" cy="451007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Маркетинг и сбор средств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7" name="Round Same Side Corner Rectangle 212">
                <a:extLst>
                  <a:ext uri="{FF2B5EF4-FFF2-40B4-BE49-F238E27FC236}">
                    <a16:creationId xmlns:a16="http://schemas.microsoft.com/office/drawing/2014/main" id="{BFF2A2ED-A230-9E4B-A58E-97FB8495CF79}"/>
                  </a:ext>
                </a:extLst>
              </p:cNvPr>
              <p:cNvSpPr/>
              <p:nvPr/>
            </p:nvSpPr>
            <p:spPr>
              <a:xfrm rot="16200000">
                <a:off x="2204039" y="2103050"/>
                <a:ext cx="451004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74A2E9E-CC4F-0046-BADF-6FD8F6D425B9}"/>
                </a:ext>
              </a:extLst>
            </p:cNvPr>
            <p:cNvGrpSpPr/>
            <p:nvPr/>
          </p:nvGrpSpPr>
          <p:grpSpPr>
            <a:xfrm>
              <a:off x="1047221" y="1846385"/>
              <a:ext cx="2045136" cy="348183"/>
              <a:chOff x="2395808" y="1909019"/>
              <a:chExt cx="2045136" cy="451011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E3100409-6FF1-C34B-96AC-67574DDAC030}"/>
                  </a:ext>
                </a:extLst>
              </p:cNvPr>
              <p:cNvSpPr/>
              <p:nvPr/>
            </p:nvSpPr>
            <p:spPr>
              <a:xfrm>
                <a:off x="2395808" y="1909023"/>
                <a:ext cx="2045136" cy="451007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Создание инвестиционного комитета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5" name="Round Same Side Corner Rectangle 212">
                <a:extLst>
                  <a:ext uri="{FF2B5EF4-FFF2-40B4-BE49-F238E27FC236}">
                    <a16:creationId xmlns:a16="http://schemas.microsoft.com/office/drawing/2014/main" id="{99F34178-7308-6A4B-B556-EA9D4DA1B1AE}"/>
                  </a:ext>
                </a:extLst>
              </p:cNvPr>
              <p:cNvSpPr/>
              <p:nvPr/>
            </p:nvSpPr>
            <p:spPr>
              <a:xfrm rot="16200000">
                <a:off x="2204039" y="2100789"/>
                <a:ext cx="451004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DD5398C-3387-1F4F-962E-EB78EAD8162B}"/>
                </a:ext>
              </a:extLst>
            </p:cNvPr>
            <p:cNvGrpSpPr/>
            <p:nvPr/>
          </p:nvGrpSpPr>
          <p:grpSpPr>
            <a:xfrm>
              <a:off x="1047221" y="2292213"/>
              <a:ext cx="2045136" cy="449349"/>
              <a:chOff x="2395808" y="1908054"/>
              <a:chExt cx="2045136" cy="582054"/>
            </a:xfrm>
          </p:grpSpPr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65A15AA2-DE03-1D45-B765-C57C572EC75D}"/>
                  </a:ext>
                </a:extLst>
              </p:cNvPr>
              <p:cNvSpPr/>
              <p:nvPr/>
            </p:nvSpPr>
            <p:spPr>
              <a:xfrm>
                <a:off x="2395808" y="1908057"/>
                <a:ext cx="2045136" cy="578449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Установление партнерских отношений с медиа и другими организациями для увеличения видимости платформы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3" name="Round Same Side Corner Rectangle 212">
                <a:extLst>
                  <a:ext uri="{FF2B5EF4-FFF2-40B4-BE49-F238E27FC236}">
                    <a16:creationId xmlns:a16="http://schemas.microsoft.com/office/drawing/2014/main" id="{3D5B9AC5-979F-0A4A-9548-6F4FED5F8BE4}"/>
                  </a:ext>
                </a:extLst>
              </p:cNvPr>
              <p:cNvSpPr/>
              <p:nvPr/>
            </p:nvSpPr>
            <p:spPr>
              <a:xfrm rot="16200000">
                <a:off x="2138514" y="2165348"/>
                <a:ext cx="582054" cy="67466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786E6B4-3BEA-4B49-AC12-24A15A9967F6}"/>
                </a:ext>
              </a:extLst>
            </p:cNvPr>
            <p:cNvGrpSpPr/>
            <p:nvPr/>
          </p:nvGrpSpPr>
          <p:grpSpPr>
            <a:xfrm>
              <a:off x="1047221" y="2830534"/>
              <a:ext cx="2045136" cy="348185"/>
              <a:chOff x="2401583" y="2026896"/>
              <a:chExt cx="2045136" cy="451013"/>
            </a:xfrm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FC69AD92-1810-CB43-89E0-8B9D5CDBE287}"/>
                  </a:ext>
                </a:extLst>
              </p:cNvPr>
              <p:cNvSpPr/>
              <p:nvPr/>
            </p:nvSpPr>
            <p:spPr>
              <a:xfrm>
                <a:off x="2401583" y="2026898"/>
                <a:ext cx="2045136" cy="451011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Добавление новых функций на основе обратной связи от пользователей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1" name="Round Same Side Corner Rectangle 212">
                <a:extLst>
                  <a:ext uri="{FF2B5EF4-FFF2-40B4-BE49-F238E27FC236}">
                    <a16:creationId xmlns:a16="http://schemas.microsoft.com/office/drawing/2014/main" id="{6C44F4DB-6F5B-F14A-93B9-3EB6210CB6B7}"/>
                  </a:ext>
                </a:extLst>
              </p:cNvPr>
              <p:cNvSpPr/>
              <p:nvPr/>
            </p:nvSpPr>
            <p:spPr>
              <a:xfrm rot="16200000">
                <a:off x="2209813" y="2218667"/>
                <a:ext cx="451006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168BF49-79F5-0B46-9D8C-5EB5AED2C546}"/>
              </a:ext>
            </a:extLst>
          </p:cNvPr>
          <p:cNvGrpSpPr/>
          <p:nvPr/>
        </p:nvGrpSpPr>
        <p:grpSpPr>
          <a:xfrm>
            <a:off x="9476654" y="1865095"/>
            <a:ext cx="2364413" cy="1021107"/>
            <a:chOff x="1052997" y="1128605"/>
            <a:chExt cx="2045139" cy="1244233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3254BA1-B209-FE4D-8BDF-04F368B90976}"/>
                </a:ext>
              </a:extLst>
            </p:cNvPr>
            <p:cNvGrpSpPr/>
            <p:nvPr/>
          </p:nvGrpSpPr>
          <p:grpSpPr>
            <a:xfrm>
              <a:off x="1053000" y="1128605"/>
              <a:ext cx="2045136" cy="795017"/>
              <a:chOff x="2401587" y="1559020"/>
              <a:chExt cx="2045136" cy="1029808"/>
            </a:xfrm>
          </p:grpSpPr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8A61DE2B-58AD-4640-AB7F-1DC109D1C21D}"/>
                  </a:ext>
                </a:extLst>
              </p:cNvPr>
              <p:cNvSpPr/>
              <p:nvPr/>
            </p:nvSpPr>
            <p:spPr>
              <a:xfrm>
                <a:off x="2401587" y="1559023"/>
                <a:ext cx="2045136" cy="1029805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Подписание партнерских соглашений с крупными компаниями, фондами и организациями для расширения публичности и возможностей для проектов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Round Same Side Corner Rectangle 212">
                <a:extLst>
                  <a:ext uri="{FF2B5EF4-FFF2-40B4-BE49-F238E27FC236}">
                    <a16:creationId xmlns:a16="http://schemas.microsoft.com/office/drawing/2014/main" id="{A06406E7-3ADA-5045-A0AD-024E2031F310}"/>
                  </a:ext>
                </a:extLst>
              </p:cNvPr>
              <p:cNvSpPr/>
              <p:nvPr/>
            </p:nvSpPr>
            <p:spPr>
              <a:xfrm rot="16200000">
                <a:off x="1927385" y="2033224"/>
                <a:ext cx="1015873" cy="67466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81E9760-C741-0B47-B514-6CE056DC425E}"/>
                </a:ext>
              </a:extLst>
            </p:cNvPr>
            <p:cNvGrpSpPr/>
            <p:nvPr/>
          </p:nvGrpSpPr>
          <p:grpSpPr>
            <a:xfrm>
              <a:off x="1052997" y="2024656"/>
              <a:ext cx="2045136" cy="348182"/>
              <a:chOff x="2401584" y="2139940"/>
              <a:chExt cx="2045136" cy="451010"/>
            </a:xfrm>
          </p:grpSpPr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839A5051-748C-264A-8060-B7FF7CEDE4FB}"/>
                  </a:ext>
                </a:extLst>
              </p:cNvPr>
              <p:cNvSpPr/>
              <p:nvPr/>
            </p:nvSpPr>
            <p:spPr>
              <a:xfrm>
                <a:off x="2401584" y="2139943"/>
                <a:ext cx="2045136" cy="451007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Запуск международных кампаний и привлечение проектов со всего мира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6" name="Round Same Side Corner Rectangle 212">
                <a:extLst>
                  <a:ext uri="{FF2B5EF4-FFF2-40B4-BE49-F238E27FC236}">
                    <a16:creationId xmlns:a16="http://schemas.microsoft.com/office/drawing/2014/main" id="{EBB93935-7C4F-3C45-AE23-2F1CF86B4BA7}"/>
                  </a:ext>
                </a:extLst>
              </p:cNvPr>
              <p:cNvSpPr/>
              <p:nvPr/>
            </p:nvSpPr>
            <p:spPr>
              <a:xfrm rot="16200000">
                <a:off x="2209815" y="2331710"/>
                <a:ext cx="451004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0FAE05F-5036-5043-B60E-A52CF9EACF60}"/>
              </a:ext>
            </a:extLst>
          </p:cNvPr>
          <p:cNvGrpSpPr/>
          <p:nvPr/>
        </p:nvGrpSpPr>
        <p:grpSpPr>
          <a:xfrm>
            <a:off x="6612289" y="4668637"/>
            <a:ext cx="5228775" cy="1386042"/>
            <a:chOff x="1090198" y="4627548"/>
            <a:chExt cx="2045136" cy="1386042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9D992329-C947-F34C-B37E-2C6A9CB5FB52}"/>
                </a:ext>
              </a:extLst>
            </p:cNvPr>
            <p:cNvGrpSpPr/>
            <p:nvPr/>
          </p:nvGrpSpPr>
          <p:grpSpPr>
            <a:xfrm>
              <a:off x="1090198" y="4627548"/>
              <a:ext cx="2045136" cy="1019550"/>
              <a:chOff x="1052997" y="1564684"/>
              <a:chExt cx="2045136" cy="1242336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57F542E7-A77A-FC4F-948A-13636371CC28}"/>
                  </a:ext>
                </a:extLst>
              </p:cNvPr>
              <p:cNvGrpSpPr/>
              <p:nvPr/>
            </p:nvGrpSpPr>
            <p:grpSpPr>
              <a:xfrm>
                <a:off x="1052997" y="1564684"/>
                <a:ext cx="2045136" cy="360459"/>
                <a:chOff x="2401584" y="2123886"/>
                <a:chExt cx="2045136" cy="466913"/>
              </a:xfrm>
            </p:grpSpPr>
            <p:sp>
              <p:nvSpPr>
                <p:cNvPr id="195" name="Rounded Rectangle 194">
                  <a:extLst>
                    <a:ext uri="{FF2B5EF4-FFF2-40B4-BE49-F238E27FC236}">
                      <a16:creationId xmlns:a16="http://schemas.microsoft.com/office/drawing/2014/main" id="{C37665FC-47B0-2E48-BCBF-F2473B06EF44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b="1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Масштабирование и международное развитие</a:t>
                  </a:r>
                  <a:endParaRPr lang="en-US" sz="800" b="1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6" name="Round Same Side Corner Rectangle 212">
                  <a:extLst>
                    <a:ext uri="{FF2B5EF4-FFF2-40B4-BE49-F238E27FC236}">
                      <a16:creationId xmlns:a16="http://schemas.microsoft.com/office/drawing/2014/main" id="{DF1F7BC9-3196-D543-920E-E625145665C0}"/>
                    </a:ext>
                  </a:extLst>
                </p:cNvPr>
                <p:cNvSpPr/>
                <p:nvPr/>
              </p:nvSpPr>
              <p:spPr>
                <a:xfrm rot="16200000">
                  <a:off x="2183382" y="2342090"/>
                  <a:ext cx="466913" cy="30506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6708950-027F-0046-8178-699DE3435429}"/>
                  </a:ext>
                </a:extLst>
              </p:cNvPr>
              <p:cNvGrpSpPr/>
              <p:nvPr/>
            </p:nvGrpSpPr>
            <p:grpSpPr>
              <a:xfrm>
                <a:off x="1052997" y="2012262"/>
                <a:ext cx="2045136" cy="360461"/>
                <a:chOff x="2401584" y="2123888"/>
                <a:chExt cx="2045136" cy="466916"/>
              </a:xfrm>
            </p:grpSpPr>
            <p:sp>
              <p:nvSpPr>
                <p:cNvPr id="193" name="Rounded Rectangle 192">
                  <a:extLst>
                    <a:ext uri="{FF2B5EF4-FFF2-40B4-BE49-F238E27FC236}">
                      <a16:creationId xmlns:a16="http://schemas.microsoft.com/office/drawing/2014/main" id="{74159133-BBDD-E142-8B9F-5844C6727DA9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Партнерство с местными компаниями и организациями для увеличения публичности и привлечения новых клиентов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4" name="Round Same Side Corner Rectangle 212">
                  <a:extLst>
                    <a:ext uri="{FF2B5EF4-FFF2-40B4-BE49-F238E27FC236}">
                      <a16:creationId xmlns:a16="http://schemas.microsoft.com/office/drawing/2014/main" id="{552C4164-6A58-CB44-924A-5A339E8A6DB6}"/>
                    </a:ext>
                  </a:extLst>
                </p:cNvPr>
                <p:cNvSpPr/>
                <p:nvPr/>
              </p:nvSpPr>
              <p:spPr>
                <a:xfrm rot="16200000">
                  <a:off x="2183381" y="2342093"/>
                  <a:ext cx="466916" cy="30505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A47852E1-9C51-2A44-AB00-9BE69DCCE8BF}"/>
                  </a:ext>
                </a:extLst>
              </p:cNvPr>
              <p:cNvGrpSpPr/>
              <p:nvPr/>
            </p:nvGrpSpPr>
            <p:grpSpPr>
              <a:xfrm>
                <a:off x="1052997" y="2458837"/>
                <a:ext cx="2045136" cy="348183"/>
                <a:chOff x="2401584" y="2123888"/>
                <a:chExt cx="2045136" cy="451012"/>
              </a:xfrm>
            </p:grpSpPr>
            <p:sp>
              <p:nvSpPr>
                <p:cNvPr id="191" name="Rounded Rectangle 190">
                  <a:extLst>
                    <a:ext uri="{FF2B5EF4-FFF2-40B4-BE49-F238E27FC236}">
                      <a16:creationId xmlns:a16="http://schemas.microsoft.com/office/drawing/2014/main" id="{5BCF97E6-21DB-0B4D-817E-1D89E1AC14C1}"/>
                    </a:ext>
                  </a:extLst>
                </p:cNvPr>
                <p:cNvSpPr/>
                <p:nvPr/>
              </p:nvSpPr>
              <p:spPr>
                <a:xfrm>
                  <a:off x="2401584" y="2123891"/>
                  <a:ext cx="2045136" cy="451007"/>
                </a:xfrm>
                <a:prstGeom prst="roundRect">
                  <a:avLst>
                    <a:gd name="adj" fmla="val 10256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254000" dist="114300" dir="2940000" algn="l" rotWithShape="0">
                    <a:schemeClr val="bg1">
                      <a:lumMod val="65000"/>
                      <a:alpha val="18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tIns="0" rIns="72000" bIns="0" rtlCol="0" anchor="ctr"/>
                <a:lstStyle/>
                <a:p>
                  <a:r>
                    <a:rPr lang="ru-RU" sz="800" spc="2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Century Gothic" panose="020B0502020202020204" pitchFamily="34" charset="0"/>
                    </a:rPr>
                    <a:t>Расширение бизнеса на новые регионы и страны, включая другие страны Европы и СНГ</a:t>
                  </a:r>
                  <a:endParaRPr lang="en-US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92" name="Round Same Side Corner Rectangle 212">
                  <a:extLst>
                    <a:ext uri="{FF2B5EF4-FFF2-40B4-BE49-F238E27FC236}">
                      <a16:creationId xmlns:a16="http://schemas.microsoft.com/office/drawing/2014/main" id="{D50DC353-A0B8-9F41-BD0D-1DAD2FD4D760}"/>
                    </a:ext>
                  </a:extLst>
                </p:cNvPr>
                <p:cNvSpPr/>
                <p:nvPr/>
              </p:nvSpPr>
              <p:spPr>
                <a:xfrm rot="16200000">
                  <a:off x="2191334" y="2334139"/>
                  <a:ext cx="451012" cy="30509"/>
                </a:xfrm>
                <a:prstGeom prst="round2SameRect">
                  <a:avLst>
                    <a:gd name="adj1" fmla="val 32103"/>
                    <a:gd name="adj2" fmla="val 0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5E452CF6-85FD-4942-AF97-E146B49C176F}"/>
                </a:ext>
              </a:extLst>
            </p:cNvPr>
            <p:cNvGrpSpPr/>
            <p:nvPr/>
          </p:nvGrpSpPr>
          <p:grpSpPr>
            <a:xfrm>
              <a:off x="1090198" y="5727844"/>
              <a:ext cx="2045136" cy="285746"/>
              <a:chOff x="2401584" y="2123887"/>
              <a:chExt cx="2045136" cy="451015"/>
            </a:xfrm>
          </p:grpSpPr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D51F76F3-9830-9B4F-879F-214FE2EFF695}"/>
                  </a:ext>
                </a:extLst>
              </p:cNvPr>
              <p:cNvSpPr/>
              <p:nvPr/>
            </p:nvSpPr>
            <p:spPr>
              <a:xfrm>
                <a:off x="2401584" y="2123891"/>
                <a:ext cx="2045136" cy="451007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Разработка новых инструментов и возможностей для увеличения привлекательности платформы для клиентов и инвесторов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7" name="Round Same Side Corner Rectangle 212">
                <a:extLst>
                  <a:ext uri="{FF2B5EF4-FFF2-40B4-BE49-F238E27FC236}">
                    <a16:creationId xmlns:a16="http://schemas.microsoft.com/office/drawing/2014/main" id="{2FAB7842-6007-214E-A80D-CDD720ACAAC8}"/>
                  </a:ext>
                </a:extLst>
              </p:cNvPr>
              <p:cNvSpPr/>
              <p:nvPr/>
            </p:nvSpPr>
            <p:spPr>
              <a:xfrm rot="16200000">
                <a:off x="2191333" y="2334140"/>
                <a:ext cx="451015" cy="30510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sp>
        <p:nvSpPr>
          <p:cNvPr id="78" name="Rounded Rectangle 80">
            <a:extLst>
              <a:ext uri="{FF2B5EF4-FFF2-40B4-BE49-F238E27FC236}">
                <a16:creationId xmlns:a16="http://schemas.microsoft.com/office/drawing/2014/main" id="{BA6BAA59-5795-070B-99E2-73537D1A11DC}"/>
              </a:ext>
            </a:extLst>
          </p:cNvPr>
          <p:cNvSpPr/>
          <p:nvPr/>
        </p:nvSpPr>
        <p:spPr>
          <a:xfrm>
            <a:off x="3756364" y="2812813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Тестирование и улучшение функциональности платформы</a:t>
            </a:r>
            <a:endParaRPr lang="en-US" sz="800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9" name="Round Same Side Corner Rectangle 212">
            <a:extLst>
              <a:ext uri="{FF2B5EF4-FFF2-40B4-BE49-F238E27FC236}">
                <a16:creationId xmlns:a16="http://schemas.microsoft.com/office/drawing/2014/main" id="{CA5548EB-78F8-3D3B-CDBE-6E948A95B9DF}"/>
              </a:ext>
            </a:extLst>
          </p:cNvPr>
          <p:cNvSpPr/>
          <p:nvPr/>
        </p:nvSpPr>
        <p:spPr>
          <a:xfrm rot="16200000">
            <a:off x="3652503" y="2917079"/>
            <a:ext cx="285739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0" name="Rounded Rectangle 80">
            <a:extLst>
              <a:ext uri="{FF2B5EF4-FFF2-40B4-BE49-F238E27FC236}">
                <a16:creationId xmlns:a16="http://schemas.microsoft.com/office/drawing/2014/main" id="{C60B4D9C-58C6-D487-BBA5-BAEB6518C2C4}"/>
              </a:ext>
            </a:extLst>
          </p:cNvPr>
          <p:cNvSpPr/>
          <p:nvPr/>
        </p:nvSpPr>
        <p:spPr>
          <a:xfrm>
            <a:off x="926532" y="2969121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Определение целей и стратегии инвестирования</a:t>
            </a:r>
            <a:endParaRPr lang="en-US" sz="800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0" name="Round Same Side Corner Rectangle 212">
            <a:extLst>
              <a:ext uri="{FF2B5EF4-FFF2-40B4-BE49-F238E27FC236}">
                <a16:creationId xmlns:a16="http://schemas.microsoft.com/office/drawing/2014/main" id="{2ED5F30C-6E37-B1CF-CD4B-8806323B638D}"/>
              </a:ext>
            </a:extLst>
          </p:cNvPr>
          <p:cNvSpPr/>
          <p:nvPr/>
        </p:nvSpPr>
        <p:spPr>
          <a:xfrm rot="16200000">
            <a:off x="822671" y="3073387"/>
            <a:ext cx="285739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7" name="Rounded Rectangle 84">
            <a:extLst>
              <a:ext uri="{FF2B5EF4-FFF2-40B4-BE49-F238E27FC236}">
                <a16:creationId xmlns:a16="http://schemas.microsoft.com/office/drawing/2014/main" id="{5EEF6006-BF8B-8B41-BF6C-08552BB91B81}"/>
              </a:ext>
            </a:extLst>
          </p:cNvPr>
          <p:cNvSpPr/>
          <p:nvPr/>
        </p:nvSpPr>
        <p:spPr>
          <a:xfrm>
            <a:off x="926532" y="3336436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Получение лицензий и соглашений</a:t>
            </a:r>
            <a:endParaRPr lang="en-US" sz="800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8" name="Round Same Side Corner Rectangle 212">
            <a:extLst>
              <a:ext uri="{FF2B5EF4-FFF2-40B4-BE49-F238E27FC236}">
                <a16:creationId xmlns:a16="http://schemas.microsoft.com/office/drawing/2014/main" id="{C0FCF8A9-7EAB-554E-8880-7A4D7B01B266}"/>
              </a:ext>
            </a:extLst>
          </p:cNvPr>
          <p:cNvSpPr/>
          <p:nvPr/>
        </p:nvSpPr>
        <p:spPr>
          <a:xfrm rot="16200000">
            <a:off x="822662" y="3440308"/>
            <a:ext cx="285739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9" name="Rounded Rectangle 27">
            <a:extLst>
              <a:ext uri="{FF2B5EF4-FFF2-40B4-BE49-F238E27FC236}">
                <a16:creationId xmlns:a16="http://schemas.microsoft.com/office/drawing/2014/main" id="{1B817A37-B852-096D-F7C6-8AEB3F60D11F}"/>
              </a:ext>
            </a:extLst>
          </p:cNvPr>
          <p:cNvSpPr/>
          <p:nvPr/>
        </p:nvSpPr>
        <p:spPr>
          <a:xfrm>
            <a:off x="3753656" y="1486395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Исследование рынка и конкурентов, создание команды </a:t>
            </a:r>
            <a:endParaRPr lang="en-US" sz="800" b="1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0" name="Round Same Side Corner Rectangle 212">
            <a:extLst>
              <a:ext uri="{FF2B5EF4-FFF2-40B4-BE49-F238E27FC236}">
                <a16:creationId xmlns:a16="http://schemas.microsoft.com/office/drawing/2014/main" id="{3B12AFD7-0D37-D635-D82A-445A0BEE7E13}"/>
              </a:ext>
            </a:extLst>
          </p:cNvPr>
          <p:cNvSpPr/>
          <p:nvPr/>
        </p:nvSpPr>
        <p:spPr>
          <a:xfrm rot="16200000">
            <a:off x="3649785" y="1590263"/>
            <a:ext cx="285741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1" name="Rounded Rectangle 27">
            <a:extLst>
              <a:ext uri="{FF2B5EF4-FFF2-40B4-BE49-F238E27FC236}">
                <a16:creationId xmlns:a16="http://schemas.microsoft.com/office/drawing/2014/main" id="{A87F2786-1CDD-DDBC-6750-56887AF7901F}"/>
              </a:ext>
            </a:extLst>
          </p:cNvPr>
          <p:cNvSpPr/>
          <p:nvPr/>
        </p:nvSpPr>
        <p:spPr>
          <a:xfrm>
            <a:off x="6612288" y="1495189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Маркетинг, привлечение компаний и инвесторов</a:t>
            </a:r>
            <a:endParaRPr lang="en-US" sz="800" b="1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Round Same Side Corner Rectangle 212">
            <a:extLst>
              <a:ext uri="{FF2B5EF4-FFF2-40B4-BE49-F238E27FC236}">
                <a16:creationId xmlns:a16="http://schemas.microsoft.com/office/drawing/2014/main" id="{0D3892A7-C549-8180-9400-60F7D0CB9D58}"/>
              </a:ext>
            </a:extLst>
          </p:cNvPr>
          <p:cNvSpPr/>
          <p:nvPr/>
        </p:nvSpPr>
        <p:spPr>
          <a:xfrm rot="16200000">
            <a:off x="6508417" y="1599057"/>
            <a:ext cx="285741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3" name="Rounded Rectangle 119">
            <a:extLst>
              <a:ext uri="{FF2B5EF4-FFF2-40B4-BE49-F238E27FC236}">
                <a16:creationId xmlns:a16="http://schemas.microsoft.com/office/drawing/2014/main" id="{6829DDDB-ADC9-D88E-1D91-29F520D9194B}"/>
              </a:ext>
            </a:extLst>
          </p:cNvPr>
          <p:cNvSpPr/>
          <p:nvPr/>
        </p:nvSpPr>
        <p:spPr>
          <a:xfrm>
            <a:off x="6612288" y="3402530"/>
            <a:ext cx="2364409" cy="285745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Развитие системы безопасности и защиты данных</a:t>
            </a:r>
            <a:endParaRPr lang="en-US" sz="800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Round Same Side Corner Rectangle 212">
            <a:extLst>
              <a:ext uri="{FF2B5EF4-FFF2-40B4-BE49-F238E27FC236}">
                <a16:creationId xmlns:a16="http://schemas.microsoft.com/office/drawing/2014/main" id="{E09E6352-4C53-4F5D-DEA9-3097A70C81EA}"/>
              </a:ext>
            </a:extLst>
          </p:cNvPr>
          <p:cNvSpPr/>
          <p:nvPr/>
        </p:nvSpPr>
        <p:spPr>
          <a:xfrm rot="16200000">
            <a:off x="6508416" y="3506402"/>
            <a:ext cx="285742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5" name="Rounded Rectangle 27">
            <a:extLst>
              <a:ext uri="{FF2B5EF4-FFF2-40B4-BE49-F238E27FC236}">
                <a16:creationId xmlns:a16="http://schemas.microsoft.com/office/drawing/2014/main" id="{BF46BEDA-5953-3523-541A-5E6FEBCBA680}"/>
              </a:ext>
            </a:extLst>
          </p:cNvPr>
          <p:cNvSpPr/>
          <p:nvPr/>
        </p:nvSpPr>
        <p:spPr>
          <a:xfrm>
            <a:off x="9476656" y="1495189"/>
            <a:ext cx="2364410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Партнерства и международное развитие</a:t>
            </a:r>
            <a:endParaRPr lang="en-US" sz="800" b="1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7" name="Round Same Side Corner Rectangle 212">
            <a:extLst>
              <a:ext uri="{FF2B5EF4-FFF2-40B4-BE49-F238E27FC236}">
                <a16:creationId xmlns:a16="http://schemas.microsoft.com/office/drawing/2014/main" id="{F60C3146-47D6-BA28-7527-203608BFE0EE}"/>
              </a:ext>
            </a:extLst>
          </p:cNvPr>
          <p:cNvSpPr/>
          <p:nvPr/>
        </p:nvSpPr>
        <p:spPr>
          <a:xfrm rot="16200000">
            <a:off x="9372785" y="1599057"/>
            <a:ext cx="285741" cy="77996"/>
          </a:xfrm>
          <a:prstGeom prst="round2SameRect">
            <a:avLst>
              <a:gd name="adj1" fmla="val 32103"/>
              <a:gd name="adj2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08" name="Group 114">
            <a:extLst>
              <a:ext uri="{FF2B5EF4-FFF2-40B4-BE49-F238E27FC236}">
                <a16:creationId xmlns:a16="http://schemas.microsoft.com/office/drawing/2014/main" id="{5933B333-3CFE-613A-5F0C-C31C4EFD5895}"/>
              </a:ext>
            </a:extLst>
          </p:cNvPr>
          <p:cNvGrpSpPr/>
          <p:nvPr/>
        </p:nvGrpSpPr>
        <p:grpSpPr>
          <a:xfrm>
            <a:off x="9476658" y="2981125"/>
            <a:ext cx="2364409" cy="727531"/>
            <a:chOff x="1047221" y="2292213"/>
            <a:chExt cx="2045136" cy="886506"/>
          </a:xfrm>
        </p:grpSpPr>
        <p:grpSp>
          <p:nvGrpSpPr>
            <p:cNvPr id="111" name="Group 117">
              <a:extLst>
                <a:ext uri="{FF2B5EF4-FFF2-40B4-BE49-F238E27FC236}">
                  <a16:creationId xmlns:a16="http://schemas.microsoft.com/office/drawing/2014/main" id="{407045A8-50A9-225E-7428-482439428575}"/>
                </a:ext>
              </a:extLst>
            </p:cNvPr>
            <p:cNvGrpSpPr/>
            <p:nvPr/>
          </p:nvGrpSpPr>
          <p:grpSpPr>
            <a:xfrm>
              <a:off x="1047221" y="2292213"/>
              <a:ext cx="2045136" cy="449349"/>
              <a:chOff x="2395808" y="1908054"/>
              <a:chExt cx="2045136" cy="582054"/>
            </a:xfrm>
          </p:grpSpPr>
          <p:sp>
            <p:nvSpPr>
              <p:cNvPr id="133" name="Rounded Rectangle 121">
                <a:extLst>
                  <a:ext uri="{FF2B5EF4-FFF2-40B4-BE49-F238E27FC236}">
                    <a16:creationId xmlns:a16="http://schemas.microsoft.com/office/drawing/2014/main" id="{C8E9292A-CDDB-143C-CE3F-A0B648AD5D6C}"/>
                  </a:ext>
                </a:extLst>
              </p:cNvPr>
              <p:cNvSpPr/>
              <p:nvPr/>
            </p:nvSpPr>
            <p:spPr>
              <a:xfrm>
                <a:off x="2395808" y="1908057"/>
                <a:ext cx="2045136" cy="578449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Развитие международного сообщества пользователей и инвесторов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8" name="Round Same Side Corner Rectangle 212">
                <a:extLst>
                  <a:ext uri="{FF2B5EF4-FFF2-40B4-BE49-F238E27FC236}">
                    <a16:creationId xmlns:a16="http://schemas.microsoft.com/office/drawing/2014/main" id="{5BCCABED-E993-9BAD-0E0D-2F6A3645A7FF}"/>
                  </a:ext>
                </a:extLst>
              </p:cNvPr>
              <p:cNvSpPr/>
              <p:nvPr/>
            </p:nvSpPr>
            <p:spPr>
              <a:xfrm rot="16200000">
                <a:off x="2138514" y="2165348"/>
                <a:ext cx="582054" cy="67466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A52B8FAA-71B9-98BF-CC71-DAA786CAA958}"/>
                </a:ext>
              </a:extLst>
            </p:cNvPr>
            <p:cNvGrpSpPr/>
            <p:nvPr/>
          </p:nvGrpSpPr>
          <p:grpSpPr>
            <a:xfrm>
              <a:off x="1047221" y="2830534"/>
              <a:ext cx="2045136" cy="348185"/>
              <a:chOff x="2401583" y="2026896"/>
              <a:chExt cx="2045136" cy="451013"/>
            </a:xfrm>
          </p:grpSpPr>
          <p:sp>
            <p:nvSpPr>
              <p:cNvPr id="131" name="Rounded Rectangle 119">
                <a:extLst>
                  <a:ext uri="{FF2B5EF4-FFF2-40B4-BE49-F238E27FC236}">
                    <a16:creationId xmlns:a16="http://schemas.microsoft.com/office/drawing/2014/main" id="{95A23053-0041-19C5-31D7-2DC5BC856BE9}"/>
                  </a:ext>
                </a:extLst>
              </p:cNvPr>
              <p:cNvSpPr/>
              <p:nvPr/>
            </p:nvSpPr>
            <p:spPr>
              <a:xfrm>
                <a:off x="2401583" y="2026898"/>
                <a:ext cx="2045136" cy="451011"/>
              </a:xfrm>
              <a:prstGeom prst="roundRect">
                <a:avLst>
                  <a:gd name="adj" fmla="val 1025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254000" dist="114300" dir="2940000" algn="l" rotWithShape="0">
                  <a:schemeClr val="bg1">
                    <a:lumMod val="65000"/>
                    <a:alpha val="18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0" rIns="72000" bIns="0" rtlCol="0" anchor="ctr"/>
              <a:lstStyle/>
              <a:p>
                <a:r>
                  <a:rPr lang="ru-RU" sz="800" spc="2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entury Gothic" panose="020B0502020202020204" pitchFamily="34" charset="0"/>
                  </a:rPr>
                  <a:t>Организация событий и конференций для продвижения компании</a:t>
                </a:r>
                <a:endParaRPr lang="en-US" sz="8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 Same Side Corner Rectangle 212">
                <a:extLst>
                  <a:ext uri="{FF2B5EF4-FFF2-40B4-BE49-F238E27FC236}">
                    <a16:creationId xmlns:a16="http://schemas.microsoft.com/office/drawing/2014/main" id="{489771B5-E918-6C92-CFE8-BE18EDA16D1B}"/>
                  </a:ext>
                </a:extLst>
              </p:cNvPr>
              <p:cNvSpPr/>
              <p:nvPr/>
            </p:nvSpPr>
            <p:spPr>
              <a:xfrm rot="16200000">
                <a:off x="2209813" y="2218667"/>
                <a:ext cx="451006" cy="67464"/>
              </a:xfrm>
              <a:prstGeom prst="round2SameRect">
                <a:avLst>
                  <a:gd name="adj1" fmla="val 32103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</p:grpSp>
      </p:grpSp>
      <p:sp>
        <p:nvSpPr>
          <p:cNvPr id="150" name="AutoShape 19">
            <a:extLst>
              <a:ext uri="{FF2B5EF4-FFF2-40B4-BE49-F238E27FC236}">
                <a16:creationId xmlns:a16="http://schemas.microsoft.com/office/drawing/2014/main" id="{8F2A8D43-BF63-3A10-1D8B-55C668AD7BD6}"/>
              </a:ext>
            </a:extLst>
          </p:cNvPr>
          <p:cNvSpPr>
            <a:spLocks/>
          </p:cNvSpPr>
          <p:nvPr/>
        </p:nvSpPr>
        <p:spPr bwMode="auto">
          <a:xfrm rot="5400000">
            <a:off x="9046587" y="1277987"/>
            <a:ext cx="367896" cy="56853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accent2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6A95AF-5BA3-C0F2-5180-CE808A0D7DAC}"/>
              </a:ext>
            </a:extLst>
          </p:cNvPr>
          <p:cNvSpPr txBox="1"/>
          <p:nvPr/>
        </p:nvSpPr>
        <p:spPr>
          <a:xfrm>
            <a:off x="8263981" y="3984719"/>
            <a:ext cx="1970734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2020 - 2024</a:t>
            </a:r>
          </a:p>
        </p:txBody>
      </p:sp>
      <p:sp>
        <p:nvSpPr>
          <p:cNvPr id="159" name="AutoShape 19">
            <a:extLst>
              <a:ext uri="{FF2B5EF4-FFF2-40B4-BE49-F238E27FC236}">
                <a16:creationId xmlns:a16="http://schemas.microsoft.com/office/drawing/2014/main" id="{D12EC6AA-D1D3-BD2A-D446-759DBA07F347}"/>
              </a:ext>
            </a:extLst>
          </p:cNvPr>
          <p:cNvSpPr>
            <a:spLocks/>
          </p:cNvSpPr>
          <p:nvPr/>
        </p:nvSpPr>
        <p:spPr bwMode="auto">
          <a:xfrm rot="5400000">
            <a:off x="3322431" y="1276158"/>
            <a:ext cx="367896" cy="568548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50000"/>
            </a:schemeClr>
          </a:solidFill>
          <a:ln w="38100">
            <a:noFill/>
          </a:ln>
          <a:effectLst/>
        </p:spPr>
        <p:txBody>
          <a:bodyPr lIns="0" tIns="0" rIns="0" bIns="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ru-RU" altLang="ru-RU" sz="1200" b="1" spc="300" dirty="0">
              <a:solidFill>
                <a:schemeClr val="tx1"/>
              </a:solidFill>
              <a:latin typeface="Century Gothic" panose="020B0502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DA0064-2E29-FB39-156C-1C2AA1D0637F}"/>
              </a:ext>
            </a:extLst>
          </p:cNvPr>
          <p:cNvSpPr txBox="1"/>
          <p:nvPr/>
        </p:nvSpPr>
        <p:spPr>
          <a:xfrm>
            <a:off x="1541627" y="3984719"/>
            <a:ext cx="3967832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20</a:t>
            </a:r>
            <a:r>
              <a:rPr kumimoji="0" lang="en-US" sz="11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18 - 2020</a:t>
            </a:r>
          </a:p>
        </p:txBody>
      </p:sp>
      <p:sp>
        <p:nvSpPr>
          <p:cNvPr id="164" name="Rounded Rectangle 185">
            <a:extLst>
              <a:ext uri="{FF2B5EF4-FFF2-40B4-BE49-F238E27FC236}">
                <a16:creationId xmlns:a16="http://schemas.microsoft.com/office/drawing/2014/main" id="{A575B154-E96F-6C85-96AA-C7830F121B66}"/>
              </a:ext>
            </a:extLst>
          </p:cNvPr>
          <p:cNvSpPr/>
          <p:nvPr/>
        </p:nvSpPr>
        <p:spPr>
          <a:xfrm>
            <a:off x="6612295" y="6136170"/>
            <a:ext cx="5228775" cy="285741"/>
          </a:xfrm>
          <a:prstGeom prst="roundRect">
            <a:avLst>
              <a:gd name="adj" fmla="val 10256"/>
            </a:avLst>
          </a:prstGeom>
          <a:solidFill>
            <a:schemeClr val="bg1"/>
          </a:solidFill>
          <a:ln>
            <a:noFill/>
          </a:ln>
          <a:effectLst>
            <a:outerShdw blurRad="254000" dist="114300" dir="2940000" algn="l" rotWithShape="0">
              <a:schemeClr val="bg1">
                <a:lumMod val="6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72000" bIns="0" rtlCol="0" anchor="ctr"/>
          <a:lstStyle/>
          <a:p>
            <a:r>
              <a:rPr lang="ru-RU" sz="8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Обучение и развитие команды, включая специалистов по поддержке клиентов, маркетингу и разработке продуктов</a:t>
            </a:r>
            <a:endParaRPr lang="en-US" sz="800" spc="2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1" name="Round Same Side Corner Rectangle 212">
            <a:extLst>
              <a:ext uri="{FF2B5EF4-FFF2-40B4-BE49-F238E27FC236}">
                <a16:creationId xmlns:a16="http://schemas.microsoft.com/office/drawing/2014/main" id="{0AC6553F-3CB9-620B-4DB1-68E7978596A5}"/>
              </a:ext>
            </a:extLst>
          </p:cNvPr>
          <p:cNvSpPr/>
          <p:nvPr/>
        </p:nvSpPr>
        <p:spPr>
          <a:xfrm rot="16200000">
            <a:off x="6508428" y="6240038"/>
            <a:ext cx="285746" cy="78005"/>
          </a:xfrm>
          <a:prstGeom prst="round2SameRect">
            <a:avLst>
              <a:gd name="adj1" fmla="val 32103"/>
              <a:gd name="adj2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8922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5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61" grpId="0" animBg="1"/>
      <p:bldP spid="10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0" grpId="0"/>
      <p:bldP spid="21" grpId="0"/>
      <p:bldP spid="22" grpId="0"/>
      <p:bldP spid="23" grpId="0"/>
      <p:bldP spid="24" grpId="0"/>
      <p:bldP spid="26" grpId="0"/>
      <p:bldP spid="78" grpId="0" animBg="1"/>
      <p:bldP spid="79" grpId="0" animBg="1"/>
      <p:bldP spid="80" grpId="0" animBg="1"/>
      <p:bldP spid="90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50" grpId="0" animBg="1"/>
      <p:bldP spid="151" grpId="0"/>
      <p:bldP spid="159" grpId="0" animBg="1"/>
      <p:bldP spid="160" grpId="0"/>
      <p:bldP spid="164" grpId="0" animBg="1"/>
      <p:bldP spid="1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7E91B7F-BA6F-984C-A850-636D62B87511}"/>
              </a:ext>
            </a:extLst>
          </p:cNvPr>
          <p:cNvSpPr txBox="1"/>
          <p:nvPr/>
        </p:nvSpPr>
        <p:spPr>
          <a:xfrm>
            <a:off x="3637405" y="215212"/>
            <a:ext cx="613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tx2"/>
                </a:solidFill>
                <a:latin typeface="Century Gothic" panose="020B0502020202020204" pitchFamily="34" charset="0"/>
              </a:rPr>
              <a:t>СТРАТЕГИЧЕСКАЯ ДОРОЖНАЯ КАРТА</a:t>
            </a:r>
            <a:endParaRPr lang="en-US" sz="2400" b="1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B503F6-E32E-784F-B5BB-00BD665B40B8}"/>
              </a:ext>
            </a:extLst>
          </p:cNvPr>
          <p:cNvGrpSpPr/>
          <p:nvPr/>
        </p:nvGrpSpPr>
        <p:grpSpPr>
          <a:xfrm>
            <a:off x="358507" y="3419078"/>
            <a:ext cx="11474986" cy="782413"/>
            <a:chOff x="358507" y="2762125"/>
            <a:chExt cx="11474986" cy="782413"/>
          </a:xfrm>
        </p:grpSpPr>
        <p:sp>
          <p:nvSpPr>
            <p:cNvPr id="27" name="Google Shape;205;p34">
              <a:extLst>
                <a:ext uri="{FF2B5EF4-FFF2-40B4-BE49-F238E27FC236}">
                  <a16:creationId xmlns:a16="http://schemas.microsoft.com/office/drawing/2014/main" id="{0ED170FA-510F-5345-B78B-ECB270E367D9}"/>
                </a:ext>
              </a:extLst>
            </p:cNvPr>
            <p:cNvSpPr/>
            <p:nvPr/>
          </p:nvSpPr>
          <p:spPr>
            <a:xfrm>
              <a:off x="358507" y="2762125"/>
              <a:ext cx="11474986" cy="782413"/>
            </a:xfrm>
            <a:prstGeom prst="roundRect">
              <a:avLst>
                <a:gd name="adj" fmla="val 10372"/>
              </a:avLst>
            </a:prstGeom>
            <a:solidFill>
              <a:schemeClr val="bg2">
                <a:alpha val="50000"/>
              </a:schemeClr>
            </a:solidFill>
            <a:ln w="254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720;p43">
              <a:extLst>
                <a:ext uri="{FF2B5EF4-FFF2-40B4-BE49-F238E27FC236}">
                  <a16:creationId xmlns:a16="http://schemas.microsoft.com/office/drawing/2014/main" id="{2A8745DB-9976-1940-87C6-FEEE59469610}"/>
                </a:ext>
              </a:extLst>
            </p:cNvPr>
            <p:cNvSpPr txBox="1"/>
            <p:nvPr/>
          </p:nvSpPr>
          <p:spPr>
            <a:xfrm>
              <a:off x="699270" y="2974189"/>
              <a:ext cx="1101011" cy="3848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ts val="19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b="1" dirty="0">
                  <a:latin typeface="Century Gothic" panose="020B0502020202020204" pitchFamily="34" charset="0"/>
                  <a:ea typeface="Poppins"/>
                  <a:cs typeface="Poppins"/>
                  <a:sym typeface="Poppins"/>
                </a:rPr>
                <a:t>ПОДХОД</a:t>
              </a:r>
              <a:endParaRPr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0FE249-70A7-5C49-A708-D7DF2372C80E}"/>
              </a:ext>
            </a:extLst>
          </p:cNvPr>
          <p:cNvGrpSpPr/>
          <p:nvPr/>
        </p:nvGrpSpPr>
        <p:grpSpPr>
          <a:xfrm>
            <a:off x="358507" y="1019858"/>
            <a:ext cx="11474986" cy="1287251"/>
            <a:chOff x="358507" y="1019858"/>
            <a:chExt cx="11474986" cy="631139"/>
          </a:xfrm>
        </p:grpSpPr>
        <p:sp>
          <p:nvSpPr>
            <p:cNvPr id="4" name="Google Shape;205;p34">
              <a:extLst>
                <a:ext uri="{FF2B5EF4-FFF2-40B4-BE49-F238E27FC236}">
                  <a16:creationId xmlns:a16="http://schemas.microsoft.com/office/drawing/2014/main" id="{1E6E94D3-805D-9948-BC0A-C81FA6455C09}"/>
                </a:ext>
              </a:extLst>
            </p:cNvPr>
            <p:cNvSpPr/>
            <p:nvPr/>
          </p:nvSpPr>
          <p:spPr>
            <a:xfrm>
              <a:off x="358507" y="1019858"/>
              <a:ext cx="11474986" cy="631139"/>
            </a:xfrm>
            <a:prstGeom prst="roundRect">
              <a:avLst>
                <a:gd name="adj" fmla="val 15532"/>
              </a:avLst>
            </a:prstGeom>
            <a:solidFill>
              <a:schemeClr val="bg2">
                <a:alpha val="70000"/>
              </a:schemeClr>
            </a:solidFill>
            <a:ln w="254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720;p43">
              <a:extLst>
                <a:ext uri="{FF2B5EF4-FFF2-40B4-BE49-F238E27FC236}">
                  <a16:creationId xmlns:a16="http://schemas.microsoft.com/office/drawing/2014/main" id="{4C962250-6250-E249-A1D4-25B64737C77C}"/>
                </a:ext>
              </a:extLst>
            </p:cNvPr>
            <p:cNvSpPr txBox="1"/>
            <p:nvPr/>
          </p:nvSpPr>
          <p:spPr>
            <a:xfrm>
              <a:off x="578108" y="1211967"/>
              <a:ext cx="1313792" cy="246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b="1" dirty="0">
                  <a:latin typeface="Century Gothic" panose="020B0502020202020204" pitchFamily="34" charset="0"/>
                  <a:ea typeface="Poppins"/>
                  <a:cs typeface="Poppins"/>
                  <a:sym typeface="Poppins"/>
                </a:rPr>
                <a:t>МИССИЯ</a:t>
              </a:r>
              <a:endParaRPr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Google Shape;1360;p59">
            <a:extLst>
              <a:ext uri="{FF2B5EF4-FFF2-40B4-BE49-F238E27FC236}">
                <a16:creationId xmlns:a16="http://schemas.microsoft.com/office/drawing/2014/main" id="{C6107723-068B-9A40-AD38-7E18665202A1}"/>
              </a:ext>
            </a:extLst>
          </p:cNvPr>
          <p:cNvSpPr txBox="1"/>
          <p:nvPr/>
        </p:nvSpPr>
        <p:spPr>
          <a:xfrm>
            <a:off x="2715664" y="1126703"/>
            <a:ext cx="8325436" cy="1110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K SOLUTIONS призвана стать ведущим интернет-сервисом, обеспечивающим инвесторам и компаниям простой и прозрачный доступ к финансированию. Наша цель - объединять, поддерживать и информировать усилия для улучшения положения отдельных лиц и сообществ через </a:t>
            </a:r>
            <a:r>
              <a:rPr lang="ru-RU" sz="800" dirty="0" err="1">
                <a:latin typeface="Century Gothic" panose="020B0502020202020204" pitchFamily="34" charset="0"/>
                <a:ea typeface="Lato"/>
                <a:cs typeface="Lato"/>
                <a:sym typeface="Lato"/>
              </a:rPr>
              <a:t>краудлендинговую</a:t>
            </a:r>
            <a:r>
              <a:rPr lang="ru-RU" sz="800" dirty="0">
                <a:latin typeface="Century Gothic" panose="020B0502020202020204" pitchFamily="34" charset="0"/>
                <a:ea typeface="Lato"/>
                <a:cs typeface="Lato"/>
                <a:sym typeface="Lato"/>
              </a:rPr>
              <a:t> платформу, основанную на ценностях сочувствия, справедливости, целостности и открытости. Мы стремимся создать сообщество, в котором каждый участник чувствует себя признанным и поддержанным, обеспечивая прозрачность и честность в каждом аспекте нашей деятельности. Наша миссия - дать возможность каждому воплотить свои идеи и проекты в реальность, содействуя развитию экономики и общества в целом</a:t>
            </a:r>
            <a:endParaRPr sz="800" b="1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983C23-CDFD-9240-BE52-106A271E8485}"/>
              </a:ext>
            </a:extLst>
          </p:cNvPr>
          <p:cNvGrpSpPr/>
          <p:nvPr/>
        </p:nvGrpSpPr>
        <p:grpSpPr>
          <a:xfrm>
            <a:off x="358507" y="2368377"/>
            <a:ext cx="11474986" cy="990274"/>
            <a:chOff x="358507" y="1711424"/>
            <a:chExt cx="11474986" cy="990274"/>
          </a:xfrm>
        </p:grpSpPr>
        <p:sp>
          <p:nvSpPr>
            <p:cNvPr id="15" name="Google Shape;205;p34">
              <a:extLst>
                <a:ext uri="{FF2B5EF4-FFF2-40B4-BE49-F238E27FC236}">
                  <a16:creationId xmlns:a16="http://schemas.microsoft.com/office/drawing/2014/main" id="{124ECAD0-5377-E345-A618-175C8D37318A}"/>
                </a:ext>
              </a:extLst>
            </p:cNvPr>
            <p:cNvSpPr/>
            <p:nvPr/>
          </p:nvSpPr>
          <p:spPr>
            <a:xfrm>
              <a:off x="358507" y="1711424"/>
              <a:ext cx="11474986" cy="990274"/>
            </a:xfrm>
            <a:prstGeom prst="roundRect">
              <a:avLst>
                <a:gd name="adj" fmla="val 9931"/>
              </a:avLst>
            </a:prstGeom>
            <a:solidFill>
              <a:schemeClr val="bg2">
                <a:alpha val="50000"/>
              </a:schemeClr>
            </a:solidFill>
            <a:ln w="254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20;p43">
              <a:extLst>
                <a:ext uri="{FF2B5EF4-FFF2-40B4-BE49-F238E27FC236}">
                  <a16:creationId xmlns:a16="http://schemas.microsoft.com/office/drawing/2014/main" id="{D029A4FF-BAB7-A145-9E5A-D7F5CFBBE8A9}"/>
                </a:ext>
              </a:extLst>
            </p:cNvPr>
            <p:cNvSpPr txBox="1"/>
            <p:nvPr/>
          </p:nvSpPr>
          <p:spPr>
            <a:xfrm>
              <a:off x="578108" y="2064545"/>
              <a:ext cx="1313792" cy="2840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b="1" dirty="0">
                  <a:latin typeface="Century Gothic" panose="020B0502020202020204" pitchFamily="34" charset="0"/>
                  <a:ea typeface="Poppins"/>
                  <a:cs typeface="Poppins"/>
                  <a:sym typeface="Poppins"/>
                </a:rPr>
                <a:t>ПОКАЗАТЕЛИ</a:t>
              </a:r>
              <a:endParaRPr sz="12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Google Shape;1360;p59">
            <a:extLst>
              <a:ext uri="{FF2B5EF4-FFF2-40B4-BE49-F238E27FC236}">
                <a16:creationId xmlns:a16="http://schemas.microsoft.com/office/drawing/2014/main" id="{CF2E7150-B2F7-E146-B463-8DFFD6D36DC3}"/>
              </a:ext>
            </a:extLst>
          </p:cNvPr>
          <p:cNvSpPr txBox="1"/>
          <p:nvPr/>
        </p:nvSpPr>
        <p:spPr>
          <a:xfrm>
            <a:off x="2522209" y="2813440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Средневзвешенная ставка за 30 дней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Google Shape;205;p34">
            <a:extLst>
              <a:ext uri="{FF2B5EF4-FFF2-40B4-BE49-F238E27FC236}">
                <a16:creationId xmlns:a16="http://schemas.microsoft.com/office/drawing/2014/main" id="{E83FD70A-CB15-7248-8F8D-57A488A49CB0}"/>
              </a:ext>
            </a:extLst>
          </p:cNvPr>
          <p:cNvSpPr/>
          <p:nvPr/>
        </p:nvSpPr>
        <p:spPr>
          <a:xfrm>
            <a:off x="2652628" y="2496321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25,2%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360;p59">
            <a:extLst>
              <a:ext uri="{FF2B5EF4-FFF2-40B4-BE49-F238E27FC236}">
                <a16:creationId xmlns:a16="http://schemas.microsoft.com/office/drawing/2014/main" id="{8036118E-F1D0-7A4E-BAF7-2EE0A5A0FE4A}"/>
              </a:ext>
            </a:extLst>
          </p:cNvPr>
          <p:cNvSpPr txBox="1"/>
          <p:nvPr/>
        </p:nvSpPr>
        <p:spPr>
          <a:xfrm>
            <a:off x="4006478" y="2823310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Выдано займов бизнесу 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Google Shape;205;p34">
            <a:extLst>
              <a:ext uri="{FF2B5EF4-FFF2-40B4-BE49-F238E27FC236}">
                <a16:creationId xmlns:a16="http://schemas.microsoft.com/office/drawing/2014/main" id="{97692B61-08F3-E346-B586-29E931562EDF}"/>
              </a:ext>
            </a:extLst>
          </p:cNvPr>
          <p:cNvSpPr/>
          <p:nvPr/>
        </p:nvSpPr>
        <p:spPr>
          <a:xfrm>
            <a:off x="4136897" y="2506192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$18,7 млрд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60;p59">
            <a:extLst>
              <a:ext uri="{FF2B5EF4-FFF2-40B4-BE49-F238E27FC236}">
                <a16:creationId xmlns:a16="http://schemas.microsoft.com/office/drawing/2014/main" id="{CEC315A3-BE7D-1646-ABD8-4F0EF1933566}"/>
              </a:ext>
            </a:extLst>
          </p:cNvPr>
          <p:cNvSpPr txBox="1"/>
          <p:nvPr/>
        </p:nvSpPr>
        <p:spPr>
          <a:xfrm>
            <a:off x="5490029" y="2819718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Инвесторов на платформе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Google Shape;205;p34">
            <a:extLst>
              <a:ext uri="{FF2B5EF4-FFF2-40B4-BE49-F238E27FC236}">
                <a16:creationId xmlns:a16="http://schemas.microsoft.com/office/drawing/2014/main" id="{E2396521-F7D7-434A-97F8-55CF7E3D3035}"/>
              </a:ext>
            </a:extLst>
          </p:cNvPr>
          <p:cNvSpPr/>
          <p:nvPr/>
        </p:nvSpPr>
        <p:spPr>
          <a:xfrm>
            <a:off x="5620448" y="2502599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148 704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360;p59">
            <a:extLst>
              <a:ext uri="{FF2B5EF4-FFF2-40B4-BE49-F238E27FC236}">
                <a16:creationId xmlns:a16="http://schemas.microsoft.com/office/drawing/2014/main" id="{6BB83E40-DFF3-3242-81A4-A8D8F28460E1}"/>
              </a:ext>
            </a:extLst>
          </p:cNvPr>
          <p:cNvSpPr txBox="1"/>
          <p:nvPr/>
        </p:nvSpPr>
        <p:spPr>
          <a:xfrm>
            <a:off x="6935994" y="2813439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Общая </a:t>
            </a:r>
            <a:r>
              <a:rPr lang="ru-RU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дефолтность</a:t>
            </a: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 за весь период рабаты компании 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K SOLUTIONS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Google Shape;205;p34">
            <a:extLst>
              <a:ext uri="{FF2B5EF4-FFF2-40B4-BE49-F238E27FC236}">
                <a16:creationId xmlns:a16="http://schemas.microsoft.com/office/drawing/2014/main" id="{2E7846F6-A71C-3C4A-BCA5-1A5F54A01BFD}"/>
              </a:ext>
            </a:extLst>
          </p:cNvPr>
          <p:cNvSpPr/>
          <p:nvPr/>
        </p:nvSpPr>
        <p:spPr>
          <a:xfrm>
            <a:off x="7066413" y="2496321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2,4% 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360;p59">
            <a:extLst>
              <a:ext uri="{FF2B5EF4-FFF2-40B4-BE49-F238E27FC236}">
                <a16:creationId xmlns:a16="http://schemas.microsoft.com/office/drawing/2014/main" id="{C6508277-6C40-E645-8905-932795778262}"/>
              </a:ext>
            </a:extLst>
          </p:cNvPr>
          <p:cNvSpPr txBox="1"/>
          <p:nvPr/>
        </p:nvSpPr>
        <p:spPr>
          <a:xfrm>
            <a:off x="8403560" y="2809770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Уникальных компаний профинансировано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Google Shape;205;p34">
            <a:extLst>
              <a:ext uri="{FF2B5EF4-FFF2-40B4-BE49-F238E27FC236}">
                <a16:creationId xmlns:a16="http://schemas.microsoft.com/office/drawing/2014/main" id="{721BBF46-6D22-5F4E-96C4-7E7F1A7AF773}"/>
              </a:ext>
            </a:extLst>
          </p:cNvPr>
          <p:cNvSpPr/>
          <p:nvPr/>
        </p:nvSpPr>
        <p:spPr>
          <a:xfrm>
            <a:off x="8533979" y="2492651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3 400 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360;p59">
            <a:extLst>
              <a:ext uri="{FF2B5EF4-FFF2-40B4-BE49-F238E27FC236}">
                <a16:creationId xmlns:a16="http://schemas.microsoft.com/office/drawing/2014/main" id="{36C4C0AE-C3C2-D74F-9204-E8D8932F5026}"/>
              </a:ext>
            </a:extLst>
          </p:cNvPr>
          <p:cNvSpPr txBox="1"/>
          <p:nvPr/>
        </p:nvSpPr>
        <p:spPr>
          <a:xfrm>
            <a:off x="2542078" y="3595871"/>
            <a:ext cx="1819786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постоянно ищем новаторские подходы и технологии, чтобы изменить игру в сфере финансов и инвестиций.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Google Shape;1360;p59">
            <a:extLst>
              <a:ext uri="{FF2B5EF4-FFF2-40B4-BE49-F238E27FC236}">
                <a16:creationId xmlns:a16="http://schemas.microsoft.com/office/drawing/2014/main" id="{E541A389-6558-D948-9643-EC413A526D2C}"/>
              </a:ext>
            </a:extLst>
          </p:cNvPr>
          <p:cNvSpPr txBox="1"/>
          <p:nvPr/>
        </p:nvSpPr>
        <p:spPr>
          <a:xfrm>
            <a:off x="5409794" y="3631142"/>
            <a:ext cx="2124096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ценим открытость и доверие, стремясь к прозрачным отношениям и честному обмену информацией с нашими клиентами и партнерами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Google Shape;1360;p59">
            <a:extLst>
              <a:ext uri="{FF2B5EF4-FFF2-40B4-BE49-F238E27FC236}">
                <a16:creationId xmlns:a16="http://schemas.microsoft.com/office/drawing/2014/main" id="{01EEF2AF-2E94-B541-9894-0F46936B2AFE}"/>
              </a:ext>
            </a:extLst>
          </p:cNvPr>
          <p:cNvSpPr txBox="1"/>
          <p:nvPr/>
        </p:nvSpPr>
        <p:spPr>
          <a:xfrm>
            <a:off x="8581821" y="3606094"/>
            <a:ext cx="2635312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готовы быстро адаптироваться к изменяющимся условиям рынка и потребностям наших клиентов, чтобы эффективно реагировать на вызовы и возможности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8A07FE-198C-D747-A2EA-694C33125365}"/>
              </a:ext>
            </a:extLst>
          </p:cNvPr>
          <p:cNvGrpSpPr/>
          <p:nvPr/>
        </p:nvGrpSpPr>
        <p:grpSpPr>
          <a:xfrm>
            <a:off x="358507" y="4218451"/>
            <a:ext cx="11474986" cy="2179023"/>
            <a:chOff x="358507" y="3604967"/>
            <a:chExt cx="11474986" cy="2179023"/>
          </a:xfrm>
        </p:grpSpPr>
        <p:sp>
          <p:nvSpPr>
            <p:cNvPr id="35" name="Google Shape;205;p34">
              <a:extLst>
                <a:ext uri="{FF2B5EF4-FFF2-40B4-BE49-F238E27FC236}">
                  <a16:creationId xmlns:a16="http://schemas.microsoft.com/office/drawing/2014/main" id="{34720475-A08F-2B43-993A-7A18AB0BE135}"/>
                </a:ext>
              </a:extLst>
            </p:cNvPr>
            <p:cNvSpPr/>
            <p:nvPr/>
          </p:nvSpPr>
          <p:spPr>
            <a:xfrm>
              <a:off x="358507" y="3604967"/>
              <a:ext cx="11474986" cy="2179023"/>
            </a:xfrm>
            <a:prstGeom prst="roundRect">
              <a:avLst>
                <a:gd name="adj" fmla="val 4110"/>
              </a:avLst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 w="254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20;p43">
              <a:extLst>
                <a:ext uri="{FF2B5EF4-FFF2-40B4-BE49-F238E27FC236}">
                  <a16:creationId xmlns:a16="http://schemas.microsoft.com/office/drawing/2014/main" id="{8546E9F0-F04F-0A4D-831C-AEC5B233E0B7}"/>
                </a:ext>
              </a:extLst>
            </p:cNvPr>
            <p:cNvSpPr txBox="1"/>
            <p:nvPr/>
          </p:nvSpPr>
          <p:spPr>
            <a:xfrm>
              <a:off x="578108" y="4533127"/>
              <a:ext cx="1313792" cy="3227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200" b="1" dirty="0">
                  <a:latin typeface="Century Gothic" panose="020B0502020202020204" pitchFamily="34" charset="0"/>
                  <a:ea typeface="Poppins"/>
                  <a:cs typeface="Poppins"/>
                  <a:sym typeface="Poppins"/>
                </a:rPr>
                <a:t>МЕДИА</a:t>
              </a:r>
              <a:endParaRPr sz="1200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19E9482-E185-4147-9F77-FF9EE5685DA7}"/>
              </a:ext>
            </a:extLst>
          </p:cNvPr>
          <p:cNvGrpSpPr/>
          <p:nvPr/>
        </p:nvGrpSpPr>
        <p:grpSpPr>
          <a:xfrm>
            <a:off x="2142870" y="830020"/>
            <a:ext cx="9471022" cy="5796000"/>
            <a:chOff x="2142870" y="830020"/>
            <a:chExt cx="9471022" cy="5796000"/>
          </a:xfrm>
        </p:grpSpPr>
        <p:sp>
          <p:nvSpPr>
            <p:cNvPr id="3" name="Google Shape;205;p34">
              <a:extLst>
                <a:ext uri="{FF2B5EF4-FFF2-40B4-BE49-F238E27FC236}">
                  <a16:creationId xmlns:a16="http://schemas.microsoft.com/office/drawing/2014/main" id="{12602F37-ED83-954A-9162-99294B2A847E}"/>
                </a:ext>
              </a:extLst>
            </p:cNvPr>
            <p:cNvSpPr/>
            <p:nvPr/>
          </p:nvSpPr>
          <p:spPr>
            <a:xfrm>
              <a:off x="2142870" y="830020"/>
              <a:ext cx="9471022" cy="5796000"/>
            </a:xfrm>
            <a:prstGeom prst="roundRect">
              <a:avLst>
                <a:gd name="adj" fmla="val 2009"/>
              </a:avLst>
            </a:prstGeom>
            <a:noFill/>
            <a:ln w="19050">
              <a:solidFill>
                <a:schemeClr val="accent3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205;p34">
              <a:extLst>
                <a:ext uri="{FF2B5EF4-FFF2-40B4-BE49-F238E27FC236}">
                  <a16:creationId xmlns:a16="http://schemas.microsoft.com/office/drawing/2014/main" id="{3FF16293-9D27-CA41-ABA0-2F2052FC5650}"/>
                </a:ext>
              </a:extLst>
            </p:cNvPr>
            <p:cNvSpPr/>
            <p:nvPr/>
          </p:nvSpPr>
          <p:spPr>
            <a:xfrm>
              <a:off x="2198381" y="884020"/>
              <a:ext cx="9360000" cy="5688000"/>
            </a:xfrm>
            <a:prstGeom prst="roundRect">
              <a:avLst>
                <a:gd name="adj" fmla="val 1310"/>
              </a:avLst>
            </a:prstGeom>
            <a:noFill/>
            <a:ln w="19050">
              <a:solidFill>
                <a:schemeClr val="accent6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1360;p59">
            <a:extLst>
              <a:ext uri="{FF2B5EF4-FFF2-40B4-BE49-F238E27FC236}">
                <a16:creationId xmlns:a16="http://schemas.microsoft.com/office/drawing/2014/main" id="{715FBC46-0704-7848-9D1F-644EE6248ACE}"/>
              </a:ext>
            </a:extLst>
          </p:cNvPr>
          <p:cNvSpPr txBox="1"/>
          <p:nvPr/>
        </p:nvSpPr>
        <p:spPr>
          <a:xfrm>
            <a:off x="3151859" y="4275300"/>
            <a:ext cx="7435432" cy="36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– наиболее успешная </a:t>
            </a:r>
            <a:r>
              <a:rPr lang="ru-RU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краудлендинговая</a:t>
            </a:r>
            <a:r>
              <a:rPr lang="ru-RU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 платформа</a:t>
            </a:r>
            <a:endParaRPr sz="800" b="1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9B774A-660C-DE4A-BF91-2F9A5023D062}"/>
              </a:ext>
            </a:extLst>
          </p:cNvPr>
          <p:cNvGrpSpPr/>
          <p:nvPr/>
        </p:nvGrpSpPr>
        <p:grpSpPr>
          <a:xfrm>
            <a:off x="2480824" y="4713926"/>
            <a:ext cx="2119920" cy="1551199"/>
            <a:chOff x="2627340" y="4354341"/>
            <a:chExt cx="1597593" cy="1256685"/>
          </a:xfrm>
        </p:grpSpPr>
        <p:sp>
          <p:nvSpPr>
            <p:cNvPr id="43" name="Google Shape;205;p34">
              <a:extLst>
                <a:ext uri="{FF2B5EF4-FFF2-40B4-BE49-F238E27FC236}">
                  <a16:creationId xmlns:a16="http://schemas.microsoft.com/office/drawing/2014/main" id="{1374B95E-8276-2642-9097-53F4F0CCEF93}"/>
                </a:ext>
              </a:extLst>
            </p:cNvPr>
            <p:cNvSpPr/>
            <p:nvPr/>
          </p:nvSpPr>
          <p:spPr>
            <a:xfrm>
              <a:off x="2627340" y="4354341"/>
              <a:ext cx="1597593" cy="1256685"/>
            </a:xfrm>
            <a:prstGeom prst="roundRect">
              <a:avLst>
                <a:gd name="adj" fmla="val 8952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360;p59">
              <a:extLst>
                <a:ext uri="{FF2B5EF4-FFF2-40B4-BE49-F238E27FC236}">
                  <a16:creationId xmlns:a16="http://schemas.microsoft.com/office/drawing/2014/main" id="{E34C1B74-FE8F-2742-8895-34DCF5292588}"/>
                </a:ext>
              </a:extLst>
            </p:cNvPr>
            <p:cNvSpPr txBox="1"/>
            <p:nvPr/>
          </p:nvSpPr>
          <p:spPr>
            <a:xfrm>
              <a:off x="2809148" y="4530165"/>
              <a:ext cx="1166974" cy="21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СОБРАНО СРЕДСТВ</a:t>
              </a:r>
            </a:p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≥1300</a:t>
              </a:r>
              <a:endParaRPr lang="en-US" sz="9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Google Shape;1360;p59">
              <a:extLst>
                <a:ext uri="{FF2B5EF4-FFF2-40B4-BE49-F238E27FC236}">
                  <a16:creationId xmlns:a16="http://schemas.microsoft.com/office/drawing/2014/main" id="{3BBE9E2F-5D55-514C-982C-ACD012C89F35}"/>
                </a:ext>
              </a:extLst>
            </p:cNvPr>
            <p:cNvSpPr txBox="1"/>
            <p:nvPr/>
          </p:nvSpPr>
          <p:spPr>
            <a:xfrm>
              <a:off x="2652628" y="4852307"/>
              <a:ext cx="1515513" cy="68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1450" marR="0" lvl="0" indent="-171450" rtl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Мы собрали средства для более чем 1300 европейских предприятий и СНГ, управляемых сообществом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" name="Google Shape;1360;p59">
            <a:extLst>
              <a:ext uri="{FF2B5EF4-FFF2-40B4-BE49-F238E27FC236}">
                <a16:creationId xmlns:a16="http://schemas.microsoft.com/office/drawing/2014/main" id="{53014478-94DF-3B36-B99E-15178C6FDCE1}"/>
              </a:ext>
            </a:extLst>
          </p:cNvPr>
          <p:cNvSpPr txBox="1"/>
          <p:nvPr/>
        </p:nvSpPr>
        <p:spPr>
          <a:xfrm>
            <a:off x="9899477" y="2809770"/>
            <a:ext cx="1347015" cy="44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lnSpc>
                <a:spcPts val="12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Объём торгов на вторичном рынке за последние 30 дней</a:t>
            </a:r>
          </a:p>
        </p:txBody>
      </p:sp>
      <p:sp>
        <p:nvSpPr>
          <p:cNvPr id="21" name="Google Shape;205;p34">
            <a:extLst>
              <a:ext uri="{FF2B5EF4-FFF2-40B4-BE49-F238E27FC236}">
                <a16:creationId xmlns:a16="http://schemas.microsoft.com/office/drawing/2014/main" id="{F69BD375-D777-5251-8DDC-10FD3F721CD2}"/>
              </a:ext>
            </a:extLst>
          </p:cNvPr>
          <p:cNvSpPr/>
          <p:nvPr/>
        </p:nvSpPr>
        <p:spPr>
          <a:xfrm>
            <a:off x="10029896" y="2492651"/>
            <a:ext cx="1086175" cy="2805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ru-RU"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rPr>
              <a:t>$650,4 млн</a:t>
            </a:r>
            <a:endParaRPr sz="9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58" name="Group 61">
            <a:extLst>
              <a:ext uri="{FF2B5EF4-FFF2-40B4-BE49-F238E27FC236}">
                <a16:creationId xmlns:a16="http://schemas.microsoft.com/office/drawing/2014/main" id="{2565F441-17CD-1517-078A-BE602FF4D859}"/>
              </a:ext>
            </a:extLst>
          </p:cNvPr>
          <p:cNvGrpSpPr/>
          <p:nvPr/>
        </p:nvGrpSpPr>
        <p:grpSpPr>
          <a:xfrm>
            <a:off x="4712676" y="4713926"/>
            <a:ext cx="2119920" cy="1551199"/>
            <a:chOff x="2627340" y="4354341"/>
            <a:chExt cx="1597593" cy="1256685"/>
          </a:xfrm>
        </p:grpSpPr>
        <p:sp>
          <p:nvSpPr>
            <p:cNvPr id="59" name="Google Shape;205;p34">
              <a:extLst>
                <a:ext uri="{FF2B5EF4-FFF2-40B4-BE49-F238E27FC236}">
                  <a16:creationId xmlns:a16="http://schemas.microsoft.com/office/drawing/2014/main" id="{3E20A387-779D-F4D2-85C0-BEFA6655AE6F}"/>
                </a:ext>
              </a:extLst>
            </p:cNvPr>
            <p:cNvSpPr/>
            <p:nvPr/>
          </p:nvSpPr>
          <p:spPr>
            <a:xfrm>
              <a:off x="2627340" y="4354341"/>
              <a:ext cx="1597593" cy="1256685"/>
            </a:xfrm>
            <a:prstGeom prst="roundRect">
              <a:avLst>
                <a:gd name="adj" fmla="val 8952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360;p59">
              <a:extLst>
                <a:ext uri="{FF2B5EF4-FFF2-40B4-BE49-F238E27FC236}">
                  <a16:creationId xmlns:a16="http://schemas.microsoft.com/office/drawing/2014/main" id="{B9288C1E-4728-A08D-4F9F-703973C1266C}"/>
                </a:ext>
              </a:extLst>
            </p:cNvPr>
            <p:cNvSpPr txBox="1"/>
            <p:nvPr/>
          </p:nvSpPr>
          <p:spPr>
            <a:xfrm>
              <a:off x="2842649" y="4530165"/>
              <a:ext cx="1166974" cy="21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СОБРАНО ДЛЯ КОМПАНИЙ</a:t>
              </a:r>
            </a:p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≈$450 тыс.</a:t>
              </a:r>
              <a:endParaRPr lang="en-US" sz="9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8" name="Google Shape;1360;p59">
              <a:extLst>
                <a:ext uri="{FF2B5EF4-FFF2-40B4-BE49-F238E27FC236}">
                  <a16:creationId xmlns:a16="http://schemas.microsoft.com/office/drawing/2014/main" id="{E360AA58-9EB5-A4DF-78A7-FA5AC2022F7F}"/>
                </a:ext>
              </a:extLst>
            </p:cNvPr>
            <p:cNvSpPr txBox="1"/>
            <p:nvPr/>
          </p:nvSpPr>
          <p:spPr>
            <a:xfrm>
              <a:off x="2652628" y="4852307"/>
              <a:ext cx="1515513" cy="68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1450" marR="0" lvl="0" indent="-171450" rtl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В среднем мы собрали 450 000$ для каждой кампании на нашей платформе в первом полугодии 2024 года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9" name="Group 61">
            <a:extLst>
              <a:ext uri="{FF2B5EF4-FFF2-40B4-BE49-F238E27FC236}">
                <a16:creationId xmlns:a16="http://schemas.microsoft.com/office/drawing/2014/main" id="{E0C03E7C-48B3-1C6C-EAAE-A63269FD1ABC}"/>
              </a:ext>
            </a:extLst>
          </p:cNvPr>
          <p:cNvGrpSpPr/>
          <p:nvPr/>
        </p:nvGrpSpPr>
        <p:grpSpPr>
          <a:xfrm>
            <a:off x="6944528" y="4715415"/>
            <a:ext cx="2119920" cy="1551199"/>
            <a:chOff x="2627340" y="4354341"/>
            <a:chExt cx="1597593" cy="1256685"/>
          </a:xfrm>
        </p:grpSpPr>
        <p:sp>
          <p:nvSpPr>
            <p:cNvPr id="70" name="Google Shape;205;p34">
              <a:extLst>
                <a:ext uri="{FF2B5EF4-FFF2-40B4-BE49-F238E27FC236}">
                  <a16:creationId xmlns:a16="http://schemas.microsoft.com/office/drawing/2014/main" id="{E0417FB2-83FA-FE7A-09D3-ECF3715CD169}"/>
                </a:ext>
              </a:extLst>
            </p:cNvPr>
            <p:cNvSpPr/>
            <p:nvPr/>
          </p:nvSpPr>
          <p:spPr>
            <a:xfrm>
              <a:off x="2627340" y="4354341"/>
              <a:ext cx="1597593" cy="1256685"/>
            </a:xfrm>
            <a:prstGeom prst="roundRect">
              <a:avLst>
                <a:gd name="adj" fmla="val 8952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360;p59">
              <a:extLst>
                <a:ext uri="{FF2B5EF4-FFF2-40B4-BE49-F238E27FC236}">
                  <a16:creationId xmlns:a16="http://schemas.microsoft.com/office/drawing/2014/main" id="{CA514FF1-CE2B-5BA2-4287-01A6DEA6D8D5}"/>
                </a:ext>
              </a:extLst>
            </p:cNvPr>
            <p:cNvSpPr txBox="1"/>
            <p:nvPr/>
          </p:nvSpPr>
          <p:spPr>
            <a:xfrm>
              <a:off x="2809148" y="4530165"/>
              <a:ext cx="1166974" cy="21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ПОДДЕРЖИВАЕМ</a:t>
              </a:r>
            </a:p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28 ИЗ 30</a:t>
              </a:r>
              <a:endParaRPr lang="en-US" sz="9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2" name="Google Shape;1360;p59">
              <a:extLst>
                <a:ext uri="{FF2B5EF4-FFF2-40B4-BE49-F238E27FC236}">
                  <a16:creationId xmlns:a16="http://schemas.microsoft.com/office/drawing/2014/main" id="{D90E9ADF-B02C-FDB0-2C64-9A533F351B49}"/>
                </a:ext>
              </a:extLst>
            </p:cNvPr>
            <p:cNvSpPr txBox="1"/>
            <p:nvPr/>
          </p:nvSpPr>
          <p:spPr>
            <a:xfrm>
              <a:off x="2652628" y="4852307"/>
              <a:ext cx="1515513" cy="68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1450" marR="0" lvl="0" indent="-171450" rtl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Мы поддерживаем 28 из 30 самых популярных краудфандинговых кампаний в Европе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3" name="Group 61">
            <a:extLst>
              <a:ext uri="{FF2B5EF4-FFF2-40B4-BE49-F238E27FC236}">
                <a16:creationId xmlns:a16="http://schemas.microsoft.com/office/drawing/2014/main" id="{2172A2F1-7920-FBCC-1280-61008FC7A0DE}"/>
              </a:ext>
            </a:extLst>
          </p:cNvPr>
          <p:cNvGrpSpPr/>
          <p:nvPr/>
        </p:nvGrpSpPr>
        <p:grpSpPr>
          <a:xfrm>
            <a:off x="9176380" y="4708574"/>
            <a:ext cx="2119920" cy="1551199"/>
            <a:chOff x="2627340" y="4354341"/>
            <a:chExt cx="1597593" cy="1256685"/>
          </a:xfrm>
        </p:grpSpPr>
        <p:sp>
          <p:nvSpPr>
            <p:cNvPr id="74" name="Google Shape;205;p34">
              <a:extLst>
                <a:ext uri="{FF2B5EF4-FFF2-40B4-BE49-F238E27FC236}">
                  <a16:creationId xmlns:a16="http://schemas.microsoft.com/office/drawing/2014/main" id="{D4811D1B-A1F8-2D0F-5354-EB039B904E34}"/>
                </a:ext>
              </a:extLst>
            </p:cNvPr>
            <p:cNvSpPr/>
            <p:nvPr/>
          </p:nvSpPr>
          <p:spPr>
            <a:xfrm>
              <a:off x="2627340" y="4354341"/>
              <a:ext cx="1597593" cy="1256685"/>
            </a:xfrm>
            <a:prstGeom prst="roundRect">
              <a:avLst>
                <a:gd name="adj" fmla="val 8952"/>
              </a:avLst>
            </a:prstGeom>
            <a:solidFill>
              <a:schemeClr val="bg1"/>
            </a:solidFill>
            <a:ln w="12700"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 dirty="0">
                <a:solidFill>
                  <a:schemeClr val="accent3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360;p59">
              <a:extLst>
                <a:ext uri="{FF2B5EF4-FFF2-40B4-BE49-F238E27FC236}">
                  <a16:creationId xmlns:a16="http://schemas.microsoft.com/office/drawing/2014/main" id="{49C06547-102E-5D74-72C0-0D8D13C9AD28}"/>
                </a:ext>
              </a:extLst>
            </p:cNvPr>
            <p:cNvSpPr txBox="1"/>
            <p:nvPr/>
          </p:nvSpPr>
          <p:spPr>
            <a:xfrm>
              <a:off x="2809148" y="4530165"/>
              <a:ext cx="1166974" cy="215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ИНВЕСТИРОВАЛА</a:t>
              </a:r>
            </a:p>
            <a:p>
              <a:pPr marL="0" marR="0" lvl="0" indent="0" algn="ctr" rtl="0">
                <a:lnSpc>
                  <a:spcPts val="148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9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≥$1 млрд</a:t>
              </a:r>
              <a:endParaRPr lang="en-US" sz="9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6" name="Google Shape;1360;p59">
              <a:extLst>
                <a:ext uri="{FF2B5EF4-FFF2-40B4-BE49-F238E27FC236}">
                  <a16:creationId xmlns:a16="http://schemas.microsoft.com/office/drawing/2014/main" id="{B0B8E950-4C85-D137-D31E-5200E5A49875}"/>
                </a:ext>
              </a:extLst>
            </p:cNvPr>
            <p:cNvSpPr txBox="1"/>
            <p:nvPr/>
          </p:nvSpPr>
          <p:spPr>
            <a:xfrm>
              <a:off x="2652628" y="4852307"/>
              <a:ext cx="1515513" cy="6813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171450" marR="0" lvl="0" indent="-171450" rtl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ury Gothic" panose="020B0502020202020204" pitchFamily="34" charset="0"/>
                  <a:ea typeface="Lato"/>
                  <a:cs typeface="Lato"/>
                  <a:sym typeface="Lato"/>
                </a:rPr>
                <a:t>Наша команда инвестировала более 1 миллиарда долларов в социально-ориентированный бизнес.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6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1" grpId="0" animBg="1"/>
      <p:bldP spid="16" grpId="0"/>
      <p:bldP spid="17" grpId="0" animBg="1"/>
      <p:bldP spid="19" grpId="0"/>
      <p:bldP spid="20" grpId="0" animBg="1"/>
      <p:bldP spid="22" grpId="0"/>
      <p:bldP spid="23" grpId="0" animBg="1"/>
      <p:bldP spid="25" grpId="0"/>
      <p:bldP spid="26" grpId="0" animBg="1"/>
      <p:bldP spid="29" grpId="0"/>
      <p:bldP spid="30" grpId="0"/>
      <p:bldP spid="31" grpId="0"/>
      <p:bldP spid="41" grpId="0"/>
      <p:bldP spid="18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273;p35">
            <a:extLst>
              <a:ext uri="{FF2B5EF4-FFF2-40B4-BE49-F238E27FC236}">
                <a16:creationId xmlns:a16="http://schemas.microsoft.com/office/drawing/2014/main" id="{66FADCD7-ECD6-B74C-8665-F35154553896}"/>
              </a:ext>
            </a:extLst>
          </p:cNvPr>
          <p:cNvSpPr/>
          <p:nvPr/>
        </p:nvSpPr>
        <p:spPr>
          <a:xfrm flipH="1">
            <a:off x="0" y="2703245"/>
            <a:ext cx="2603600" cy="4154755"/>
          </a:xfrm>
          <a:custGeom>
            <a:avLst/>
            <a:gdLst/>
            <a:ahLst/>
            <a:cxnLst/>
            <a:rect l="l" t="t" r="r" b="b"/>
            <a:pathLst>
              <a:path w="2603600" h="4154755" extrusionOk="0">
                <a:moveTo>
                  <a:pt x="2603600" y="0"/>
                </a:moveTo>
                <a:lnTo>
                  <a:pt x="2603600" y="4154755"/>
                </a:lnTo>
                <a:lnTo>
                  <a:pt x="0" y="4154755"/>
                </a:lnTo>
                <a:lnTo>
                  <a:pt x="50895" y="4108315"/>
                </a:lnTo>
                <a:cubicBezTo>
                  <a:pt x="1204330" y="3105225"/>
                  <a:pt x="1770916" y="4031334"/>
                  <a:pt x="2248662" y="3135527"/>
                </a:cubicBezTo>
                <a:cubicBezTo>
                  <a:pt x="2771643" y="2144627"/>
                  <a:pt x="1869197" y="1772489"/>
                  <a:pt x="2602156" y="326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120;p31">
            <a:extLst>
              <a:ext uri="{FF2B5EF4-FFF2-40B4-BE49-F238E27FC236}">
                <a16:creationId xmlns:a16="http://schemas.microsoft.com/office/drawing/2014/main" id="{48294BBB-7FD2-E64F-A087-2753CE98377A}"/>
              </a:ext>
            </a:extLst>
          </p:cNvPr>
          <p:cNvGrpSpPr/>
          <p:nvPr/>
        </p:nvGrpSpPr>
        <p:grpSpPr>
          <a:xfrm>
            <a:off x="241879" y="5793993"/>
            <a:ext cx="844307" cy="870798"/>
            <a:chOff x="774587" y="1904446"/>
            <a:chExt cx="1117783" cy="1152854"/>
          </a:xfrm>
          <a:solidFill>
            <a:schemeClr val="bg1">
              <a:alpha val="37000"/>
            </a:schemeClr>
          </a:solidFill>
        </p:grpSpPr>
        <p:sp>
          <p:nvSpPr>
            <p:cNvPr id="80" name="Google Shape;121;p31">
              <a:extLst>
                <a:ext uri="{FF2B5EF4-FFF2-40B4-BE49-F238E27FC236}">
                  <a16:creationId xmlns:a16="http://schemas.microsoft.com/office/drawing/2014/main" id="{FE20FF25-E187-3D4F-8F40-78C2EA9DACAC}"/>
                </a:ext>
              </a:extLst>
            </p:cNvPr>
            <p:cNvSpPr/>
            <p:nvPr/>
          </p:nvSpPr>
          <p:spPr>
            <a:xfrm>
              <a:off x="782630" y="190444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22;p31">
              <a:extLst>
                <a:ext uri="{FF2B5EF4-FFF2-40B4-BE49-F238E27FC236}">
                  <a16:creationId xmlns:a16="http://schemas.microsoft.com/office/drawing/2014/main" id="{941D38FE-58E3-954C-8101-ACDBC14D3CF9}"/>
                </a:ext>
              </a:extLst>
            </p:cNvPr>
            <p:cNvSpPr/>
            <p:nvPr/>
          </p:nvSpPr>
          <p:spPr>
            <a:xfrm>
              <a:off x="1297159" y="190444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123;p31">
              <a:extLst>
                <a:ext uri="{FF2B5EF4-FFF2-40B4-BE49-F238E27FC236}">
                  <a16:creationId xmlns:a16="http://schemas.microsoft.com/office/drawing/2014/main" id="{2EA731B2-B0FD-8741-A684-703E5C24F2CA}"/>
                </a:ext>
              </a:extLst>
            </p:cNvPr>
            <p:cNvSpPr/>
            <p:nvPr/>
          </p:nvSpPr>
          <p:spPr>
            <a:xfrm>
              <a:off x="1811688" y="190444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124;p31">
              <a:extLst>
                <a:ext uri="{FF2B5EF4-FFF2-40B4-BE49-F238E27FC236}">
                  <a16:creationId xmlns:a16="http://schemas.microsoft.com/office/drawing/2014/main" id="{65C14E0F-9DE4-CF49-9611-4527DD56F537}"/>
                </a:ext>
              </a:extLst>
            </p:cNvPr>
            <p:cNvSpPr/>
            <p:nvPr/>
          </p:nvSpPr>
          <p:spPr>
            <a:xfrm>
              <a:off x="782630" y="2175180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125;p31">
              <a:extLst>
                <a:ext uri="{FF2B5EF4-FFF2-40B4-BE49-F238E27FC236}">
                  <a16:creationId xmlns:a16="http://schemas.microsoft.com/office/drawing/2014/main" id="{6BF8E414-F04E-9948-AF27-AE6DCEAC7C50}"/>
                </a:ext>
              </a:extLst>
            </p:cNvPr>
            <p:cNvSpPr/>
            <p:nvPr/>
          </p:nvSpPr>
          <p:spPr>
            <a:xfrm>
              <a:off x="1297159" y="2175180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126;p31">
              <a:extLst>
                <a:ext uri="{FF2B5EF4-FFF2-40B4-BE49-F238E27FC236}">
                  <a16:creationId xmlns:a16="http://schemas.microsoft.com/office/drawing/2014/main" id="{1533954A-3158-4D48-92E0-6866A704F757}"/>
                </a:ext>
              </a:extLst>
            </p:cNvPr>
            <p:cNvSpPr/>
            <p:nvPr/>
          </p:nvSpPr>
          <p:spPr>
            <a:xfrm>
              <a:off x="1811688" y="2175180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127;p31">
              <a:extLst>
                <a:ext uri="{FF2B5EF4-FFF2-40B4-BE49-F238E27FC236}">
                  <a16:creationId xmlns:a16="http://schemas.microsoft.com/office/drawing/2014/main" id="{5A9C340C-8338-904D-8BF1-CBD534E28289}"/>
                </a:ext>
              </a:extLst>
            </p:cNvPr>
            <p:cNvSpPr/>
            <p:nvPr/>
          </p:nvSpPr>
          <p:spPr>
            <a:xfrm>
              <a:off x="779949" y="244232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128;p31">
              <a:extLst>
                <a:ext uri="{FF2B5EF4-FFF2-40B4-BE49-F238E27FC236}">
                  <a16:creationId xmlns:a16="http://schemas.microsoft.com/office/drawing/2014/main" id="{7D7D4513-F946-C046-BA8A-4A66F361AFB8}"/>
                </a:ext>
              </a:extLst>
            </p:cNvPr>
            <p:cNvSpPr/>
            <p:nvPr/>
          </p:nvSpPr>
          <p:spPr>
            <a:xfrm>
              <a:off x="1294478" y="244232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129;p31">
              <a:extLst>
                <a:ext uri="{FF2B5EF4-FFF2-40B4-BE49-F238E27FC236}">
                  <a16:creationId xmlns:a16="http://schemas.microsoft.com/office/drawing/2014/main" id="{C700E5AE-0206-6F47-964A-2AE4E95AE96C}"/>
                </a:ext>
              </a:extLst>
            </p:cNvPr>
            <p:cNvSpPr/>
            <p:nvPr/>
          </p:nvSpPr>
          <p:spPr>
            <a:xfrm>
              <a:off x="1809007" y="2442326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130;p31">
              <a:extLst>
                <a:ext uri="{FF2B5EF4-FFF2-40B4-BE49-F238E27FC236}">
                  <a16:creationId xmlns:a16="http://schemas.microsoft.com/office/drawing/2014/main" id="{9B61E7E4-2600-6A45-A6F5-B19B09614EE8}"/>
                </a:ext>
              </a:extLst>
            </p:cNvPr>
            <p:cNvSpPr/>
            <p:nvPr/>
          </p:nvSpPr>
          <p:spPr>
            <a:xfrm>
              <a:off x="777268" y="2709472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131;p31">
              <a:extLst>
                <a:ext uri="{FF2B5EF4-FFF2-40B4-BE49-F238E27FC236}">
                  <a16:creationId xmlns:a16="http://schemas.microsoft.com/office/drawing/2014/main" id="{F0E30D6F-426D-8740-A947-D438E1ADB5D8}"/>
                </a:ext>
              </a:extLst>
            </p:cNvPr>
            <p:cNvSpPr/>
            <p:nvPr/>
          </p:nvSpPr>
          <p:spPr>
            <a:xfrm>
              <a:off x="1291797" y="2709472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132;p31">
              <a:extLst>
                <a:ext uri="{FF2B5EF4-FFF2-40B4-BE49-F238E27FC236}">
                  <a16:creationId xmlns:a16="http://schemas.microsoft.com/office/drawing/2014/main" id="{B3B096EE-16A6-CF40-8611-1D538DEF0367}"/>
                </a:ext>
              </a:extLst>
            </p:cNvPr>
            <p:cNvSpPr/>
            <p:nvPr/>
          </p:nvSpPr>
          <p:spPr>
            <a:xfrm>
              <a:off x="1806326" y="2709472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133;p31">
              <a:extLst>
                <a:ext uri="{FF2B5EF4-FFF2-40B4-BE49-F238E27FC236}">
                  <a16:creationId xmlns:a16="http://schemas.microsoft.com/office/drawing/2014/main" id="{00A0B2E3-50DE-4147-AB26-3212AB012BD4}"/>
                </a:ext>
              </a:extLst>
            </p:cNvPr>
            <p:cNvSpPr/>
            <p:nvPr/>
          </p:nvSpPr>
          <p:spPr>
            <a:xfrm>
              <a:off x="774587" y="2976618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134;p31">
              <a:extLst>
                <a:ext uri="{FF2B5EF4-FFF2-40B4-BE49-F238E27FC236}">
                  <a16:creationId xmlns:a16="http://schemas.microsoft.com/office/drawing/2014/main" id="{BD6C0D7A-AA11-644A-AD74-F12FC7A52DAB}"/>
                </a:ext>
              </a:extLst>
            </p:cNvPr>
            <p:cNvSpPr/>
            <p:nvPr/>
          </p:nvSpPr>
          <p:spPr>
            <a:xfrm>
              <a:off x="1289116" y="2976618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135;p31">
              <a:extLst>
                <a:ext uri="{FF2B5EF4-FFF2-40B4-BE49-F238E27FC236}">
                  <a16:creationId xmlns:a16="http://schemas.microsoft.com/office/drawing/2014/main" id="{B2250FD5-0B92-F640-BE82-DBA55FC50BF5}"/>
                </a:ext>
              </a:extLst>
            </p:cNvPr>
            <p:cNvSpPr/>
            <p:nvPr/>
          </p:nvSpPr>
          <p:spPr>
            <a:xfrm>
              <a:off x="1803645" y="2976618"/>
              <a:ext cx="80682" cy="80682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984;p48">
            <a:extLst>
              <a:ext uri="{FF2B5EF4-FFF2-40B4-BE49-F238E27FC236}">
                <a16:creationId xmlns:a16="http://schemas.microsoft.com/office/drawing/2014/main" id="{D58DA2FA-50AD-1940-A33B-9236966B5774}"/>
              </a:ext>
            </a:extLst>
          </p:cNvPr>
          <p:cNvSpPr/>
          <p:nvPr/>
        </p:nvSpPr>
        <p:spPr>
          <a:xfrm rot="5400000">
            <a:off x="6958638" y="1905399"/>
            <a:ext cx="5616632" cy="3037445"/>
          </a:xfrm>
          <a:prstGeom prst="round2SameRect">
            <a:avLst>
              <a:gd name="adj1" fmla="val 5784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84;p48">
            <a:extLst>
              <a:ext uri="{FF2B5EF4-FFF2-40B4-BE49-F238E27FC236}">
                <a16:creationId xmlns:a16="http://schemas.microsoft.com/office/drawing/2014/main" id="{05DCC96C-6610-9943-AD00-1842164A4440}"/>
              </a:ext>
            </a:extLst>
          </p:cNvPr>
          <p:cNvSpPr/>
          <p:nvPr/>
        </p:nvSpPr>
        <p:spPr>
          <a:xfrm rot="5400000">
            <a:off x="6674686" y="1905401"/>
            <a:ext cx="5616632" cy="3037445"/>
          </a:xfrm>
          <a:prstGeom prst="round2SameRect">
            <a:avLst>
              <a:gd name="adj1" fmla="val 714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  <a:effectLst>
            <a:outerShdw blurRad="133697" dist="38100" algn="l" rotWithShape="0">
              <a:prstClr val="black">
                <a:alpha val="26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84;p48">
            <a:extLst>
              <a:ext uri="{FF2B5EF4-FFF2-40B4-BE49-F238E27FC236}">
                <a16:creationId xmlns:a16="http://schemas.microsoft.com/office/drawing/2014/main" id="{C1E2B322-A815-104C-A494-79AE47C79E39}"/>
              </a:ext>
            </a:extLst>
          </p:cNvPr>
          <p:cNvSpPr/>
          <p:nvPr/>
        </p:nvSpPr>
        <p:spPr>
          <a:xfrm rot="5400000">
            <a:off x="6391351" y="1905401"/>
            <a:ext cx="5616632" cy="3037445"/>
          </a:xfrm>
          <a:prstGeom prst="round2SameRect">
            <a:avLst>
              <a:gd name="adj1" fmla="val 7140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  <a:effectLst>
            <a:outerShdw blurRad="133697" dist="38100" algn="l" rotWithShape="0">
              <a:prstClr val="black">
                <a:alpha val="2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82;p48">
            <a:extLst>
              <a:ext uri="{FF2B5EF4-FFF2-40B4-BE49-F238E27FC236}">
                <a16:creationId xmlns:a16="http://schemas.microsoft.com/office/drawing/2014/main" id="{FAC68A5B-4C91-A84B-ABCB-809B61677C65}"/>
              </a:ext>
            </a:extLst>
          </p:cNvPr>
          <p:cNvSpPr>
            <a:spLocks/>
          </p:cNvSpPr>
          <p:nvPr/>
        </p:nvSpPr>
        <p:spPr>
          <a:xfrm rot="16200000">
            <a:off x="1727328" y="-205199"/>
            <a:ext cx="5626390" cy="7268400"/>
          </a:xfrm>
          <a:prstGeom prst="round2SameRect">
            <a:avLst>
              <a:gd name="adj1" fmla="val 2332"/>
              <a:gd name="adj2" fmla="val 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312;p59">
            <a:extLst>
              <a:ext uri="{FF2B5EF4-FFF2-40B4-BE49-F238E27FC236}">
                <a16:creationId xmlns:a16="http://schemas.microsoft.com/office/drawing/2014/main" id="{30B17354-AE93-DC4B-9B76-AE87CDF2CD53}"/>
              </a:ext>
            </a:extLst>
          </p:cNvPr>
          <p:cNvSpPr/>
          <p:nvPr/>
        </p:nvSpPr>
        <p:spPr>
          <a:xfrm>
            <a:off x="1131923" y="1191146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360;p59">
            <a:extLst>
              <a:ext uri="{FF2B5EF4-FFF2-40B4-BE49-F238E27FC236}">
                <a16:creationId xmlns:a16="http://schemas.microsoft.com/office/drawing/2014/main" id="{D6ECF619-11F7-5742-8E38-296B20CD1DE9}"/>
              </a:ext>
            </a:extLst>
          </p:cNvPr>
          <p:cNvSpPr txBox="1"/>
          <p:nvPr/>
        </p:nvSpPr>
        <p:spPr>
          <a:xfrm>
            <a:off x="1389491" y="1196851"/>
            <a:ext cx="105752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Фирменный стиль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Google Shape;1360;p59">
            <a:extLst>
              <a:ext uri="{FF2B5EF4-FFF2-40B4-BE49-F238E27FC236}">
                <a16:creationId xmlns:a16="http://schemas.microsoft.com/office/drawing/2014/main" id="{B8718641-6C6C-DF4C-A0DD-046DC05D48E6}"/>
              </a:ext>
            </a:extLst>
          </p:cNvPr>
          <p:cNvSpPr txBox="1"/>
          <p:nvPr/>
        </p:nvSpPr>
        <p:spPr>
          <a:xfrm>
            <a:off x="4935473" y="1186603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Современный и узнаваемый дизайн платформы,</a:t>
            </a:r>
          </a:p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отражающий современность, инновации и доверие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Google Shape;720;p43">
            <a:extLst>
              <a:ext uri="{FF2B5EF4-FFF2-40B4-BE49-F238E27FC236}">
                <a16:creationId xmlns:a16="http://schemas.microsoft.com/office/drawing/2014/main" id="{FB61B857-CF30-5941-8032-5139335948C0}"/>
              </a:ext>
            </a:extLst>
          </p:cNvPr>
          <p:cNvSpPr txBox="1"/>
          <p:nvPr/>
        </p:nvSpPr>
        <p:spPr>
          <a:xfrm>
            <a:off x="1389490" y="769203"/>
            <a:ext cx="1297265" cy="32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ПРЕИМУЩЕСТВА </a:t>
            </a:r>
            <a:endParaRPr lang="en-US" sz="1000" b="1" dirty="0">
              <a:latin typeface="Century Gothic" panose="020B0502020202020204" pitchFamily="34" charset="0"/>
              <a:ea typeface="Poppins"/>
              <a:cs typeface="Poppins"/>
              <a:sym typeface="Poppins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K SOLUTIONS</a:t>
            </a:r>
            <a:endParaRPr sz="1000" dirty="0">
              <a:latin typeface="Century Gothic" panose="020B0502020202020204" pitchFamily="34" charset="0"/>
            </a:endParaRPr>
          </a:p>
        </p:txBody>
      </p:sp>
      <p:sp>
        <p:nvSpPr>
          <p:cNvPr id="15" name="Google Shape;720;p43">
            <a:extLst>
              <a:ext uri="{FF2B5EF4-FFF2-40B4-BE49-F238E27FC236}">
                <a16:creationId xmlns:a16="http://schemas.microsoft.com/office/drawing/2014/main" id="{C1F4FEAA-5C79-F242-9823-BC95093A48A6}"/>
              </a:ext>
            </a:extLst>
          </p:cNvPr>
          <p:cNvSpPr txBox="1"/>
          <p:nvPr/>
        </p:nvSpPr>
        <p:spPr>
          <a:xfrm>
            <a:off x="5426929" y="769203"/>
            <a:ext cx="1473201" cy="32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dirty="0">
                <a:latin typeface="Century Gothic" panose="020B0502020202020204" pitchFamily="34" charset="0"/>
                <a:ea typeface="Poppins"/>
                <a:cs typeface="Poppins"/>
                <a:sym typeface="Poppins"/>
              </a:rPr>
              <a:t>ОПИСАНИЕ</a:t>
            </a:r>
            <a:endParaRPr sz="1000" dirty="0">
              <a:latin typeface="Century Gothic" panose="020B0502020202020204" pitchFamily="34" charset="0"/>
            </a:endParaRPr>
          </a:p>
        </p:txBody>
      </p:sp>
      <p:sp>
        <p:nvSpPr>
          <p:cNvPr id="21" name="Freeform 50">
            <a:extLst>
              <a:ext uri="{FF2B5EF4-FFF2-40B4-BE49-F238E27FC236}">
                <a16:creationId xmlns:a16="http://schemas.microsoft.com/office/drawing/2014/main" id="{6351FFE1-E66F-0B45-96C7-C9FA59B46A9E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1319376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22" name="Google Shape;1312;p59">
            <a:extLst>
              <a:ext uri="{FF2B5EF4-FFF2-40B4-BE49-F238E27FC236}">
                <a16:creationId xmlns:a16="http://schemas.microsoft.com/office/drawing/2014/main" id="{634628AB-8988-7A46-A184-1551BA34CF05}"/>
              </a:ext>
            </a:extLst>
          </p:cNvPr>
          <p:cNvSpPr/>
          <p:nvPr/>
        </p:nvSpPr>
        <p:spPr>
          <a:xfrm>
            <a:off x="1131923" y="1629966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360;p59">
            <a:extLst>
              <a:ext uri="{FF2B5EF4-FFF2-40B4-BE49-F238E27FC236}">
                <a16:creationId xmlns:a16="http://schemas.microsoft.com/office/drawing/2014/main" id="{5EECE97B-E5F0-6C40-8936-D9054C5D8354}"/>
              </a:ext>
            </a:extLst>
          </p:cNvPr>
          <p:cNvSpPr txBox="1"/>
          <p:nvPr/>
        </p:nvSpPr>
        <p:spPr>
          <a:xfrm>
            <a:off x="1389490" y="1635671"/>
            <a:ext cx="1724811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Культура/команда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Google Shape;1360;p59">
            <a:extLst>
              <a:ext uri="{FF2B5EF4-FFF2-40B4-BE49-F238E27FC236}">
                <a16:creationId xmlns:a16="http://schemas.microsoft.com/office/drawing/2014/main" id="{EC974093-4F86-A248-8E8B-929706B7E7E1}"/>
              </a:ext>
            </a:extLst>
          </p:cNvPr>
          <p:cNvSpPr txBox="1"/>
          <p:nvPr/>
        </p:nvSpPr>
        <p:spPr>
          <a:xfrm>
            <a:off x="4931156" y="1632414"/>
            <a:ext cx="2757035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Профессиональная команда, культура основанная на сотрудничестве, уважении и высоких стандартах</a:t>
            </a:r>
            <a:endParaRPr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7F905FF6-51CE-6049-8D1E-D9EF9ADDCC6D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1758196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27" name="Google Shape;1312;p59">
            <a:extLst>
              <a:ext uri="{FF2B5EF4-FFF2-40B4-BE49-F238E27FC236}">
                <a16:creationId xmlns:a16="http://schemas.microsoft.com/office/drawing/2014/main" id="{9DA37056-9C67-4C48-8253-9A1E68755DDE}"/>
              </a:ext>
            </a:extLst>
          </p:cNvPr>
          <p:cNvSpPr/>
          <p:nvPr/>
        </p:nvSpPr>
        <p:spPr>
          <a:xfrm>
            <a:off x="1131923" y="2067754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360;p59">
            <a:extLst>
              <a:ext uri="{FF2B5EF4-FFF2-40B4-BE49-F238E27FC236}">
                <a16:creationId xmlns:a16="http://schemas.microsoft.com/office/drawing/2014/main" id="{A5B2F998-364A-0C45-B913-A8BEE8B0C204}"/>
              </a:ext>
            </a:extLst>
          </p:cNvPr>
          <p:cNvSpPr txBox="1"/>
          <p:nvPr/>
        </p:nvSpPr>
        <p:spPr>
          <a:xfrm>
            <a:off x="1389491" y="2073459"/>
            <a:ext cx="200235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Обслуживание клиентов/ценностное предложение: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Google Shape;1360;p59">
            <a:extLst>
              <a:ext uri="{FF2B5EF4-FFF2-40B4-BE49-F238E27FC236}">
                <a16:creationId xmlns:a16="http://schemas.microsoft.com/office/drawing/2014/main" id="{F27EB76E-0D9A-FD40-941C-19B87E921EBC}"/>
              </a:ext>
            </a:extLst>
          </p:cNvPr>
          <p:cNvSpPr txBox="1"/>
          <p:nvPr/>
        </p:nvSpPr>
        <p:spPr>
          <a:xfrm>
            <a:off x="4935473" y="2063211"/>
            <a:ext cx="2894694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предлагаем индивидуальный подход и решения, которые соответствуют потребностям каждого клиента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Google Shape;1312;p59">
            <a:extLst>
              <a:ext uri="{FF2B5EF4-FFF2-40B4-BE49-F238E27FC236}">
                <a16:creationId xmlns:a16="http://schemas.microsoft.com/office/drawing/2014/main" id="{6117E47F-55F1-8842-BA36-BB232747D465}"/>
              </a:ext>
            </a:extLst>
          </p:cNvPr>
          <p:cNvSpPr/>
          <p:nvPr/>
        </p:nvSpPr>
        <p:spPr>
          <a:xfrm>
            <a:off x="1131923" y="2505719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360;p59">
            <a:extLst>
              <a:ext uri="{FF2B5EF4-FFF2-40B4-BE49-F238E27FC236}">
                <a16:creationId xmlns:a16="http://schemas.microsoft.com/office/drawing/2014/main" id="{4C293737-A23D-604E-8D58-EFD7EAAF84C7}"/>
              </a:ext>
            </a:extLst>
          </p:cNvPr>
          <p:cNvSpPr txBox="1"/>
          <p:nvPr/>
        </p:nvSpPr>
        <p:spPr>
          <a:xfrm>
            <a:off x="1389491" y="2511424"/>
            <a:ext cx="1724810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Масштаб изменений в нашей практике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Google Shape;1360;p59">
            <a:extLst>
              <a:ext uri="{FF2B5EF4-FFF2-40B4-BE49-F238E27FC236}">
                <a16:creationId xmlns:a16="http://schemas.microsoft.com/office/drawing/2014/main" id="{CDDF6BA8-3159-2B44-8945-F651981A6EFE}"/>
              </a:ext>
            </a:extLst>
          </p:cNvPr>
          <p:cNvSpPr txBox="1"/>
          <p:nvPr/>
        </p:nvSpPr>
        <p:spPr>
          <a:xfrm>
            <a:off x="4935473" y="2501176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гибко реагируем на изменения в индустрии, чтобы оставаться впереди конкурентов.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Google Shape;1312;p59">
            <a:extLst>
              <a:ext uri="{FF2B5EF4-FFF2-40B4-BE49-F238E27FC236}">
                <a16:creationId xmlns:a16="http://schemas.microsoft.com/office/drawing/2014/main" id="{5E81577C-2E1B-B14A-9947-46AA86509155}"/>
              </a:ext>
            </a:extLst>
          </p:cNvPr>
          <p:cNvSpPr/>
          <p:nvPr/>
        </p:nvSpPr>
        <p:spPr>
          <a:xfrm>
            <a:off x="1131923" y="2943684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360;p59">
            <a:extLst>
              <a:ext uri="{FF2B5EF4-FFF2-40B4-BE49-F238E27FC236}">
                <a16:creationId xmlns:a16="http://schemas.microsoft.com/office/drawing/2014/main" id="{95BEBDC7-B3F0-2A4A-9D00-05109BE80852}"/>
              </a:ext>
            </a:extLst>
          </p:cNvPr>
          <p:cNvSpPr txBox="1"/>
          <p:nvPr/>
        </p:nvSpPr>
        <p:spPr>
          <a:xfrm>
            <a:off x="1389491" y="2949389"/>
            <a:ext cx="105752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Идеальный клиент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Google Shape;1360;p59">
            <a:extLst>
              <a:ext uri="{FF2B5EF4-FFF2-40B4-BE49-F238E27FC236}">
                <a16:creationId xmlns:a16="http://schemas.microsoft.com/office/drawing/2014/main" id="{A0CBCD85-2FD5-994C-BD97-AE2E20FF50EE}"/>
              </a:ext>
            </a:extLst>
          </p:cNvPr>
          <p:cNvSpPr txBox="1"/>
          <p:nvPr/>
        </p:nvSpPr>
        <p:spPr>
          <a:xfrm>
            <a:off x="4935473" y="2939141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Мы готовы работать с широким спектром клиентов - от стартапов до крупных предприятий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Google Shape;1312;p59">
            <a:extLst>
              <a:ext uri="{FF2B5EF4-FFF2-40B4-BE49-F238E27FC236}">
                <a16:creationId xmlns:a16="http://schemas.microsoft.com/office/drawing/2014/main" id="{6C45A632-3F78-D44D-AD89-F2F621B5EA70}"/>
              </a:ext>
            </a:extLst>
          </p:cNvPr>
          <p:cNvSpPr/>
          <p:nvPr/>
        </p:nvSpPr>
        <p:spPr>
          <a:xfrm>
            <a:off x="1130817" y="3381649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360;p59">
            <a:extLst>
              <a:ext uri="{FF2B5EF4-FFF2-40B4-BE49-F238E27FC236}">
                <a16:creationId xmlns:a16="http://schemas.microsoft.com/office/drawing/2014/main" id="{6146BCDC-910B-EE4F-8714-BFB2DFF16627}"/>
              </a:ext>
            </a:extLst>
          </p:cNvPr>
          <p:cNvSpPr txBox="1"/>
          <p:nvPr/>
        </p:nvSpPr>
        <p:spPr>
          <a:xfrm>
            <a:off x="1388384" y="3387354"/>
            <a:ext cx="1457685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Места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Google Shape;1360;p59">
            <a:extLst>
              <a:ext uri="{FF2B5EF4-FFF2-40B4-BE49-F238E27FC236}">
                <a16:creationId xmlns:a16="http://schemas.microsoft.com/office/drawing/2014/main" id="{9B69ACD0-E4AC-3B47-8ACA-C729A3B54B0B}"/>
              </a:ext>
            </a:extLst>
          </p:cNvPr>
          <p:cNvSpPr txBox="1"/>
          <p:nvPr/>
        </p:nvSpPr>
        <p:spPr>
          <a:xfrm>
            <a:off x="4934367" y="3377106"/>
            <a:ext cx="2854934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Работа на мировом уровне, обеспечивая доступность и удобство для наших клиентов в разных частях мира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Freeform 50">
            <a:extLst>
              <a:ext uri="{FF2B5EF4-FFF2-40B4-BE49-F238E27FC236}">
                <a16:creationId xmlns:a16="http://schemas.microsoft.com/office/drawing/2014/main" id="{EA0B925D-3C27-7845-A26D-F842DCB1266C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3509879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47" name="Google Shape;1312;p59">
            <a:extLst>
              <a:ext uri="{FF2B5EF4-FFF2-40B4-BE49-F238E27FC236}">
                <a16:creationId xmlns:a16="http://schemas.microsoft.com/office/drawing/2014/main" id="{5737E60C-9F93-3341-8A42-82EA72E594CB}"/>
              </a:ext>
            </a:extLst>
          </p:cNvPr>
          <p:cNvSpPr/>
          <p:nvPr/>
        </p:nvSpPr>
        <p:spPr>
          <a:xfrm>
            <a:off x="1130817" y="3820469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360;p59">
            <a:extLst>
              <a:ext uri="{FF2B5EF4-FFF2-40B4-BE49-F238E27FC236}">
                <a16:creationId xmlns:a16="http://schemas.microsoft.com/office/drawing/2014/main" id="{AF73AB74-B710-E544-B927-0C4528A58BC8}"/>
              </a:ext>
            </a:extLst>
          </p:cNvPr>
          <p:cNvSpPr txBox="1"/>
          <p:nvPr/>
        </p:nvSpPr>
        <p:spPr>
          <a:xfrm>
            <a:off x="1388385" y="3826174"/>
            <a:ext cx="105752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Использование технологий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Google Shape;1360;p59">
            <a:extLst>
              <a:ext uri="{FF2B5EF4-FFF2-40B4-BE49-F238E27FC236}">
                <a16:creationId xmlns:a16="http://schemas.microsoft.com/office/drawing/2014/main" id="{342E49CD-BF4F-6A4D-961D-C75BA12A4BAD}"/>
              </a:ext>
            </a:extLst>
          </p:cNvPr>
          <p:cNvSpPr txBox="1"/>
          <p:nvPr/>
        </p:nvSpPr>
        <p:spPr>
          <a:xfrm>
            <a:off x="4934366" y="3815926"/>
            <a:ext cx="2920403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Внедрение инновационных технологий, чтобы обеспечить высокий уровень сервиса и эффективность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EA196E00-0C4E-C447-AB62-00D30A287689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3948699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2" name="Google Shape;1312;p59">
            <a:extLst>
              <a:ext uri="{FF2B5EF4-FFF2-40B4-BE49-F238E27FC236}">
                <a16:creationId xmlns:a16="http://schemas.microsoft.com/office/drawing/2014/main" id="{A350722F-0B63-9941-AC82-E304E37A5086}"/>
              </a:ext>
            </a:extLst>
          </p:cNvPr>
          <p:cNvSpPr/>
          <p:nvPr/>
        </p:nvSpPr>
        <p:spPr>
          <a:xfrm>
            <a:off x="1130817" y="4258257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360;p59">
            <a:extLst>
              <a:ext uri="{FF2B5EF4-FFF2-40B4-BE49-F238E27FC236}">
                <a16:creationId xmlns:a16="http://schemas.microsoft.com/office/drawing/2014/main" id="{E1C31C72-6B93-BE49-8CA3-D3849DB84E40}"/>
              </a:ext>
            </a:extLst>
          </p:cNvPr>
          <p:cNvSpPr txBox="1"/>
          <p:nvPr/>
        </p:nvSpPr>
        <p:spPr>
          <a:xfrm>
            <a:off x="1388384" y="4263962"/>
            <a:ext cx="1724811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Коммуникации и маркетинг</a:t>
            </a:r>
            <a:endParaRPr lang="ru-RU"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4" name="Google Shape;1360;p59">
            <a:extLst>
              <a:ext uri="{FF2B5EF4-FFF2-40B4-BE49-F238E27FC236}">
                <a16:creationId xmlns:a16="http://schemas.microsoft.com/office/drawing/2014/main" id="{CA17BB6F-77D7-8F4A-A02F-317B72E4F6AD}"/>
              </a:ext>
            </a:extLst>
          </p:cNvPr>
          <p:cNvSpPr txBox="1"/>
          <p:nvPr/>
        </p:nvSpPr>
        <p:spPr>
          <a:xfrm>
            <a:off x="4934367" y="4253714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Эффективные коммуникационные стратегии и маркетинговые кампании.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Google Shape;1312;p59">
            <a:extLst>
              <a:ext uri="{FF2B5EF4-FFF2-40B4-BE49-F238E27FC236}">
                <a16:creationId xmlns:a16="http://schemas.microsoft.com/office/drawing/2014/main" id="{9111CB7B-C189-E44B-AF5D-0BD0E1D50439}"/>
              </a:ext>
            </a:extLst>
          </p:cNvPr>
          <p:cNvSpPr/>
          <p:nvPr/>
        </p:nvSpPr>
        <p:spPr>
          <a:xfrm>
            <a:off x="1130817" y="4696045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1360;p59">
            <a:extLst>
              <a:ext uri="{FF2B5EF4-FFF2-40B4-BE49-F238E27FC236}">
                <a16:creationId xmlns:a16="http://schemas.microsoft.com/office/drawing/2014/main" id="{99E7AEC4-126D-534E-A654-1581F54B3144}"/>
              </a:ext>
            </a:extLst>
          </p:cNvPr>
          <p:cNvSpPr txBox="1"/>
          <p:nvPr/>
        </p:nvSpPr>
        <p:spPr>
          <a:xfrm>
            <a:off x="1388385" y="4701750"/>
            <a:ext cx="105752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Инновационные продукты и услуги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Google Shape;1360;p59">
            <a:extLst>
              <a:ext uri="{FF2B5EF4-FFF2-40B4-BE49-F238E27FC236}">
                <a16:creationId xmlns:a16="http://schemas.microsoft.com/office/drawing/2014/main" id="{3FFE12CD-9938-2A4E-8601-0D346A1E4849}"/>
              </a:ext>
            </a:extLst>
          </p:cNvPr>
          <p:cNvSpPr txBox="1"/>
          <p:nvPr/>
        </p:nvSpPr>
        <p:spPr>
          <a:xfrm>
            <a:off x="4934367" y="4691502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Внедрение первых в отрасли смарт-контрактов для безопасных и автоматизированных операций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DE269D1-C36E-9248-BD4D-758B4FAED375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4824275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62" name="Google Shape;1312;p59">
            <a:extLst>
              <a:ext uri="{FF2B5EF4-FFF2-40B4-BE49-F238E27FC236}">
                <a16:creationId xmlns:a16="http://schemas.microsoft.com/office/drawing/2014/main" id="{15652290-19ED-8E43-9816-D2A3C953AC6F}"/>
              </a:ext>
            </a:extLst>
          </p:cNvPr>
          <p:cNvSpPr/>
          <p:nvPr/>
        </p:nvSpPr>
        <p:spPr>
          <a:xfrm>
            <a:off x="1130817" y="5131275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360;p59">
            <a:extLst>
              <a:ext uri="{FF2B5EF4-FFF2-40B4-BE49-F238E27FC236}">
                <a16:creationId xmlns:a16="http://schemas.microsoft.com/office/drawing/2014/main" id="{7DA4AD7F-01D0-B34D-A590-EA266AC71F13}"/>
              </a:ext>
            </a:extLst>
          </p:cNvPr>
          <p:cNvSpPr txBox="1"/>
          <p:nvPr/>
        </p:nvSpPr>
        <p:spPr>
          <a:xfrm>
            <a:off x="1388385" y="5136980"/>
            <a:ext cx="1057526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Устойчивость и надежность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4" name="Google Shape;1360;p59">
            <a:extLst>
              <a:ext uri="{FF2B5EF4-FFF2-40B4-BE49-F238E27FC236}">
                <a16:creationId xmlns:a16="http://schemas.microsoft.com/office/drawing/2014/main" id="{801FC75B-66E4-E445-8A28-31A38E8B540E}"/>
              </a:ext>
            </a:extLst>
          </p:cNvPr>
          <p:cNvSpPr txBox="1"/>
          <p:nvPr/>
        </p:nvSpPr>
        <p:spPr>
          <a:xfrm>
            <a:off x="4934367" y="5126732"/>
            <a:ext cx="2752718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Гарантия стабильности и надежности в работе платформы.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7" name="Google Shape;1312;p59">
            <a:extLst>
              <a:ext uri="{FF2B5EF4-FFF2-40B4-BE49-F238E27FC236}">
                <a16:creationId xmlns:a16="http://schemas.microsoft.com/office/drawing/2014/main" id="{00399ACB-4F38-7942-A83D-2A3D27FF4BDC}"/>
              </a:ext>
            </a:extLst>
          </p:cNvPr>
          <p:cNvSpPr/>
          <p:nvPr/>
        </p:nvSpPr>
        <p:spPr>
          <a:xfrm>
            <a:off x="1130817" y="5580195"/>
            <a:ext cx="6817199" cy="36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accent3"/>
              </a:solidFill>
              <a:latin typeface="Century Gothic" panose="020B0502020202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360;p59">
            <a:extLst>
              <a:ext uri="{FF2B5EF4-FFF2-40B4-BE49-F238E27FC236}">
                <a16:creationId xmlns:a16="http://schemas.microsoft.com/office/drawing/2014/main" id="{E37783EC-9F0C-B340-B82D-E979D6433D08}"/>
              </a:ext>
            </a:extLst>
          </p:cNvPr>
          <p:cNvSpPr txBox="1"/>
          <p:nvPr/>
        </p:nvSpPr>
        <p:spPr>
          <a:xfrm>
            <a:off x="1388385" y="5585900"/>
            <a:ext cx="1724810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Сеть партнеров и международное присутствие</a:t>
            </a:r>
            <a:endParaRPr sz="8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Google Shape;1360;p59">
            <a:extLst>
              <a:ext uri="{FF2B5EF4-FFF2-40B4-BE49-F238E27FC236}">
                <a16:creationId xmlns:a16="http://schemas.microsoft.com/office/drawing/2014/main" id="{F8AF60C5-011B-E642-85E9-496C186B567D}"/>
              </a:ext>
            </a:extLst>
          </p:cNvPr>
          <p:cNvSpPr txBox="1"/>
          <p:nvPr/>
        </p:nvSpPr>
        <p:spPr>
          <a:xfrm>
            <a:off x="4934366" y="5575652"/>
            <a:ext cx="3013649" cy="34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ts val="1480"/>
              </a:lnSpc>
            </a:pPr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rPr>
              <a:t>Партнерство с ключевыми игроками и глобальное присутствие обеспечивают доступ к мировым ресурсам </a:t>
            </a:r>
            <a:endParaRPr sz="8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07CC900A-0B53-BA49-9495-82495004B2E8}"/>
              </a:ext>
            </a:extLst>
          </p:cNvPr>
          <p:cNvSpPr>
            <a:spLocks noChangeAspect="1"/>
          </p:cNvSpPr>
          <p:nvPr/>
        </p:nvSpPr>
        <p:spPr bwMode="auto">
          <a:xfrm>
            <a:off x="4169670" y="5708425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81" name="Google Shape;972;p47">
            <a:extLst>
              <a:ext uri="{FF2B5EF4-FFF2-40B4-BE49-F238E27FC236}">
                <a16:creationId xmlns:a16="http://schemas.microsoft.com/office/drawing/2014/main" id="{8513C807-4E81-3846-BCA7-4E5EB496EA03}"/>
              </a:ext>
            </a:extLst>
          </p:cNvPr>
          <p:cNvSpPr/>
          <p:nvPr/>
        </p:nvSpPr>
        <p:spPr>
          <a:xfrm>
            <a:off x="642830" y="5475462"/>
            <a:ext cx="377687" cy="377687"/>
          </a:xfrm>
          <a:prstGeom prst="donut">
            <a:avLst>
              <a:gd name="adj" fmla="val 12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76;p47">
            <a:extLst>
              <a:ext uri="{FF2B5EF4-FFF2-40B4-BE49-F238E27FC236}">
                <a16:creationId xmlns:a16="http://schemas.microsoft.com/office/drawing/2014/main" id="{52084DC1-D4D0-9745-A9B6-8AE88C4949B7}"/>
              </a:ext>
            </a:extLst>
          </p:cNvPr>
          <p:cNvSpPr/>
          <p:nvPr/>
        </p:nvSpPr>
        <p:spPr>
          <a:xfrm>
            <a:off x="254351" y="2492840"/>
            <a:ext cx="235164" cy="235164"/>
          </a:xfrm>
          <a:prstGeom prst="donut">
            <a:avLst>
              <a:gd name="adj" fmla="val 12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1030;p49">
            <a:extLst>
              <a:ext uri="{FF2B5EF4-FFF2-40B4-BE49-F238E27FC236}">
                <a16:creationId xmlns:a16="http://schemas.microsoft.com/office/drawing/2014/main" id="{FA2004BB-B373-7B43-A42C-54F0EEF2CF6E}"/>
              </a:ext>
            </a:extLst>
          </p:cNvPr>
          <p:cNvSpPr/>
          <p:nvPr/>
        </p:nvSpPr>
        <p:spPr>
          <a:xfrm>
            <a:off x="10477351" y="5325692"/>
            <a:ext cx="235164" cy="235164"/>
          </a:xfrm>
          <a:prstGeom prst="donut">
            <a:avLst>
              <a:gd name="adj" fmla="val 1212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982;p48">
            <a:extLst>
              <a:ext uri="{FF2B5EF4-FFF2-40B4-BE49-F238E27FC236}">
                <a16:creationId xmlns:a16="http://schemas.microsoft.com/office/drawing/2014/main" id="{0A65A00E-9926-4C45-9E9E-4F4CDFD33B5B}"/>
              </a:ext>
            </a:extLst>
          </p:cNvPr>
          <p:cNvSpPr>
            <a:spLocks/>
          </p:cNvSpPr>
          <p:nvPr/>
        </p:nvSpPr>
        <p:spPr>
          <a:xfrm rot="16200000">
            <a:off x="1758816" y="3033000"/>
            <a:ext cx="4979057" cy="1081527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82;p48">
            <a:extLst>
              <a:ext uri="{FF2B5EF4-FFF2-40B4-BE49-F238E27FC236}">
                <a16:creationId xmlns:a16="http://schemas.microsoft.com/office/drawing/2014/main" id="{15AB93B9-A88A-B748-A84D-9CF5AFC9D7F6}"/>
              </a:ext>
            </a:extLst>
          </p:cNvPr>
          <p:cNvSpPr>
            <a:spLocks/>
          </p:cNvSpPr>
          <p:nvPr/>
        </p:nvSpPr>
        <p:spPr>
          <a:xfrm rot="16200000">
            <a:off x="5813079" y="-5763118"/>
            <a:ext cx="598084" cy="12159758"/>
          </a:xfrm>
          <a:prstGeom prst="round2SameRect">
            <a:avLst>
              <a:gd name="adj1" fmla="val 2332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1025;p49">
            <a:extLst>
              <a:ext uri="{FF2B5EF4-FFF2-40B4-BE49-F238E27FC236}">
                <a16:creationId xmlns:a16="http://schemas.microsoft.com/office/drawing/2014/main" id="{ACF80515-5A9F-1D44-A2A2-3F14E8D752CC}"/>
              </a:ext>
            </a:extLst>
          </p:cNvPr>
          <p:cNvSpPr/>
          <p:nvPr/>
        </p:nvSpPr>
        <p:spPr>
          <a:xfrm>
            <a:off x="10706357" y="4108093"/>
            <a:ext cx="1032482" cy="1032482"/>
          </a:xfrm>
          <a:prstGeom prst="donut">
            <a:avLst>
              <a:gd name="adj" fmla="val 424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82;p48">
            <a:extLst>
              <a:ext uri="{FF2B5EF4-FFF2-40B4-BE49-F238E27FC236}">
                <a16:creationId xmlns:a16="http://schemas.microsoft.com/office/drawing/2014/main" id="{E61B8991-32EB-DA48-B217-E1C4352292F6}"/>
              </a:ext>
            </a:extLst>
          </p:cNvPr>
          <p:cNvSpPr>
            <a:spLocks/>
          </p:cNvSpPr>
          <p:nvPr/>
        </p:nvSpPr>
        <p:spPr>
          <a:xfrm rot="16200000">
            <a:off x="8358787" y="3137629"/>
            <a:ext cx="624286" cy="6813903"/>
          </a:xfrm>
          <a:prstGeom prst="round2SameRect">
            <a:avLst>
              <a:gd name="adj1" fmla="val 2332"/>
              <a:gd name="adj2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351;p59">
            <a:extLst>
              <a:ext uri="{FF2B5EF4-FFF2-40B4-BE49-F238E27FC236}">
                <a16:creationId xmlns:a16="http://schemas.microsoft.com/office/drawing/2014/main" id="{83E3805A-8080-A647-B848-7956440E5728}"/>
              </a:ext>
            </a:extLst>
          </p:cNvPr>
          <p:cNvSpPr txBox="1"/>
          <p:nvPr/>
        </p:nvSpPr>
        <p:spPr>
          <a:xfrm>
            <a:off x="8341625" y="2496171"/>
            <a:ext cx="2391922" cy="1761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  <a:sym typeface="Lato Black"/>
              </a:rPr>
              <a:t>ВМЕСТЕ МЫ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  <a:sym typeface="Lato Black"/>
              </a:rPr>
              <a:t>СТРОИМ</a:t>
            </a:r>
            <a:b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  <a:sym typeface="Lato Black"/>
              </a:rPr>
            </a:br>
            <a:r>
              <a:rPr lang="ru-RU" sz="2400" b="1" dirty="0">
                <a:solidFill>
                  <a:schemeClr val="bg1"/>
                </a:solidFill>
                <a:latin typeface="Century Gothic" panose="020B0502020202020204" pitchFamily="34" charset="0"/>
                <a:sym typeface="Lato Black"/>
              </a:rPr>
              <a:t>ИМПЕРИЮ</a:t>
            </a:r>
            <a:endParaRPr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Freeform 50">
            <a:extLst>
              <a:ext uri="{FF2B5EF4-FFF2-40B4-BE49-F238E27FC236}">
                <a16:creationId xmlns:a16="http://schemas.microsoft.com/office/drawing/2014/main" id="{3F2C06F3-C728-B89D-4885-E14E0DC46930}"/>
              </a:ext>
            </a:extLst>
          </p:cNvPr>
          <p:cNvSpPr>
            <a:spLocks noChangeAspect="1"/>
          </p:cNvSpPr>
          <p:nvPr/>
        </p:nvSpPr>
        <p:spPr bwMode="auto">
          <a:xfrm>
            <a:off x="4172674" y="2188818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3" name="Freeform 50">
            <a:extLst>
              <a:ext uri="{FF2B5EF4-FFF2-40B4-BE49-F238E27FC236}">
                <a16:creationId xmlns:a16="http://schemas.microsoft.com/office/drawing/2014/main" id="{F5B90D54-282F-75FC-237C-F8AB64BC90E5}"/>
              </a:ext>
            </a:extLst>
          </p:cNvPr>
          <p:cNvSpPr>
            <a:spLocks noChangeAspect="1"/>
          </p:cNvSpPr>
          <p:nvPr/>
        </p:nvSpPr>
        <p:spPr bwMode="auto">
          <a:xfrm>
            <a:off x="4162156" y="4374249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5" name="Freeform 50">
            <a:extLst>
              <a:ext uri="{FF2B5EF4-FFF2-40B4-BE49-F238E27FC236}">
                <a16:creationId xmlns:a16="http://schemas.microsoft.com/office/drawing/2014/main" id="{D4D4B6B0-7559-4F5D-A500-ADF432907C40}"/>
              </a:ext>
            </a:extLst>
          </p:cNvPr>
          <p:cNvSpPr>
            <a:spLocks noChangeAspect="1"/>
          </p:cNvSpPr>
          <p:nvPr/>
        </p:nvSpPr>
        <p:spPr bwMode="auto">
          <a:xfrm>
            <a:off x="4174488" y="2620923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6" name="Freeform 50">
            <a:extLst>
              <a:ext uri="{FF2B5EF4-FFF2-40B4-BE49-F238E27FC236}">
                <a16:creationId xmlns:a16="http://schemas.microsoft.com/office/drawing/2014/main" id="{51007210-410D-5571-658A-CF204827D042}"/>
              </a:ext>
            </a:extLst>
          </p:cNvPr>
          <p:cNvSpPr>
            <a:spLocks noChangeAspect="1"/>
          </p:cNvSpPr>
          <p:nvPr/>
        </p:nvSpPr>
        <p:spPr bwMode="auto">
          <a:xfrm>
            <a:off x="4164780" y="3059676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32D9E566-CE6A-9DEA-B9B7-7CDE6EC5067E}"/>
              </a:ext>
            </a:extLst>
          </p:cNvPr>
          <p:cNvSpPr>
            <a:spLocks noChangeAspect="1"/>
          </p:cNvSpPr>
          <p:nvPr/>
        </p:nvSpPr>
        <p:spPr bwMode="auto">
          <a:xfrm>
            <a:off x="4166758" y="5261684"/>
            <a:ext cx="186506" cy="128016"/>
          </a:xfrm>
          <a:custGeom>
            <a:avLst/>
            <a:gdLst>
              <a:gd name="T0" fmla="*/ 261900 w 168"/>
              <a:gd name="T1" fmla="*/ 31750 h 116"/>
              <a:gd name="T2" fmla="*/ 261900 w 168"/>
              <a:gd name="T3" fmla="*/ 31750 h 116"/>
              <a:gd name="T4" fmla="*/ 114981 w 168"/>
              <a:gd name="T5" fmla="*/ 177800 h 116"/>
              <a:gd name="T6" fmla="*/ 102205 w 168"/>
              <a:gd name="T7" fmla="*/ 184150 h 116"/>
              <a:gd name="T8" fmla="*/ 89429 w 168"/>
              <a:gd name="T9" fmla="*/ 177800 h 116"/>
              <a:gd name="T10" fmla="*/ 6388 w 168"/>
              <a:gd name="T11" fmla="*/ 95250 h 116"/>
              <a:gd name="T12" fmla="*/ 0 w 168"/>
              <a:gd name="T13" fmla="*/ 82550 h 116"/>
              <a:gd name="T14" fmla="*/ 19163 w 168"/>
              <a:gd name="T15" fmla="*/ 63500 h 116"/>
              <a:gd name="T16" fmla="*/ 31939 w 168"/>
              <a:gd name="T17" fmla="*/ 69850 h 116"/>
              <a:gd name="T18" fmla="*/ 102205 w 168"/>
              <a:gd name="T19" fmla="*/ 138113 h 116"/>
              <a:gd name="T20" fmla="*/ 236349 w 168"/>
              <a:gd name="T21" fmla="*/ 6350 h 116"/>
              <a:gd name="T22" fmla="*/ 249125 w 168"/>
              <a:gd name="T23" fmla="*/ 0 h 116"/>
              <a:gd name="T24" fmla="*/ 268288 w 168"/>
              <a:gd name="T25" fmla="*/ 19050 h 116"/>
              <a:gd name="T26" fmla="*/ 261900 w 168"/>
              <a:gd name="T27" fmla="*/ 31750 h 1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68" h="116">
                <a:moveTo>
                  <a:pt x="164" y="20"/>
                </a:moveTo>
                <a:cubicBezTo>
                  <a:pt x="164" y="20"/>
                  <a:pt x="164" y="20"/>
                  <a:pt x="164" y="20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0" y="115"/>
                  <a:pt x="67" y="116"/>
                  <a:pt x="64" y="116"/>
                </a:cubicBezTo>
                <a:cubicBezTo>
                  <a:pt x="61" y="116"/>
                  <a:pt x="58" y="115"/>
                  <a:pt x="56" y="112"/>
                </a:cubicBezTo>
                <a:cubicBezTo>
                  <a:pt x="4" y="60"/>
                  <a:pt x="4" y="60"/>
                  <a:pt x="4" y="60"/>
                </a:cubicBezTo>
                <a:cubicBezTo>
                  <a:pt x="1" y="58"/>
                  <a:pt x="0" y="55"/>
                  <a:pt x="0" y="52"/>
                </a:cubicBezTo>
                <a:cubicBezTo>
                  <a:pt x="0" y="45"/>
                  <a:pt x="5" y="40"/>
                  <a:pt x="12" y="40"/>
                </a:cubicBezTo>
                <a:cubicBezTo>
                  <a:pt x="15" y="40"/>
                  <a:pt x="18" y="41"/>
                  <a:pt x="20" y="44"/>
                </a:cubicBezTo>
                <a:cubicBezTo>
                  <a:pt x="64" y="87"/>
                  <a:pt x="64" y="87"/>
                  <a:pt x="64" y="87"/>
                </a:cubicBezTo>
                <a:cubicBezTo>
                  <a:pt x="148" y="4"/>
                  <a:pt x="148" y="4"/>
                  <a:pt x="148" y="4"/>
                </a:cubicBezTo>
                <a:cubicBezTo>
                  <a:pt x="150" y="1"/>
                  <a:pt x="153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5"/>
                  <a:pt x="167" y="18"/>
                  <a:pt x="164" y="2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pPr defTabSz="685800"/>
            <a:endParaRPr lang="en-US" sz="1350" dirty="0">
              <a:solidFill>
                <a:schemeClr val="bg1"/>
              </a:solidFill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58447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2" dur="5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4" dur="50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6" dur="5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88" dur="50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9" grpId="0" animBg="1"/>
      <p:bldP spid="9" grpId="0"/>
      <p:bldP spid="10" grpId="0"/>
      <p:bldP spid="12" grpId="0"/>
      <p:bldP spid="15" grpId="0"/>
      <p:bldP spid="21" grpId="0" animBg="1"/>
      <p:bldP spid="22" grpId="0" animBg="1"/>
      <p:bldP spid="23" grpId="0"/>
      <p:bldP spid="24" grpId="0"/>
      <p:bldP spid="26" grpId="0" animBg="1"/>
      <p:bldP spid="27" grpId="0" animBg="1"/>
      <p:bldP spid="28" grpId="0"/>
      <p:bldP spid="29" grpId="0"/>
      <p:bldP spid="32" grpId="0" animBg="1"/>
      <p:bldP spid="33" grpId="0"/>
      <p:bldP spid="34" grpId="0"/>
      <p:bldP spid="37" grpId="0" animBg="1"/>
      <p:bldP spid="38" grpId="0"/>
      <p:bldP spid="39" grpId="0"/>
      <p:bldP spid="42" grpId="0" animBg="1"/>
      <p:bldP spid="43" grpId="0"/>
      <p:bldP spid="44" grpId="0"/>
      <p:bldP spid="46" grpId="0" animBg="1"/>
      <p:bldP spid="47" grpId="0" animBg="1"/>
      <p:bldP spid="48" grpId="0"/>
      <p:bldP spid="49" grpId="0"/>
      <p:bldP spid="51" grpId="0" animBg="1"/>
      <p:bldP spid="52" grpId="0" animBg="1"/>
      <p:bldP spid="53" grpId="0"/>
      <p:bldP spid="54" grpId="0"/>
      <p:bldP spid="57" grpId="0" animBg="1"/>
      <p:bldP spid="58" grpId="0"/>
      <p:bldP spid="59" grpId="0"/>
      <p:bldP spid="61" grpId="0" animBg="1"/>
      <p:bldP spid="62" grpId="0" animBg="1"/>
      <p:bldP spid="63" grpId="0"/>
      <p:bldP spid="64" grpId="0"/>
      <p:bldP spid="67" grpId="0" animBg="1"/>
      <p:bldP spid="68" grpId="0"/>
      <p:bldP spid="69" grpId="0"/>
      <p:bldP spid="71" grpId="0" animBg="1"/>
      <p:bldP spid="81" grpId="0" animBg="1"/>
      <p:bldP spid="81" grpId="1" animBg="1"/>
      <p:bldP spid="82" grpId="0" animBg="1"/>
      <p:bldP spid="82" grpId="1" animBg="1"/>
      <p:bldP spid="84" grpId="0" animBg="1"/>
      <p:bldP spid="84" grpId="1" animBg="1"/>
      <p:bldP spid="77" grpId="0" animBg="1"/>
      <p:bldP spid="83" grpId="0" animBg="1"/>
      <p:bldP spid="83" grpId="1" animBg="1"/>
      <p:bldP spid="18" grpId="0"/>
      <p:bldP spid="2" grpId="0" animBg="1"/>
      <p:bldP spid="3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8D1D6"/>
      </a:accent1>
      <a:accent2>
        <a:srgbClr val="00AFCC"/>
      </a:accent2>
      <a:accent3>
        <a:srgbClr val="3366FF"/>
      </a:accent3>
      <a:accent4>
        <a:srgbClr val="3399FF"/>
      </a:accent4>
      <a:accent5>
        <a:srgbClr val="4895EF"/>
      </a:accent5>
      <a:accent6>
        <a:srgbClr val="4CC9F0"/>
      </a:accent6>
      <a:hlink>
        <a:srgbClr val="3366FF"/>
      </a:hlink>
      <a:folHlink>
        <a:srgbClr val="3366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856</Words>
  <Application>Microsoft Office PowerPoint</Application>
  <PresentationFormat>Широкоэкранный</PresentationFormat>
  <Paragraphs>127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Lato Light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> You Exec (https://youexec.com/resources)</Manager>
  <Company> You Exec (https://youexec.com/resources)</Company>
  <LinksUpToDate>false</LinksUpToDate>
  <SharedDoc>false</SharedDoc>
  <HyperlinkBase> 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 You Exec (https://youexec.com/resources)</dc:creator>
  <cp:keywords> You Exec (https://youexec.com/resources)</cp:keywords>
  <dc:description> You Exec (https://youexec.com/resources)</dc:description>
  <cp:lastModifiedBy>Станислав Романович</cp:lastModifiedBy>
  <cp:revision>537</cp:revision>
  <dcterms:created xsi:type="dcterms:W3CDTF">2021-03-30T08:32:54Z</dcterms:created>
  <dcterms:modified xsi:type="dcterms:W3CDTF">2024-05-11T10:34:46Z</dcterms:modified>
  <cp:category> You Exec (https://youexec.com/resources)</cp:category>
</cp:coreProperties>
</file>