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331" r:id="rId3"/>
    <p:sldId id="330" r:id="rId4"/>
    <p:sldId id="336" r:id="rId5"/>
    <p:sldId id="341" r:id="rId6"/>
    <p:sldId id="344" r:id="rId7"/>
    <p:sldId id="342" r:id="rId8"/>
    <p:sldId id="345" r:id="rId9"/>
    <p:sldId id="346" r:id="rId10"/>
    <p:sldId id="347" r:id="rId11"/>
    <p:sldId id="348" r:id="rId12"/>
    <p:sldId id="349" r:id="rId13"/>
    <p:sldId id="334" r:id="rId14"/>
    <p:sldId id="3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333333"/>
    <a:srgbClr val="1171B9"/>
    <a:srgbClr val="F48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2" d="100"/>
          <a:sy n="62" d="100"/>
        </p:scale>
        <p:origin x="8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4770-B224-4F62-8F1F-A4A3E1FAE36F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5E802-DE71-454D-8A41-6ECDA105A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47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AF5E-E672-4E72-9B5B-5A5AB9EA6400}" type="datetimeFigureOut">
              <a:rPr lang="en-IN" smtClean="0"/>
              <a:t>02-05-2017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0C4D5-B0CA-4B4F-8AD3-716471C53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39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03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37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8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1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15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02367" y="6516932"/>
            <a:ext cx="9932475" cy="341069"/>
          </a:xfrm>
          <a:prstGeom prst="rect">
            <a:avLst/>
          </a:prstGeom>
          <a:solidFill>
            <a:srgbClr val="1171B9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sp>
        <p:nvSpPr>
          <p:cNvPr id="8" name="Rectangle 7"/>
          <p:cNvSpPr/>
          <p:nvPr userDrawn="1"/>
        </p:nvSpPr>
        <p:spPr>
          <a:xfrm flipH="1">
            <a:off x="11634842" y="6516932"/>
            <a:ext cx="560333" cy="341069"/>
          </a:xfrm>
          <a:prstGeom prst="rect">
            <a:avLst/>
          </a:prstGeom>
          <a:solidFill>
            <a:srgbClr val="1171B9"/>
          </a:soli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707899" y="6556660"/>
            <a:ext cx="4891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prstClr val="white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70519" y="6565124"/>
            <a:ext cx="491362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fld id="{8969AB99-42F4-44DB-8447-084200F48697}" type="slidenum">
              <a:rPr lang="en-IN" sz="1100">
                <a:solidFill>
                  <a:prstClr val="white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IN" sz="11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H="1">
            <a:off x="-1" y="6516932"/>
            <a:ext cx="2184399" cy="34106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99" y="6564356"/>
            <a:ext cx="215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prstClr val="white"/>
                </a:solidFill>
                <a:latin typeface="Calibri Light"/>
              </a:rPr>
              <a:t>CONFIDENTIAL AND</a:t>
            </a:r>
            <a:r>
              <a:rPr lang="en-US" sz="1000" baseline="0">
                <a:solidFill>
                  <a:prstClr val="white"/>
                </a:solidFill>
                <a:latin typeface="Calibri Light"/>
              </a:rPr>
              <a:t> </a:t>
            </a:r>
            <a:r>
              <a:rPr lang="en-US" sz="1000">
                <a:solidFill>
                  <a:prstClr val="white"/>
                </a:solidFill>
                <a:latin typeface="Calibri Light"/>
              </a:rPr>
              <a:t>RESTRICTED</a:t>
            </a:r>
            <a:endParaRPr lang="en-IN" sz="10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1843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140" y="171708"/>
            <a:ext cx="1696418" cy="3945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184400" y="0"/>
            <a:ext cx="100107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9189"/>
            <a:ext cx="2184399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 userDrawn="1"/>
        </p:nvSpPr>
        <p:spPr>
          <a:xfrm>
            <a:off x="2184398" y="6449189"/>
            <a:ext cx="10010776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11670519" y="6564356"/>
            <a:ext cx="0" cy="24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84398" y="129721"/>
            <a:ext cx="0" cy="4934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5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140" y="171708"/>
            <a:ext cx="1696418" cy="3945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121951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184398" y="129721"/>
            <a:ext cx="0" cy="4934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81036" y="6564356"/>
            <a:ext cx="163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>
                <a:solidFill>
                  <a:prstClr val="white"/>
                </a:solidFill>
                <a:latin typeface="Calibri Light"/>
              </a:rPr>
              <a:t>CLASSIFIED</a:t>
            </a:r>
            <a:endParaRPr lang="en-IN" sz="10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532045"/>
            <a:ext cx="12192001" cy="3259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6000">
                <a:srgbClr val="F48A16"/>
              </a:gs>
              <a:gs pos="73000">
                <a:srgbClr val="1171B9"/>
              </a:gs>
              <a:gs pos="98000">
                <a:srgbClr val="1171B9"/>
              </a:gs>
            </a:gsLst>
            <a:lin ang="10800000" scaled="1"/>
            <a:tileRect/>
          </a:gradFill>
          <a:ln w="1047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3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sz="40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82059" y="6536734"/>
            <a:ext cx="5453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Calibri Light"/>
              </a:rPr>
              <a:t>www.mastechdigital.com</a:t>
            </a:r>
            <a:endParaRPr lang="en-IN" sz="1100" dirty="0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5174" cy="45719"/>
          </a:xfrm>
          <a:prstGeom prst="rect">
            <a:avLst/>
          </a:prstGeom>
          <a:solidFill>
            <a:srgbClr val="117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184398" y="129721"/>
            <a:ext cx="0" cy="4934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1554638" y="6532045"/>
            <a:ext cx="491362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fld id="{8969AB99-42F4-44DB-8447-084200F48697}" type="slidenum">
              <a:rPr lang="en-IN" sz="110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81036" y="6564356"/>
            <a:ext cx="163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>
                <a:solidFill>
                  <a:prstClr val="white"/>
                </a:solidFill>
                <a:latin typeface="Calibri Light"/>
              </a:rPr>
              <a:t>CLASSIFIED</a:t>
            </a:r>
            <a:endParaRPr lang="en-IN" sz="10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436289" y="171708"/>
            <a:ext cx="8835514" cy="394516"/>
          </a:xfrm>
        </p:spPr>
        <p:txBody>
          <a:bodyPr>
            <a:noAutofit/>
          </a:bodyPr>
          <a:lstStyle>
            <a:lvl1pPr marL="0" indent="0">
              <a:buNone/>
              <a:defRPr sz="3200" b="1" cap="small" baseline="0">
                <a:solidFill>
                  <a:srgbClr val="1171B9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2546374" y="622736"/>
            <a:ext cx="8657190" cy="0"/>
          </a:xfrm>
          <a:prstGeom prst="line">
            <a:avLst/>
          </a:prstGeom>
          <a:ln>
            <a:solidFill>
              <a:srgbClr val="1171B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1842" y="0"/>
            <a:ext cx="60015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C292-8BDD-440F-92D1-A1D8D0AF308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B125F-A598-4A07-AC12-2B744DFE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13" Type="http://schemas.openxmlformats.org/officeDocument/2006/relationships/image" Target="../media/image17.png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tiff"/><Relationship Id="rId11" Type="http://schemas.openxmlformats.org/officeDocument/2006/relationships/image" Target="../media/image15.png"/><Relationship Id="rId5" Type="http://schemas.openxmlformats.org/officeDocument/2006/relationships/image" Target="../media/image9.tiff"/><Relationship Id="rId15" Type="http://schemas.openxmlformats.org/officeDocument/2006/relationships/image" Target="../media/image19.jpg"/><Relationship Id="rId10" Type="http://schemas.openxmlformats.org/officeDocument/2006/relationships/image" Target="../media/image14.tiff"/><Relationship Id="rId4" Type="http://schemas.openxmlformats.org/officeDocument/2006/relationships/image" Target="../media/image8.tiff"/><Relationship Id="rId9" Type="http://schemas.openxmlformats.org/officeDocument/2006/relationships/image" Target="../media/image13.tiff"/><Relationship Id="rId1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3667"/>
            <a:ext cx="12196289" cy="6861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8166" y="4071867"/>
            <a:ext cx="8405191" cy="148934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-1" y="4277932"/>
            <a:ext cx="8339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solidFill>
                  <a:srgbClr val="286DB4"/>
                </a:solidFill>
                <a:latin typeface="+mj-lt"/>
              </a:rPr>
              <a:t>CLOUD COMPUTING</a:t>
            </a:r>
          </a:p>
          <a:p>
            <a:r>
              <a:rPr lang="en-US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THINK CLOUD. THINK MASTECH DIGITAL.</a:t>
            </a:r>
            <a:endParaRPr lang="en-I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5" y="255280"/>
            <a:ext cx="2646585" cy="6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394858" y="134950"/>
            <a:ext cx="645547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1171B9"/>
                </a:solidFill>
                <a:latin typeface="Calibri Light" charset="0"/>
                <a:ea typeface="Calibri Light" charset="0"/>
                <a:cs typeface="Calibri Light" charset="0"/>
                <a:sym typeface="Calibri"/>
              </a:rPr>
              <a:t>CLOUD SKILLS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2476800" y="658170"/>
            <a:ext cx="9715199" cy="0"/>
          </a:xfrm>
          <a:prstGeom prst="straightConnector1">
            <a:avLst/>
          </a:prstGeom>
          <a:noFill/>
          <a:ln w="9525" cap="flat" cmpd="sng">
            <a:solidFill>
              <a:srgbClr val="1171B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" name="Shape 184"/>
          <p:cNvSpPr txBox="1">
            <a:spLocks/>
          </p:cNvSpPr>
          <p:nvPr/>
        </p:nvSpPr>
        <p:spPr>
          <a:xfrm>
            <a:off x="800934" y="1001606"/>
            <a:ext cx="10809174" cy="138434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Open Source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OpenStack | Cloud Foundry | KVM | Docker | Apache Mesas | Mango DB |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OpenShift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|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Jenkings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|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Ceph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CloudStack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| Core OS | Couch DB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0934" y="2618118"/>
            <a:ext cx="10809174" cy="1313863"/>
            <a:chOff x="799165" y="2463692"/>
            <a:chExt cx="10810943" cy="1313863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4421606" y="2463692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Shape 184"/>
            <p:cNvSpPr txBox="1">
              <a:spLocks/>
            </p:cNvSpPr>
            <p:nvPr/>
          </p:nvSpPr>
          <p:spPr>
            <a:xfrm>
              <a:off x="799165" y="2701313"/>
              <a:ext cx="10810943" cy="1076242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Project Management Skills</a:t>
              </a: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Migration to Cloud | Integration with existing systems | Identifying interdependencies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0934" y="4164153"/>
            <a:ext cx="10810943" cy="1719434"/>
            <a:chOff x="800934" y="4049850"/>
            <a:chExt cx="10810943" cy="1719434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4377605" y="404985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Shape 184"/>
            <p:cNvSpPr txBox="1">
              <a:spLocks/>
            </p:cNvSpPr>
            <p:nvPr/>
          </p:nvSpPr>
          <p:spPr>
            <a:xfrm>
              <a:off x="800934" y="4176584"/>
              <a:ext cx="10810943" cy="1592700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Security / Risk Management</a:t>
              </a: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Security Analysts | Network Security (including SDN/NFV) | Cloud Security Specialist | </a:t>
              </a:r>
              <a:b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Data Security Specialist</a:t>
              </a:r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6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394858" y="134950"/>
            <a:ext cx="645547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1171B9"/>
                </a:solidFill>
                <a:latin typeface="Calibri Light" charset="0"/>
                <a:ea typeface="Calibri Light" charset="0"/>
                <a:cs typeface="Calibri Light" charset="0"/>
                <a:sym typeface="Calibri"/>
              </a:rPr>
              <a:t>CLOUD SKILLS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2476800" y="658170"/>
            <a:ext cx="9715199" cy="0"/>
          </a:xfrm>
          <a:prstGeom prst="straightConnector1">
            <a:avLst/>
          </a:prstGeom>
          <a:noFill/>
          <a:ln w="9525" cap="flat" cmpd="sng">
            <a:solidFill>
              <a:srgbClr val="1171B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" name="Shape 184"/>
          <p:cNvSpPr txBox="1">
            <a:spLocks/>
          </p:cNvSpPr>
          <p:nvPr/>
        </p:nvSpPr>
        <p:spPr>
          <a:xfrm>
            <a:off x="800934" y="783574"/>
            <a:ext cx="10809174" cy="111000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CPM / Orchestration Frameworks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OpenStack |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CloudStack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|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vCAC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4422782" y="2078860"/>
            <a:ext cx="3657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377605" y="4515843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hape 184"/>
          <p:cNvSpPr txBox="1">
            <a:spLocks/>
          </p:cNvSpPr>
          <p:nvPr/>
        </p:nvSpPr>
        <p:spPr>
          <a:xfrm>
            <a:off x="800934" y="4606001"/>
            <a:ext cx="10810943" cy="15927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Cloud Strategists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Business-savvy IT people | Understand IT impact on finance and business | Software development (DevOps) | Identity Management | Directory Services | Understand the impact on Mobility / BYOD</a:t>
            </a: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0" name="Shape 184"/>
          <p:cNvSpPr txBox="1">
            <a:spLocks/>
          </p:cNvSpPr>
          <p:nvPr/>
        </p:nvSpPr>
        <p:spPr>
          <a:xfrm>
            <a:off x="800934" y="2293035"/>
            <a:ext cx="10809174" cy="47085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Linux / Unix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767" y="2993935"/>
            <a:ext cx="1921329" cy="448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466" y="2951727"/>
            <a:ext cx="1652056" cy="533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1918" y="2855450"/>
            <a:ext cx="2149929" cy="725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630" y="3638059"/>
            <a:ext cx="1595263" cy="7897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1466" y="3663010"/>
            <a:ext cx="4264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C6C6C"/>
                </a:solidFill>
                <a:latin typeface="+mj-lt"/>
              </a:rPr>
              <a:t>LINUX skills for common tasks </a:t>
            </a:r>
            <a:br>
              <a:rPr lang="en-US" dirty="0">
                <a:solidFill>
                  <a:srgbClr val="6C6C6C"/>
                </a:solidFill>
                <a:latin typeface="+mj-lt"/>
              </a:rPr>
            </a:br>
            <a:r>
              <a:rPr lang="en-US" dirty="0">
                <a:solidFill>
                  <a:srgbClr val="6C6C6C"/>
                </a:solidFill>
                <a:latin typeface="+mj-lt"/>
              </a:rPr>
              <a:t>(DHCP, DNS, firewall, web server, proxy, etc.)</a:t>
            </a:r>
            <a:endParaRPr lang="en-IN" dirty="0">
              <a:solidFill>
                <a:srgbClr val="6C6C6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01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394858" y="134950"/>
            <a:ext cx="645547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1171B9"/>
                </a:solidFill>
                <a:latin typeface="Calibri Light" charset="0"/>
                <a:ea typeface="Calibri Light" charset="0"/>
                <a:cs typeface="Calibri Light" charset="0"/>
                <a:sym typeface="Calibri"/>
              </a:rPr>
              <a:t>CLOUD SKILLS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2476800" y="658170"/>
            <a:ext cx="9715199" cy="0"/>
          </a:xfrm>
          <a:prstGeom prst="straightConnector1">
            <a:avLst/>
          </a:prstGeom>
          <a:noFill/>
          <a:ln w="9525" cap="flat" cmpd="sng">
            <a:solidFill>
              <a:srgbClr val="1171B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" name="Shape 184"/>
          <p:cNvSpPr txBox="1">
            <a:spLocks/>
          </p:cNvSpPr>
          <p:nvPr/>
        </p:nvSpPr>
        <p:spPr>
          <a:xfrm>
            <a:off x="800934" y="1001606"/>
            <a:ext cx="10809174" cy="138434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Systems Automation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Scripting Languages | Configuration Management: Puppet, Chef, Salt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Ansble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CFEngine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| 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PERL, Python, Ruby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4422782" y="2478636"/>
            <a:ext cx="3657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00934" y="4288137"/>
            <a:ext cx="10810943" cy="1595450"/>
            <a:chOff x="800934" y="4173834"/>
            <a:chExt cx="10810943" cy="159545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4377605" y="4173834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Shape 184"/>
            <p:cNvSpPr txBox="1">
              <a:spLocks/>
            </p:cNvSpPr>
            <p:nvPr/>
          </p:nvSpPr>
          <p:spPr>
            <a:xfrm>
              <a:off x="800934" y="4176584"/>
              <a:ext cx="10810943" cy="1592700"/>
            </a:xfrm>
            <a:prstGeom prst="rect">
              <a:avLst/>
            </a:prstGeom>
          </p:spPr>
          <p:txBody>
            <a:bodyPr vert="horz" lIns="91425" tIns="91425" rIns="91425" bIns="91425" rtlCol="0" anchor="b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Project Management</a:t>
              </a: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Project delivery capabilities in Cloud-based initiatives | Co-owned project management |</a:t>
              </a:r>
              <a:b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SLA-based project delivery</a:t>
              </a:r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0934" y="2632377"/>
            <a:ext cx="10809174" cy="1469974"/>
            <a:chOff x="800934" y="2601381"/>
            <a:chExt cx="10809174" cy="1469974"/>
          </a:xfrm>
        </p:grpSpPr>
        <p:sp>
          <p:nvSpPr>
            <p:cNvPr id="130" name="Shape 184"/>
            <p:cNvSpPr txBox="1">
              <a:spLocks/>
            </p:cNvSpPr>
            <p:nvPr/>
          </p:nvSpPr>
          <p:spPr>
            <a:xfrm>
              <a:off x="800934" y="2601381"/>
              <a:ext cx="10809174" cy="451926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Ancillary Skills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27476" y="3200049"/>
              <a:ext cx="6272406" cy="871306"/>
              <a:chOff x="3460965" y="3200049"/>
              <a:chExt cx="6272406" cy="87130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974"/>
              <a:stretch/>
            </p:blipFill>
            <p:spPr>
              <a:xfrm>
                <a:off x="3460965" y="3271040"/>
                <a:ext cx="1325432" cy="41351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22083" y="3200049"/>
                <a:ext cx="1724053" cy="44653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692346" y="3264597"/>
                <a:ext cx="3041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6C6C6C"/>
                    </a:solidFill>
                    <a:latin typeface="+mj-lt"/>
                  </a:rPr>
                  <a:t>/ Data Analytics | Containers |</a:t>
                </a:r>
                <a:endParaRPr lang="en-IN" dirty="0">
                  <a:solidFill>
                    <a:srgbClr val="6C6C6C"/>
                  </a:solidFill>
                  <a:latin typeface="+mj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22596" y="3702023"/>
                <a:ext cx="1535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6C6C6C"/>
                    </a:solidFill>
                    <a:latin typeface="+mj-lt"/>
                  </a:rPr>
                  <a:t>Micro-services</a:t>
                </a:r>
                <a:endParaRPr lang="en-IN" dirty="0">
                  <a:solidFill>
                    <a:srgbClr val="6C6C6C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90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3067" y="503594"/>
            <a:ext cx="12261338" cy="5944275"/>
            <a:chOff x="-33067" y="566224"/>
            <a:chExt cx="12261338" cy="594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79" r="21782" b="21041"/>
            <a:stretch/>
          </p:blipFill>
          <p:spPr>
            <a:xfrm>
              <a:off x="-33067" y="566224"/>
              <a:ext cx="12261338" cy="5944275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005848" y="2437380"/>
              <a:ext cx="944891" cy="253916"/>
              <a:chOff x="3412274" y="2162346"/>
              <a:chExt cx="944891" cy="253916"/>
            </a:xfrm>
          </p:grpSpPr>
          <p:grpSp>
            <p:nvGrpSpPr>
              <p:cNvPr id="101" name="Group 100"/>
              <p:cNvGrpSpPr/>
              <p:nvPr/>
            </p:nvGrpSpPr>
            <p:grpSpPr>
              <a:xfrm flipV="1">
                <a:off x="3412274" y="2189895"/>
                <a:ext cx="216360" cy="220793"/>
                <a:chOff x="-1014661" y="-977004"/>
                <a:chExt cx="2094235" cy="2137147"/>
              </a:xfrm>
              <a:solidFill>
                <a:srgbClr val="1171B9"/>
              </a:solidFill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3561443" y="2162346"/>
                <a:ext cx="7957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0" b="1" dirty="0">
                    <a:solidFill>
                      <a:srgbClr val="1171B9"/>
                    </a:solidFill>
                    <a:latin typeface="+mj-lt"/>
                  </a:rPr>
                  <a:t>Pittsburgh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0519700" y="3693457"/>
              <a:ext cx="1267732" cy="246220"/>
              <a:chOff x="3311524" y="1769687"/>
              <a:chExt cx="592780" cy="115130"/>
            </a:xfrm>
          </p:grpSpPr>
          <p:grpSp>
            <p:nvGrpSpPr>
              <p:cNvPr id="90" name="Group 89"/>
              <p:cNvGrpSpPr/>
              <p:nvPr/>
            </p:nvGrpSpPr>
            <p:grpSpPr>
              <a:xfrm flipV="1">
                <a:off x="3311524" y="1785312"/>
                <a:ext cx="83268" cy="84974"/>
                <a:chOff x="-1014661" y="-977004"/>
                <a:chExt cx="2094235" cy="2137147"/>
              </a:xfrm>
              <a:solidFill>
                <a:srgbClr val="333333"/>
              </a:solidFill>
            </p:grpSpPr>
            <p:sp>
              <p:nvSpPr>
                <p:cNvPr id="92" name="Oval 91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3365274" y="1769687"/>
                <a:ext cx="539030" cy="11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latin typeface="+mj-lt"/>
                  </a:rPr>
                  <a:t>NOIDA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791341" y="3225103"/>
              <a:ext cx="1267732" cy="246220"/>
              <a:chOff x="3311524" y="1769687"/>
              <a:chExt cx="592780" cy="115130"/>
            </a:xfrm>
          </p:grpSpPr>
          <p:grpSp>
            <p:nvGrpSpPr>
              <p:cNvPr id="79" name="Group 78"/>
              <p:cNvGrpSpPr/>
              <p:nvPr/>
            </p:nvGrpSpPr>
            <p:grpSpPr>
              <a:xfrm flipV="1">
                <a:off x="3311524" y="1785312"/>
                <a:ext cx="83268" cy="84974"/>
                <a:chOff x="-1014661" y="-977004"/>
                <a:chExt cx="2094235" cy="2137147"/>
              </a:xfrm>
              <a:solidFill>
                <a:srgbClr val="333333"/>
              </a:solidFill>
            </p:grpSpPr>
            <p:sp>
              <p:nvSpPr>
                <p:cNvPr id="81" name="Oval 80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365274" y="1769687"/>
                <a:ext cx="539030" cy="11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latin typeface="+mj-lt"/>
                  </a:rPr>
                  <a:t>Orlando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8959" y="2585537"/>
              <a:ext cx="780265" cy="246220"/>
              <a:chOff x="3311524" y="1769687"/>
              <a:chExt cx="364845" cy="115130"/>
            </a:xfrm>
          </p:grpSpPr>
          <p:grpSp>
            <p:nvGrpSpPr>
              <p:cNvPr id="68" name="Group 67"/>
              <p:cNvGrpSpPr/>
              <p:nvPr/>
            </p:nvGrpSpPr>
            <p:grpSpPr>
              <a:xfrm flipV="1">
                <a:off x="3311524" y="1785312"/>
                <a:ext cx="83268" cy="84974"/>
                <a:chOff x="-1014661" y="-977004"/>
                <a:chExt cx="2094235" cy="2137147"/>
              </a:xfrm>
              <a:solidFill>
                <a:srgbClr val="333333"/>
              </a:solidFill>
            </p:grpSpPr>
            <p:sp>
              <p:nvSpPr>
                <p:cNvPr id="70" name="Oval 69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3365274" y="1769687"/>
                <a:ext cx="311095" cy="11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latin typeface="+mj-lt"/>
                  </a:rPr>
                  <a:t>Fremont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07342" y="3381963"/>
              <a:ext cx="1267732" cy="246220"/>
              <a:chOff x="3311524" y="1769687"/>
              <a:chExt cx="592780" cy="115130"/>
            </a:xfrm>
          </p:grpSpPr>
          <p:grpSp>
            <p:nvGrpSpPr>
              <p:cNvPr id="57" name="Group 56"/>
              <p:cNvGrpSpPr/>
              <p:nvPr/>
            </p:nvGrpSpPr>
            <p:grpSpPr>
              <a:xfrm flipV="1">
                <a:off x="3311524" y="1785312"/>
                <a:ext cx="83268" cy="84974"/>
                <a:chOff x="-1014661" y="-977004"/>
                <a:chExt cx="2094235" cy="2137147"/>
              </a:xfrm>
              <a:solidFill>
                <a:srgbClr val="333333"/>
              </a:solidFill>
            </p:grpSpPr>
            <p:sp>
              <p:nvSpPr>
                <p:cNvPr id="59" name="Oval 58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3365274" y="1769687"/>
                <a:ext cx="539030" cy="11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latin typeface="+mj-lt"/>
                  </a:rPr>
                  <a:t>Tampa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888042" y="3044784"/>
              <a:ext cx="1267732" cy="246220"/>
              <a:chOff x="3311524" y="1769687"/>
              <a:chExt cx="592780" cy="115130"/>
            </a:xfrm>
          </p:grpSpPr>
          <p:grpSp>
            <p:nvGrpSpPr>
              <p:cNvPr id="46" name="Group 45"/>
              <p:cNvGrpSpPr/>
              <p:nvPr/>
            </p:nvGrpSpPr>
            <p:grpSpPr>
              <a:xfrm flipV="1">
                <a:off x="3311524" y="1785312"/>
                <a:ext cx="83268" cy="84974"/>
                <a:chOff x="-1014661" y="-977004"/>
                <a:chExt cx="2094235" cy="2137147"/>
              </a:xfrm>
              <a:solidFill>
                <a:srgbClr val="333333"/>
              </a:solidFill>
            </p:grpSpPr>
            <p:sp>
              <p:nvSpPr>
                <p:cNvPr id="48" name="Oval 47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3365274" y="1769687"/>
                <a:ext cx="539030" cy="11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latin typeface="+mj-lt"/>
                  </a:rPr>
                  <a:t>Dallas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724204" y="2885306"/>
              <a:ext cx="1267732" cy="246220"/>
              <a:chOff x="3311524" y="1769687"/>
              <a:chExt cx="592780" cy="115130"/>
            </a:xfrm>
          </p:grpSpPr>
          <p:grpSp>
            <p:nvGrpSpPr>
              <p:cNvPr id="35" name="Group 34"/>
              <p:cNvGrpSpPr/>
              <p:nvPr/>
            </p:nvGrpSpPr>
            <p:grpSpPr>
              <a:xfrm flipV="1">
                <a:off x="3311524" y="1785312"/>
                <a:ext cx="83268" cy="84974"/>
                <a:chOff x="-1014661" y="-977004"/>
                <a:chExt cx="2094235" cy="2137147"/>
              </a:xfrm>
              <a:solidFill>
                <a:srgbClr val="333333"/>
              </a:solidFill>
            </p:grpSpPr>
            <p:sp>
              <p:nvSpPr>
                <p:cNvPr id="37" name="Oval 36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365274" y="1769687"/>
                <a:ext cx="539030" cy="11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latin typeface="+mj-lt"/>
                  </a:rPr>
                  <a:t>Denver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16036" y="2615050"/>
              <a:ext cx="1267732" cy="246220"/>
              <a:chOff x="3311524" y="1769687"/>
              <a:chExt cx="592780" cy="115130"/>
            </a:xfrm>
          </p:grpSpPr>
          <p:grpSp>
            <p:nvGrpSpPr>
              <p:cNvPr id="24" name="Group 23"/>
              <p:cNvGrpSpPr/>
              <p:nvPr/>
            </p:nvGrpSpPr>
            <p:grpSpPr>
              <a:xfrm flipV="1">
                <a:off x="3311524" y="1785312"/>
                <a:ext cx="83268" cy="84974"/>
                <a:chOff x="-1014661" y="-977004"/>
                <a:chExt cx="2094235" cy="2137147"/>
              </a:xfrm>
              <a:solidFill>
                <a:srgbClr val="333333"/>
              </a:solidFill>
            </p:grpSpPr>
            <p:sp>
              <p:nvSpPr>
                <p:cNvPr id="26" name="Oval 25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365274" y="1769687"/>
                <a:ext cx="539030" cy="11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latin typeface="+mj-lt"/>
                  </a:rPr>
                  <a:t>Chicago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25207" y="2294682"/>
              <a:ext cx="1267732" cy="246220"/>
              <a:chOff x="3311524" y="1769687"/>
              <a:chExt cx="592780" cy="115130"/>
            </a:xfrm>
          </p:grpSpPr>
          <p:grpSp>
            <p:nvGrpSpPr>
              <p:cNvPr id="13" name="Group 12"/>
              <p:cNvGrpSpPr/>
              <p:nvPr/>
            </p:nvGrpSpPr>
            <p:grpSpPr>
              <a:xfrm flipV="1">
                <a:off x="3311524" y="1785312"/>
                <a:ext cx="83268" cy="84974"/>
                <a:chOff x="-1014661" y="-977004"/>
                <a:chExt cx="2094235" cy="2137147"/>
              </a:xfrm>
              <a:solidFill>
                <a:srgbClr val="333333"/>
              </a:solidFill>
            </p:grpSpPr>
            <p:sp>
              <p:nvSpPr>
                <p:cNvPr id="15" name="Oval 14"/>
                <p:cNvSpPr/>
                <p:nvPr/>
              </p:nvSpPr>
              <p:spPr>
                <a:xfrm>
                  <a:off x="-215672" y="-150390"/>
                  <a:ext cx="497772" cy="4977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-101466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-264397" y="564920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-264397" y="-977004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84351" y="-199115"/>
                  <a:ext cx="595223" cy="5952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29"/>
                <p:cNvSpPr/>
                <p:nvPr/>
              </p:nvSpPr>
              <p:spPr>
                <a:xfrm>
                  <a:off x="-204588" y="-517714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30"/>
                <p:cNvSpPr/>
                <p:nvPr/>
              </p:nvSpPr>
              <p:spPr>
                <a:xfrm>
                  <a:off x="-204588" y="248436"/>
                  <a:ext cx="475604" cy="531964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 31"/>
                <p:cNvSpPr/>
                <p:nvPr/>
              </p:nvSpPr>
              <p:spPr>
                <a:xfrm rot="16200000">
                  <a:off x="-541016" y="-161970"/>
                  <a:ext cx="475604" cy="52093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34"/>
                <p:cNvSpPr/>
                <p:nvPr/>
              </p:nvSpPr>
              <p:spPr>
                <a:xfrm rot="16200000">
                  <a:off x="198816" y="-145345"/>
                  <a:ext cx="475604" cy="487683"/>
                </a:xfrm>
                <a:custGeom>
                  <a:avLst/>
                  <a:gdLst>
                    <a:gd name="connsiteX0" fmla="*/ 0 w 475604"/>
                    <a:gd name="connsiteY0" fmla="*/ 0 h 529193"/>
                    <a:gd name="connsiteX1" fmla="*/ 91678 w 475604"/>
                    <a:gd name="connsiteY1" fmla="*/ 17964 h 529193"/>
                    <a:gd name="connsiteX2" fmla="*/ 148245 w 475604"/>
                    <a:gd name="connsiteY2" fmla="*/ 54982 h 529193"/>
                    <a:gd name="connsiteX3" fmla="*/ 148245 w 475604"/>
                    <a:gd name="connsiteY3" fmla="*/ 49826 h 529193"/>
                    <a:gd name="connsiteX4" fmla="*/ 335238 w 475604"/>
                    <a:gd name="connsiteY4" fmla="*/ 49826 h 529193"/>
                    <a:gd name="connsiteX5" fmla="*/ 383926 w 475604"/>
                    <a:gd name="connsiteY5" fmla="*/ 17964 h 529193"/>
                    <a:gd name="connsiteX6" fmla="*/ 475604 w 475604"/>
                    <a:gd name="connsiteY6" fmla="*/ 0 h 529193"/>
                    <a:gd name="connsiteX7" fmla="*/ 357840 w 475604"/>
                    <a:gd name="connsiteY7" fmla="*/ 228600 h 529193"/>
                    <a:gd name="connsiteX8" fmla="*/ 475604 w 475604"/>
                    <a:gd name="connsiteY8" fmla="*/ 457200 h 529193"/>
                    <a:gd name="connsiteX9" fmla="*/ 383926 w 475604"/>
                    <a:gd name="connsiteY9" fmla="*/ 439236 h 529193"/>
                    <a:gd name="connsiteX10" fmla="*/ 342209 w 475604"/>
                    <a:gd name="connsiteY10" fmla="*/ 411936 h 529193"/>
                    <a:gd name="connsiteX11" fmla="*/ 342209 w 475604"/>
                    <a:gd name="connsiteY11" fmla="*/ 529193 h 529193"/>
                    <a:gd name="connsiteX12" fmla="*/ 148245 w 475604"/>
                    <a:gd name="connsiteY12" fmla="*/ 529193 h 529193"/>
                    <a:gd name="connsiteX13" fmla="*/ 148245 w 475604"/>
                    <a:gd name="connsiteY13" fmla="*/ 402218 h 529193"/>
                    <a:gd name="connsiteX14" fmla="*/ 91678 w 475604"/>
                    <a:gd name="connsiteY14" fmla="*/ 439236 h 529193"/>
                    <a:gd name="connsiteX15" fmla="*/ 0 w 475604"/>
                    <a:gd name="connsiteY15" fmla="*/ 457200 h 529193"/>
                    <a:gd name="connsiteX16" fmla="*/ 117764 w 475604"/>
                    <a:gd name="connsiteY16" fmla="*/ 228600 h 529193"/>
                    <a:gd name="connsiteX17" fmla="*/ 0 w 475604"/>
                    <a:gd name="connsiteY17" fmla="*/ 0 h 529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5604" h="529193">
                      <a:moveTo>
                        <a:pt x="0" y="0"/>
                      </a:moveTo>
                      <a:cubicBezTo>
                        <a:pt x="32519" y="0"/>
                        <a:pt x="63500" y="6397"/>
                        <a:pt x="91678" y="17964"/>
                      </a:cubicBezTo>
                      <a:lnTo>
                        <a:pt x="148245" y="54982"/>
                      </a:lnTo>
                      <a:lnTo>
                        <a:pt x="148245" y="49826"/>
                      </a:lnTo>
                      <a:lnTo>
                        <a:pt x="335238" y="49826"/>
                      </a:lnTo>
                      <a:lnTo>
                        <a:pt x="383926" y="17964"/>
                      </a:lnTo>
                      <a:cubicBezTo>
                        <a:pt x="412104" y="6397"/>
                        <a:pt x="443085" y="0"/>
                        <a:pt x="475604" y="0"/>
                      </a:cubicBezTo>
                      <a:cubicBezTo>
                        <a:pt x="401470" y="53965"/>
                        <a:pt x="357840" y="138658"/>
                        <a:pt x="357840" y="228600"/>
                      </a:cubicBezTo>
                      <a:cubicBezTo>
                        <a:pt x="357840" y="318542"/>
                        <a:pt x="401470" y="403235"/>
                        <a:pt x="475604" y="457200"/>
                      </a:cubicBezTo>
                      <a:cubicBezTo>
                        <a:pt x="443085" y="457200"/>
                        <a:pt x="412104" y="450803"/>
                        <a:pt x="383926" y="439236"/>
                      </a:cubicBezTo>
                      <a:lnTo>
                        <a:pt x="342209" y="411936"/>
                      </a:lnTo>
                      <a:lnTo>
                        <a:pt x="342209" y="529193"/>
                      </a:lnTo>
                      <a:lnTo>
                        <a:pt x="148245" y="529193"/>
                      </a:lnTo>
                      <a:lnTo>
                        <a:pt x="148245" y="402218"/>
                      </a:lnTo>
                      <a:lnTo>
                        <a:pt x="91678" y="439236"/>
                      </a:lnTo>
                      <a:cubicBezTo>
                        <a:pt x="63500" y="450803"/>
                        <a:pt x="32519" y="457200"/>
                        <a:pt x="0" y="457200"/>
                      </a:cubicBezTo>
                      <a:cubicBezTo>
                        <a:pt x="74134" y="403235"/>
                        <a:pt x="117764" y="318542"/>
                        <a:pt x="117764" y="228600"/>
                      </a:cubicBezTo>
                      <a:cubicBezTo>
                        <a:pt x="117764" y="138658"/>
                        <a:pt x="74134" y="5396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3365274" y="1769687"/>
                <a:ext cx="539030" cy="115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latin typeface="+mj-lt"/>
                  </a:rPr>
                  <a:t>Boston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28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52"/>
          <a:stretch/>
        </p:blipFill>
        <p:spPr>
          <a:xfrm>
            <a:off x="0" y="-140676"/>
            <a:ext cx="12351434" cy="69986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169" y="4128641"/>
            <a:ext cx="7230069" cy="2529736"/>
          </a:xfrm>
          <a:prstGeom prst="rect">
            <a:avLst/>
          </a:prstGeom>
          <a:solidFill>
            <a:schemeClr val="bg1">
              <a:alpha val="82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4023363"/>
            <a:ext cx="7413674" cy="27638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184"/>
          <p:cNvSpPr txBox="1">
            <a:spLocks/>
          </p:cNvSpPr>
          <p:nvPr/>
        </p:nvSpPr>
        <p:spPr>
          <a:xfrm>
            <a:off x="122639" y="4600845"/>
            <a:ext cx="7161289" cy="189512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venir Book" charset="0"/>
                <a:cs typeface="Avenir Book" charset="0"/>
              </a:rPr>
              <a:t>Thank You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venir Book" charset="0"/>
                <a:cs typeface="Avenir Book" charset="0"/>
              </a:rPr>
              <a:t>For queries please contact: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venir Book" charset="0"/>
                <a:cs typeface="Avenir Book" charset="0"/>
              </a:rPr>
              <a:t>+1.800.627.8323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s-I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venir Book" charset="0"/>
                <a:cs typeface="Avenir Book" charset="0"/>
              </a:rPr>
              <a:t>experience@mastechdigital.com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55782" y="4554939"/>
            <a:ext cx="468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19" y="142114"/>
            <a:ext cx="2511884" cy="5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4430" y="2208320"/>
            <a:ext cx="4043966" cy="3074843"/>
          </a:xfrm>
          <a:prstGeom prst="rect">
            <a:avLst/>
          </a:prstGeom>
          <a:solidFill>
            <a:schemeClr val="bg1">
              <a:alpha val="92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20260" y="2115922"/>
            <a:ext cx="4212306" cy="32596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hape 184"/>
          <p:cNvSpPr txBox="1">
            <a:spLocks noGrp="1"/>
          </p:cNvSpPr>
          <p:nvPr>
            <p:ph type="body" idx="4294967295"/>
          </p:nvPr>
        </p:nvSpPr>
        <p:spPr>
          <a:xfrm>
            <a:off x="342900" y="3560616"/>
            <a:ext cx="4005496" cy="14962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algn="ctr">
              <a:buNone/>
            </a:pPr>
            <a:r>
              <a:rPr lang="en-US" sz="2200" dirty="0">
                <a:solidFill>
                  <a:srgbClr val="333333"/>
                </a:solidFill>
                <a:latin typeface="+mj-lt"/>
                <a:ea typeface="Avenir Book" charset="0"/>
                <a:cs typeface="Avenir Book" charset="0"/>
              </a:rPr>
              <a:t>We offer human innovation through digital and mainstream technology staffing, and digital transformation services.</a:t>
            </a:r>
            <a:endParaRPr lang="en" sz="2200" dirty="0">
              <a:solidFill>
                <a:srgbClr val="333333"/>
              </a:solidFill>
              <a:latin typeface="+mj-lt"/>
              <a:ea typeface="Avenir Book" charset="0"/>
              <a:cs typeface="Avenir Book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83673" y="3477495"/>
            <a:ext cx="2618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695" y="118607"/>
            <a:ext cx="1719376" cy="3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9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394858" y="134950"/>
            <a:ext cx="645547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1171B9"/>
                </a:solidFill>
                <a:latin typeface="Calibri Light" charset="0"/>
                <a:ea typeface="Calibri Light" charset="0"/>
                <a:cs typeface="Calibri Light" charset="0"/>
                <a:sym typeface="Calibri"/>
              </a:rPr>
              <a:t>KEY HIGHLIGHTS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2476800" y="658170"/>
            <a:ext cx="9715199" cy="0"/>
          </a:xfrm>
          <a:prstGeom prst="straightConnector1">
            <a:avLst/>
          </a:prstGeom>
          <a:noFill/>
          <a:ln w="9525" cap="flat" cmpd="sng">
            <a:solidFill>
              <a:srgbClr val="1171B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" name="Shape 184"/>
          <p:cNvSpPr txBox="1">
            <a:spLocks/>
          </p:cNvSpPr>
          <p:nvPr/>
        </p:nvSpPr>
        <p:spPr>
          <a:xfrm>
            <a:off x="1405438" y="3161882"/>
            <a:ext cx="9104024" cy="507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 baseline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Avenir Book" charset="0"/>
                <a:cs typeface="Avenir Book" charset="0"/>
              </a:rPr>
              <a:t>Successful engagement with leading clients across industries</a:t>
            </a:r>
          </a:p>
          <a:p>
            <a:pPr algn="ctr">
              <a:buNone/>
            </a:pPr>
            <a:endParaRPr lang="en" sz="1400" dirty="0">
              <a:solidFill>
                <a:schemeClr val="tx1"/>
              </a:solidFill>
              <a:latin typeface="+mj-lt"/>
              <a:ea typeface="Avenir Book" charset="0"/>
              <a:cs typeface="Avenir Book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526377" y="3643919"/>
            <a:ext cx="8862147" cy="1191903"/>
            <a:chOff x="1688990" y="3788303"/>
            <a:chExt cx="8862147" cy="1191903"/>
          </a:xfrm>
        </p:grpSpPr>
        <p:grpSp>
          <p:nvGrpSpPr>
            <p:cNvPr id="35" name="Group 34"/>
            <p:cNvGrpSpPr/>
            <p:nvPr/>
          </p:nvGrpSpPr>
          <p:grpSpPr>
            <a:xfrm>
              <a:off x="1688990" y="3788303"/>
              <a:ext cx="8862147" cy="792000"/>
              <a:chOff x="1775008" y="5292516"/>
              <a:chExt cx="8862147" cy="792000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5008" y="5292516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730646" y="5292516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19465" y="5292516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920294" y="5292516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87124" y="5292516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01631" y="5292516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16139" y="5292516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845155" y="5292516"/>
                <a:ext cx="792000" cy="792000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1726576" y="4574756"/>
              <a:ext cx="8824561" cy="405450"/>
              <a:chOff x="1769738" y="4753522"/>
              <a:chExt cx="8824561" cy="405450"/>
            </a:xfrm>
          </p:grpSpPr>
          <p:sp>
            <p:nvSpPr>
              <p:cNvPr id="37" name="Shape 184"/>
              <p:cNvSpPr txBox="1">
                <a:spLocks/>
              </p:cNvSpPr>
              <p:nvPr/>
            </p:nvSpPr>
            <p:spPr>
              <a:xfrm>
                <a:off x="1769738" y="4753522"/>
                <a:ext cx="706288" cy="31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▸"/>
                  <a:defRPr sz="3000" b="0" i="0" u="none" strike="noStrike" cap="none" baseline="0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algn="ctr"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+mj-lt"/>
                    <a:ea typeface="Avenir Book" charset="0"/>
                    <a:cs typeface="Avenir Book" charset="0"/>
                  </a:rPr>
                  <a:t>Financial Services</a:t>
                </a:r>
                <a:endParaRPr lang="en" sz="1050" dirty="0">
                  <a:solidFill>
                    <a:schemeClr val="tx1"/>
                  </a:solidFill>
                  <a:latin typeface="+mj-lt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38" name="Shape 184"/>
              <p:cNvSpPr txBox="1">
                <a:spLocks/>
              </p:cNvSpPr>
              <p:nvPr/>
            </p:nvSpPr>
            <p:spPr>
              <a:xfrm>
                <a:off x="2884245" y="4814540"/>
                <a:ext cx="767846" cy="31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▸"/>
                  <a:defRPr sz="3000" b="0" i="0" u="none" strike="noStrike" cap="none" baseline="0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algn="ctr"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+mj-lt"/>
                    <a:ea typeface="Avenir Book" charset="0"/>
                    <a:cs typeface="Avenir Book" charset="0"/>
                  </a:rPr>
                  <a:t>Insurance</a:t>
                </a:r>
                <a:endParaRPr lang="en" sz="1050" dirty="0">
                  <a:solidFill>
                    <a:schemeClr val="tx1"/>
                  </a:solidFill>
                  <a:latin typeface="+mj-lt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39" name="Shape 184"/>
              <p:cNvSpPr txBox="1">
                <a:spLocks/>
              </p:cNvSpPr>
              <p:nvPr/>
            </p:nvSpPr>
            <p:spPr>
              <a:xfrm>
                <a:off x="4029532" y="4817190"/>
                <a:ext cx="907699" cy="31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▸"/>
                  <a:defRPr sz="3000" b="0" i="0" u="none" strike="noStrike" cap="none" baseline="0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algn="ctr"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+mj-lt"/>
                    <a:ea typeface="Avenir Book" charset="0"/>
                    <a:cs typeface="Avenir Book" charset="0"/>
                  </a:rPr>
                  <a:t>Healthcare</a:t>
                </a:r>
                <a:endParaRPr lang="en" sz="1050" dirty="0">
                  <a:solidFill>
                    <a:schemeClr val="tx1"/>
                  </a:solidFill>
                  <a:latin typeface="+mj-lt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0" name="Shape 184"/>
              <p:cNvSpPr txBox="1">
                <a:spLocks/>
              </p:cNvSpPr>
              <p:nvPr/>
            </p:nvSpPr>
            <p:spPr>
              <a:xfrm>
                <a:off x="5244745" y="4852845"/>
                <a:ext cx="1076758" cy="239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▸"/>
                  <a:defRPr sz="3000" b="0" i="0" u="none" strike="noStrike" cap="none" baseline="0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algn="ctr"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+mj-lt"/>
                    <a:ea typeface="Avenir Book" charset="0"/>
                    <a:cs typeface="Avenir Book" charset="0"/>
                  </a:rPr>
                  <a:t>Manufacturing</a:t>
                </a:r>
                <a:endParaRPr lang="en" sz="1050" dirty="0">
                  <a:solidFill>
                    <a:schemeClr val="tx1"/>
                  </a:solidFill>
                  <a:latin typeface="+mj-lt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1" name="Shape 184"/>
              <p:cNvSpPr txBox="1">
                <a:spLocks/>
              </p:cNvSpPr>
              <p:nvPr/>
            </p:nvSpPr>
            <p:spPr>
              <a:xfrm>
                <a:off x="6544487" y="4843300"/>
                <a:ext cx="706288" cy="31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▸"/>
                  <a:defRPr sz="3000" b="0" i="0" u="none" strike="noStrike" cap="none" baseline="0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algn="ctr"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+mj-lt"/>
                    <a:ea typeface="Avenir Book" charset="0"/>
                    <a:cs typeface="Avenir Book" charset="0"/>
                  </a:rPr>
                  <a:t>Retail</a:t>
                </a:r>
                <a:endParaRPr lang="en" sz="1050" dirty="0">
                  <a:solidFill>
                    <a:schemeClr val="tx1"/>
                  </a:solidFill>
                  <a:latin typeface="+mj-lt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2" name="Shape 184"/>
              <p:cNvSpPr txBox="1">
                <a:spLocks/>
              </p:cNvSpPr>
              <p:nvPr/>
            </p:nvSpPr>
            <p:spPr>
              <a:xfrm>
                <a:off x="7658995" y="4843300"/>
                <a:ext cx="706288" cy="31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▸"/>
                  <a:defRPr sz="3000" b="0" i="0" u="none" strike="noStrike" cap="none" baseline="0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algn="ctr"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+mj-lt"/>
                    <a:ea typeface="Avenir Book" charset="0"/>
                    <a:cs typeface="Avenir Book" charset="0"/>
                  </a:rPr>
                  <a:t>Energy</a:t>
                </a:r>
                <a:endParaRPr lang="en" sz="1050" dirty="0">
                  <a:solidFill>
                    <a:schemeClr val="tx1"/>
                  </a:solidFill>
                  <a:latin typeface="+mj-lt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3" name="Shape 184"/>
              <p:cNvSpPr txBox="1">
                <a:spLocks/>
              </p:cNvSpPr>
              <p:nvPr/>
            </p:nvSpPr>
            <p:spPr>
              <a:xfrm>
                <a:off x="8773502" y="4843300"/>
                <a:ext cx="706288" cy="31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▸"/>
                  <a:defRPr sz="3000" b="0" i="0" u="none" strike="noStrike" cap="none" baseline="0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algn="ctr"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+mj-lt"/>
                    <a:ea typeface="Avenir Book" charset="0"/>
                    <a:cs typeface="Avenir Book" charset="0"/>
                  </a:rPr>
                  <a:t>Telecom</a:t>
                </a:r>
                <a:endParaRPr lang="en" sz="1050" dirty="0">
                  <a:solidFill>
                    <a:schemeClr val="tx1"/>
                  </a:solidFill>
                  <a:latin typeface="+mj-lt"/>
                  <a:ea typeface="Avenir Book" charset="0"/>
                  <a:cs typeface="Avenir Book" charset="0"/>
                </a:endParaRPr>
              </a:p>
            </p:txBody>
          </p:sp>
          <p:sp>
            <p:nvSpPr>
              <p:cNvPr id="44" name="Shape 184"/>
              <p:cNvSpPr txBox="1">
                <a:spLocks/>
              </p:cNvSpPr>
              <p:nvPr/>
            </p:nvSpPr>
            <p:spPr>
              <a:xfrm>
                <a:off x="9888011" y="4824439"/>
                <a:ext cx="706288" cy="315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▸"/>
                  <a:defRPr sz="3000" b="0" i="0" u="none" strike="noStrike" cap="none" baseline="0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FF8700"/>
                  </a:buClr>
                  <a:buSzPct val="1000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algn="ctr">
                  <a:buNone/>
                </a:pPr>
                <a:r>
                  <a:rPr lang="en-US" sz="1050" dirty="0">
                    <a:solidFill>
                      <a:schemeClr val="tx1"/>
                    </a:solidFill>
                    <a:latin typeface="+mj-lt"/>
                    <a:ea typeface="Avenir Book" charset="0"/>
                    <a:cs typeface="Avenir Book" charset="0"/>
                  </a:rPr>
                  <a:t>Aviation</a:t>
                </a:r>
                <a:endParaRPr lang="en" sz="1050" dirty="0">
                  <a:solidFill>
                    <a:schemeClr val="tx1"/>
                  </a:solidFill>
                  <a:latin typeface="+mj-lt"/>
                  <a:ea typeface="Avenir Book" charset="0"/>
                  <a:cs typeface="Avenir Book" charset="0"/>
                </a:endParaRPr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>
          <a:xfrm>
            <a:off x="4648196" y="3144270"/>
            <a:ext cx="2618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43837" y="814791"/>
            <a:ext cx="11027226" cy="21433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IN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9254" y="717299"/>
            <a:ext cx="11176393" cy="231161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/>
          <p:cNvCxnSpPr/>
          <p:nvPr/>
        </p:nvCxnSpPr>
        <p:spPr>
          <a:xfrm>
            <a:off x="5907590" y="959937"/>
            <a:ext cx="0" cy="18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38923" y="803766"/>
            <a:ext cx="3599383" cy="20621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1600" dirty="0">
                <a:solidFill>
                  <a:srgbClr val="333333"/>
                </a:solidFill>
                <a:latin typeface="+mj-lt"/>
                <a:ea typeface="Avenir Book" charset="0"/>
                <a:cs typeface="Avenir Book" charset="0"/>
              </a:rPr>
              <a:t>Faster turnaround time</a:t>
            </a:r>
          </a:p>
          <a:p>
            <a:pPr marL="285750" indent="-285750">
              <a:lnSpc>
                <a:spcPct val="200000"/>
              </a:lnSpc>
            </a:pPr>
            <a:r>
              <a:rPr lang="en-US" sz="1600" dirty="0">
                <a:solidFill>
                  <a:srgbClr val="333333"/>
                </a:solidFill>
                <a:latin typeface="+mj-lt"/>
                <a:ea typeface="Avenir Book" charset="0"/>
                <a:cs typeface="Avenir Book" charset="0"/>
              </a:rPr>
              <a:t>Hybrid Delivery Model (U.S. and India)</a:t>
            </a:r>
          </a:p>
          <a:p>
            <a:pPr marL="285750" indent="-285750">
              <a:lnSpc>
                <a:spcPct val="200000"/>
              </a:lnSpc>
            </a:pPr>
            <a:r>
              <a:rPr lang="en-US" sz="1600" dirty="0">
                <a:solidFill>
                  <a:srgbClr val="333333"/>
                </a:solidFill>
                <a:latin typeface="+mj-lt"/>
                <a:ea typeface="Avenir Book" charset="0"/>
                <a:cs typeface="Avenir Book" charset="0"/>
              </a:rPr>
              <a:t>Technology-based recruiting delivery</a:t>
            </a:r>
          </a:p>
          <a:p>
            <a:pPr marL="285750" indent="-285750">
              <a:lnSpc>
                <a:spcPct val="200000"/>
              </a:lnSpc>
            </a:pPr>
            <a:r>
              <a:rPr lang="en-US" sz="1600" dirty="0">
                <a:solidFill>
                  <a:srgbClr val="333333"/>
                </a:solidFill>
                <a:latin typeface="+mj-lt"/>
                <a:ea typeface="Avenir Book" charset="0"/>
                <a:cs typeface="Avenir Book" charset="0"/>
              </a:rPr>
              <a:t>We specialize in finding ”purple squirrels”</a:t>
            </a:r>
            <a:endParaRPr lang="en" sz="1600" dirty="0">
              <a:solidFill>
                <a:srgbClr val="333333"/>
              </a:solidFill>
              <a:latin typeface="+mj-lt"/>
              <a:ea typeface="Avenir Book" charset="0"/>
              <a:cs typeface="Avenir Book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24090" y="803766"/>
            <a:ext cx="34826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solidFill>
                  <a:srgbClr val="333333"/>
                </a:solidFill>
                <a:latin typeface="+mj-lt"/>
              </a:rPr>
              <a:t>Pittsburgh-headquartered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rgbClr val="333333"/>
                </a:solidFill>
                <a:latin typeface="+mj-lt"/>
              </a:rPr>
              <a:t>Revenues @ $130 million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rgbClr val="333333"/>
                </a:solidFill>
                <a:latin typeface="+mj-lt"/>
              </a:rPr>
              <a:t>Minority-owned (Certified with NMSDC)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rgbClr val="333333"/>
                </a:solidFill>
                <a:latin typeface="+mj-lt"/>
              </a:rPr>
              <a:t>NYSE-listed (MHH)</a:t>
            </a:r>
          </a:p>
        </p:txBody>
      </p:sp>
      <p:grpSp>
        <p:nvGrpSpPr>
          <p:cNvPr id="99" name="Group 98"/>
          <p:cNvGrpSpPr/>
          <p:nvPr/>
        </p:nvGrpSpPr>
        <p:grpSpPr>
          <a:xfrm flipV="1">
            <a:off x="1195554" y="1063010"/>
            <a:ext cx="165162" cy="168546"/>
            <a:chOff x="-1014661" y="-977004"/>
            <a:chExt cx="2094235" cy="2137147"/>
          </a:xfrm>
          <a:solidFill>
            <a:srgbClr val="333333"/>
          </a:solidFill>
        </p:grpSpPr>
        <p:sp>
          <p:nvSpPr>
            <p:cNvPr id="100" name="Oval 99"/>
            <p:cNvSpPr/>
            <p:nvPr/>
          </p:nvSpPr>
          <p:spPr>
            <a:xfrm>
              <a:off x="-215672" y="-150390"/>
              <a:ext cx="497772" cy="4977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-101466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-264397" y="564920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-264397" y="-977004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8435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29"/>
            <p:cNvSpPr/>
            <p:nvPr/>
          </p:nvSpPr>
          <p:spPr>
            <a:xfrm>
              <a:off x="-204588" y="-517714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30"/>
            <p:cNvSpPr/>
            <p:nvPr/>
          </p:nvSpPr>
          <p:spPr>
            <a:xfrm>
              <a:off x="-204588" y="248436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31"/>
            <p:cNvSpPr/>
            <p:nvPr/>
          </p:nvSpPr>
          <p:spPr>
            <a:xfrm rot="16200000">
              <a:off x="-541016" y="-161970"/>
              <a:ext cx="475604" cy="52093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34"/>
            <p:cNvSpPr/>
            <p:nvPr/>
          </p:nvSpPr>
          <p:spPr>
            <a:xfrm rot="16200000">
              <a:off x="198816" y="-145345"/>
              <a:ext cx="475604" cy="48768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flipV="1">
            <a:off x="1195619" y="1550555"/>
            <a:ext cx="165162" cy="168546"/>
            <a:chOff x="-1014661" y="-977004"/>
            <a:chExt cx="2094235" cy="2137147"/>
          </a:xfrm>
          <a:solidFill>
            <a:srgbClr val="333333"/>
          </a:solidFill>
        </p:grpSpPr>
        <p:sp>
          <p:nvSpPr>
            <p:cNvPr id="110" name="Oval 109"/>
            <p:cNvSpPr/>
            <p:nvPr/>
          </p:nvSpPr>
          <p:spPr>
            <a:xfrm>
              <a:off x="-215672" y="-150390"/>
              <a:ext cx="497772" cy="4977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-101466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-264397" y="564920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-264397" y="-977004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8435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29"/>
            <p:cNvSpPr/>
            <p:nvPr/>
          </p:nvSpPr>
          <p:spPr>
            <a:xfrm>
              <a:off x="-204588" y="-517714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30"/>
            <p:cNvSpPr/>
            <p:nvPr/>
          </p:nvSpPr>
          <p:spPr>
            <a:xfrm>
              <a:off x="-204588" y="248436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31"/>
            <p:cNvSpPr/>
            <p:nvPr/>
          </p:nvSpPr>
          <p:spPr>
            <a:xfrm rot="16200000">
              <a:off x="-541016" y="-161970"/>
              <a:ext cx="475604" cy="52093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34"/>
            <p:cNvSpPr/>
            <p:nvPr/>
          </p:nvSpPr>
          <p:spPr>
            <a:xfrm rot="16200000">
              <a:off x="198816" y="-145345"/>
              <a:ext cx="475604" cy="48768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flipV="1">
            <a:off x="1185227" y="2042870"/>
            <a:ext cx="165162" cy="168546"/>
            <a:chOff x="-1014661" y="-977004"/>
            <a:chExt cx="2094235" cy="2137147"/>
          </a:xfrm>
          <a:solidFill>
            <a:srgbClr val="333333"/>
          </a:solidFill>
        </p:grpSpPr>
        <p:sp>
          <p:nvSpPr>
            <p:cNvPr id="122" name="Oval 121"/>
            <p:cNvSpPr/>
            <p:nvPr/>
          </p:nvSpPr>
          <p:spPr>
            <a:xfrm>
              <a:off x="-215672" y="-150390"/>
              <a:ext cx="497772" cy="4977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-101466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-264397" y="564920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-264397" y="-977004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8435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29"/>
            <p:cNvSpPr/>
            <p:nvPr/>
          </p:nvSpPr>
          <p:spPr>
            <a:xfrm>
              <a:off x="-204588" y="-517714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30"/>
            <p:cNvSpPr/>
            <p:nvPr/>
          </p:nvSpPr>
          <p:spPr>
            <a:xfrm>
              <a:off x="-204588" y="248436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31"/>
            <p:cNvSpPr/>
            <p:nvPr/>
          </p:nvSpPr>
          <p:spPr>
            <a:xfrm rot="16200000">
              <a:off x="-541016" y="-161970"/>
              <a:ext cx="475604" cy="52093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34"/>
            <p:cNvSpPr/>
            <p:nvPr/>
          </p:nvSpPr>
          <p:spPr>
            <a:xfrm rot="16200000">
              <a:off x="198816" y="-145345"/>
              <a:ext cx="475604" cy="48768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 flipV="1">
            <a:off x="1180032" y="2540391"/>
            <a:ext cx="165162" cy="168546"/>
            <a:chOff x="-1014661" y="-977004"/>
            <a:chExt cx="2094235" cy="2137147"/>
          </a:xfrm>
          <a:solidFill>
            <a:srgbClr val="333333"/>
          </a:solidFill>
        </p:grpSpPr>
        <p:sp>
          <p:nvSpPr>
            <p:cNvPr id="160" name="Oval 159"/>
            <p:cNvSpPr/>
            <p:nvPr/>
          </p:nvSpPr>
          <p:spPr>
            <a:xfrm>
              <a:off x="-215672" y="-150390"/>
              <a:ext cx="497772" cy="4977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-101466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-264397" y="564920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-264397" y="-977004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48435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29"/>
            <p:cNvSpPr/>
            <p:nvPr/>
          </p:nvSpPr>
          <p:spPr>
            <a:xfrm>
              <a:off x="-204588" y="-517714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30"/>
            <p:cNvSpPr/>
            <p:nvPr/>
          </p:nvSpPr>
          <p:spPr>
            <a:xfrm>
              <a:off x="-204588" y="248436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31"/>
            <p:cNvSpPr/>
            <p:nvPr/>
          </p:nvSpPr>
          <p:spPr>
            <a:xfrm rot="16200000">
              <a:off x="-541016" y="-161970"/>
              <a:ext cx="475604" cy="52093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34"/>
            <p:cNvSpPr/>
            <p:nvPr/>
          </p:nvSpPr>
          <p:spPr>
            <a:xfrm rot="16200000">
              <a:off x="198816" y="-145345"/>
              <a:ext cx="475604" cy="48768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Shape 184"/>
          <p:cNvSpPr txBox="1">
            <a:spLocks/>
          </p:cNvSpPr>
          <p:nvPr/>
        </p:nvSpPr>
        <p:spPr>
          <a:xfrm>
            <a:off x="1405438" y="4975842"/>
            <a:ext cx="9104024" cy="315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 baseline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  <a:ea typeface="Avenir Book" charset="0"/>
                <a:cs typeface="Avenir Book" charset="0"/>
              </a:rPr>
              <a:t>Awards</a:t>
            </a:r>
            <a:endParaRPr lang="en" sz="1400" dirty="0">
              <a:solidFill>
                <a:schemeClr val="tx1"/>
              </a:solidFill>
              <a:latin typeface="+mj-lt"/>
              <a:ea typeface="Avenir Book" charset="0"/>
              <a:cs typeface="Avenir Book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4648196" y="4964553"/>
            <a:ext cx="2618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1238200" y="5384465"/>
            <a:ext cx="9438500" cy="900000"/>
            <a:chOff x="1238200" y="5589009"/>
            <a:chExt cx="9438500" cy="900000"/>
          </a:xfrm>
        </p:grpSpPr>
        <p:pic>
          <p:nvPicPr>
            <p:cNvPr id="172" name="Picture 17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4" b="10249"/>
            <a:stretch/>
          </p:blipFill>
          <p:spPr>
            <a:xfrm>
              <a:off x="8564272" y="5758209"/>
              <a:ext cx="2112428" cy="730800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00" y="5589009"/>
              <a:ext cx="974730" cy="900000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10715" r="3444" b="13317"/>
            <a:stretch/>
          </p:blipFill>
          <p:spPr>
            <a:xfrm>
              <a:off x="2348857" y="5745874"/>
              <a:ext cx="1452634" cy="743135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43" b="22049"/>
            <a:stretch/>
          </p:blipFill>
          <p:spPr>
            <a:xfrm>
              <a:off x="3937418" y="5757161"/>
              <a:ext cx="1306689" cy="731848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034" y="5610969"/>
              <a:ext cx="975600" cy="878040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561" y="5758209"/>
              <a:ext cx="1936784" cy="73080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 flipV="1">
            <a:off x="6631248" y="1081664"/>
            <a:ext cx="165162" cy="168546"/>
            <a:chOff x="-1014661" y="-977004"/>
            <a:chExt cx="2094235" cy="2137147"/>
          </a:xfrm>
          <a:solidFill>
            <a:srgbClr val="333333"/>
          </a:solidFill>
        </p:grpSpPr>
        <p:sp>
          <p:nvSpPr>
            <p:cNvPr id="179" name="Oval 178"/>
            <p:cNvSpPr/>
            <p:nvPr/>
          </p:nvSpPr>
          <p:spPr>
            <a:xfrm>
              <a:off x="-215672" y="-150390"/>
              <a:ext cx="497772" cy="4977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-101466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-264397" y="564920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-264397" y="-977004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8435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29"/>
            <p:cNvSpPr/>
            <p:nvPr/>
          </p:nvSpPr>
          <p:spPr>
            <a:xfrm>
              <a:off x="-204588" y="-517714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Freeform 30"/>
            <p:cNvSpPr/>
            <p:nvPr/>
          </p:nvSpPr>
          <p:spPr>
            <a:xfrm>
              <a:off x="-204588" y="248436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Freeform 31"/>
            <p:cNvSpPr/>
            <p:nvPr/>
          </p:nvSpPr>
          <p:spPr>
            <a:xfrm rot="16200000">
              <a:off x="-541016" y="-161970"/>
              <a:ext cx="475604" cy="52093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34"/>
            <p:cNvSpPr/>
            <p:nvPr/>
          </p:nvSpPr>
          <p:spPr>
            <a:xfrm rot="16200000">
              <a:off x="198816" y="-145345"/>
              <a:ext cx="475604" cy="48768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 flipV="1">
            <a:off x="6631248" y="1569209"/>
            <a:ext cx="165162" cy="168546"/>
            <a:chOff x="-1014661" y="-977004"/>
            <a:chExt cx="2094235" cy="2137147"/>
          </a:xfrm>
          <a:solidFill>
            <a:srgbClr val="333333"/>
          </a:solidFill>
        </p:grpSpPr>
        <p:sp>
          <p:nvSpPr>
            <p:cNvPr id="189" name="Oval 188"/>
            <p:cNvSpPr/>
            <p:nvPr/>
          </p:nvSpPr>
          <p:spPr>
            <a:xfrm>
              <a:off x="-215672" y="-150390"/>
              <a:ext cx="497772" cy="4977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-101466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-264397" y="564920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-264397" y="-977004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8435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29"/>
            <p:cNvSpPr/>
            <p:nvPr/>
          </p:nvSpPr>
          <p:spPr>
            <a:xfrm>
              <a:off x="-204588" y="-517714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 30"/>
            <p:cNvSpPr/>
            <p:nvPr/>
          </p:nvSpPr>
          <p:spPr>
            <a:xfrm>
              <a:off x="-204588" y="248436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31"/>
            <p:cNvSpPr/>
            <p:nvPr/>
          </p:nvSpPr>
          <p:spPr>
            <a:xfrm rot="16200000">
              <a:off x="-541016" y="-161970"/>
              <a:ext cx="475604" cy="52093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34"/>
            <p:cNvSpPr/>
            <p:nvPr/>
          </p:nvSpPr>
          <p:spPr>
            <a:xfrm rot="16200000">
              <a:off x="198816" y="-145345"/>
              <a:ext cx="475604" cy="48768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 flipV="1">
            <a:off x="6631248" y="2061524"/>
            <a:ext cx="165162" cy="168546"/>
            <a:chOff x="-1014661" y="-977004"/>
            <a:chExt cx="2094235" cy="2137147"/>
          </a:xfrm>
          <a:solidFill>
            <a:srgbClr val="333333"/>
          </a:solidFill>
        </p:grpSpPr>
        <p:sp>
          <p:nvSpPr>
            <p:cNvPr id="199" name="Oval 198"/>
            <p:cNvSpPr/>
            <p:nvPr/>
          </p:nvSpPr>
          <p:spPr>
            <a:xfrm>
              <a:off x="-215672" y="-150390"/>
              <a:ext cx="497772" cy="4977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-101466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-264397" y="564920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-264397" y="-977004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8435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9"/>
            <p:cNvSpPr/>
            <p:nvPr/>
          </p:nvSpPr>
          <p:spPr>
            <a:xfrm>
              <a:off x="-204588" y="-517714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30"/>
            <p:cNvSpPr/>
            <p:nvPr/>
          </p:nvSpPr>
          <p:spPr>
            <a:xfrm>
              <a:off x="-204588" y="248436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31"/>
            <p:cNvSpPr/>
            <p:nvPr/>
          </p:nvSpPr>
          <p:spPr>
            <a:xfrm rot="16200000">
              <a:off x="-541016" y="-161970"/>
              <a:ext cx="475604" cy="52093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34"/>
            <p:cNvSpPr/>
            <p:nvPr/>
          </p:nvSpPr>
          <p:spPr>
            <a:xfrm rot="16200000">
              <a:off x="198816" y="-145345"/>
              <a:ext cx="475604" cy="48768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 flipV="1">
            <a:off x="6631248" y="2559045"/>
            <a:ext cx="165162" cy="168546"/>
            <a:chOff x="-1014661" y="-977004"/>
            <a:chExt cx="2094235" cy="2137147"/>
          </a:xfrm>
          <a:solidFill>
            <a:srgbClr val="333333"/>
          </a:solidFill>
        </p:grpSpPr>
        <p:sp>
          <p:nvSpPr>
            <p:cNvPr id="209" name="Oval 208"/>
            <p:cNvSpPr/>
            <p:nvPr/>
          </p:nvSpPr>
          <p:spPr>
            <a:xfrm>
              <a:off x="-215672" y="-150390"/>
              <a:ext cx="497772" cy="4977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-101466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-264397" y="564920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-264397" y="-977004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84351" y="-199115"/>
              <a:ext cx="595223" cy="5952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9"/>
            <p:cNvSpPr/>
            <p:nvPr/>
          </p:nvSpPr>
          <p:spPr>
            <a:xfrm>
              <a:off x="-204588" y="-517714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30"/>
            <p:cNvSpPr/>
            <p:nvPr/>
          </p:nvSpPr>
          <p:spPr>
            <a:xfrm>
              <a:off x="-204588" y="248436"/>
              <a:ext cx="475604" cy="531964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 31"/>
            <p:cNvSpPr/>
            <p:nvPr/>
          </p:nvSpPr>
          <p:spPr>
            <a:xfrm rot="16200000">
              <a:off x="-541016" y="-161970"/>
              <a:ext cx="475604" cy="52093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34"/>
            <p:cNvSpPr/>
            <p:nvPr/>
          </p:nvSpPr>
          <p:spPr>
            <a:xfrm rot="16200000">
              <a:off x="198816" y="-145345"/>
              <a:ext cx="475604" cy="487683"/>
            </a:xfrm>
            <a:custGeom>
              <a:avLst/>
              <a:gdLst>
                <a:gd name="connsiteX0" fmla="*/ 0 w 475604"/>
                <a:gd name="connsiteY0" fmla="*/ 0 h 529193"/>
                <a:gd name="connsiteX1" fmla="*/ 91678 w 475604"/>
                <a:gd name="connsiteY1" fmla="*/ 17964 h 529193"/>
                <a:gd name="connsiteX2" fmla="*/ 148245 w 475604"/>
                <a:gd name="connsiteY2" fmla="*/ 54982 h 529193"/>
                <a:gd name="connsiteX3" fmla="*/ 148245 w 475604"/>
                <a:gd name="connsiteY3" fmla="*/ 49826 h 529193"/>
                <a:gd name="connsiteX4" fmla="*/ 335238 w 475604"/>
                <a:gd name="connsiteY4" fmla="*/ 49826 h 529193"/>
                <a:gd name="connsiteX5" fmla="*/ 383926 w 475604"/>
                <a:gd name="connsiteY5" fmla="*/ 17964 h 529193"/>
                <a:gd name="connsiteX6" fmla="*/ 475604 w 475604"/>
                <a:gd name="connsiteY6" fmla="*/ 0 h 529193"/>
                <a:gd name="connsiteX7" fmla="*/ 357840 w 475604"/>
                <a:gd name="connsiteY7" fmla="*/ 228600 h 529193"/>
                <a:gd name="connsiteX8" fmla="*/ 475604 w 475604"/>
                <a:gd name="connsiteY8" fmla="*/ 457200 h 529193"/>
                <a:gd name="connsiteX9" fmla="*/ 383926 w 475604"/>
                <a:gd name="connsiteY9" fmla="*/ 439236 h 529193"/>
                <a:gd name="connsiteX10" fmla="*/ 342209 w 475604"/>
                <a:gd name="connsiteY10" fmla="*/ 411936 h 529193"/>
                <a:gd name="connsiteX11" fmla="*/ 342209 w 475604"/>
                <a:gd name="connsiteY11" fmla="*/ 529193 h 529193"/>
                <a:gd name="connsiteX12" fmla="*/ 148245 w 475604"/>
                <a:gd name="connsiteY12" fmla="*/ 529193 h 529193"/>
                <a:gd name="connsiteX13" fmla="*/ 148245 w 475604"/>
                <a:gd name="connsiteY13" fmla="*/ 402218 h 529193"/>
                <a:gd name="connsiteX14" fmla="*/ 91678 w 475604"/>
                <a:gd name="connsiteY14" fmla="*/ 439236 h 529193"/>
                <a:gd name="connsiteX15" fmla="*/ 0 w 475604"/>
                <a:gd name="connsiteY15" fmla="*/ 457200 h 529193"/>
                <a:gd name="connsiteX16" fmla="*/ 117764 w 475604"/>
                <a:gd name="connsiteY16" fmla="*/ 228600 h 529193"/>
                <a:gd name="connsiteX17" fmla="*/ 0 w 475604"/>
                <a:gd name="connsiteY17" fmla="*/ 0 h 52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5604" h="529193">
                  <a:moveTo>
                    <a:pt x="0" y="0"/>
                  </a:moveTo>
                  <a:cubicBezTo>
                    <a:pt x="32519" y="0"/>
                    <a:pt x="63500" y="6397"/>
                    <a:pt x="91678" y="17964"/>
                  </a:cubicBezTo>
                  <a:lnTo>
                    <a:pt x="148245" y="54982"/>
                  </a:lnTo>
                  <a:lnTo>
                    <a:pt x="148245" y="49826"/>
                  </a:lnTo>
                  <a:lnTo>
                    <a:pt x="335238" y="49826"/>
                  </a:lnTo>
                  <a:lnTo>
                    <a:pt x="383926" y="17964"/>
                  </a:lnTo>
                  <a:cubicBezTo>
                    <a:pt x="412104" y="6397"/>
                    <a:pt x="443085" y="0"/>
                    <a:pt x="475604" y="0"/>
                  </a:cubicBezTo>
                  <a:cubicBezTo>
                    <a:pt x="401470" y="53965"/>
                    <a:pt x="357840" y="138658"/>
                    <a:pt x="357840" y="228600"/>
                  </a:cubicBezTo>
                  <a:cubicBezTo>
                    <a:pt x="357840" y="318542"/>
                    <a:pt x="401470" y="403235"/>
                    <a:pt x="475604" y="457200"/>
                  </a:cubicBezTo>
                  <a:cubicBezTo>
                    <a:pt x="443085" y="457200"/>
                    <a:pt x="412104" y="450803"/>
                    <a:pt x="383926" y="439236"/>
                  </a:cubicBezTo>
                  <a:lnTo>
                    <a:pt x="342209" y="411936"/>
                  </a:lnTo>
                  <a:lnTo>
                    <a:pt x="342209" y="529193"/>
                  </a:lnTo>
                  <a:lnTo>
                    <a:pt x="148245" y="529193"/>
                  </a:lnTo>
                  <a:lnTo>
                    <a:pt x="148245" y="402218"/>
                  </a:lnTo>
                  <a:lnTo>
                    <a:pt x="91678" y="439236"/>
                  </a:lnTo>
                  <a:cubicBezTo>
                    <a:pt x="63500" y="450803"/>
                    <a:pt x="32519" y="457200"/>
                    <a:pt x="0" y="457200"/>
                  </a:cubicBezTo>
                  <a:cubicBezTo>
                    <a:pt x="74134" y="403235"/>
                    <a:pt x="117764" y="318542"/>
                    <a:pt x="117764" y="228600"/>
                  </a:cubicBezTo>
                  <a:cubicBezTo>
                    <a:pt x="117764" y="138658"/>
                    <a:pt x="74134" y="539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5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394858" y="134950"/>
            <a:ext cx="645547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1171B9"/>
                </a:solidFill>
                <a:latin typeface="Calibri Light" charset="0"/>
                <a:ea typeface="Calibri Light" charset="0"/>
                <a:cs typeface="Calibri Light" charset="0"/>
                <a:sym typeface="Calibri"/>
              </a:rPr>
              <a:t>OFFERINGS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2476800" y="658170"/>
            <a:ext cx="9715199" cy="0"/>
          </a:xfrm>
          <a:prstGeom prst="straightConnector1">
            <a:avLst/>
          </a:prstGeom>
          <a:noFill/>
          <a:ln w="9525" cap="flat" cmpd="sng">
            <a:solidFill>
              <a:srgbClr val="1171B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" name="Shape 184"/>
          <p:cNvSpPr txBox="1">
            <a:spLocks/>
          </p:cNvSpPr>
          <p:nvPr/>
        </p:nvSpPr>
        <p:spPr>
          <a:xfrm>
            <a:off x="799165" y="756672"/>
            <a:ext cx="10810943" cy="117361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Digital Staffing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Social | Mobility | Analytics | Cloud | Automation | IoT | UX/UI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799165" y="2108508"/>
            <a:ext cx="10810943" cy="2224219"/>
            <a:chOff x="799166" y="2108447"/>
            <a:chExt cx="10810943" cy="2224219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4421607" y="2235026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799166" y="2108447"/>
              <a:ext cx="10810943" cy="2224219"/>
              <a:chOff x="799166" y="2397203"/>
              <a:chExt cx="10810943" cy="2224219"/>
            </a:xfrm>
          </p:grpSpPr>
          <p:sp>
            <p:nvSpPr>
              <p:cNvPr id="130" name="Shape 184"/>
              <p:cNvSpPr txBox="1">
                <a:spLocks/>
              </p:cNvSpPr>
              <p:nvPr/>
            </p:nvSpPr>
            <p:spPr>
              <a:xfrm>
                <a:off x="799166" y="2397203"/>
                <a:ext cx="10810943" cy="2224219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Mainstream Technology Staffing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Mainframes | Databases | Middleware | Enterprise Systems |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SoA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and Web Services | 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Data Warehousing | Verification and Validation | IT Administration | IT Helpdesk and Support 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Business Analysis | Project Management|                         | </a:t>
                </a:r>
              </a:p>
            </p:txBody>
          </p:sp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03368" y="4078235"/>
                <a:ext cx="658256" cy="444963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323"/>
              <a:stretch/>
            </p:blipFill>
            <p:spPr>
              <a:xfrm>
                <a:off x="7535781" y="4241688"/>
                <a:ext cx="1086852" cy="253774"/>
              </a:xfrm>
              <a:prstGeom prst="rect">
                <a:avLst/>
              </a:prstGeom>
            </p:spPr>
          </p:pic>
        </p:grpSp>
      </p:grpSp>
      <p:grpSp>
        <p:nvGrpSpPr>
          <p:cNvPr id="2" name="Group 1"/>
          <p:cNvGrpSpPr/>
          <p:nvPr/>
        </p:nvGrpSpPr>
        <p:grpSpPr>
          <a:xfrm>
            <a:off x="800934" y="4637684"/>
            <a:ext cx="10810943" cy="1719434"/>
            <a:chOff x="800934" y="4637684"/>
            <a:chExt cx="10810943" cy="1719434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4377605" y="4637684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800934" y="4764418"/>
              <a:ext cx="10810943" cy="1592700"/>
              <a:chOff x="800934" y="4920834"/>
              <a:chExt cx="10810943" cy="1592700"/>
            </a:xfrm>
          </p:grpSpPr>
          <p:sp>
            <p:nvSpPr>
              <p:cNvPr id="141" name="Shape 184"/>
              <p:cNvSpPr txBox="1">
                <a:spLocks/>
              </p:cNvSpPr>
              <p:nvPr/>
            </p:nvSpPr>
            <p:spPr>
              <a:xfrm>
                <a:off x="800934" y="4920834"/>
                <a:ext cx="10810943" cy="1592700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Digital Transformation Services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CRM on Cloud | Enterprises Analytics | Digital Learning Services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 </a:t>
                </a:r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99317" y="5884162"/>
                <a:ext cx="642366" cy="449880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82142" y="5942231"/>
                <a:ext cx="1144262" cy="3337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600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212" y="3636444"/>
            <a:ext cx="7373257" cy="11967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0" y="3755964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solidFill>
                  <a:srgbClr val="286DB4"/>
                </a:solidFill>
                <a:latin typeface="+mj-lt"/>
              </a:rPr>
              <a:t>CLOUD COMPUTING</a:t>
            </a:r>
          </a:p>
          <a:p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JOINING THE DOTS – BEYOND THE SERVER</a:t>
            </a:r>
            <a:endParaRPr lang="en-I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695" y="118607"/>
            <a:ext cx="1719376" cy="3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5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02818"/>
            <a:ext cx="3333749" cy="295353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ts val="2500"/>
              </a:lnSpc>
            </a:pPr>
            <a:r>
              <a:rPr lang="en" sz="1800" dirty="0">
                <a:solidFill>
                  <a:schemeClr val="bg1"/>
                </a:solidFill>
                <a:ea typeface="Avenir Book" charset="0"/>
                <a:cs typeface="Avenir Book" charset="0"/>
              </a:rPr>
              <a:t>I don’t need a hard disk in my computer if I can get to the server faster… carrying around these non-connected computers is byzantine by comparison. </a:t>
            </a:r>
            <a:br>
              <a:rPr lang="en" sz="1800" dirty="0">
                <a:solidFill>
                  <a:schemeClr val="bg1"/>
                </a:solidFill>
                <a:ea typeface="Avenir Book" charset="0"/>
                <a:cs typeface="Avenir Book" charset="0"/>
              </a:rPr>
            </a:br>
            <a:r>
              <a:rPr lang="en" sz="1800" dirty="0">
                <a:solidFill>
                  <a:schemeClr val="bg1"/>
                </a:solidFill>
                <a:ea typeface="Avenir Book" charset="0"/>
                <a:cs typeface="Avenir Book" charset="0"/>
              </a:rPr>
              <a:t>-</a:t>
            </a:r>
            <a:br>
              <a:rPr lang="en" sz="1800" dirty="0">
                <a:solidFill>
                  <a:schemeClr val="bg1"/>
                </a:solidFill>
                <a:ea typeface="Avenir Book" charset="0"/>
                <a:cs typeface="Avenir Book" charset="0"/>
              </a:rPr>
            </a:br>
            <a:r>
              <a:rPr lang="en" sz="1600" dirty="0">
                <a:solidFill>
                  <a:schemeClr val="bg1"/>
                </a:solidFill>
                <a:ea typeface="Avenir Book" charset="0"/>
                <a:cs typeface="Avenir Book" charset="0"/>
              </a:rPr>
              <a:t>Steve Jobs, late chairman of Apple (1997)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88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394858" y="134950"/>
            <a:ext cx="754763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1171B9"/>
                </a:solidFill>
                <a:latin typeface="Calibri Light" charset="0"/>
                <a:ea typeface="Calibri Light" charset="0"/>
                <a:cs typeface="Calibri Light" charset="0"/>
                <a:sym typeface="Calibri"/>
              </a:rPr>
              <a:t>STAFFING FOCUS ACROSS THE CLOUD JOURNEY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7023" y="658170"/>
            <a:ext cx="11014976" cy="5794147"/>
            <a:chOff x="1177023" y="658170"/>
            <a:chExt cx="11014976" cy="5794147"/>
          </a:xfrm>
        </p:grpSpPr>
        <p:cxnSp>
          <p:nvCxnSpPr>
            <p:cNvPr id="155" name="Shape 155"/>
            <p:cNvCxnSpPr/>
            <p:nvPr/>
          </p:nvCxnSpPr>
          <p:spPr>
            <a:xfrm>
              <a:off x="2476800" y="658170"/>
              <a:ext cx="9715199" cy="0"/>
            </a:xfrm>
            <a:prstGeom prst="straightConnector1">
              <a:avLst/>
            </a:prstGeom>
            <a:noFill/>
            <a:ln w="9525" cap="flat" cmpd="sng">
              <a:solidFill>
                <a:srgbClr val="1171B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023" y="798491"/>
              <a:ext cx="9094973" cy="565382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62278" y="5357612"/>
              <a:ext cx="2389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Risk Management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73956" y="3825459"/>
              <a:ext cx="1788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IT Service </a:t>
              </a:r>
              <a:br>
                <a:rPr lang="en-IN" b="1" spc="300" dirty="0">
                  <a:solidFill>
                    <a:schemeClr val="bg1"/>
                  </a:solidFill>
                  <a:latin typeface="+mj-lt"/>
                </a:rPr>
              </a:br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Management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3899" y="3232164"/>
              <a:ext cx="24365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Project / Program</a:t>
              </a:r>
              <a:br>
                <a:rPr lang="en-IN" b="1" spc="300" dirty="0">
                  <a:solidFill>
                    <a:schemeClr val="bg1"/>
                  </a:solidFill>
                  <a:latin typeface="+mj-lt"/>
                </a:rPr>
              </a:br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Management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47857" y="1597027"/>
              <a:ext cx="2985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Technical Skills for</a:t>
              </a:r>
              <a:br>
                <a:rPr lang="en-IN" b="1" spc="300" dirty="0">
                  <a:solidFill>
                    <a:schemeClr val="bg1"/>
                  </a:solidFill>
                  <a:latin typeface="+mj-lt"/>
                </a:rPr>
              </a:br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Cloud Implementation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0738" y="2604110"/>
              <a:ext cx="1606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Business IT</a:t>
              </a:r>
              <a:br>
                <a:rPr lang="en-IN" b="1" spc="300" dirty="0">
                  <a:solidFill>
                    <a:schemeClr val="bg1"/>
                  </a:solidFill>
                  <a:latin typeface="+mj-lt"/>
                </a:rPr>
              </a:br>
              <a:r>
                <a:rPr lang="en-IN" b="1" spc="300" dirty="0">
                  <a:solidFill>
                    <a:schemeClr val="bg1"/>
                  </a:solidFill>
                  <a:latin typeface="+mj-lt"/>
                </a:rPr>
                <a:t>Alignment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77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9410" y="0"/>
            <a:ext cx="9994006" cy="6834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211" y="3636444"/>
            <a:ext cx="4871426" cy="119673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0" y="3755964"/>
            <a:ext cx="4868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solidFill>
                  <a:srgbClr val="286DB4"/>
                </a:solidFill>
                <a:latin typeface="+mj-lt"/>
              </a:rPr>
              <a:t>CLOUD SKILLS</a:t>
            </a:r>
          </a:p>
          <a:p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LET’S FILL THE GAPS</a:t>
            </a:r>
            <a:endParaRPr lang="en-I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695" y="118607"/>
            <a:ext cx="1719376" cy="3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394858" y="134950"/>
            <a:ext cx="645547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1171B9"/>
                </a:solidFill>
                <a:latin typeface="Calibri Light" charset="0"/>
                <a:ea typeface="Calibri Light" charset="0"/>
                <a:cs typeface="Calibri Light" charset="0"/>
                <a:sym typeface="Calibri"/>
              </a:rPr>
              <a:t>CLOUD SKILLS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2476800" y="658170"/>
            <a:ext cx="9715199" cy="0"/>
          </a:xfrm>
          <a:prstGeom prst="straightConnector1">
            <a:avLst/>
          </a:prstGeom>
          <a:noFill/>
          <a:ln w="9525" cap="flat" cmpd="sng">
            <a:solidFill>
              <a:srgbClr val="1171B9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" name="Shape 184"/>
          <p:cNvSpPr txBox="1">
            <a:spLocks/>
          </p:cNvSpPr>
          <p:nvPr/>
        </p:nvSpPr>
        <p:spPr>
          <a:xfrm>
            <a:off x="799165" y="756672"/>
            <a:ext cx="10810943" cy="1173612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Enterprise Architecture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 Oriented Architecture | IT Service Management | ITIL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4421606" y="2065268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377605" y="4637684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99165" y="2249073"/>
            <a:ext cx="10810943" cy="2224219"/>
            <a:chOff x="799165" y="2327451"/>
            <a:chExt cx="10810943" cy="2224219"/>
          </a:xfrm>
        </p:grpSpPr>
        <p:sp>
          <p:nvSpPr>
            <p:cNvPr id="130" name="Shape 184"/>
            <p:cNvSpPr txBox="1">
              <a:spLocks/>
            </p:cNvSpPr>
            <p:nvPr/>
          </p:nvSpPr>
          <p:spPr>
            <a:xfrm>
              <a:off x="799165" y="2327451"/>
              <a:ext cx="10810943" cy="2224219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Public Cloud Service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1913" y="2956849"/>
              <a:ext cx="1475844" cy="5549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2991" y="2957107"/>
              <a:ext cx="1788387" cy="55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76613" y="3014063"/>
              <a:ext cx="1801372" cy="4404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7885" y="3670834"/>
              <a:ext cx="1393389" cy="8608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9423" y="3824082"/>
              <a:ext cx="791606" cy="554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00934" y="4708146"/>
            <a:ext cx="10810943" cy="1592700"/>
            <a:chOff x="800934" y="4764418"/>
            <a:chExt cx="10810943" cy="1592700"/>
          </a:xfrm>
        </p:grpSpPr>
        <p:sp>
          <p:nvSpPr>
            <p:cNvPr id="141" name="Shape 184"/>
            <p:cNvSpPr txBox="1">
              <a:spLocks/>
            </p:cNvSpPr>
            <p:nvPr/>
          </p:nvSpPr>
          <p:spPr>
            <a:xfrm>
              <a:off x="800934" y="4764418"/>
              <a:ext cx="10810943" cy="1592700"/>
            </a:xfrm>
            <a:prstGeom prst="rect">
              <a:avLst/>
            </a:prstGeom>
          </p:spPr>
          <p:txBody>
            <a:bodyPr vert="horz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Cloud APIs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363345" y="5320226"/>
              <a:ext cx="6027166" cy="479740"/>
              <a:chOff x="3363345" y="5320445"/>
              <a:chExt cx="6027166" cy="47974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63345" y="5320445"/>
                <a:ext cx="1559155" cy="4797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09306" y="5357775"/>
                <a:ext cx="1713153" cy="40508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09266" y="5360816"/>
                <a:ext cx="1781245" cy="398999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11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23614" y="5926699"/>
              <a:ext cx="1306628" cy="429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02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386</Words>
  <Application>Microsoft Office PowerPoint</Application>
  <PresentationFormat>Widescreen</PresentationFormat>
  <Paragraphs>80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Book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don’t need a hard disk in my computer if I can get to the server faster… carrying around these non-connected computers is byzantine by comparison.  - Steve Jobs, late chairman of Apple (1997)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Antony, Bonney K.</dc:creator>
  <cp:lastModifiedBy>Khusshbu Ojha</cp:lastModifiedBy>
  <cp:revision>145</cp:revision>
  <dcterms:created xsi:type="dcterms:W3CDTF">2016-07-07T14:54:03Z</dcterms:created>
  <dcterms:modified xsi:type="dcterms:W3CDTF">2017-05-02T09:01:07Z</dcterms:modified>
</cp:coreProperties>
</file>