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5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4" r:id="rId2"/>
    <p:sldId id="277" r:id="rId3"/>
    <p:sldId id="269" r:id="rId4"/>
    <p:sldId id="279" r:id="rId5"/>
    <p:sldId id="281" r:id="rId6"/>
    <p:sldId id="272" r:id="rId7"/>
    <p:sldId id="282" r:id="rId8"/>
    <p:sldId id="274" r:id="rId9"/>
    <p:sldId id="275" r:id="rId10"/>
    <p:sldId id="257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  <a:srgbClr val="F2F2F2"/>
    <a:srgbClr val="3A5F8C"/>
    <a:srgbClr val="333333"/>
    <a:srgbClr val="4472C4"/>
    <a:srgbClr val="E6E6E6"/>
    <a:srgbClr val="FFA800"/>
    <a:srgbClr val="1D1D1D"/>
    <a:srgbClr val="004A8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280" autoAdjust="0"/>
  </p:normalViewPr>
  <p:slideViewPr>
    <p:cSldViewPr snapToGrid="0" showGuides="1">
      <p:cViewPr varScale="1">
        <p:scale>
          <a:sx n="69" d="100"/>
          <a:sy n="69" d="100"/>
        </p:scale>
        <p:origin x="666" y="60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EC1D33-6133-452C-B2C3-2AFFCCEDAF27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550D25-16A8-4AEA-8DFE-137B1185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66" y="133512"/>
            <a:ext cx="2679963" cy="622381"/>
          </a:xfrm>
          <a:prstGeom prst="rect">
            <a:avLst/>
          </a:prstGeom>
        </p:spPr>
      </p:pic>
      <p:sp>
        <p:nvSpPr>
          <p:cNvPr id="38" name="Shape 12"/>
          <p:cNvSpPr txBox="1">
            <a:spLocks noGrp="1"/>
          </p:cNvSpPr>
          <p:nvPr>
            <p:ph type="ctrTitle"/>
          </p:nvPr>
        </p:nvSpPr>
        <p:spPr>
          <a:xfrm>
            <a:off x="451759" y="4997666"/>
            <a:ext cx="7307123" cy="129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400">
                <a:solidFill>
                  <a:srgbClr val="02A0DF"/>
                </a:solidFill>
                <a:latin typeface="+mj-l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86288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Click to add a picture</a:t>
            </a:r>
          </a:p>
        </p:txBody>
      </p:sp>
      <p:pic>
        <p:nvPicPr>
          <p:cNvPr id="7" name="Picture 2" descr="Image result for cloud icon">
            <a:extLst>
              <a:ext uri="{FF2B5EF4-FFF2-40B4-BE49-F238E27FC236}">
                <a16:creationId xmlns:a16="http://schemas.microsoft.com/office/drawing/2014/main" id="{9D4EF427-38DE-4B75-9D80-DE76385688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5"/>
          <a:stretch/>
        </p:blipFill>
        <p:spPr bwMode="auto">
          <a:xfrm>
            <a:off x="9045058" y="4898009"/>
            <a:ext cx="3146942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hape 13">
            <a:extLst>
              <a:ext uri="{FF2B5EF4-FFF2-40B4-BE49-F238E27FC236}">
                <a16:creationId xmlns:a16="http://schemas.microsoft.com/office/drawing/2014/main" id="{A1DE1FE8-AE68-4E7D-9374-C7DA6FB65258}"/>
              </a:ext>
            </a:extLst>
          </p:cNvPr>
          <p:cNvCxnSpPr>
            <a:cxnSpLocks/>
          </p:cNvCxnSpPr>
          <p:nvPr userDrawn="1"/>
        </p:nvCxnSpPr>
        <p:spPr>
          <a:xfrm>
            <a:off x="629219" y="5574227"/>
            <a:ext cx="961031" cy="0"/>
          </a:xfrm>
          <a:prstGeom prst="straightConnector1">
            <a:avLst/>
          </a:prstGeom>
          <a:noFill/>
          <a:ln w="57150" cap="flat" cmpd="sng">
            <a:solidFill>
              <a:srgbClr val="FFA8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990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body of water with a city in the background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31854"/>
            <a:ext cx="3932237" cy="2106330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735844" y="2276870"/>
            <a:ext cx="123157" cy="1440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66" y="215400"/>
            <a:ext cx="2679963" cy="6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EE03B4-3BB2-4CD5-B5F5-C61912F5BCE9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21624FB4-E642-4848-BB20-608E40D26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CA42F3-9D88-4A8D-8CE5-57F8EE5277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33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0" y="41873"/>
            <a:ext cx="3538538" cy="65224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114800" y="1948069"/>
            <a:ext cx="7815470" cy="4430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983AC0-9855-4DD0-9722-D5F689104C19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22" name="Picture 2" descr="Image result for cloud icon">
              <a:extLst>
                <a:ext uri="{FF2B5EF4-FFF2-40B4-BE49-F238E27FC236}">
                  <a16:creationId xmlns:a16="http://schemas.microsoft.com/office/drawing/2014/main" id="{BFB7F2A6-86A8-4E38-8331-9075BFFB07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114800" y="482720"/>
            <a:ext cx="7114365" cy="13063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536194" y="502598"/>
            <a:ext cx="123157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0838CC-8992-4F9F-BDD1-2CB6870D830F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Picture 27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8194DBD0-B291-4D86-BDB6-2DFD5161A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67F803-CBB2-4E1E-A2C6-EC78BAFA12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73" y="577042"/>
            <a:ext cx="10229069" cy="1142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964C3B-87CC-4517-9809-7468038DE3FC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19" name="Picture 2" descr="Image result for cloud icon">
              <a:extLst>
                <a:ext uri="{FF2B5EF4-FFF2-40B4-BE49-F238E27FC236}">
                  <a16:creationId xmlns:a16="http://schemas.microsoft.com/office/drawing/2014/main" id="{05E91C5F-F1FE-4272-A589-0712181669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F628DA-8A0A-4417-B8F7-EE4104437DBA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03565E-C8BE-402C-8CC1-53D3EF669DAC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D6DB33-3FAC-487E-8A7B-8C56356F727E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6273" y="1885072"/>
            <a:ext cx="10229069" cy="441726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8" name="Rectangle 17"/>
          <p:cNvSpPr/>
          <p:nvPr userDrawn="1"/>
        </p:nvSpPr>
        <p:spPr>
          <a:xfrm rot="10800000">
            <a:off x="735844" y="639250"/>
            <a:ext cx="123157" cy="1080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08E0E-E118-42CB-B97D-D4A3D73CA6DA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6" name="Picture 25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980AF3AD-7D9D-4056-A5AB-7C4E9749B6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D9D-8CB5-4742-BE3F-B506BB0F81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5305"/>
            <a:ext cx="10515600" cy="123717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78EEA6-A9AE-4CC3-870F-1C63AB631D27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20" name="Picture 2" descr="Image result for cloud icon">
              <a:extLst>
                <a:ext uri="{FF2B5EF4-FFF2-40B4-BE49-F238E27FC236}">
                  <a16:creationId xmlns:a16="http://schemas.microsoft.com/office/drawing/2014/main" id="{AD573577-4368-462D-A885-763DADBA53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1C13D5-18E0-4A8D-BE51-1F117054275C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969630-C884-4346-BB16-0F09A2B9F9D5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079047-69B0-4A14-8F2C-60A8C58765D9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1935994" y="2106318"/>
            <a:ext cx="123157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1474BF-FDA2-4641-99B5-A69011E2B2D8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6" name="Picture 35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487BE7C0-AF8A-4F65-A3A5-6FFD7D248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D1F5784-1481-4716-B63D-71C8DBD6C1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D067A3-8FED-427D-BCFD-4A66D70535C8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27" name="Picture 2" descr="Image result for cloud icon">
              <a:extLst>
                <a:ext uri="{FF2B5EF4-FFF2-40B4-BE49-F238E27FC236}">
                  <a16:creationId xmlns:a16="http://schemas.microsoft.com/office/drawing/2014/main" id="{AE883BCC-B05C-483A-BCAC-0B119DB1D9B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B58029-A14E-47BC-B06C-6B4A5CFBF4F8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F3B326-3C17-4753-9BA3-5DD6152A576D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DA3C5C-DA2A-49CB-8053-243FF926C13C}"/>
                </a:ext>
              </a:extLst>
            </p:cNvPr>
            <p:cNvSpPr txBox="1"/>
            <p:nvPr userDrawn="1"/>
          </p:nvSpPr>
          <p:spPr>
            <a:xfrm>
              <a:off x="11670519" y="6565124"/>
              <a:ext cx="491362" cy="244682"/>
            </a:xfrm>
            <a:prstGeom prst="rect">
              <a:avLst/>
            </a:prstGeom>
            <a:solidFill>
              <a:srgbClr val="0096D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52D8B6-9FAC-4BF6-95DC-5F126D6006F1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8" name="Rectangle 17"/>
          <p:cNvSpPr/>
          <p:nvPr userDrawn="1"/>
        </p:nvSpPr>
        <p:spPr>
          <a:xfrm rot="16200000">
            <a:off x="1935994" y="502598"/>
            <a:ext cx="123157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141DEE-1E29-4712-B822-D65C3779A29A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7237DA39-717F-426F-89DE-795724F941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C31E9A-1FCD-4E0E-842F-403CA274C3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BFACDA-37D0-4D29-9D8E-01A96C782409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19" name="Picture 2" descr="Image result for cloud icon">
              <a:extLst>
                <a:ext uri="{FF2B5EF4-FFF2-40B4-BE49-F238E27FC236}">
                  <a16:creationId xmlns:a16="http://schemas.microsoft.com/office/drawing/2014/main" id="{F28FB788-4FCB-47EC-82BB-F8F897C870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1E9651-53C0-425E-B60D-B06193A62BB3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ACBE7F-875A-4C80-8517-1CF5F3D3A467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143961-B37F-47B9-B532-E6BB60EB4155}"/>
                </a:ext>
              </a:extLst>
            </p:cNvPr>
            <p:cNvSpPr txBox="1"/>
            <p:nvPr userDrawn="1"/>
          </p:nvSpPr>
          <p:spPr>
            <a:xfrm>
              <a:off x="11670519" y="6565124"/>
              <a:ext cx="491362" cy="244682"/>
            </a:xfrm>
            <a:prstGeom prst="rect">
              <a:avLst/>
            </a:prstGeom>
            <a:solidFill>
              <a:srgbClr val="0096D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89D27E-D9D6-442F-8FF3-43036BD8EA08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6" name="Rectangle 15"/>
          <p:cNvSpPr/>
          <p:nvPr userDrawn="1"/>
        </p:nvSpPr>
        <p:spPr>
          <a:xfrm rot="16200000">
            <a:off x="1935994" y="502598"/>
            <a:ext cx="123157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16D88DC-C395-4032-A047-7E9BBC54A464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16" name="Picture 2" descr="Image result for cloud icon">
              <a:extLst>
                <a:ext uri="{FF2B5EF4-FFF2-40B4-BE49-F238E27FC236}">
                  <a16:creationId xmlns:a16="http://schemas.microsoft.com/office/drawing/2014/main" id="{92802BEB-57A1-4AEE-9DA6-C38D0EE043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11CBFE-E57B-4A82-8915-2E47E59F9B09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77C034-D2A1-44A1-B9F3-AB50285E40F2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CAF4F2-DAF3-4AD5-913C-3820BDD9F992}"/>
                </a:ext>
              </a:extLst>
            </p:cNvPr>
            <p:cNvSpPr txBox="1"/>
            <p:nvPr userDrawn="1"/>
          </p:nvSpPr>
          <p:spPr>
            <a:xfrm>
              <a:off x="11670519" y="6565124"/>
              <a:ext cx="491362" cy="244682"/>
            </a:xfrm>
            <a:prstGeom prst="rect">
              <a:avLst/>
            </a:prstGeom>
            <a:solidFill>
              <a:srgbClr val="0096D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0538F4-5B38-4C3D-87F6-4FF5FC415C63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25865" y="83556"/>
            <a:ext cx="0" cy="4934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396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21536E-1660-4788-AC02-BD61C8B011D1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Picture 26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70E07FD0-270F-461A-9B92-93A060E33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A7E725-6FEE-4101-A04F-98C826D7B5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200">
                <a:latin typeface="+mj-lt"/>
              </a:defRPr>
            </a:lvl1pPr>
            <a:lvl2pPr marL="914400" indent="-457200">
              <a:buFont typeface="Arial" panose="020B0604020202020204" pitchFamily="34" charset="0"/>
              <a:buChar char="•"/>
              <a:defRPr sz="2800">
                <a:latin typeface="+mj-lt"/>
              </a:defRPr>
            </a:lvl2pPr>
            <a:lvl3pPr marL="1257300" indent="-342900">
              <a:buFont typeface="Arial" panose="020B0604020202020204" pitchFamily="34" charset="0"/>
              <a:buChar char="•"/>
              <a:defRPr sz="2400">
                <a:latin typeface="+mj-lt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519B86-6DD5-4583-B5CA-BB738CD6A80B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21" name="Picture 2" descr="Image result for cloud icon">
              <a:extLst>
                <a:ext uri="{FF2B5EF4-FFF2-40B4-BE49-F238E27FC236}">
                  <a16:creationId xmlns:a16="http://schemas.microsoft.com/office/drawing/2014/main" id="{747FB995-190C-42E1-9A66-6DF3079FAE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2CBD81-CE60-4B46-B697-2E754058CC2E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6AAFD7-6C56-488C-BF11-3770A769EC0D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63A468-62E3-4D86-9D11-16DE34FC5B71}"/>
                </a:ext>
              </a:extLst>
            </p:cNvPr>
            <p:cNvSpPr txBox="1"/>
            <p:nvPr userDrawn="1"/>
          </p:nvSpPr>
          <p:spPr>
            <a:xfrm>
              <a:off x="11670519" y="6565124"/>
              <a:ext cx="491362" cy="244682"/>
            </a:xfrm>
            <a:prstGeom prst="rect">
              <a:avLst/>
            </a:prstGeom>
            <a:solidFill>
              <a:srgbClr val="0096D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1DFC3F-26E4-4D71-88CF-BB38849FE4C2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8" name="Rectangle 17"/>
          <p:cNvSpPr/>
          <p:nvPr userDrawn="1"/>
        </p:nvSpPr>
        <p:spPr>
          <a:xfrm rot="10800000">
            <a:off x="735844" y="378426"/>
            <a:ext cx="123157" cy="172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C747F-4BE6-44D2-8347-59F64CCAFA9F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Picture 26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3E002F29-232C-4FA0-AC68-6718414DB5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38B988-6FF5-4DBD-97CB-E103BBC665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970" y="778162"/>
            <a:ext cx="5806140" cy="509082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9294CA-59D9-4E17-8457-D10744DCEF3D}"/>
              </a:ext>
            </a:extLst>
          </p:cNvPr>
          <p:cNvGrpSpPr/>
          <p:nvPr userDrawn="1"/>
        </p:nvGrpSpPr>
        <p:grpSpPr>
          <a:xfrm>
            <a:off x="1702367" y="5936777"/>
            <a:ext cx="10492808" cy="921224"/>
            <a:chOff x="1702367" y="5936777"/>
            <a:chExt cx="10492808" cy="921224"/>
          </a:xfrm>
        </p:grpSpPr>
        <p:pic>
          <p:nvPicPr>
            <p:cNvPr id="21" name="Picture 2" descr="Image result for cloud icon">
              <a:extLst>
                <a:ext uri="{FF2B5EF4-FFF2-40B4-BE49-F238E27FC236}">
                  <a16:creationId xmlns:a16="http://schemas.microsoft.com/office/drawing/2014/main" id="{245E27D3-BEA0-475F-94EF-FBB1494A4D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43"/>
            <a:stretch/>
          </p:blipFill>
          <p:spPr bwMode="auto">
            <a:xfrm>
              <a:off x="10682110" y="5936777"/>
              <a:ext cx="1513064" cy="86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BFF4C4-E131-4FBB-AED8-5DFAAE37E92E}"/>
                </a:ext>
              </a:extLst>
            </p:cNvPr>
            <p:cNvSpPr/>
            <p:nvPr userDrawn="1"/>
          </p:nvSpPr>
          <p:spPr>
            <a:xfrm flipH="1">
              <a:off x="11634842" y="6516932"/>
              <a:ext cx="560333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E8A518-B409-4B0D-9DF1-B15B803A9477}"/>
                </a:ext>
              </a:extLst>
            </p:cNvPr>
            <p:cNvSpPr/>
            <p:nvPr userDrawn="1"/>
          </p:nvSpPr>
          <p:spPr>
            <a:xfrm>
              <a:off x="1702367" y="6516932"/>
              <a:ext cx="9932475" cy="341069"/>
            </a:xfrm>
            <a:prstGeom prst="rect">
              <a:avLst/>
            </a:prstGeom>
            <a:solidFill>
              <a:srgbClr val="0096D6"/>
            </a:solidFill>
            <a:ln w="1047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IN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976B16-3A41-49C5-9004-6E881A40A5BA}"/>
                </a:ext>
              </a:extLst>
            </p:cNvPr>
            <p:cNvSpPr txBox="1"/>
            <p:nvPr userDrawn="1"/>
          </p:nvSpPr>
          <p:spPr>
            <a:xfrm>
              <a:off x="11670519" y="6565124"/>
              <a:ext cx="491362" cy="244682"/>
            </a:xfrm>
            <a:prstGeom prst="rect">
              <a:avLst/>
            </a:prstGeom>
            <a:solidFill>
              <a:srgbClr val="0096D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IN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7BD0EB-FE74-4C84-AF82-DBC9E0B12F35}"/>
                </a:ext>
              </a:extLst>
            </p:cNvPr>
            <p:cNvCxnSpPr/>
            <p:nvPr userDrawn="1"/>
          </p:nvCxnSpPr>
          <p:spPr>
            <a:xfrm flipV="1">
              <a:off x="11670519" y="6564356"/>
              <a:ext cx="0" cy="245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0" name="Rectangle 19"/>
          <p:cNvSpPr/>
          <p:nvPr userDrawn="1"/>
        </p:nvSpPr>
        <p:spPr>
          <a:xfrm rot="10800000">
            <a:off x="735844" y="378426"/>
            <a:ext cx="123157" cy="172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1038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14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1334466" cy="4927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1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17.sv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10" Type="http://schemas.openxmlformats.org/officeDocument/2006/relationships/image" Target="../media/image36.svg"/><Relationship Id="rId4" Type="http://schemas.openxmlformats.org/officeDocument/2006/relationships/image" Target="../media/image33.sv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hirish.Ashwat@mastechdigital.com" TargetMode="Externa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CD8928C-7AA1-4DA5-AC36-A8AC763B2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2" b="3927"/>
          <a:stretch/>
        </p:blipFill>
        <p:spPr bwMode="auto">
          <a:xfrm>
            <a:off x="0" y="0"/>
            <a:ext cx="121920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6B4BDE-A7AF-494D-8ADE-AA979D0F60F8}"/>
              </a:ext>
            </a:extLst>
          </p:cNvPr>
          <p:cNvSpPr/>
          <p:nvPr/>
        </p:nvSpPr>
        <p:spPr>
          <a:xfrm>
            <a:off x="-16042" y="210521"/>
            <a:ext cx="4684295" cy="1041504"/>
          </a:xfrm>
          <a:custGeom>
            <a:avLst/>
            <a:gdLst>
              <a:gd name="connsiteX0" fmla="*/ 0 w 5855368"/>
              <a:gd name="connsiteY0" fmla="*/ 0 h 1121408"/>
              <a:gd name="connsiteX1" fmla="*/ 5855368 w 5855368"/>
              <a:gd name="connsiteY1" fmla="*/ 0 h 1121408"/>
              <a:gd name="connsiteX2" fmla="*/ 5855368 w 5855368"/>
              <a:gd name="connsiteY2" fmla="*/ 1121408 h 1121408"/>
              <a:gd name="connsiteX3" fmla="*/ 0 w 5855368"/>
              <a:gd name="connsiteY3" fmla="*/ 1121408 h 1121408"/>
              <a:gd name="connsiteX4" fmla="*/ 0 w 5855368"/>
              <a:gd name="connsiteY4" fmla="*/ 0 h 1121408"/>
              <a:gd name="connsiteX0" fmla="*/ 0 w 5855368"/>
              <a:gd name="connsiteY0" fmla="*/ 0 h 1121408"/>
              <a:gd name="connsiteX1" fmla="*/ 5855368 w 5855368"/>
              <a:gd name="connsiteY1" fmla="*/ 0 h 1121408"/>
              <a:gd name="connsiteX2" fmla="*/ 4700336 w 5855368"/>
              <a:gd name="connsiteY2" fmla="*/ 1105366 h 1121408"/>
              <a:gd name="connsiteX3" fmla="*/ 0 w 5855368"/>
              <a:gd name="connsiteY3" fmla="*/ 1121408 h 1121408"/>
              <a:gd name="connsiteX4" fmla="*/ 0 w 5855368"/>
              <a:gd name="connsiteY4" fmla="*/ 0 h 1121408"/>
              <a:gd name="connsiteX0" fmla="*/ 0 w 5855368"/>
              <a:gd name="connsiteY0" fmla="*/ 0 h 1121408"/>
              <a:gd name="connsiteX1" fmla="*/ 5855368 w 5855368"/>
              <a:gd name="connsiteY1" fmla="*/ 0 h 1121408"/>
              <a:gd name="connsiteX2" fmla="*/ 4876799 w 5855368"/>
              <a:gd name="connsiteY2" fmla="*/ 1105366 h 1121408"/>
              <a:gd name="connsiteX3" fmla="*/ 0 w 5855368"/>
              <a:gd name="connsiteY3" fmla="*/ 1121408 h 1121408"/>
              <a:gd name="connsiteX4" fmla="*/ 0 w 5855368"/>
              <a:gd name="connsiteY4" fmla="*/ 0 h 1121408"/>
              <a:gd name="connsiteX0" fmla="*/ 0 w 5855368"/>
              <a:gd name="connsiteY0" fmla="*/ 0 h 1121408"/>
              <a:gd name="connsiteX1" fmla="*/ 5855368 w 5855368"/>
              <a:gd name="connsiteY1" fmla="*/ 0 h 1121408"/>
              <a:gd name="connsiteX2" fmla="*/ 4435642 w 5855368"/>
              <a:gd name="connsiteY2" fmla="*/ 1121386 h 1121408"/>
              <a:gd name="connsiteX3" fmla="*/ 0 w 5855368"/>
              <a:gd name="connsiteY3" fmla="*/ 1121408 h 1121408"/>
              <a:gd name="connsiteX4" fmla="*/ 0 w 5855368"/>
              <a:gd name="connsiteY4" fmla="*/ 0 h 112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5368" h="1121408">
                <a:moveTo>
                  <a:pt x="0" y="0"/>
                </a:moveTo>
                <a:lnTo>
                  <a:pt x="5855368" y="0"/>
                </a:lnTo>
                <a:lnTo>
                  <a:pt x="4435642" y="1121386"/>
                </a:lnTo>
                <a:lnTo>
                  <a:pt x="0" y="112140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3C08ACC-1408-4D67-8EA4-AC6C14EF09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9" y="354937"/>
            <a:ext cx="3055870" cy="70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60" y="4516406"/>
            <a:ext cx="9220386" cy="1296900"/>
          </a:xfrm>
        </p:spPr>
        <p:txBody>
          <a:bodyPr/>
          <a:lstStyle/>
          <a:p>
            <a:r>
              <a:rPr lang="en-IN" sz="3600" dirty="0">
                <a:solidFill>
                  <a:srgbClr val="0096D6"/>
                </a:solidFill>
              </a:rPr>
              <a:t>Mastech Digital + Salesforce</a:t>
            </a:r>
            <a:r>
              <a:rPr lang="en-IN" sz="3600" b="0" dirty="0">
                <a:solidFill>
                  <a:srgbClr val="0096D6"/>
                </a:solidFill>
              </a:rPr>
              <a:t>®</a:t>
            </a:r>
            <a:endParaRPr lang="en-IN" sz="2600" b="0" spc="300" dirty="0">
              <a:solidFill>
                <a:srgbClr val="0096D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DCF1F-2FBF-4425-8B3E-8534775AD986}"/>
              </a:ext>
            </a:extLst>
          </p:cNvPr>
          <p:cNvSpPr txBox="1"/>
          <p:nvPr/>
        </p:nvSpPr>
        <p:spPr>
          <a:xfrm>
            <a:off x="451760" y="5654437"/>
            <a:ext cx="71703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353535"/>
                </a:solidFill>
                <a:latin typeface="+mj-lt"/>
              </a:rPr>
              <a:t>Solutions for the Manufacturing Industry</a:t>
            </a:r>
            <a:br>
              <a:rPr lang="en-IN" sz="3200" dirty="0">
                <a:solidFill>
                  <a:srgbClr val="353535"/>
                </a:solidFill>
                <a:latin typeface="+mj-lt"/>
              </a:rPr>
            </a:br>
            <a:r>
              <a:rPr lang="en-IN" spc="300" dirty="0">
                <a:solidFill>
                  <a:srgbClr val="353535"/>
                </a:solidFill>
                <a:latin typeface="+mj-lt"/>
              </a:rPr>
              <a:t>INDUSTRIAL | BRAND SOLUTIONS | PHARMACEUTICALS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80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7573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9336-0152-47A8-80B3-4156C86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Credible &amp; Consistent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E17F1D-89FE-4061-908E-63FFB6356E6D}"/>
              </a:ext>
            </a:extLst>
          </p:cNvPr>
          <p:cNvSpPr txBox="1">
            <a:spLocks/>
          </p:cNvSpPr>
          <p:nvPr/>
        </p:nvSpPr>
        <p:spPr>
          <a:xfrm>
            <a:off x="981467" y="1751722"/>
            <a:ext cx="9967686" cy="1239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lvl="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742950" lvl="1" indent="-28575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2pPr>
            <a:lvl3pPr marL="1200150" lvl="2" indent="-28575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3pPr>
            <a:lvl4pPr marL="1657350" lvl="3" indent="-28575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4pPr>
            <a:lvl5pPr marL="2114550" lvl="4" indent="-28575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 ensure you optimize your Salesforce® success, Mastech Digital can help pair you with the right solution to get the most out of a Salesforce® investment. Our tailored engagement offerings eliminate the most common technology roadblocks, helping many customers devote their time to growing their business.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7C9FA-7A63-4D72-A161-0AE4ADB3033C}"/>
              </a:ext>
            </a:extLst>
          </p:cNvPr>
          <p:cNvGrpSpPr/>
          <p:nvPr/>
        </p:nvGrpSpPr>
        <p:grpSpPr>
          <a:xfrm>
            <a:off x="1279765" y="5486936"/>
            <a:ext cx="9438500" cy="900000"/>
            <a:chOff x="1238200" y="5589009"/>
            <a:chExt cx="9438500" cy="90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34B8488-1964-4BFB-94BE-AA974F2A9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4" b="10249"/>
            <a:stretch/>
          </p:blipFill>
          <p:spPr>
            <a:xfrm>
              <a:off x="8564272" y="5758209"/>
              <a:ext cx="2112428" cy="7308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0B75EC-A38F-4CE9-8920-C9C4B198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00" y="5589009"/>
              <a:ext cx="974730" cy="90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E7E3B-E5D8-4A72-A11E-A4D43C5D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074" y="5745874"/>
              <a:ext cx="1394200" cy="74313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F833336-FF32-4939-B6DC-4C02AB7D8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43" b="22049"/>
            <a:stretch/>
          </p:blipFill>
          <p:spPr>
            <a:xfrm>
              <a:off x="3937418" y="5757161"/>
              <a:ext cx="1306689" cy="7318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3796641-B5B6-4B67-AE5D-7B86A2B7F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034" y="5610969"/>
              <a:ext cx="975600" cy="87804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9DA6CD4-BEA9-4846-A8B0-D5400C1E2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561" y="5758209"/>
              <a:ext cx="1936784" cy="730800"/>
            </a:xfrm>
            <a:prstGeom prst="rect">
              <a:avLst/>
            </a:prstGeom>
          </p:spPr>
        </p:pic>
      </p:grpSp>
      <p:sp>
        <p:nvSpPr>
          <p:cNvPr id="3" name="AutoShape 4" descr="Image result for 20 years of CRM Exper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20 years of CRM Exper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20 years of CRM Exper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7FE18-A50C-4150-BA3A-5D684780A5FC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2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BFEC72-F811-4EA8-AB3B-24ACD690A79B}"/>
              </a:ext>
            </a:extLst>
          </p:cNvPr>
          <p:cNvGrpSpPr/>
          <p:nvPr/>
        </p:nvGrpSpPr>
        <p:grpSpPr>
          <a:xfrm>
            <a:off x="409435" y="3251392"/>
            <a:ext cx="11521055" cy="1805843"/>
            <a:chOff x="-23707" y="2962625"/>
            <a:chExt cx="11521055" cy="180584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BF2EFE-B0E2-4FAD-B663-82640B68D93B}"/>
                </a:ext>
              </a:extLst>
            </p:cNvPr>
            <p:cNvCxnSpPr/>
            <p:nvPr/>
          </p:nvCxnSpPr>
          <p:spPr>
            <a:xfrm>
              <a:off x="3610349" y="2962625"/>
              <a:ext cx="0" cy="1805843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1508CE-61AB-424C-898E-4E556AAAECBA}"/>
                </a:ext>
              </a:extLst>
            </p:cNvPr>
            <p:cNvCxnSpPr/>
            <p:nvPr/>
          </p:nvCxnSpPr>
          <p:spPr>
            <a:xfrm>
              <a:off x="7688665" y="2962625"/>
              <a:ext cx="0" cy="1805843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797DD4-E112-48E9-9A6F-EF96232F461A}"/>
                </a:ext>
              </a:extLst>
            </p:cNvPr>
            <p:cNvGrpSpPr/>
            <p:nvPr/>
          </p:nvGrpSpPr>
          <p:grpSpPr>
            <a:xfrm>
              <a:off x="-23707" y="3418636"/>
              <a:ext cx="3515281" cy="993478"/>
              <a:chOff x="-23707" y="3422815"/>
              <a:chExt cx="3515281" cy="99347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F6103-0B60-4E25-A022-CC8F416134C7}"/>
                  </a:ext>
                </a:extLst>
              </p:cNvPr>
              <p:cNvSpPr txBox="1"/>
              <p:nvPr/>
            </p:nvSpPr>
            <p:spPr>
              <a:xfrm>
                <a:off x="1039331" y="3442501"/>
                <a:ext cx="24522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404040"/>
                    </a:solidFill>
                    <a:latin typeface="+mj-lt"/>
                  </a:rPr>
                  <a:t>Experienced in </a:t>
                </a:r>
                <a:r>
                  <a:rPr lang="en-US" sz="1400" b="1" dirty="0">
                    <a:solidFill>
                      <a:srgbClr val="404040"/>
                    </a:solidFill>
                    <a:latin typeface="+mj-lt"/>
                  </a:rPr>
                  <a:t>Digital Transformation IT Services </a:t>
                </a:r>
                <a:r>
                  <a:rPr lang="en-US" sz="1400" dirty="0">
                    <a:solidFill>
                      <a:srgbClr val="404040"/>
                    </a:solidFill>
                    <a:latin typeface="+mj-lt"/>
                  </a:rPr>
                  <a:t>such</a:t>
                </a:r>
                <a:br>
                  <a:rPr lang="en-US" sz="1400" dirty="0">
                    <a:solidFill>
                      <a:srgbClr val="404040"/>
                    </a:solidFill>
                    <a:latin typeface="+mj-lt"/>
                  </a:rPr>
                </a:br>
                <a:r>
                  <a:rPr lang="en-US" sz="1400" dirty="0">
                    <a:solidFill>
                      <a:srgbClr val="404040"/>
                    </a:solidFill>
                    <a:latin typeface="+mj-lt"/>
                  </a:rPr>
                  <a:t>as </a:t>
                </a:r>
                <a:r>
                  <a:rPr lang="en-US" sz="1400" b="1" dirty="0">
                    <a:solidFill>
                      <a:srgbClr val="404040"/>
                    </a:solidFill>
                    <a:latin typeface="+mj-lt"/>
                  </a:rPr>
                  <a:t>Data Management &amp; Analytics</a:t>
                </a:r>
                <a:endParaRPr lang="en-US" sz="1400" dirty="0">
                  <a:solidFill>
                    <a:srgbClr val="404040"/>
                  </a:solidFill>
                  <a:latin typeface="+mj-lt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8A64AB8-E264-4BD0-8E0D-04D61B36B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707" y="3422815"/>
                <a:ext cx="1041605" cy="993478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AE86F71-1A16-472A-869C-FB7176203728}"/>
                </a:ext>
              </a:extLst>
            </p:cNvPr>
            <p:cNvGrpSpPr/>
            <p:nvPr/>
          </p:nvGrpSpPr>
          <p:grpSpPr>
            <a:xfrm>
              <a:off x="3844565" y="3438322"/>
              <a:ext cx="3654994" cy="954107"/>
              <a:chOff x="3808469" y="3384461"/>
              <a:chExt cx="3654994" cy="95410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CCF3FB-79E2-42F0-8AD4-52A625B2B08E}"/>
                  </a:ext>
                </a:extLst>
              </p:cNvPr>
              <p:cNvSpPr txBox="1"/>
              <p:nvPr/>
            </p:nvSpPr>
            <p:spPr>
              <a:xfrm>
                <a:off x="4790982" y="3384461"/>
                <a:ext cx="26724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400" dirty="0">
                    <a:solidFill>
                      <a:srgbClr val="404040"/>
                    </a:solidFill>
                    <a:latin typeface="+mj-lt"/>
                  </a:rPr>
                  <a:t>Backed by a </a:t>
                </a:r>
                <a:r>
                  <a:rPr lang="en-US" sz="1400" b="1" dirty="0">
                    <a:solidFill>
                      <a:srgbClr val="404040"/>
                    </a:solidFill>
                    <a:latin typeface="+mj-lt"/>
                  </a:rPr>
                  <a:t>team of </a:t>
                </a:r>
                <a:br>
                  <a:rPr lang="en-US" sz="1400" b="1" dirty="0">
                    <a:solidFill>
                      <a:srgbClr val="404040"/>
                    </a:solidFill>
                    <a:latin typeface="+mj-lt"/>
                  </a:rPr>
                </a:br>
                <a:r>
                  <a:rPr lang="en-US" sz="1400" b="1" dirty="0">
                    <a:solidFill>
                      <a:srgbClr val="404040"/>
                    </a:solidFill>
                    <a:latin typeface="+mj-lt"/>
                  </a:rPr>
                  <a:t>more than 20 certified consultants</a:t>
                </a:r>
                <a:r>
                  <a:rPr lang="en-US" sz="1400" dirty="0">
                    <a:solidFill>
                      <a:srgbClr val="404040"/>
                    </a:solidFill>
                    <a:latin typeface="+mj-lt"/>
                  </a:rPr>
                  <a:t>, we’ve been helping companies implement CRM applications</a:t>
                </a:r>
                <a:endParaRPr lang="en-US" sz="1400" b="1" dirty="0">
                  <a:solidFill>
                    <a:srgbClr val="404040"/>
                  </a:solidFill>
                  <a:latin typeface="+mj-lt"/>
                </a:endParaRPr>
              </a:p>
            </p:txBody>
          </p:sp>
          <p:pic>
            <p:nvPicPr>
              <p:cNvPr id="49" name="Picture 2" descr="Related image">
                <a:extLst>
                  <a:ext uri="{FF2B5EF4-FFF2-40B4-BE49-F238E27FC236}">
                    <a16:creationId xmlns:a16="http://schemas.microsoft.com/office/drawing/2014/main" id="{C0CBA823-5EC3-4877-8E30-EE781C72F6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8469" y="3437741"/>
                <a:ext cx="943282" cy="847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D201DA-7E24-4360-BAA5-89BDB97C42A8}"/>
                </a:ext>
              </a:extLst>
            </p:cNvPr>
            <p:cNvGrpSpPr/>
            <p:nvPr/>
          </p:nvGrpSpPr>
          <p:grpSpPr>
            <a:xfrm>
              <a:off x="7913868" y="3438322"/>
              <a:ext cx="3583480" cy="954107"/>
              <a:chOff x="7913868" y="3448248"/>
              <a:chExt cx="3583480" cy="9541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10260D-218A-4D03-A0FB-C2D746877670}"/>
                  </a:ext>
                </a:extLst>
              </p:cNvPr>
              <p:cNvSpPr txBox="1"/>
              <p:nvPr/>
            </p:nvSpPr>
            <p:spPr>
              <a:xfrm>
                <a:off x="8824867" y="3448248"/>
                <a:ext cx="26724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IN" sz="1400" dirty="0">
                    <a:solidFill>
                      <a:srgbClr val="404040"/>
                    </a:solidFill>
                    <a:latin typeface="+mj-lt"/>
                  </a:rPr>
                  <a:t>We’ve </a:t>
                </a:r>
                <a:r>
                  <a:rPr lang="en-IN" sz="1400" b="1" dirty="0">
                    <a:solidFill>
                      <a:srgbClr val="404040"/>
                    </a:solidFill>
                    <a:latin typeface="+mj-lt"/>
                  </a:rPr>
                  <a:t>empowered leading companies in a wide range of industries </a:t>
                </a:r>
                <a:r>
                  <a:rPr lang="en-IN" sz="1400" dirty="0">
                    <a:solidFill>
                      <a:srgbClr val="404040"/>
                    </a:solidFill>
                    <a:latin typeface="+mj-lt"/>
                  </a:rPr>
                  <a:t>from financial services and healthcare, to </a:t>
                </a:r>
                <a:r>
                  <a:rPr lang="en-IN" sz="1400" b="1" dirty="0">
                    <a:solidFill>
                      <a:srgbClr val="404040"/>
                    </a:solidFill>
                    <a:latin typeface="+mj-lt"/>
                  </a:rPr>
                  <a:t>manufacturing</a:t>
                </a:r>
                <a:endParaRPr lang="en-US" sz="1400" b="1" dirty="0">
                  <a:solidFill>
                    <a:srgbClr val="404040"/>
                  </a:solidFill>
                  <a:latin typeface="+mj-lt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9CAD245-4850-45EB-BB8D-AEF4A2E7B277}"/>
                  </a:ext>
                </a:extLst>
              </p:cNvPr>
              <p:cNvGrpSpPr/>
              <p:nvPr/>
            </p:nvGrpSpPr>
            <p:grpSpPr>
              <a:xfrm>
                <a:off x="7913868" y="3468101"/>
                <a:ext cx="914400" cy="914400"/>
                <a:chOff x="3237709" y="2388242"/>
                <a:chExt cx="914400" cy="914400"/>
              </a:xfrm>
            </p:grpSpPr>
            <p:pic>
              <p:nvPicPr>
                <p:cNvPr id="46" name="Graphic 45" descr="Network">
                  <a:extLst>
                    <a:ext uri="{FF2B5EF4-FFF2-40B4-BE49-F238E27FC236}">
                      <a16:creationId xmlns:a16="http://schemas.microsoft.com/office/drawing/2014/main" id="{795F883C-259D-4FC6-A50E-6A4636DBE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7709" y="238824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2B88F7D-F795-451E-AB2F-222635CA5C05}"/>
                    </a:ext>
                  </a:extLst>
                </p:cNvPr>
                <p:cNvSpPr/>
                <p:nvPr/>
              </p:nvSpPr>
              <p:spPr>
                <a:xfrm>
                  <a:off x="3594549" y="2777914"/>
                  <a:ext cx="201168" cy="201168"/>
                </a:xfrm>
                <a:prstGeom prst="ellipse">
                  <a:avLst/>
                </a:prstGeom>
                <a:solidFill>
                  <a:srgbClr val="FFA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51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A106-93B2-438F-8503-12F47377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Focus Areas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76953F-009C-4D10-9810-236C34487043}"/>
              </a:ext>
            </a:extLst>
          </p:cNvPr>
          <p:cNvCxnSpPr>
            <a:cxnSpLocks/>
          </p:cNvCxnSpPr>
          <p:nvPr/>
        </p:nvCxnSpPr>
        <p:spPr>
          <a:xfrm>
            <a:off x="1298232" y="3044819"/>
            <a:ext cx="7360859" cy="0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937F3D-3DA6-4982-8C32-1139F0A25D52}"/>
              </a:ext>
            </a:extLst>
          </p:cNvPr>
          <p:cNvCxnSpPr>
            <a:cxnSpLocks/>
          </p:cNvCxnSpPr>
          <p:nvPr/>
        </p:nvCxnSpPr>
        <p:spPr>
          <a:xfrm>
            <a:off x="8431868" y="3044819"/>
            <a:ext cx="2375202" cy="0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C4CC87-2544-4F14-8DBD-62426BA1F837}"/>
              </a:ext>
            </a:extLst>
          </p:cNvPr>
          <p:cNvCxnSpPr/>
          <p:nvPr/>
        </p:nvCxnSpPr>
        <p:spPr>
          <a:xfrm>
            <a:off x="10067183" y="3044819"/>
            <a:ext cx="739887" cy="0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8FB59-3F88-424B-B937-05EDFE720D2C}"/>
              </a:ext>
            </a:extLst>
          </p:cNvPr>
          <p:cNvCxnSpPr/>
          <p:nvPr/>
        </p:nvCxnSpPr>
        <p:spPr>
          <a:xfrm>
            <a:off x="10807070" y="3044819"/>
            <a:ext cx="0" cy="1233681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65D2E4-E1AE-4595-BB6A-D5ADF3F128AB}"/>
              </a:ext>
            </a:extLst>
          </p:cNvPr>
          <p:cNvCxnSpPr>
            <a:cxnSpLocks/>
          </p:cNvCxnSpPr>
          <p:nvPr/>
        </p:nvCxnSpPr>
        <p:spPr>
          <a:xfrm>
            <a:off x="1298233" y="3044818"/>
            <a:ext cx="0" cy="1551439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AC2C1A-B683-4D65-A27D-5CC73CBF57F3}"/>
              </a:ext>
            </a:extLst>
          </p:cNvPr>
          <p:cNvCxnSpPr>
            <a:cxnSpLocks/>
          </p:cNvCxnSpPr>
          <p:nvPr/>
        </p:nvCxnSpPr>
        <p:spPr>
          <a:xfrm>
            <a:off x="1298232" y="4596257"/>
            <a:ext cx="9508838" cy="0"/>
          </a:xfrm>
          <a:prstGeom prst="line">
            <a:avLst/>
          </a:prstGeom>
          <a:ln>
            <a:solidFill>
              <a:srgbClr val="45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BA9E5A-76C3-45F3-96CE-068013D38F17}"/>
              </a:ext>
            </a:extLst>
          </p:cNvPr>
          <p:cNvSpPr txBox="1"/>
          <p:nvPr/>
        </p:nvSpPr>
        <p:spPr>
          <a:xfrm>
            <a:off x="7289969" y="1763745"/>
            <a:ext cx="2286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 Cloud®</a:t>
            </a:r>
          </a:p>
          <a:p>
            <a:pPr algn="ctr"/>
            <a: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Greater customer satisfaction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through personalization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ED1DD0-F7E4-4E04-B7F3-7271FCF2E421}"/>
              </a:ext>
            </a:extLst>
          </p:cNvPr>
          <p:cNvGrpSpPr/>
          <p:nvPr/>
        </p:nvGrpSpPr>
        <p:grpSpPr>
          <a:xfrm>
            <a:off x="7936276" y="2565271"/>
            <a:ext cx="991184" cy="991184"/>
            <a:chOff x="4939320" y="2640465"/>
            <a:chExt cx="991184" cy="99118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01316C-2418-48A2-883B-2D7E98A65846}"/>
                </a:ext>
              </a:extLst>
            </p:cNvPr>
            <p:cNvSpPr/>
            <p:nvPr/>
          </p:nvSpPr>
          <p:spPr>
            <a:xfrm>
              <a:off x="4939320" y="2640465"/>
              <a:ext cx="991184" cy="991184"/>
            </a:xfrm>
            <a:prstGeom prst="ellipse">
              <a:avLst/>
            </a:prstGeom>
            <a:solidFill>
              <a:srgbClr val="45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ED76980-F4A8-438C-9C61-D1C60617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876" y="2732837"/>
              <a:ext cx="806439" cy="80643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A6894E-8C1D-41F0-9F8A-013744C7BB2E}"/>
              </a:ext>
            </a:extLst>
          </p:cNvPr>
          <p:cNvSpPr txBox="1"/>
          <p:nvPr/>
        </p:nvSpPr>
        <p:spPr>
          <a:xfrm>
            <a:off x="4839185" y="5120110"/>
            <a:ext cx="2450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Salesforce Lightning</a:t>
            </a:r>
          </a:p>
          <a:p>
            <a:pPr algn="ctr"/>
            <a: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Modern enterprise apps</a:t>
            </a:r>
            <a:b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made quickly  and easily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731741-AC29-4F10-9D98-F50955B31169}"/>
              </a:ext>
            </a:extLst>
          </p:cNvPr>
          <p:cNvGrpSpPr/>
          <p:nvPr/>
        </p:nvGrpSpPr>
        <p:grpSpPr>
          <a:xfrm>
            <a:off x="5568985" y="4100665"/>
            <a:ext cx="991184" cy="991184"/>
            <a:chOff x="6258795" y="4191903"/>
            <a:chExt cx="991184" cy="9911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E62A09-1ED5-4CBD-83FA-7CA3BAC9EDD8}"/>
                </a:ext>
              </a:extLst>
            </p:cNvPr>
            <p:cNvSpPr/>
            <p:nvPr/>
          </p:nvSpPr>
          <p:spPr>
            <a:xfrm>
              <a:off x="6258795" y="4191903"/>
              <a:ext cx="991184" cy="991184"/>
            </a:xfrm>
            <a:prstGeom prst="ellipse">
              <a:avLst/>
            </a:prstGeom>
            <a:solidFill>
              <a:srgbClr val="45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8E2519D-1A98-4C0D-BF81-9AA8557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076" y="4236132"/>
              <a:ext cx="902725" cy="9027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F19302-6126-4890-BB73-EAB8F45BA847}"/>
              </a:ext>
            </a:extLst>
          </p:cNvPr>
          <p:cNvSpPr txBox="1"/>
          <p:nvPr/>
        </p:nvSpPr>
        <p:spPr>
          <a:xfrm>
            <a:off x="2732967" y="1747702"/>
            <a:ext cx="1916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Sales Cloud®</a:t>
            </a:r>
          </a:p>
          <a:p>
            <a:pPr algn="ctr"/>
            <a: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 maximization 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through sales automation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D48D3-5490-4982-B8D5-35EC69A66CF8}"/>
              </a:ext>
            </a:extLst>
          </p:cNvPr>
          <p:cNvGrpSpPr/>
          <p:nvPr/>
        </p:nvGrpSpPr>
        <p:grpSpPr>
          <a:xfrm>
            <a:off x="3195831" y="2565267"/>
            <a:ext cx="991184" cy="991184"/>
            <a:chOff x="802640" y="2640465"/>
            <a:chExt cx="991184" cy="9911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4BD8C1-66C1-4975-8D77-29C34462A8FA}"/>
                </a:ext>
              </a:extLst>
            </p:cNvPr>
            <p:cNvSpPr/>
            <p:nvPr/>
          </p:nvSpPr>
          <p:spPr>
            <a:xfrm>
              <a:off x="802640" y="2640465"/>
              <a:ext cx="991184" cy="991184"/>
            </a:xfrm>
            <a:prstGeom prst="ellipse">
              <a:avLst/>
            </a:prstGeom>
            <a:solidFill>
              <a:srgbClr val="45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98EAC2B-275E-47B9-B9A7-2FEE83CD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73" y="2838735"/>
              <a:ext cx="796274" cy="62830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E0A9D3-4AEE-4520-AC5C-476E86FF146D}"/>
              </a:ext>
            </a:extLst>
          </p:cNvPr>
          <p:cNvSpPr txBox="1"/>
          <p:nvPr/>
        </p:nvSpPr>
        <p:spPr>
          <a:xfrm>
            <a:off x="9503182" y="5120110"/>
            <a:ext cx="260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Community Cloud</a:t>
            </a:r>
          </a:p>
          <a:p>
            <a:pPr algn="ctr"/>
            <a: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Increased efficiency </a:t>
            </a:r>
            <a:b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through stakeholder integration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2B75FB-78BF-45F7-BB93-6795ECF815A7}"/>
              </a:ext>
            </a:extLst>
          </p:cNvPr>
          <p:cNvGrpSpPr/>
          <p:nvPr/>
        </p:nvGrpSpPr>
        <p:grpSpPr>
          <a:xfrm>
            <a:off x="10311478" y="4129645"/>
            <a:ext cx="991184" cy="933224"/>
            <a:chOff x="10311478" y="4191903"/>
            <a:chExt cx="991184" cy="93322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02ED6A-E0B1-4751-8015-D4C4D63EFB3F}"/>
                </a:ext>
              </a:extLst>
            </p:cNvPr>
            <p:cNvSpPr/>
            <p:nvPr/>
          </p:nvSpPr>
          <p:spPr>
            <a:xfrm>
              <a:off x="10311478" y="4191903"/>
              <a:ext cx="991184" cy="933224"/>
            </a:xfrm>
            <a:prstGeom prst="ellipse">
              <a:avLst/>
            </a:prstGeom>
            <a:solidFill>
              <a:srgbClr val="45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Picture 27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E0286CB1-81FB-496C-A5BA-499F3FA2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8428" y="4282341"/>
              <a:ext cx="797284" cy="79728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53792E-574C-4F95-A235-0C35E02CC74C}"/>
              </a:ext>
            </a:extLst>
          </p:cNvPr>
          <p:cNvSpPr txBox="1"/>
          <p:nvPr/>
        </p:nvSpPr>
        <p:spPr>
          <a:xfrm>
            <a:off x="-96563" y="5120110"/>
            <a:ext cx="2789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Platform &amp; Apps</a:t>
            </a:r>
          </a:p>
          <a:p>
            <a:pPr algn="ctr"/>
            <a: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Platform-as-a-Service (PaaS) </a:t>
            </a:r>
            <a:br>
              <a: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development framework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9497C5-1AD0-41E6-88DD-2BB5C3E21A84}"/>
              </a:ext>
            </a:extLst>
          </p:cNvPr>
          <p:cNvGrpSpPr/>
          <p:nvPr/>
        </p:nvGrpSpPr>
        <p:grpSpPr>
          <a:xfrm>
            <a:off x="826492" y="4100665"/>
            <a:ext cx="991184" cy="991184"/>
            <a:chOff x="2206113" y="4191903"/>
            <a:chExt cx="991184" cy="9911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D755B0-6BAA-4F2C-B034-656CA1E734B5}"/>
                </a:ext>
              </a:extLst>
            </p:cNvPr>
            <p:cNvSpPr/>
            <p:nvPr/>
          </p:nvSpPr>
          <p:spPr>
            <a:xfrm>
              <a:off x="2206113" y="4191903"/>
              <a:ext cx="991184" cy="991184"/>
            </a:xfrm>
            <a:prstGeom prst="ellipse">
              <a:avLst/>
            </a:prstGeom>
            <a:solidFill>
              <a:srgbClr val="45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4180D63-A9FA-4611-B079-652F4008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499" y="4358718"/>
              <a:ext cx="390411" cy="694000"/>
            </a:xfrm>
            <a:prstGeom prst="rect">
              <a:avLst/>
            </a:prstGeom>
          </p:spPr>
        </p:pic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438EE-8D3C-496E-A12F-8E24227B7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4628" y="3629786"/>
            <a:ext cx="8517654" cy="5403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Jitterbit, Informatica ETL, Informatica CC360, SAP HANA, SAP ECC, G Suite, AWS Integration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C074D8-7AE9-4F77-9DCB-310EF9E77E82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3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31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8682-DF8F-4785-BD9A-72B8317F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Overcoming Challenges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BF93B-7F98-4110-B82C-18337CF9AE66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4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A00612-3BA7-43A4-A126-FCB662864D5A}"/>
              </a:ext>
            </a:extLst>
          </p:cNvPr>
          <p:cNvGrpSpPr/>
          <p:nvPr/>
        </p:nvGrpSpPr>
        <p:grpSpPr>
          <a:xfrm>
            <a:off x="1302327" y="2272146"/>
            <a:ext cx="2761820" cy="3713018"/>
            <a:chOff x="1302327" y="2272146"/>
            <a:chExt cx="2761820" cy="37130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1E4168-72E2-42FA-A032-55E94233B1A9}"/>
                </a:ext>
              </a:extLst>
            </p:cNvPr>
            <p:cNvSpPr/>
            <p:nvPr/>
          </p:nvSpPr>
          <p:spPr>
            <a:xfrm>
              <a:off x="1320948" y="3186542"/>
              <a:ext cx="2743199" cy="2798619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96D6"/>
                </a:solidFill>
              </a:endParaRPr>
            </a:p>
          </p:txBody>
        </p:sp>
        <p:pic>
          <p:nvPicPr>
            <p:cNvPr id="42" name="Picture 2" descr="Image result for mylan logo">
              <a:extLst>
                <a:ext uri="{FF2B5EF4-FFF2-40B4-BE49-F238E27FC236}">
                  <a16:creationId xmlns:a16="http://schemas.microsoft.com/office/drawing/2014/main" id="{938DB5FA-AB59-4DF2-8183-E87FAF2D2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811" y="2375604"/>
              <a:ext cx="2191474" cy="91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F9C2A6B3-7AD2-4434-A7A3-BE74ABE0CA0A}"/>
                </a:ext>
              </a:extLst>
            </p:cNvPr>
            <p:cNvSpPr/>
            <p:nvPr/>
          </p:nvSpPr>
          <p:spPr>
            <a:xfrm rot="10800000" flipH="1">
              <a:off x="1302328" y="3186546"/>
              <a:ext cx="2743200" cy="2798618"/>
            </a:xfrm>
            <a:prstGeom prst="rtTriangle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8791F-FE66-41BE-8217-0BEDF342E68C}"/>
                </a:ext>
              </a:extLst>
            </p:cNvPr>
            <p:cNvSpPr/>
            <p:nvPr/>
          </p:nvSpPr>
          <p:spPr>
            <a:xfrm>
              <a:off x="1302327" y="2272146"/>
              <a:ext cx="2743200" cy="914400"/>
            </a:xfrm>
            <a:prstGeom prst="rect">
              <a:avLst/>
            </a:prstGeom>
            <a:noFill/>
            <a:ln>
              <a:solidFill>
                <a:srgbClr val="FF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704550-3C08-4A4D-BC3C-5060B84936F1}"/>
                </a:ext>
              </a:extLst>
            </p:cNvPr>
            <p:cNvCxnSpPr>
              <a:cxnSpLocks/>
              <a:stCxn id="8" idx="0"/>
              <a:endCxn id="8" idx="4"/>
            </p:cNvCxnSpPr>
            <p:nvPr/>
          </p:nvCxnSpPr>
          <p:spPr>
            <a:xfrm flipV="1">
              <a:off x="1302328" y="3186546"/>
              <a:ext cx="2743200" cy="279861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8E0F65-B0DC-416F-AE53-EC64834D090E}"/>
                </a:ext>
              </a:extLst>
            </p:cNvPr>
            <p:cNvGrpSpPr/>
            <p:nvPr/>
          </p:nvGrpSpPr>
          <p:grpSpPr>
            <a:xfrm>
              <a:off x="1565096" y="3409582"/>
              <a:ext cx="1103967" cy="1103967"/>
              <a:chOff x="1420158" y="3335026"/>
              <a:chExt cx="1103967" cy="1103967"/>
            </a:xfrm>
          </p:grpSpPr>
          <p:pic>
            <p:nvPicPr>
              <p:cNvPr id="22" name="Graphic 21" descr="Monitor">
                <a:extLst>
                  <a:ext uri="{FF2B5EF4-FFF2-40B4-BE49-F238E27FC236}">
                    <a16:creationId xmlns:a16="http://schemas.microsoft.com/office/drawing/2014/main" id="{B31C1085-A32F-4CA1-8321-57136A394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09465" y="3543467"/>
                <a:ext cx="511047" cy="511047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3E9B066-E9CA-47C7-B38A-FFF099DBB7D2}"/>
                  </a:ext>
                </a:extLst>
              </p:cNvPr>
              <p:cNvGrpSpPr/>
              <p:nvPr/>
            </p:nvGrpSpPr>
            <p:grpSpPr>
              <a:xfrm>
                <a:off x="1855680" y="3692067"/>
                <a:ext cx="511047" cy="511047"/>
                <a:chOff x="5189743" y="3336546"/>
                <a:chExt cx="914400" cy="914400"/>
              </a:xfrm>
            </p:grpSpPr>
            <p:pic>
              <p:nvPicPr>
                <p:cNvPr id="18" name="Graphic 17" descr="Monitor">
                  <a:extLst>
                    <a:ext uri="{FF2B5EF4-FFF2-40B4-BE49-F238E27FC236}">
                      <a16:creationId xmlns:a16="http://schemas.microsoft.com/office/drawing/2014/main" id="{723A3E49-ABD6-4059-9F51-DAF4FF506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743" y="333654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5E1455E-5E69-4EDB-ABA1-ED7935213CC9}"/>
                    </a:ext>
                  </a:extLst>
                </p:cNvPr>
                <p:cNvSpPr/>
                <p:nvPr/>
              </p:nvSpPr>
              <p:spPr>
                <a:xfrm>
                  <a:off x="5323310" y="3527861"/>
                  <a:ext cx="645319" cy="419100"/>
                </a:xfrm>
                <a:prstGeom prst="rect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&quot;Not Allowed&quot; Symbol 4">
                <a:extLst>
                  <a:ext uri="{FF2B5EF4-FFF2-40B4-BE49-F238E27FC236}">
                    <a16:creationId xmlns:a16="http://schemas.microsoft.com/office/drawing/2014/main" id="{8313BD0C-A8FA-4063-9B01-195B7223B01C}"/>
                  </a:ext>
                </a:extLst>
              </p:cNvPr>
              <p:cNvSpPr/>
              <p:nvPr/>
            </p:nvSpPr>
            <p:spPr>
              <a:xfrm>
                <a:off x="1420158" y="3335026"/>
                <a:ext cx="1103967" cy="1103967"/>
              </a:xfrm>
              <a:prstGeom prst="noSmoking">
                <a:avLst>
                  <a:gd name="adj" fmla="val 7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15511-2FD8-4CED-B6C1-80BBD1A9CC85}"/>
                </a:ext>
              </a:extLst>
            </p:cNvPr>
            <p:cNvSpPr txBox="1"/>
            <p:nvPr/>
          </p:nvSpPr>
          <p:spPr>
            <a:xfrm>
              <a:off x="2511665" y="4908884"/>
              <a:ext cx="14026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Eliminating </a:t>
              </a:r>
              <a:r>
                <a:rPr lang="en-IN" dirty="0">
                  <a:solidFill>
                    <a:schemeClr val="bg1"/>
                  </a:solidFill>
                  <a:latin typeface="+mj-lt"/>
                </a:rPr>
                <a:t>swivel-chair interfaces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D2AF84-AD1C-4FF6-90EC-7FB648C597F8}"/>
              </a:ext>
            </a:extLst>
          </p:cNvPr>
          <p:cNvGrpSpPr/>
          <p:nvPr/>
        </p:nvGrpSpPr>
        <p:grpSpPr>
          <a:xfrm>
            <a:off x="4723234" y="2272146"/>
            <a:ext cx="2761817" cy="3713015"/>
            <a:chOff x="4723234" y="2272146"/>
            <a:chExt cx="2761817" cy="371301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537C45-B99D-4712-99BC-5EE42DC5040A}"/>
                </a:ext>
              </a:extLst>
            </p:cNvPr>
            <p:cNvSpPr/>
            <p:nvPr/>
          </p:nvSpPr>
          <p:spPr>
            <a:xfrm>
              <a:off x="4741852" y="3186542"/>
              <a:ext cx="2743199" cy="2798619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83DC7FB1-30BD-4F2D-A890-B4D0ADABF051}"/>
                </a:ext>
              </a:extLst>
            </p:cNvPr>
            <p:cNvSpPr/>
            <p:nvPr/>
          </p:nvSpPr>
          <p:spPr>
            <a:xfrm rot="10800000" flipH="1">
              <a:off x="4723234" y="3186543"/>
              <a:ext cx="2743200" cy="2798618"/>
            </a:xfrm>
            <a:prstGeom prst="rtTriangle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FEA45B-8845-4A17-A85B-13BD80CC8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114" y="2456745"/>
              <a:ext cx="1747439" cy="545199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1D96BCB-AB69-48F3-BDE7-1BD91395B16A}"/>
                </a:ext>
              </a:extLst>
            </p:cNvPr>
            <p:cNvSpPr/>
            <p:nvPr/>
          </p:nvSpPr>
          <p:spPr>
            <a:xfrm>
              <a:off x="4723234" y="2272146"/>
              <a:ext cx="2743200" cy="914400"/>
            </a:xfrm>
            <a:prstGeom prst="rect">
              <a:avLst/>
            </a:prstGeom>
            <a:noFill/>
            <a:ln>
              <a:solidFill>
                <a:srgbClr val="FF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A2FF1D-65E6-433B-86A5-81C2B1665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1851" y="3186543"/>
              <a:ext cx="2743200" cy="279861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Hierarchy">
              <a:extLst>
                <a:ext uri="{FF2B5EF4-FFF2-40B4-BE49-F238E27FC236}">
                  <a16:creationId xmlns:a16="http://schemas.microsoft.com/office/drawing/2014/main" id="{7DFF340E-DA1F-4C9E-95A3-447303F7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906963" y="3260653"/>
              <a:ext cx="1421918" cy="142191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2BB90-B7FD-4523-8544-33ED7CC3FDA8}"/>
                </a:ext>
              </a:extLst>
            </p:cNvPr>
            <p:cNvSpPr txBox="1"/>
            <p:nvPr/>
          </p:nvSpPr>
          <p:spPr>
            <a:xfrm>
              <a:off x="5823285" y="4908884"/>
              <a:ext cx="1518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Reducing </a:t>
              </a:r>
              <a:r>
                <a:rPr lang="en-IN" dirty="0">
                  <a:solidFill>
                    <a:schemeClr val="bg1"/>
                  </a:solidFill>
                  <a:latin typeface="+mj-lt"/>
                </a:rPr>
                <a:t>response time to customers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FC735D-7C88-443B-8594-7A08D98B1172}"/>
              </a:ext>
            </a:extLst>
          </p:cNvPr>
          <p:cNvGrpSpPr/>
          <p:nvPr/>
        </p:nvGrpSpPr>
        <p:grpSpPr>
          <a:xfrm>
            <a:off x="8144141" y="2272146"/>
            <a:ext cx="2761817" cy="3713015"/>
            <a:chOff x="8144141" y="2272146"/>
            <a:chExt cx="2761817" cy="371301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7B65F93-47E1-4256-93AC-51BAF0B14C54}"/>
                </a:ext>
              </a:extLst>
            </p:cNvPr>
            <p:cNvSpPr/>
            <p:nvPr/>
          </p:nvSpPr>
          <p:spPr>
            <a:xfrm>
              <a:off x="8162758" y="3186542"/>
              <a:ext cx="2743199" cy="2798619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2E24062E-3931-4FFD-993C-BF1C4B874FE3}"/>
                </a:ext>
              </a:extLst>
            </p:cNvPr>
            <p:cNvSpPr/>
            <p:nvPr/>
          </p:nvSpPr>
          <p:spPr>
            <a:xfrm rot="10800000" flipH="1">
              <a:off x="8144141" y="3186543"/>
              <a:ext cx="2743200" cy="2798618"/>
            </a:xfrm>
            <a:prstGeom prst="rtTriangle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07CA5C7-640D-4EDA-BC6B-6E61B9CD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072" y="2526916"/>
              <a:ext cx="1889338" cy="40485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712F30-FFEB-4D90-A004-6AF4B6A8E5E1}"/>
                </a:ext>
              </a:extLst>
            </p:cNvPr>
            <p:cNvSpPr/>
            <p:nvPr/>
          </p:nvSpPr>
          <p:spPr>
            <a:xfrm>
              <a:off x="8144141" y="2272146"/>
              <a:ext cx="2743200" cy="914400"/>
            </a:xfrm>
            <a:prstGeom prst="rect">
              <a:avLst/>
            </a:prstGeom>
            <a:noFill/>
            <a:ln>
              <a:solidFill>
                <a:srgbClr val="FF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2EF68A-4E0A-4A53-8C05-AFF4EA4A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758" y="3186543"/>
              <a:ext cx="2743200" cy="279861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Magnifying glass">
              <a:extLst>
                <a:ext uri="{FF2B5EF4-FFF2-40B4-BE49-F238E27FC236}">
                  <a16:creationId xmlns:a16="http://schemas.microsoft.com/office/drawing/2014/main" id="{F66A97E9-E6E3-4751-95DD-1408C9867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98257" y="3290972"/>
              <a:ext cx="1298498" cy="129849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2534A6-40A2-4F9B-B807-8AAABC4F49DD}"/>
                </a:ext>
              </a:extLst>
            </p:cNvPr>
            <p:cNvSpPr txBox="1"/>
            <p:nvPr/>
          </p:nvSpPr>
          <p:spPr>
            <a:xfrm>
              <a:off x="8742947" y="4908884"/>
              <a:ext cx="2007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Providing </a:t>
              </a:r>
              <a:br>
                <a:rPr lang="en-IN" b="1" dirty="0">
                  <a:solidFill>
                    <a:schemeClr val="bg1"/>
                  </a:solidFill>
                  <a:latin typeface="+mj-lt"/>
                </a:rPr>
              </a:br>
              <a:r>
                <a:rPr lang="en-IN" dirty="0">
                  <a:solidFill>
                    <a:schemeClr val="bg1"/>
                  </a:solidFill>
                  <a:latin typeface="+mj-lt"/>
                </a:rPr>
                <a:t>visibility into divisional sales data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2980-8660-4FD9-92F6-3792BECC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73" y="577042"/>
            <a:ext cx="10229069" cy="1142208"/>
          </a:xfrm>
        </p:spPr>
        <p:txBody>
          <a:bodyPr/>
          <a:lstStyle/>
          <a:p>
            <a:r>
              <a:rPr lang="en-IN" dirty="0"/>
              <a:t>Proven Success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ED9DD1-DAC9-46EF-883A-40ACA53FD6DF}"/>
              </a:ext>
            </a:extLst>
          </p:cNvPr>
          <p:cNvGrpSpPr/>
          <p:nvPr/>
        </p:nvGrpSpPr>
        <p:grpSpPr>
          <a:xfrm>
            <a:off x="1201605" y="2041800"/>
            <a:ext cx="2743201" cy="3924299"/>
            <a:chOff x="856270" y="2036606"/>
            <a:chExt cx="2743201" cy="39242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BC913C2-7676-409B-A0B7-FEDB83357EAF}"/>
                </a:ext>
              </a:extLst>
            </p:cNvPr>
            <p:cNvGrpSpPr/>
            <p:nvPr/>
          </p:nvGrpSpPr>
          <p:grpSpPr>
            <a:xfrm>
              <a:off x="856270" y="2036606"/>
              <a:ext cx="2743201" cy="3924299"/>
              <a:chOff x="856270" y="2036606"/>
              <a:chExt cx="2743201" cy="392429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2CB6FE-7C4E-446C-9DF6-CAEAACC31A22}"/>
                  </a:ext>
                </a:extLst>
              </p:cNvPr>
              <p:cNvSpPr/>
              <p:nvPr/>
            </p:nvSpPr>
            <p:spPr>
              <a:xfrm>
                <a:off x="856270" y="2971786"/>
                <a:ext cx="2743201" cy="2978731"/>
              </a:xfrm>
              <a:custGeom>
                <a:avLst/>
                <a:gdLst>
                  <a:gd name="connsiteX0" fmla="*/ 0 w 2743201"/>
                  <a:gd name="connsiteY0" fmla="*/ 0 h 2978731"/>
                  <a:gd name="connsiteX1" fmla="*/ 2743201 w 2743201"/>
                  <a:gd name="connsiteY1" fmla="*/ 0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  <a:gd name="connsiteX0" fmla="*/ 0 w 2743201"/>
                  <a:gd name="connsiteY0" fmla="*/ 0 h 2978731"/>
                  <a:gd name="connsiteX1" fmla="*/ 2743201 w 2743201"/>
                  <a:gd name="connsiteY1" fmla="*/ 1052946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1" h="2978731">
                    <a:moveTo>
                      <a:pt x="0" y="0"/>
                    </a:moveTo>
                    <a:lnTo>
                      <a:pt x="2743201" y="1052946"/>
                    </a:lnTo>
                    <a:lnTo>
                      <a:pt x="2743201" y="2978731"/>
                    </a:lnTo>
                    <a:lnTo>
                      <a:pt x="0" y="2978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15F41BA-77CF-4C9F-AC3F-EDB78F9CC0D7}"/>
                  </a:ext>
                </a:extLst>
              </p:cNvPr>
              <p:cNvGrpSpPr/>
              <p:nvPr/>
            </p:nvGrpSpPr>
            <p:grpSpPr>
              <a:xfrm>
                <a:off x="856270" y="2036606"/>
                <a:ext cx="2743201" cy="1967344"/>
                <a:chOff x="856270" y="2327556"/>
                <a:chExt cx="2743201" cy="196734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E1698AE-5834-4EBB-B73F-C7412F71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99471" y="2327556"/>
                  <a:ext cx="0" cy="196734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2341C97-E098-4B23-94A3-AC581BF7C03B}"/>
                    </a:ext>
                  </a:extLst>
                </p:cNvPr>
                <p:cNvCxnSpPr/>
                <p:nvPr/>
              </p:nvCxnSpPr>
              <p:spPr>
                <a:xfrm flipV="1">
                  <a:off x="856270" y="2327560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0D3C4F0-8A15-477A-A1CE-AC6921E26B9F}"/>
                    </a:ext>
                  </a:extLst>
                </p:cNvPr>
                <p:cNvCxnSpPr/>
                <p:nvPr/>
              </p:nvCxnSpPr>
              <p:spPr>
                <a:xfrm>
                  <a:off x="856270" y="2327556"/>
                  <a:ext cx="2743201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BC476D2-443F-4A5D-BD06-BEB82E7F9983}"/>
                    </a:ext>
                  </a:extLst>
                </p:cNvPr>
                <p:cNvCxnSpPr/>
                <p:nvPr/>
              </p:nvCxnSpPr>
              <p:spPr>
                <a:xfrm>
                  <a:off x="856270" y="3241960"/>
                  <a:ext cx="2743201" cy="105294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1" name="Picture 2" descr="Image result for mylan logo">
                <a:extLst>
                  <a:ext uri="{FF2B5EF4-FFF2-40B4-BE49-F238E27FC236}">
                    <a16:creationId xmlns:a16="http://schemas.microsoft.com/office/drawing/2014/main" id="{4F79C8C9-F502-4A71-A8B4-D5AD3BA3EF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476" y="2342700"/>
                <a:ext cx="2191474" cy="913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Graphic 36" descr="Beach umbrella">
                <a:extLst>
                  <a:ext uri="{FF2B5EF4-FFF2-40B4-BE49-F238E27FC236}">
                    <a16:creationId xmlns:a16="http://schemas.microsoft.com/office/drawing/2014/main" id="{8B444485-102A-4AFD-BC3A-A61B87BEB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730961">
                <a:off x="1510924" y="3654614"/>
                <a:ext cx="1252895" cy="1252895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F17A622-019A-4B57-8E4A-ED7B00974BEB}"/>
                  </a:ext>
                </a:extLst>
              </p:cNvPr>
              <p:cNvSpPr/>
              <p:nvPr/>
            </p:nvSpPr>
            <p:spPr>
              <a:xfrm>
                <a:off x="856270" y="5177345"/>
                <a:ext cx="2743201" cy="78356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0D66B47-21F4-4408-99D1-3124D9E8A70B}"/>
                  </a:ext>
                </a:extLst>
              </p:cNvPr>
              <p:cNvCxnSpPr/>
              <p:nvPr/>
            </p:nvCxnSpPr>
            <p:spPr>
              <a:xfrm>
                <a:off x="856270" y="5166957"/>
                <a:ext cx="274320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B7F612-094B-4B88-B16D-3275378FCFD8}"/>
                </a:ext>
              </a:extLst>
            </p:cNvPr>
            <p:cNvSpPr txBox="1"/>
            <p:nvPr/>
          </p:nvSpPr>
          <p:spPr>
            <a:xfrm>
              <a:off x="983674" y="5250087"/>
              <a:ext cx="2486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Harmonized </a:t>
              </a:r>
              <a:r>
                <a:rPr lang="en-IN" dirty="0">
                  <a:solidFill>
                    <a:schemeClr val="bg1"/>
                  </a:solidFill>
                  <a:latin typeface="+mj-lt"/>
                </a:rPr>
                <a:t>processes under one umbrella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6D03AD-F2BD-47B0-A368-DC45C98275E0}"/>
              </a:ext>
            </a:extLst>
          </p:cNvPr>
          <p:cNvGrpSpPr/>
          <p:nvPr/>
        </p:nvGrpSpPr>
        <p:grpSpPr>
          <a:xfrm>
            <a:off x="4599205" y="2036606"/>
            <a:ext cx="2743202" cy="3924299"/>
            <a:chOff x="4599205" y="2036606"/>
            <a:chExt cx="2743202" cy="39242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02FB22-702B-44F8-A426-A8AC43B0DB99}"/>
                </a:ext>
              </a:extLst>
            </p:cNvPr>
            <p:cNvGrpSpPr/>
            <p:nvPr/>
          </p:nvGrpSpPr>
          <p:grpSpPr>
            <a:xfrm>
              <a:off x="4599205" y="2036606"/>
              <a:ext cx="2743202" cy="3924299"/>
              <a:chOff x="4599205" y="2036606"/>
              <a:chExt cx="2743202" cy="392429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9D30E90-B629-46D0-935E-3D9B8E6B1128}"/>
                  </a:ext>
                </a:extLst>
              </p:cNvPr>
              <p:cNvGrpSpPr/>
              <p:nvPr/>
            </p:nvGrpSpPr>
            <p:grpSpPr>
              <a:xfrm>
                <a:off x="4599206" y="2036606"/>
                <a:ext cx="2743201" cy="1967344"/>
                <a:chOff x="856270" y="2327556"/>
                <a:chExt cx="2743201" cy="196734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4C34660-8D77-43A2-ACF9-B902560D8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99471" y="2327556"/>
                  <a:ext cx="0" cy="196734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2B934B-5440-4196-806C-E1A20D1BCB73}"/>
                    </a:ext>
                  </a:extLst>
                </p:cNvPr>
                <p:cNvCxnSpPr/>
                <p:nvPr/>
              </p:nvCxnSpPr>
              <p:spPr>
                <a:xfrm flipV="1">
                  <a:off x="856270" y="2327560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F5C08C6-4B30-4CFA-B462-04C0E95818AE}"/>
                    </a:ext>
                  </a:extLst>
                </p:cNvPr>
                <p:cNvCxnSpPr/>
                <p:nvPr/>
              </p:nvCxnSpPr>
              <p:spPr>
                <a:xfrm>
                  <a:off x="856270" y="2327556"/>
                  <a:ext cx="2743201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CE0AE16-0B7E-4DB3-B5DA-771C66B2BCBF}"/>
                    </a:ext>
                  </a:extLst>
                </p:cNvPr>
                <p:cNvCxnSpPr/>
                <p:nvPr/>
              </p:nvCxnSpPr>
              <p:spPr>
                <a:xfrm>
                  <a:off x="856270" y="3241960"/>
                  <a:ext cx="2743201" cy="105294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5003A5E-3A6B-4B74-A787-47211DF2F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115" y="2405808"/>
                <a:ext cx="1747439" cy="545199"/>
              </a:xfrm>
              <a:prstGeom prst="rect">
                <a:avLst/>
              </a:prstGeom>
            </p:spPr>
          </p:pic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41B9866A-D573-4558-BE56-D7565667DF4D}"/>
                  </a:ext>
                </a:extLst>
              </p:cNvPr>
              <p:cNvSpPr/>
              <p:nvPr/>
            </p:nvSpPr>
            <p:spPr>
              <a:xfrm>
                <a:off x="4599205" y="2971786"/>
                <a:ext cx="2743201" cy="2978731"/>
              </a:xfrm>
              <a:custGeom>
                <a:avLst/>
                <a:gdLst>
                  <a:gd name="connsiteX0" fmla="*/ 0 w 2743201"/>
                  <a:gd name="connsiteY0" fmla="*/ 0 h 2978731"/>
                  <a:gd name="connsiteX1" fmla="*/ 2743201 w 2743201"/>
                  <a:gd name="connsiteY1" fmla="*/ 0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  <a:gd name="connsiteX0" fmla="*/ 0 w 2743201"/>
                  <a:gd name="connsiteY0" fmla="*/ 0 h 2978731"/>
                  <a:gd name="connsiteX1" fmla="*/ 2743201 w 2743201"/>
                  <a:gd name="connsiteY1" fmla="*/ 1052946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1" h="2978731">
                    <a:moveTo>
                      <a:pt x="0" y="0"/>
                    </a:moveTo>
                    <a:lnTo>
                      <a:pt x="2743201" y="1052946"/>
                    </a:lnTo>
                    <a:lnTo>
                      <a:pt x="2743201" y="2978731"/>
                    </a:lnTo>
                    <a:lnTo>
                      <a:pt x="0" y="2978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Image result for increasing sales icons">
                <a:extLst>
                  <a:ext uri="{FF2B5EF4-FFF2-40B4-BE49-F238E27FC236}">
                    <a16:creationId xmlns:a16="http://schemas.microsoft.com/office/drawing/2014/main" id="{02E69DD1-7B7A-4232-AD51-7E9B6FF26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4732" y="3839265"/>
                <a:ext cx="1092159" cy="1092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4C4D163-12FA-42B7-8BF2-29ED2B3B6340}"/>
                  </a:ext>
                </a:extLst>
              </p:cNvPr>
              <p:cNvSpPr/>
              <p:nvPr/>
            </p:nvSpPr>
            <p:spPr>
              <a:xfrm>
                <a:off x="4599205" y="5177345"/>
                <a:ext cx="2743201" cy="78356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3CD712C-3222-45CF-AB08-4DE32D5979D9}"/>
                  </a:ext>
                </a:extLst>
              </p:cNvPr>
              <p:cNvCxnSpPr/>
              <p:nvPr/>
            </p:nvCxnSpPr>
            <p:spPr>
              <a:xfrm>
                <a:off x="4599205" y="5166169"/>
                <a:ext cx="274320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780C59-32D9-4F3B-90CE-9E2BE2C321CF}"/>
                </a:ext>
              </a:extLst>
            </p:cNvPr>
            <p:cNvSpPr txBox="1"/>
            <p:nvPr/>
          </p:nvSpPr>
          <p:spPr>
            <a:xfrm>
              <a:off x="4727312" y="5245959"/>
              <a:ext cx="2486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Branded </a:t>
              </a:r>
              <a:r>
                <a:rPr lang="en-IN" dirty="0">
                  <a:solidFill>
                    <a:schemeClr val="bg1"/>
                  </a:solidFill>
                  <a:latin typeface="+mj-lt"/>
                </a:rPr>
                <a:t>a full-cycle, customized sales process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1B6568-30F4-4CB3-9D50-F589A232061C}"/>
              </a:ext>
            </a:extLst>
          </p:cNvPr>
          <p:cNvGrpSpPr/>
          <p:nvPr/>
        </p:nvGrpSpPr>
        <p:grpSpPr>
          <a:xfrm>
            <a:off x="7996800" y="2036606"/>
            <a:ext cx="2743206" cy="3924299"/>
            <a:chOff x="8342136" y="2036606"/>
            <a:chExt cx="2743206" cy="39242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49226A-7FEB-44D4-9ED9-942B72A92225}"/>
                </a:ext>
              </a:extLst>
            </p:cNvPr>
            <p:cNvGrpSpPr/>
            <p:nvPr/>
          </p:nvGrpSpPr>
          <p:grpSpPr>
            <a:xfrm>
              <a:off x="8342136" y="2036606"/>
              <a:ext cx="2743206" cy="3924299"/>
              <a:chOff x="8342136" y="2036606"/>
              <a:chExt cx="2743206" cy="39242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5FF968-9184-4DDB-8E8E-998168A5BA87}"/>
                  </a:ext>
                </a:extLst>
              </p:cNvPr>
              <p:cNvGrpSpPr/>
              <p:nvPr/>
            </p:nvGrpSpPr>
            <p:grpSpPr>
              <a:xfrm>
                <a:off x="8342141" y="2036606"/>
                <a:ext cx="2743201" cy="1967344"/>
                <a:chOff x="856270" y="2327556"/>
                <a:chExt cx="2743201" cy="196734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8315C17-2944-4A27-938A-B53E86516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99471" y="2327556"/>
                  <a:ext cx="0" cy="196734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3C80E47-4CE2-4737-83F4-DCE9E8CC67F4}"/>
                    </a:ext>
                  </a:extLst>
                </p:cNvPr>
                <p:cNvCxnSpPr/>
                <p:nvPr/>
              </p:nvCxnSpPr>
              <p:spPr>
                <a:xfrm flipV="1">
                  <a:off x="856270" y="2327560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79786B6-A709-4B7E-9F0B-91C36F52D628}"/>
                    </a:ext>
                  </a:extLst>
                </p:cNvPr>
                <p:cNvCxnSpPr/>
                <p:nvPr/>
              </p:nvCxnSpPr>
              <p:spPr>
                <a:xfrm>
                  <a:off x="856270" y="2327556"/>
                  <a:ext cx="2743201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B96694-3BA6-44FF-B966-E0C40F90692F}"/>
                    </a:ext>
                  </a:extLst>
                </p:cNvPr>
                <p:cNvCxnSpPr/>
                <p:nvPr/>
              </p:nvCxnSpPr>
              <p:spPr>
                <a:xfrm>
                  <a:off x="856270" y="3241960"/>
                  <a:ext cx="2743201" cy="105294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028204D-E53B-4CBA-B530-D9B8F53C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2150" y="2442483"/>
                <a:ext cx="1889338" cy="404859"/>
              </a:xfrm>
              <a:prstGeom prst="rect">
                <a:avLst/>
              </a:prstGeom>
            </p:spPr>
          </p:pic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64ECA1C3-7BA6-41B8-8E66-4CC1089B9A85}"/>
                  </a:ext>
                </a:extLst>
              </p:cNvPr>
              <p:cNvSpPr/>
              <p:nvPr/>
            </p:nvSpPr>
            <p:spPr>
              <a:xfrm>
                <a:off x="8342139" y="2971786"/>
                <a:ext cx="2743201" cy="2978731"/>
              </a:xfrm>
              <a:custGeom>
                <a:avLst/>
                <a:gdLst>
                  <a:gd name="connsiteX0" fmla="*/ 0 w 2743201"/>
                  <a:gd name="connsiteY0" fmla="*/ 0 h 2978731"/>
                  <a:gd name="connsiteX1" fmla="*/ 2743201 w 2743201"/>
                  <a:gd name="connsiteY1" fmla="*/ 0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  <a:gd name="connsiteX0" fmla="*/ 0 w 2743201"/>
                  <a:gd name="connsiteY0" fmla="*/ 0 h 2978731"/>
                  <a:gd name="connsiteX1" fmla="*/ 2743201 w 2743201"/>
                  <a:gd name="connsiteY1" fmla="*/ 1052946 h 2978731"/>
                  <a:gd name="connsiteX2" fmla="*/ 2743201 w 2743201"/>
                  <a:gd name="connsiteY2" fmla="*/ 2978731 h 2978731"/>
                  <a:gd name="connsiteX3" fmla="*/ 0 w 2743201"/>
                  <a:gd name="connsiteY3" fmla="*/ 2978731 h 2978731"/>
                  <a:gd name="connsiteX4" fmla="*/ 0 w 2743201"/>
                  <a:gd name="connsiteY4" fmla="*/ 0 h 297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1" h="2978731">
                    <a:moveTo>
                      <a:pt x="0" y="0"/>
                    </a:moveTo>
                    <a:lnTo>
                      <a:pt x="2743201" y="1052946"/>
                    </a:lnTo>
                    <a:lnTo>
                      <a:pt x="2743201" y="2978731"/>
                    </a:lnTo>
                    <a:lnTo>
                      <a:pt x="0" y="2978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Gears">
                <a:extLst>
                  <a:ext uri="{FF2B5EF4-FFF2-40B4-BE49-F238E27FC236}">
                    <a16:creationId xmlns:a16="http://schemas.microsoft.com/office/drawing/2014/main" id="{FAF4E8D5-BE28-43E4-BE23-7492F399B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81110">
                <a:off x="9029201" y="3684204"/>
                <a:ext cx="1385216" cy="1385216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B29ED97-85A9-4D9A-9E31-4C82C463D4B4}"/>
                  </a:ext>
                </a:extLst>
              </p:cNvPr>
              <p:cNvSpPr/>
              <p:nvPr/>
            </p:nvSpPr>
            <p:spPr>
              <a:xfrm>
                <a:off x="8342137" y="5177345"/>
                <a:ext cx="2743201" cy="78356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2D0B6BF-91AB-4075-9B1C-ACDE5F105164}"/>
                  </a:ext>
                </a:extLst>
              </p:cNvPr>
              <p:cNvCxnSpPr/>
              <p:nvPr/>
            </p:nvCxnSpPr>
            <p:spPr>
              <a:xfrm>
                <a:off x="8342136" y="5177345"/>
                <a:ext cx="274320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6F8897-0B9B-45C4-8622-AA22034156D9}"/>
                </a:ext>
              </a:extLst>
            </p:cNvPr>
            <p:cNvSpPr txBox="1"/>
            <p:nvPr/>
          </p:nvSpPr>
          <p:spPr>
            <a:xfrm>
              <a:off x="8470243" y="5245959"/>
              <a:ext cx="2486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Unified</a:t>
              </a:r>
              <a:r>
                <a:rPr lang="en-IN" dirty="0">
                  <a:solidFill>
                    <a:schemeClr val="bg1"/>
                  </a:solidFill>
                  <a:latin typeface="+mj-lt"/>
                </a:rPr>
                <a:t> global Salesforce reporting across orgs.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8D9F59-07DD-47FF-B67A-0054A2D636E3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5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12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F314-BD65-4E27-B69E-2D9D2D32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Opportunities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83E2A-B592-4821-9066-325A25AA0955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6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89A52-581E-47D1-BC2A-093633B8E9CD}"/>
              </a:ext>
            </a:extLst>
          </p:cNvPr>
          <p:cNvGrpSpPr/>
          <p:nvPr/>
        </p:nvGrpSpPr>
        <p:grpSpPr>
          <a:xfrm>
            <a:off x="0" y="3384918"/>
            <a:ext cx="12192000" cy="2097017"/>
            <a:chOff x="0" y="3384918"/>
            <a:chExt cx="12192000" cy="20970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1E8030-ADEC-4D91-A843-FCE95A6253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14995"/>
              <a:ext cx="12192000" cy="0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5C45CD-CEE0-4F0D-A9B3-41D387A9291D}"/>
                </a:ext>
              </a:extLst>
            </p:cNvPr>
            <p:cNvGrpSpPr/>
            <p:nvPr/>
          </p:nvGrpSpPr>
          <p:grpSpPr>
            <a:xfrm>
              <a:off x="850231" y="3400732"/>
              <a:ext cx="1371600" cy="1371600"/>
              <a:chOff x="850231" y="3865950"/>
              <a:chExt cx="1371600" cy="13716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9E7F03-50CC-462E-897E-63BD991795CE}"/>
                  </a:ext>
                </a:extLst>
              </p:cNvPr>
              <p:cNvSpPr/>
              <p:nvPr/>
            </p:nvSpPr>
            <p:spPr>
              <a:xfrm>
                <a:off x="850231" y="3865950"/>
                <a:ext cx="1371600" cy="1371600"/>
              </a:xfrm>
              <a:prstGeom prst="ellipse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Link">
                <a:extLst>
                  <a:ext uri="{FF2B5EF4-FFF2-40B4-BE49-F238E27FC236}">
                    <a16:creationId xmlns:a16="http://schemas.microsoft.com/office/drawing/2014/main" id="{D49FEB79-8082-40EB-A752-B430815C6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8885" y="41098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10F050-7436-4D7C-8E05-16FC1088B675}"/>
                </a:ext>
              </a:extLst>
            </p:cNvPr>
            <p:cNvGrpSpPr/>
            <p:nvPr/>
          </p:nvGrpSpPr>
          <p:grpSpPr>
            <a:xfrm>
              <a:off x="7606150" y="3412170"/>
              <a:ext cx="1371600" cy="1371600"/>
              <a:chOff x="7606150" y="3877388"/>
              <a:chExt cx="1371600" cy="13716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C18E581-BAFC-4B33-8B9D-4EDA5D655B82}"/>
                  </a:ext>
                </a:extLst>
              </p:cNvPr>
              <p:cNvSpPr/>
              <p:nvPr/>
            </p:nvSpPr>
            <p:spPr>
              <a:xfrm>
                <a:off x="7606150" y="3877388"/>
                <a:ext cx="1371600" cy="1371600"/>
              </a:xfrm>
              <a:prstGeom prst="ellipse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 descr="Meeting">
                <a:extLst>
                  <a:ext uri="{FF2B5EF4-FFF2-40B4-BE49-F238E27FC236}">
                    <a16:creationId xmlns:a16="http://schemas.microsoft.com/office/drawing/2014/main" id="{3E72AE33-B23F-410B-B36A-2293659D2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54804" y="41098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529AAD-ADD9-40E1-8548-9E3FCF618907}"/>
                </a:ext>
              </a:extLst>
            </p:cNvPr>
            <p:cNvGrpSpPr/>
            <p:nvPr/>
          </p:nvGrpSpPr>
          <p:grpSpPr>
            <a:xfrm>
              <a:off x="5354177" y="3400732"/>
              <a:ext cx="1371600" cy="1371600"/>
              <a:chOff x="5354177" y="3865950"/>
              <a:chExt cx="1371600" cy="13716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A4B371-EA1F-43BC-94CA-04B94D7869C6}"/>
                  </a:ext>
                </a:extLst>
              </p:cNvPr>
              <p:cNvSpPr/>
              <p:nvPr/>
            </p:nvSpPr>
            <p:spPr>
              <a:xfrm>
                <a:off x="5354177" y="3865950"/>
                <a:ext cx="1371600" cy="1371600"/>
              </a:xfrm>
              <a:prstGeom prst="ellipse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Smart Phone">
                <a:extLst>
                  <a:ext uri="{FF2B5EF4-FFF2-40B4-BE49-F238E27FC236}">
                    <a16:creationId xmlns:a16="http://schemas.microsoft.com/office/drawing/2014/main" id="{2B6A0B68-B28F-40BB-8E17-E28EDA7DE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02831" y="41098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3DC51E-2573-4C5A-ADD5-6F53966592EC}"/>
                </a:ext>
              </a:extLst>
            </p:cNvPr>
            <p:cNvGrpSpPr/>
            <p:nvPr/>
          </p:nvGrpSpPr>
          <p:grpSpPr>
            <a:xfrm>
              <a:off x="9961938" y="3384918"/>
              <a:ext cx="1371600" cy="1371600"/>
              <a:chOff x="9961938" y="3850136"/>
              <a:chExt cx="1371600" cy="13716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D2E20A-1A4E-4827-9E83-DE252BD3BF4C}"/>
                  </a:ext>
                </a:extLst>
              </p:cNvPr>
              <p:cNvSpPr/>
              <p:nvPr/>
            </p:nvSpPr>
            <p:spPr>
              <a:xfrm>
                <a:off x="9961938" y="3850136"/>
                <a:ext cx="1371600" cy="1371600"/>
              </a:xfrm>
              <a:prstGeom prst="ellipse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bulb">
                <a:extLst>
                  <a:ext uri="{FF2B5EF4-FFF2-40B4-BE49-F238E27FC236}">
                    <a16:creationId xmlns:a16="http://schemas.microsoft.com/office/drawing/2014/main" id="{22718B08-B281-4E87-8800-527502FCE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210592" y="41098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959B58-D345-431B-90A3-C7AF01835BE0}"/>
                </a:ext>
              </a:extLst>
            </p:cNvPr>
            <p:cNvGrpSpPr/>
            <p:nvPr/>
          </p:nvGrpSpPr>
          <p:grpSpPr>
            <a:xfrm>
              <a:off x="3102204" y="3400732"/>
              <a:ext cx="1371600" cy="1371600"/>
              <a:chOff x="3102204" y="3865950"/>
              <a:chExt cx="1371600" cy="13716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586851-7225-4FFF-AA19-A76C6BE007D2}"/>
                  </a:ext>
                </a:extLst>
              </p:cNvPr>
              <p:cNvSpPr/>
              <p:nvPr/>
            </p:nvSpPr>
            <p:spPr>
              <a:xfrm>
                <a:off x="3102204" y="3865950"/>
                <a:ext cx="1371600" cy="1371600"/>
              </a:xfrm>
              <a:prstGeom prst="ellipse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ightning Bolt 16">
                <a:extLst>
                  <a:ext uri="{FF2B5EF4-FFF2-40B4-BE49-F238E27FC236}">
                    <a16:creationId xmlns:a16="http://schemas.microsoft.com/office/drawing/2014/main" id="{2818CA85-605D-41F2-B585-A9381F933630}"/>
                  </a:ext>
                </a:extLst>
              </p:cNvPr>
              <p:cNvSpPr/>
              <p:nvPr/>
            </p:nvSpPr>
            <p:spPr>
              <a:xfrm>
                <a:off x="3456970" y="4215981"/>
                <a:ext cx="702176" cy="702176"/>
              </a:xfrm>
              <a:prstGeom prst="lightningBol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8B671B-BB88-4E3F-B8B8-26B604E2A9E6}"/>
                </a:ext>
              </a:extLst>
            </p:cNvPr>
            <p:cNvSpPr txBox="1"/>
            <p:nvPr/>
          </p:nvSpPr>
          <p:spPr>
            <a:xfrm>
              <a:off x="340894" y="4835604"/>
              <a:ext cx="239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+mj-lt"/>
                </a:rPr>
                <a:t>Salesforce®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Connect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02C0C9-E1B9-4876-8507-93023DEC697E}"/>
                </a:ext>
              </a:extLst>
            </p:cNvPr>
            <p:cNvSpPr txBox="1"/>
            <p:nvPr/>
          </p:nvSpPr>
          <p:spPr>
            <a:xfrm>
              <a:off x="2592867" y="4835604"/>
              <a:ext cx="239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+mj-lt"/>
                </a:rPr>
                <a:t>Salesforce®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Lightning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D2FD3-05EC-4E0F-B001-1F044E442833}"/>
                </a:ext>
              </a:extLst>
            </p:cNvPr>
            <p:cNvSpPr txBox="1"/>
            <p:nvPr/>
          </p:nvSpPr>
          <p:spPr>
            <a:xfrm>
              <a:off x="4844840" y="4835604"/>
              <a:ext cx="239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+mj-lt"/>
                </a:rPr>
                <a:t>Apps</a:t>
              </a:r>
            </a:p>
            <a:p>
              <a:pPr algn="ctr"/>
              <a:r>
                <a:rPr lang="en-IN" b="1" dirty="0">
                  <a:latin typeface="+mj-lt"/>
                </a:rPr>
                <a:t>on Salesforce®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78574-1073-4890-BB81-26FD571F90DE}"/>
                </a:ext>
              </a:extLst>
            </p:cNvPr>
            <p:cNvSpPr txBox="1"/>
            <p:nvPr/>
          </p:nvSpPr>
          <p:spPr>
            <a:xfrm>
              <a:off x="7096813" y="4835604"/>
              <a:ext cx="239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+mj-lt"/>
                </a:rPr>
                <a:t>Partner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Communities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98D5A9-7051-4F18-907B-2CD355C7BE5C}"/>
                </a:ext>
              </a:extLst>
            </p:cNvPr>
            <p:cNvSpPr txBox="1"/>
            <p:nvPr/>
          </p:nvSpPr>
          <p:spPr>
            <a:xfrm>
              <a:off x="9472655" y="4835604"/>
              <a:ext cx="239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+mj-lt"/>
                </a:rPr>
                <a:t>Salesforce®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Sales Cloud Einstein</a:t>
              </a:r>
              <a:endParaRPr lang="en-US" b="1" dirty="0">
                <a:latin typeface="+mj-lt"/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84633F2-AD82-4296-B076-7E0433866AB3}"/>
              </a:ext>
            </a:extLst>
          </p:cNvPr>
          <p:cNvSpPr txBox="1">
            <a:spLocks/>
          </p:cNvSpPr>
          <p:nvPr/>
        </p:nvSpPr>
        <p:spPr>
          <a:xfrm>
            <a:off x="981467" y="1765577"/>
            <a:ext cx="9967686" cy="1239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lvl="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742950" lvl="1" indent="-28575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2pPr>
            <a:lvl3pPr marL="1200150" lvl="2" indent="-28575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3pPr>
            <a:lvl4pPr marL="1657350" lvl="3" indent="-28575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4pPr>
            <a:lvl5pPr marL="2114550" lvl="4" indent="-28575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21028"/>
                </a:solidFill>
                <a:latin typeface="+mj-lt"/>
                <a:ea typeface="Open Sans"/>
                <a:cs typeface="Open Sans"/>
                <a:sym typeface="Open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 kern="12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ts val="28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practice understands how the Sales Cloud can change the way Manufacturing does business.</a:t>
            </a:r>
            <a:b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Our expertize creates robust Data Integrity from Integration to Automation. </a:t>
            </a:r>
            <a:b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From Salesforce Connect to Salesforce Einstein, we deliver harmonized applications with enriched data.</a:t>
            </a:r>
          </a:p>
        </p:txBody>
      </p:sp>
    </p:spTree>
    <p:extLst>
      <p:ext uri="{BB962C8B-B14F-4D97-AF65-F5344CB8AC3E}">
        <p14:creationId xmlns:p14="http://schemas.microsoft.com/office/powerpoint/2010/main" val="30012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DEE9-C7D6-4BCB-9BD4-C3C08864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</a:t>
            </a:r>
            <a:r>
              <a:rPr lang="en-IN" dirty="0">
                <a:solidFill>
                  <a:srgbClr val="0096D6"/>
                </a:solidFill>
              </a:rPr>
              <a:t>|</a:t>
            </a:r>
            <a:endParaRPr lang="en-US" dirty="0">
              <a:solidFill>
                <a:srgbClr val="0096D6"/>
              </a:solidFill>
            </a:endParaRPr>
          </a:p>
        </p:txBody>
      </p:sp>
      <p:pic>
        <p:nvPicPr>
          <p:cNvPr id="7" name="Picture 2" descr="Image result for mylan logo">
            <a:extLst>
              <a:ext uri="{FF2B5EF4-FFF2-40B4-BE49-F238E27FC236}">
                <a16:creationId xmlns:a16="http://schemas.microsoft.com/office/drawing/2014/main" id="{2EB5E493-4510-4334-945D-868A01B0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74" y="806136"/>
            <a:ext cx="2191474" cy="91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7C426-EE37-4AFA-9E0D-EB1B4D4A8BEE}"/>
              </a:ext>
            </a:extLst>
          </p:cNvPr>
          <p:cNvGrpSpPr/>
          <p:nvPr/>
        </p:nvGrpSpPr>
        <p:grpSpPr>
          <a:xfrm>
            <a:off x="375580" y="2284373"/>
            <a:ext cx="11541797" cy="3779541"/>
            <a:chOff x="375580" y="2172079"/>
            <a:chExt cx="11541797" cy="37795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0C9122-AFFD-4362-A8C2-144E640735B9}"/>
                </a:ext>
              </a:extLst>
            </p:cNvPr>
            <p:cNvGrpSpPr/>
            <p:nvPr/>
          </p:nvGrpSpPr>
          <p:grpSpPr>
            <a:xfrm>
              <a:off x="375580" y="2172080"/>
              <a:ext cx="2807368" cy="3779540"/>
              <a:chOff x="328939" y="3262560"/>
              <a:chExt cx="2807368" cy="29296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52BE01-4A86-49C3-88AE-FD65CC8E8636}"/>
                  </a:ext>
                </a:extLst>
              </p:cNvPr>
              <p:cNvSpPr/>
              <p:nvPr/>
            </p:nvSpPr>
            <p:spPr>
              <a:xfrm>
                <a:off x="328939" y="3262560"/>
                <a:ext cx="2807368" cy="2929691"/>
              </a:xfrm>
              <a:prstGeom prst="rect">
                <a:avLst/>
              </a:prstGeom>
              <a:solidFill>
                <a:srgbClr val="009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C59BB1-8855-414E-8B2D-0019776C6B70}"/>
                  </a:ext>
                </a:extLst>
              </p:cNvPr>
              <p:cNvSpPr txBox="1"/>
              <p:nvPr/>
            </p:nvSpPr>
            <p:spPr>
              <a:xfrm>
                <a:off x="387072" y="3342720"/>
                <a:ext cx="2691101" cy="202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900" b="1" spc="300" dirty="0">
                    <a:solidFill>
                      <a:schemeClr val="bg1"/>
                    </a:solidFill>
                    <a:latin typeface="+mj-lt"/>
                  </a:rPr>
                  <a:t>MYLAN </a:t>
                </a:r>
                <a:br>
                  <a:rPr lang="en-IN" sz="1900" b="1" spc="30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sz="1900" b="1" spc="300" dirty="0">
                    <a:solidFill>
                      <a:schemeClr val="bg1"/>
                    </a:solidFill>
                    <a:latin typeface="+mj-lt"/>
                  </a:rPr>
                  <a:t>PHARMACEUTICALS</a:t>
                </a:r>
              </a:p>
              <a:p>
                <a:pPr algn="ctr"/>
                <a:endParaRPr lang="en-IN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INDUSTRY: 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Pharmaceuticals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SEGMENT: 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Generic Drug </a:t>
                </a:r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                   Manufacturing</a:t>
                </a:r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CLOUDS: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Sales Cloud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Service Cloud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0299CE-8091-40F5-9473-28D612F73000}"/>
                </a:ext>
              </a:extLst>
            </p:cNvPr>
            <p:cNvCxnSpPr/>
            <p:nvPr/>
          </p:nvCxnSpPr>
          <p:spPr>
            <a:xfrm>
              <a:off x="9063791" y="3021928"/>
              <a:ext cx="0" cy="2929691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17331E-045B-4D26-94D7-9B3D7B35781D}"/>
                </a:ext>
              </a:extLst>
            </p:cNvPr>
            <p:cNvGrpSpPr/>
            <p:nvPr/>
          </p:nvGrpSpPr>
          <p:grpSpPr>
            <a:xfrm>
              <a:off x="3604668" y="2172079"/>
              <a:ext cx="2385798" cy="709914"/>
              <a:chOff x="749170" y="2300415"/>
              <a:chExt cx="2385798" cy="709914"/>
            </a:xfrm>
          </p:grpSpPr>
          <p:pic>
            <p:nvPicPr>
              <p:cNvPr id="1026" name="Picture 2" descr="Image result for challenge icon">
                <a:extLst>
                  <a:ext uri="{FF2B5EF4-FFF2-40B4-BE49-F238E27FC236}">
                    <a16:creationId xmlns:a16="http://schemas.microsoft.com/office/drawing/2014/main" id="{2D3F9869-45B3-4441-B8BC-D0F0998ED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170" y="2300415"/>
                <a:ext cx="709914" cy="709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F60CA0-63D0-49A1-A59C-3A8C58A64C45}"/>
                  </a:ext>
                </a:extLst>
              </p:cNvPr>
              <p:cNvSpPr txBox="1"/>
              <p:nvPr/>
            </p:nvSpPr>
            <p:spPr>
              <a:xfrm>
                <a:off x="1517217" y="2532464"/>
                <a:ext cx="1617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spc="300" dirty="0">
                    <a:solidFill>
                      <a:srgbClr val="0096D6"/>
                    </a:solidFill>
                    <a:latin typeface="+mj-lt"/>
                  </a:rPr>
                  <a:t>CHALLENGE</a:t>
                </a:r>
                <a:endParaRPr lang="en-US" b="1" spc="300" dirty="0">
                  <a:solidFill>
                    <a:srgbClr val="0096D6"/>
                  </a:solidFill>
                  <a:latin typeface="+mj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F3E019-F759-492B-8C16-AF30552799E0}"/>
                </a:ext>
              </a:extLst>
            </p:cNvPr>
            <p:cNvGrpSpPr/>
            <p:nvPr/>
          </p:nvGrpSpPr>
          <p:grpSpPr>
            <a:xfrm>
              <a:off x="6517691" y="2172079"/>
              <a:ext cx="2201774" cy="709915"/>
              <a:chOff x="3385697" y="2300415"/>
              <a:chExt cx="2201774" cy="709915"/>
            </a:xfrm>
          </p:grpSpPr>
          <p:pic>
            <p:nvPicPr>
              <p:cNvPr id="1028" name="Picture 4" descr="Image result for solution icon">
                <a:extLst>
                  <a:ext uri="{FF2B5EF4-FFF2-40B4-BE49-F238E27FC236}">
                    <a16:creationId xmlns:a16="http://schemas.microsoft.com/office/drawing/2014/main" id="{E492836C-6639-4627-9A63-0B261A8F0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5697" y="2300415"/>
                <a:ext cx="709915" cy="709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27814-5886-453C-A64B-E703B58D92B5}"/>
                  </a:ext>
                </a:extLst>
              </p:cNvPr>
              <p:cNvSpPr txBox="1"/>
              <p:nvPr/>
            </p:nvSpPr>
            <p:spPr>
              <a:xfrm>
                <a:off x="4153745" y="2532464"/>
                <a:ext cx="1433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spc="300" dirty="0">
                    <a:solidFill>
                      <a:srgbClr val="0096D6"/>
                    </a:solidFill>
                    <a:latin typeface="+mj-lt"/>
                  </a:rPr>
                  <a:t>SOLUTION</a:t>
                </a:r>
                <a:endParaRPr lang="en-US" b="1" spc="300" dirty="0">
                  <a:solidFill>
                    <a:srgbClr val="0096D6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E6F8F5-C002-4B07-8201-23E283EB66B0}"/>
                </a:ext>
              </a:extLst>
            </p:cNvPr>
            <p:cNvGrpSpPr/>
            <p:nvPr/>
          </p:nvGrpSpPr>
          <p:grpSpPr>
            <a:xfrm>
              <a:off x="9471277" y="2172079"/>
              <a:ext cx="1985560" cy="709914"/>
              <a:chOff x="6022225" y="2300415"/>
              <a:chExt cx="1985560" cy="709914"/>
            </a:xfrm>
          </p:grpSpPr>
          <p:pic>
            <p:nvPicPr>
              <p:cNvPr id="1030" name="Picture 6" descr="Related image">
                <a:extLst>
                  <a:ext uri="{FF2B5EF4-FFF2-40B4-BE49-F238E27FC236}">
                    <a16:creationId xmlns:a16="http://schemas.microsoft.com/office/drawing/2014/main" id="{0FB43806-E27E-4360-AEA1-1DD8946D4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2225" y="2300415"/>
                <a:ext cx="709914" cy="709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6699AF-4EE5-432A-87C6-EAC1F01EC9E6}"/>
                  </a:ext>
                </a:extLst>
              </p:cNvPr>
              <p:cNvSpPr txBox="1"/>
              <p:nvPr/>
            </p:nvSpPr>
            <p:spPr>
              <a:xfrm>
                <a:off x="6790272" y="2532464"/>
                <a:ext cx="1217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spc="300" dirty="0">
                    <a:solidFill>
                      <a:srgbClr val="0096D6"/>
                    </a:solidFill>
                    <a:latin typeface="+mj-lt"/>
                  </a:rPr>
                  <a:t>RESULTS</a:t>
                </a:r>
                <a:endParaRPr lang="en-US" b="1" spc="300" dirty="0">
                  <a:solidFill>
                    <a:srgbClr val="0096D6"/>
                  </a:solidFill>
                  <a:latin typeface="+mj-lt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C4E465-C68D-4906-A200-53D29EAD9812}"/>
                </a:ext>
              </a:extLst>
            </p:cNvPr>
            <p:cNvCxnSpPr/>
            <p:nvPr/>
          </p:nvCxnSpPr>
          <p:spPr>
            <a:xfrm>
              <a:off x="6176789" y="3021928"/>
              <a:ext cx="0" cy="2929691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C4FC-0018-4A69-8922-AC5F7C6C5424}"/>
                </a:ext>
              </a:extLst>
            </p:cNvPr>
            <p:cNvSpPr txBox="1"/>
            <p:nvPr/>
          </p:nvSpPr>
          <p:spPr>
            <a:xfrm>
              <a:off x="3604668" y="3150709"/>
              <a:ext cx="23857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+mj-lt"/>
                </a:rPr>
                <a:t>Disparate source systems</a:t>
              </a:r>
              <a:r>
                <a:rPr lang="en-IN" dirty="0">
                  <a:latin typeface="+mj-lt"/>
                </a:rPr>
                <a:t> with </a:t>
              </a:r>
              <a:r>
                <a:rPr lang="en-IN" b="1" dirty="0">
                  <a:latin typeface="+mj-lt"/>
                </a:rPr>
                <a:t>no unified solution</a:t>
              </a:r>
              <a:r>
                <a:rPr lang="en-IN" dirty="0">
                  <a:latin typeface="+mj-lt"/>
                </a:rPr>
                <a:t> for global needs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ECEE42-907E-41E2-A247-B86B4FB571CD}"/>
                </a:ext>
              </a:extLst>
            </p:cNvPr>
            <p:cNvSpPr txBox="1"/>
            <p:nvPr/>
          </p:nvSpPr>
          <p:spPr>
            <a:xfrm>
              <a:off x="6516387" y="3150709"/>
              <a:ext cx="23857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+mj-lt"/>
                </a:rPr>
                <a:t>Cloud-enabled </a:t>
              </a:r>
              <a:br>
                <a:rPr lang="en-IN" b="1" dirty="0">
                  <a:latin typeface="+mj-lt"/>
                </a:rPr>
              </a:br>
              <a:r>
                <a:rPr lang="en-IN" dirty="0">
                  <a:latin typeface="+mj-lt"/>
                </a:rPr>
                <a:t>solution with </a:t>
              </a:r>
              <a:r>
                <a:rPr lang="en-IN" b="1" dirty="0">
                  <a:latin typeface="+mj-lt"/>
                </a:rPr>
                <a:t>standardized business process implementation</a:t>
              </a:r>
              <a:endParaRPr lang="en-US" b="1" dirty="0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D3518E-5C79-488B-80BA-C4C2E44098B1}"/>
                </a:ext>
              </a:extLst>
            </p:cNvPr>
            <p:cNvSpPr txBox="1"/>
            <p:nvPr/>
          </p:nvSpPr>
          <p:spPr>
            <a:xfrm>
              <a:off x="9403388" y="3150709"/>
              <a:ext cx="25139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+mj-lt"/>
                </a:rPr>
                <a:t>Improved market share</a:t>
              </a:r>
              <a:r>
                <a:rPr lang="en-IN" dirty="0">
                  <a:latin typeface="+mj-lt"/>
                </a:rPr>
                <a:t> by creating opportunities directly from product launches, and </a:t>
              </a:r>
              <a:r>
                <a:rPr lang="en-IN" b="1" dirty="0">
                  <a:latin typeface="+mj-lt"/>
                </a:rPr>
                <a:t>reduced response time to customers</a:t>
              </a:r>
              <a:r>
                <a:rPr lang="en-IN" dirty="0">
                  <a:latin typeface="+mj-lt"/>
                </a:rPr>
                <a:t>, which garnered a lot of goodwill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7FBDF0E-4E3B-40BB-AAB6-98D4B9A55F66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7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9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CBE0-C45A-4B23-AE1F-8FFC7E21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Offerings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73A6B4-670E-48A3-8B94-01241E86FEAE}"/>
              </a:ext>
            </a:extLst>
          </p:cNvPr>
          <p:cNvGrpSpPr/>
          <p:nvPr/>
        </p:nvGrpSpPr>
        <p:grpSpPr>
          <a:xfrm>
            <a:off x="856273" y="1782260"/>
            <a:ext cx="10440377" cy="4558154"/>
            <a:chOff x="856273" y="1852600"/>
            <a:chExt cx="10440377" cy="45581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6FFCBA-20A7-4951-8BAB-14D2BC24753D}"/>
                </a:ext>
              </a:extLst>
            </p:cNvPr>
            <p:cNvGrpSpPr/>
            <p:nvPr/>
          </p:nvGrpSpPr>
          <p:grpSpPr>
            <a:xfrm>
              <a:off x="856273" y="1852600"/>
              <a:ext cx="10440377" cy="1417553"/>
              <a:chOff x="856273" y="1852600"/>
              <a:chExt cx="10440377" cy="1417553"/>
            </a:xfrm>
          </p:grpSpPr>
          <p:pic>
            <p:nvPicPr>
              <p:cNvPr id="12" name="Picture 11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C6E79B16-9F92-49EF-BD0A-88621056B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273" y="1852600"/>
                <a:ext cx="1791677" cy="141755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7E8A34-C07C-42AE-B92A-5ACD3926035B}"/>
                  </a:ext>
                </a:extLst>
              </p:cNvPr>
              <p:cNvSpPr txBox="1"/>
              <p:nvPr/>
            </p:nvSpPr>
            <p:spPr>
              <a:xfrm>
                <a:off x="2933700" y="2012508"/>
                <a:ext cx="8362950" cy="109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45B4E2"/>
                    </a:solidFill>
                    <a:latin typeface="+mj-lt"/>
                  </a:rPr>
                  <a:t>Assessment &amp; Roadmap</a:t>
                </a:r>
              </a:p>
              <a:p>
                <a:pPr marL="342900" indent="-342900"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Holistic assessment of an existing application landscape</a:t>
                </a:r>
              </a:p>
              <a:p>
                <a:pPr marL="342900" indent="-342900">
                  <a:lnSpc>
                    <a:spcPts val="2800"/>
                  </a:lnSpc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Enablement of benefits from next-gen solutions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491F6F-35E0-4D4E-B46B-ECD4F4554A42}"/>
                </a:ext>
              </a:extLst>
            </p:cNvPr>
            <p:cNvGrpSpPr/>
            <p:nvPr/>
          </p:nvGrpSpPr>
          <p:grpSpPr>
            <a:xfrm>
              <a:off x="856274" y="3154712"/>
              <a:ext cx="10440376" cy="1886928"/>
              <a:chOff x="856274" y="3045847"/>
              <a:chExt cx="10440376" cy="188692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8DEA6CA-5F4C-4FB8-A6E7-E8986800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9722" y="3045847"/>
                <a:ext cx="1886928" cy="188692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15A839-2632-4DCA-A627-C1CF48497FDE}"/>
                  </a:ext>
                </a:extLst>
              </p:cNvPr>
              <p:cNvSpPr txBox="1"/>
              <p:nvPr/>
            </p:nvSpPr>
            <p:spPr>
              <a:xfrm>
                <a:off x="856274" y="3260907"/>
                <a:ext cx="8648700" cy="145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45B4E2"/>
                    </a:solidFill>
                    <a:latin typeface="+mj-lt"/>
                  </a:rPr>
                  <a:t>Implementation &amp; Integration</a:t>
                </a:r>
              </a:p>
              <a:p>
                <a:pPr marL="342900" indent="-342900"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Implementation of scalable solutions with high importance on data integrity</a:t>
                </a:r>
              </a:p>
              <a:p>
                <a:pPr marL="342900" indent="-342900">
                  <a:lnSpc>
                    <a:spcPts val="2800"/>
                  </a:lnSpc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Integration of ERP, databases, or homegrown applications, to get rid of swivel-chair interfaces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2110B-EC08-4666-B531-6DD02E8FD1BF}"/>
                </a:ext>
              </a:extLst>
            </p:cNvPr>
            <p:cNvGrpSpPr/>
            <p:nvPr/>
          </p:nvGrpSpPr>
          <p:grpSpPr>
            <a:xfrm>
              <a:off x="856273" y="4926199"/>
              <a:ext cx="10440377" cy="1484555"/>
              <a:chOff x="856273" y="4926199"/>
              <a:chExt cx="10440377" cy="148455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C4EEB-6D78-4383-8E43-C4975A70C2E2}"/>
                  </a:ext>
                </a:extLst>
              </p:cNvPr>
              <p:cNvSpPr txBox="1"/>
              <p:nvPr/>
            </p:nvSpPr>
            <p:spPr>
              <a:xfrm>
                <a:off x="2933700" y="4940072"/>
                <a:ext cx="8362950" cy="145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45B4E2"/>
                    </a:solidFill>
                    <a:latin typeface="+mj-lt"/>
                  </a:rPr>
                  <a:t>User Adoption &amp; Change Management</a:t>
                </a:r>
              </a:p>
              <a:p>
                <a:pPr marL="342900" indent="-342900"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Creating a powerful advantage by making every user a power user</a:t>
                </a:r>
              </a:p>
              <a:p>
                <a:pPr marL="342900" indent="-342900">
                  <a:lnSpc>
                    <a:spcPts val="2800"/>
                  </a:lnSpc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Customized change management program for better adoption and </a:t>
                </a:r>
                <a:b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greater success</a:t>
                </a:r>
              </a:p>
            </p:txBody>
          </p:sp>
          <p:pic>
            <p:nvPicPr>
              <p:cNvPr id="9" name="Picture 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B354B27-C485-46B8-9811-4FDD25C95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273" y="4926199"/>
                <a:ext cx="1484555" cy="1484555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B0E0B9-D248-4A4D-82E3-756110B82A98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8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36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4EB8-936F-4042-97F7-4B77E2C3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73" y="577042"/>
            <a:ext cx="10229069" cy="1142208"/>
          </a:xfrm>
        </p:spPr>
        <p:txBody>
          <a:bodyPr/>
          <a:lstStyle/>
          <a:p>
            <a:r>
              <a:rPr lang="en-US" dirty="0"/>
              <a:t>Working with Mastech Digital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60C61-44C2-480C-9BC0-9C5626DBD7F4}"/>
              </a:ext>
            </a:extLst>
          </p:cNvPr>
          <p:cNvSpPr txBox="1"/>
          <p:nvPr/>
        </p:nvSpPr>
        <p:spPr>
          <a:xfrm>
            <a:off x="11758865" y="6536794"/>
            <a:ext cx="4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9F712F-30CF-4209-BF77-DFBB21BD529E}" type="slidenum">
              <a:rPr lang="en-US" sz="1400">
                <a:solidFill>
                  <a:schemeClr val="bg1"/>
                </a:solidFill>
                <a:latin typeface="+mj-lt"/>
              </a:rPr>
              <a:t>9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D0B5B4-A8F7-4BF4-864C-EEA90FC4D518}"/>
              </a:ext>
            </a:extLst>
          </p:cNvPr>
          <p:cNvGrpSpPr/>
          <p:nvPr/>
        </p:nvGrpSpPr>
        <p:grpSpPr>
          <a:xfrm>
            <a:off x="972182" y="2486525"/>
            <a:ext cx="10229069" cy="2737159"/>
            <a:chOff x="972182" y="2486525"/>
            <a:chExt cx="10229069" cy="27371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2346C9-24AB-4BDC-972E-96FE051ECAE5}"/>
                </a:ext>
              </a:extLst>
            </p:cNvPr>
            <p:cNvSpPr/>
            <p:nvPr/>
          </p:nvSpPr>
          <p:spPr>
            <a:xfrm>
              <a:off x="972182" y="2486525"/>
              <a:ext cx="2737159" cy="27371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96D6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27691D-F0DE-4F5E-873A-8202B5E00B1B}"/>
                </a:ext>
              </a:extLst>
            </p:cNvPr>
            <p:cNvSpPr txBox="1"/>
            <p:nvPr/>
          </p:nvSpPr>
          <p:spPr>
            <a:xfrm>
              <a:off x="4110393" y="2700942"/>
              <a:ext cx="53901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+mj-lt"/>
                </a:rPr>
                <a:t>Shirish Ashwat</a:t>
              </a:r>
              <a:br>
                <a:rPr lang="en-IN" sz="3600" b="1" dirty="0">
                  <a:latin typeface="+mj-lt"/>
                </a:rPr>
              </a:br>
              <a:r>
                <a:rPr lang="en-IN" spc="300" dirty="0">
                  <a:latin typeface="+mj-lt"/>
                </a:rPr>
                <a:t>SALESFORCE PRACTICE DIRECTOR</a:t>
              </a:r>
            </a:p>
            <a:p>
              <a:endParaRPr lang="en-IN" spc="300" dirty="0">
                <a:latin typeface="+mj-lt"/>
              </a:endParaRPr>
            </a:p>
            <a:p>
              <a:endParaRPr lang="en-IN" spc="300" dirty="0">
                <a:latin typeface="+mj-lt"/>
              </a:endParaRPr>
            </a:p>
            <a:p>
              <a:r>
                <a:rPr lang="en-IN" b="1" dirty="0">
                  <a:latin typeface="+mj-lt"/>
                </a:rPr>
                <a:t>EMAIL: </a:t>
              </a:r>
              <a:r>
                <a:rPr lang="en-IN" dirty="0">
                  <a:latin typeface="+mj-lt"/>
                  <a:hlinkClick r:id="rId3"/>
                </a:rPr>
                <a:t>Shirish.Ashwat@mastechdigital.com</a:t>
              </a:r>
              <a:r>
                <a:rPr lang="en-IN" dirty="0">
                  <a:latin typeface="+mj-lt"/>
                </a:rPr>
                <a:t> 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WORK: </a:t>
              </a:r>
              <a:r>
                <a:rPr lang="en-IN" dirty="0">
                  <a:latin typeface="+mj-lt"/>
                </a:rPr>
                <a:t>+1</a:t>
              </a:r>
              <a:r>
                <a:rPr lang="en-IN" b="1" dirty="0">
                  <a:latin typeface="+mj-lt"/>
                </a:rPr>
                <a:t> </a:t>
              </a:r>
              <a:r>
                <a:rPr lang="en-IN" dirty="0">
                  <a:latin typeface="+mj-lt"/>
                </a:rPr>
                <a:t>412.490.7946</a:t>
              </a:r>
              <a:br>
                <a:rPr lang="en-IN" b="1" dirty="0">
                  <a:latin typeface="+mj-lt"/>
                </a:rPr>
              </a:br>
              <a:r>
                <a:rPr lang="en-IN" b="1" dirty="0">
                  <a:latin typeface="+mj-lt"/>
                </a:rPr>
                <a:t>MOBILE: </a:t>
              </a:r>
              <a:r>
                <a:rPr lang="en-IN" dirty="0">
                  <a:latin typeface="+mj-lt"/>
                </a:rPr>
                <a:t>+1 412.498.4160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4918CF-E2EA-490A-B08A-DC30B72461E5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3709341" y="3855105"/>
              <a:ext cx="7491910" cy="0"/>
            </a:xfrm>
            <a:prstGeom prst="line">
              <a:avLst/>
            </a:prstGeom>
            <a:ln>
              <a:solidFill>
                <a:srgbClr val="009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C24CF3-C234-4357-A25D-3A2333777D73}"/>
                </a:ext>
              </a:extLst>
            </p:cNvPr>
            <p:cNvSpPr/>
            <p:nvPr/>
          </p:nvSpPr>
          <p:spPr>
            <a:xfrm>
              <a:off x="11109811" y="3809384"/>
              <a:ext cx="91440" cy="91440"/>
            </a:xfrm>
            <a:prstGeom prst="ellipse">
              <a:avLst/>
            </a:prstGeom>
            <a:solidFill>
              <a:srgbClr val="009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6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force Template.pptx" id="{B8425C2D-9556-4A32-95F5-72513320A010}" vid="{F558FD73-DB67-4397-A8EE-4CD49ABAEB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Salesforce_Mastech Digital</Template>
  <TotalTime>2240</TotalTime>
  <Words>334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Merriweather</vt:lpstr>
      <vt:lpstr>Open Sans</vt:lpstr>
      <vt:lpstr>Office Theme</vt:lpstr>
      <vt:lpstr>Mastech Digital + Salesforce®</vt:lpstr>
      <vt:lpstr>Credible &amp; Consistent</vt:lpstr>
      <vt:lpstr>Our Focus Areas</vt:lpstr>
      <vt:lpstr>Overcoming Challenges</vt:lpstr>
      <vt:lpstr>Proven Success</vt:lpstr>
      <vt:lpstr>Creating Opportunities</vt:lpstr>
      <vt:lpstr>Use Case |</vt:lpstr>
      <vt:lpstr>Offerings</vt:lpstr>
      <vt:lpstr>Working with Mastech Digital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Option 2</dc:title>
  <dc:creator>Khusshbu Ojha</dc:creator>
  <cp:lastModifiedBy>Rohan Nagi</cp:lastModifiedBy>
  <cp:revision>148</cp:revision>
  <cp:lastPrinted>2018-02-27T21:10:04Z</cp:lastPrinted>
  <dcterms:created xsi:type="dcterms:W3CDTF">2017-08-14T06:46:21Z</dcterms:created>
  <dcterms:modified xsi:type="dcterms:W3CDTF">2018-03-12T11:55:44Z</dcterms:modified>
</cp:coreProperties>
</file>