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70" r:id="rId6"/>
    <p:sldId id="292" r:id="rId7"/>
    <p:sldId id="301" r:id="rId8"/>
    <p:sldId id="302" r:id="rId9"/>
    <p:sldId id="336" r:id="rId10"/>
    <p:sldId id="291" r:id="rId11"/>
    <p:sldId id="275" r:id="rId12"/>
    <p:sldId id="304" r:id="rId13"/>
    <p:sldId id="306" r:id="rId14"/>
    <p:sldId id="307" r:id="rId15"/>
    <p:sldId id="308" r:id="rId16"/>
    <p:sldId id="309" r:id="rId17"/>
    <p:sldId id="312" r:id="rId18"/>
    <p:sldId id="310" r:id="rId19"/>
    <p:sldId id="273" r:id="rId20"/>
    <p:sldId id="314" r:id="rId21"/>
    <p:sldId id="315" r:id="rId22"/>
    <p:sldId id="316" r:id="rId23"/>
    <p:sldId id="317" r:id="rId24"/>
    <p:sldId id="329" r:id="rId25"/>
    <p:sldId id="330" r:id="rId26"/>
    <p:sldId id="332" r:id="rId27"/>
    <p:sldId id="333" r:id="rId28"/>
    <p:sldId id="337" r:id="rId29"/>
    <p:sldId id="285" r:id="rId30"/>
    <p:sldId id="334" r:id="rId31"/>
    <p:sldId id="288" r:id="rId3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45" autoAdjust="0"/>
    <p:restoredTop sz="94660"/>
  </p:normalViewPr>
  <p:slideViewPr>
    <p:cSldViewPr snapToGrid="0" showGuides="1">
      <p:cViewPr varScale="1">
        <p:scale>
          <a:sx n="99" d="100"/>
          <a:sy n="99" d="100"/>
        </p:scale>
        <p:origin x="1712" y="184"/>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14/06/18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14/06/18</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14/06/18</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slideLayout" Target="../slideLayouts/slideLayout18.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1" Type="http://schemas.openxmlformats.org/officeDocument/2006/relationships/slideLayout" Target="../slideLayouts/slideLayout18.xml"/><Relationship Id="rId2"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8.emf"/><Relationship Id="rId3" Type="http://schemas.openxmlformats.org/officeDocument/2006/relationships/image" Target="../media/image1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emf"/><Relationship Id="rId1" Type="http://schemas.openxmlformats.org/officeDocument/2006/relationships/slideLayout" Target="../slideLayouts/slideLayout18.xml"/><Relationship Id="rId2"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slideLayout" Target="../slideLayouts/slideLayout18.xml"/><Relationship Id="rId2" Type="http://schemas.openxmlformats.org/officeDocument/2006/relationships/image" Target="../media/image2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7" Type="http://schemas.openxmlformats.org/officeDocument/2006/relationships/image" Target="../media/image32.emf"/><Relationship Id="rId8" Type="http://schemas.openxmlformats.org/officeDocument/2006/relationships/image" Target="../media/image33.emf"/><Relationship Id="rId1" Type="http://schemas.openxmlformats.org/officeDocument/2006/relationships/slideLayout" Target="../slideLayouts/slideLayout18.xml"/><Relationship Id="rId2" Type="http://schemas.openxmlformats.org/officeDocument/2006/relationships/image" Target="../media/image2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6" Type="http://schemas.openxmlformats.org/officeDocument/2006/relationships/image" Target="../media/image39.emf"/><Relationship Id="rId7" Type="http://schemas.openxmlformats.org/officeDocument/2006/relationships/image" Target="../media/image40.emf"/><Relationship Id="rId8" Type="http://schemas.openxmlformats.org/officeDocument/2006/relationships/image" Target="../media/image41.emf"/><Relationship Id="rId1" Type="http://schemas.openxmlformats.org/officeDocument/2006/relationships/slideLayout" Target="../slideLayouts/slideLayout18.xml"/><Relationship Id="rId2" Type="http://schemas.openxmlformats.org/officeDocument/2006/relationships/image" Target="../media/image3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44.emf"/><Relationship Id="rId5" Type="http://schemas.openxmlformats.org/officeDocument/2006/relationships/image" Target="../media/image45.emf"/><Relationship Id="rId6" Type="http://schemas.openxmlformats.org/officeDocument/2006/relationships/image" Target="../media/image46.emf"/><Relationship Id="rId7" Type="http://schemas.openxmlformats.org/officeDocument/2006/relationships/image" Target="../media/image47.emf"/><Relationship Id="rId1" Type="http://schemas.openxmlformats.org/officeDocument/2006/relationships/slideLayout" Target="../slideLayouts/slideLayout18.xml"/><Relationship Id="rId2" Type="http://schemas.openxmlformats.org/officeDocument/2006/relationships/image" Target="../media/image4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9.emf"/><Relationship Id="rId4" Type="http://schemas.openxmlformats.org/officeDocument/2006/relationships/image" Target="../media/image50.emf"/><Relationship Id="rId1" Type="http://schemas.openxmlformats.org/officeDocument/2006/relationships/slideLayout" Target="../slideLayouts/slideLayout18.xml"/><Relationship Id="rId2"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emf"/><Relationship Id="rId3"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18.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246254" y="688489"/>
            <a:ext cx="2736849" cy="523220"/>
          </a:xfrm>
          <a:prstGeom prst="rect">
            <a:avLst/>
          </a:prstGeom>
          <a:noFill/>
        </p:spPr>
        <p:txBody>
          <a:bodyPr wrap="square" rtlCol="0">
            <a:spAutoFit/>
          </a:bodyPr>
          <a:lstStyle/>
          <a:p>
            <a:r>
              <a:rPr lang="zh-CN" altLang="en-US" sz="2800" b="1" spc="300" smtClean="0">
                <a:solidFill>
                  <a:srgbClr val="0174AB"/>
                </a:solidFill>
                <a:latin typeface="微软雅黑" panose="020B0503020204020204" pitchFamily="34" charset="-122"/>
                <a:ea typeface="微软雅黑" panose="020B0503020204020204" pitchFamily="34" charset="-122"/>
              </a:rPr>
              <a:t>南京林业大学</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1953469"/>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2696" y="2262197"/>
            <a:ext cx="8892951" cy="1754326"/>
          </a:xfrm>
          <a:prstGeom prst="rect">
            <a:avLst/>
          </a:prstGeom>
          <a:noFill/>
        </p:spPr>
        <p:txBody>
          <a:bodyPr wrap="square" rtlCol="0">
            <a:spAutoFit/>
          </a:bodyPr>
          <a:lstStyle/>
          <a:p>
            <a:pPr algn="ctr"/>
            <a:r>
              <a:rPr lang="zh-CN" altLang="en-US" sz="5400" b="1" spc="300" dirty="0">
                <a:solidFill>
                  <a:schemeClr val="bg1"/>
                </a:solidFill>
                <a:latin typeface="微软雅黑" panose="020B0503020204020204" pitchFamily="34" charset="-122"/>
                <a:ea typeface="微软雅黑" panose="020B0503020204020204" pitchFamily="34" charset="-122"/>
              </a:rPr>
              <a:t>基于 </a:t>
            </a:r>
            <a:r>
              <a:rPr lang="en-US" altLang="zh-CN" sz="5400" b="1" spc="300" dirty="0">
                <a:solidFill>
                  <a:schemeClr val="bg1"/>
                </a:solidFill>
                <a:latin typeface="微软雅黑" panose="020B0503020204020204" pitchFamily="34" charset="-122"/>
                <a:ea typeface="微软雅黑" panose="020B0503020204020204" pitchFamily="34" charset="-122"/>
              </a:rPr>
              <a:t>L2P </a:t>
            </a:r>
            <a:r>
              <a:rPr lang="zh-CN" altLang="en-US" sz="5400" b="1" spc="300" dirty="0">
                <a:solidFill>
                  <a:schemeClr val="bg1"/>
                </a:solidFill>
                <a:latin typeface="微软雅黑" panose="020B0503020204020204" pitchFamily="34" charset="-122"/>
                <a:ea typeface="微软雅黑" panose="020B0503020204020204" pitchFamily="34" charset="-122"/>
              </a:rPr>
              <a:t>范数距离度量的算法鲁棒性与稀疏性研究 </a:t>
            </a:r>
          </a:p>
        </p:txBody>
      </p:sp>
      <p:sp>
        <p:nvSpPr>
          <p:cNvPr id="23" name="矩形 22"/>
          <p:cNvSpPr/>
          <p:nvPr/>
        </p:nvSpPr>
        <p:spPr>
          <a:xfrm>
            <a:off x="1235076" y="4785180"/>
            <a:ext cx="1357313" cy="400052"/>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马旭</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976796" cy="400110"/>
          </a:xfrm>
          <a:prstGeom prst="rect">
            <a:avLst/>
          </a:prstGeom>
          <a:noFill/>
        </p:spPr>
        <p:txBody>
          <a:bodyPr wrap="square" rtlCol="0">
            <a:spAutoFit/>
          </a:bodyPr>
          <a:lstStyle/>
          <a:p>
            <a:r>
              <a:rPr lang="zh-CN" altLang="en-US" sz="2000" b="1" spc="300" smtClean="0">
                <a:solidFill>
                  <a:schemeClr val="bg2">
                    <a:lumMod val="50000"/>
                  </a:schemeClr>
                </a:solidFill>
                <a:latin typeface="微软雅黑" panose="020B0503020204020204" pitchFamily="34" charset="-122"/>
                <a:ea typeface="微软雅黑" panose="020B0503020204020204" pitchFamily="34" charset="-122"/>
              </a:rPr>
              <a:t>刘应安 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alphaModFix/>
          </a:blip>
          <a:stretch>
            <a:fillRect/>
          </a:stretch>
        </p:blipFill>
        <p:spPr>
          <a:xfrm>
            <a:off x="5061411" y="432922"/>
            <a:ext cx="1184843" cy="103435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11" name="矩形 10"/>
          <p:cNvSpPr/>
          <p:nvPr/>
        </p:nvSpPr>
        <p:spPr>
          <a:xfrm>
            <a:off x="1263649" y="5843526"/>
            <a:ext cx="1357313" cy="400052"/>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合作老师</a:t>
            </a:r>
            <a:endParaRPr lang="zh-HK" altLang="en-US" sz="2000" b="1" spc="3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649534" y="5858886"/>
            <a:ext cx="2192921"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业巧林 副教授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39505" y="2118757"/>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209719" y="2500526"/>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3931590" y="4163630"/>
            <a:ext cx="4292600" cy="738664"/>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通过将</a:t>
            </a:r>
            <a:r>
              <a:rPr lang="en-US" altLang="zh-CN" sz="1400" dirty="0" smtClean="0">
                <a:solidFill>
                  <a:srgbClr val="666666"/>
                </a:solidFill>
                <a:latin typeface="微软雅黑" panose="020B0503020204020204" pitchFamily="34" charset="-122"/>
                <a:ea typeface="微软雅黑" panose="020B0503020204020204" pitchFamily="34" charset="-122"/>
              </a:rPr>
              <a:t>L21</a:t>
            </a:r>
            <a:r>
              <a:rPr lang="zh-CN" altLang="en-US" sz="1400" dirty="0" smtClean="0">
                <a:solidFill>
                  <a:srgbClr val="666666"/>
                </a:solidFill>
                <a:latin typeface="微软雅黑" panose="020B0503020204020204" pitchFamily="34" charset="-122"/>
                <a:ea typeface="微软雅黑" panose="020B0503020204020204" pitchFamily="34" charset="-122"/>
              </a:rPr>
              <a:t>范数距离应用至整个学习函数中，而不仅仅是正则项中，从而改进</a:t>
            </a:r>
            <a:r>
              <a:rPr lang="en-US" altLang="zh-CN" sz="1400" dirty="0" smtClean="0">
                <a:solidFill>
                  <a:srgbClr val="666666"/>
                </a:solidFill>
                <a:latin typeface="微软雅黑" panose="020B0503020204020204" pitchFamily="34" charset="-122"/>
                <a:ea typeface="微软雅黑" panose="020B0503020204020204" pitchFamily="34" charset="-122"/>
              </a:rPr>
              <a:t>DFS</a:t>
            </a:r>
            <a:r>
              <a:rPr lang="zh-CN" altLang="en-US" sz="1400" dirty="0" smtClean="0">
                <a:solidFill>
                  <a:srgbClr val="666666"/>
                </a:solidFill>
                <a:latin typeface="微软雅黑" panose="020B0503020204020204" pitchFamily="34" charset="-122"/>
                <a:ea typeface="微软雅黑" panose="020B0503020204020204" pitchFamily="34" charset="-122"/>
              </a:rPr>
              <a:t>算法，提高特征选择算法的鲁棒性与稀疏性。</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3627459" y="3558735"/>
            <a:ext cx="4292600" cy="369332"/>
          </a:xfrm>
          <a:prstGeom prst="rect">
            <a:avLst/>
          </a:prstGeom>
          <a:noFill/>
        </p:spPr>
        <p:txBody>
          <a:bodyPr wrap="square" rtlCol="0">
            <a:spAutoFit/>
          </a:bodyPr>
          <a:lstStyle/>
          <a:p>
            <a:r>
              <a:rPr lang="zh-CN" altLang="en-US" b="1" dirty="0" smtClean="0">
                <a:solidFill>
                  <a:srgbClr val="0174AB"/>
                </a:solidFill>
                <a:latin typeface="微软雅黑" panose="020B0503020204020204" pitchFamily="34" charset="-122"/>
                <a:ea typeface="微软雅黑" panose="020B0503020204020204" pitchFamily="34" charset="-122"/>
              </a:rPr>
              <a:t>特征选择：</a:t>
            </a:r>
            <a:r>
              <a:rPr lang="en-US" altLang="zh-CN" b="1" dirty="0" smtClean="0">
                <a:solidFill>
                  <a:srgbClr val="0174AB"/>
                </a:solidFill>
                <a:latin typeface="微软雅黑" panose="020B0503020204020204" pitchFamily="34" charset="-122"/>
                <a:ea typeface="微软雅黑" panose="020B0503020204020204" pitchFamily="34" charset="-122"/>
              </a:rPr>
              <a:t>L21</a:t>
            </a:r>
            <a:r>
              <a:rPr lang="zh-CN" altLang="en-US" b="1" dirty="0" smtClean="0">
                <a:solidFill>
                  <a:srgbClr val="0174AB"/>
                </a:solidFill>
                <a:latin typeface="微软雅黑" panose="020B0503020204020204" pitchFamily="34" charset="-122"/>
                <a:ea typeface="微软雅黑" panose="020B0503020204020204" pitchFamily="34" charset="-122"/>
              </a:rPr>
              <a:t>范数距离的判别特征选择</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295419" y="1240306"/>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3931590" y="2131194"/>
            <a:ext cx="4292600" cy="738664"/>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改进</a:t>
            </a:r>
            <a:r>
              <a:rPr lang="en-US" altLang="zh-CN" sz="1400" dirty="0" smtClean="0">
                <a:solidFill>
                  <a:srgbClr val="666666"/>
                </a:solidFill>
                <a:latin typeface="微软雅黑" panose="020B0503020204020204" pitchFamily="34" charset="-122"/>
                <a:ea typeface="微软雅黑" panose="020B0503020204020204" pitchFamily="34" charset="-122"/>
              </a:rPr>
              <a:t>L1TWSVM</a:t>
            </a:r>
            <a:r>
              <a:rPr lang="zh-CN" altLang="en-US" sz="1400" dirty="0" smtClean="0">
                <a:solidFill>
                  <a:srgbClr val="666666"/>
                </a:solidFill>
                <a:latin typeface="微软雅黑" panose="020B0503020204020204" pitchFamily="34" charset="-122"/>
                <a:ea typeface="微软雅黑" panose="020B0503020204020204" pitchFamily="34" charset="-122"/>
              </a:rPr>
              <a:t>，将基于</a:t>
            </a:r>
            <a:r>
              <a:rPr lang="en-US" altLang="zh-CN" sz="1400" dirty="0" smtClean="0">
                <a:solidFill>
                  <a:srgbClr val="666666"/>
                </a:solidFill>
                <a:latin typeface="微软雅黑" panose="020B0503020204020204" pitchFamily="34" charset="-122"/>
                <a:ea typeface="微软雅黑" panose="020B0503020204020204" pitchFamily="34" charset="-122"/>
              </a:rPr>
              <a:t>L1</a:t>
            </a:r>
            <a:r>
              <a:rPr lang="zh-CN" altLang="en-US" sz="1400" dirty="0" smtClean="0">
                <a:solidFill>
                  <a:srgbClr val="666666"/>
                </a:solidFill>
                <a:latin typeface="微软雅黑" panose="020B0503020204020204" pitchFamily="34" charset="-122"/>
                <a:ea typeface="微软雅黑" panose="020B0503020204020204" pitchFamily="34" charset="-122"/>
              </a:rPr>
              <a:t>范数距离的</a:t>
            </a:r>
            <a:r>
              <a:rPr lang="en-US" altLang="zh-CN" sz="1400" dirty="0" smtClean="0">
                <a:solidFill>
                  <a:srgbClr val="666666"/>
                </a:solidFill>
                <a:latin typeface="微软雅黑" panose="020B0503020204020204" pitchFamily="34" charset="-122"/>
                <a:ea typeface="微软雅黑" panose="020B0503020204020204" pitchFamily="34" charset="-122"/>
              </a:rPr>
              <a:t>TWSVM</a:t>
            </a:r>
            <a:r>
              <a:rPr lang="zh-CN" altLang="en-US" sz="1400" dirty="0" smtClean="0">
                <a:solidFill>
                  <a:srgbClr val="666666"/>
                </a:solidFill>
                <a:latin typeface="微软雅黑" panose="020B0503020204020204" pitchFamily="34" charset="-122"/>
                <a:ea typeface="微软雅黑" panose="020B0503020204020204" pitchFamily="34" charset="-122"/>
              </a:rPr>
              <a:t>推广至</a:t>
            </a:r>
            <a:r>
              <a:rPr lang="en-US" altLang="zh-CN" sz="1400" dirty="0" smtClean="0">
                <a:solidFill>
                  <a:srgbClr val="666666"/>
                </a:solidFill>
                <a:latin typeface="微软雅黑" panose="020B0503020204020204" pitchFamily="34" charset="-122"/>
                <a:ea typeface="微软雅黑" panose="020B0503020204020204" pitchFamily="34" charset="-122"/>
              </a:rPr>
              <a:t>L2P</a:t>
            </a:r>
            <a:r>
              <a:rPr lang="zh-CN" altLang="en-US" sz="1400" dirty="0" smtClean="0">
                <a:solidFill>
                  <a:srgbClr val="666666"/>
                </a:solidFill>
                <a:latin typeface="微软雅黑" panose="020B0503020204020204" pitchFamily="34" charset="-122"/>
                <a:ea typeface="微软雅黑" panose="020B0503020204020204" pitchFamily="34" charset="-122"/>
              </a:rPr>
              <a:t>范数距离的</a:t>
            </a:r>
            <a:r>
              <a:rPr lang="en-US" altLang="zh-CN" sz="1400" dirty="0" smtClean="0">
                <a:solidFill>
                  <a:srgbClr val="666666"/>
                </a:solidFill>
                <a:latin typeface="微软雅黑" panose="020B0503020204020204" pitchFamily="34" charset="-122"/>
                <a:ea typeface="微软雅黑" panose="020B0503020204020204" pitchFamily="34" charset="-122"/>
              </a:rPr>
              <a:t>TWSVM</a:t>
            </a:r>
            <a:r>
              <a:rPr lang="zh-CN" altLang="en-US" sz="1400" dirty="0" smtClean="0">
                <a:solidFill>
                  <a:srgbClr val="666666"/>
                </a:solidFill>
                <a:latin typeface="微软雅黑" panose="020B0503020204020204" pitchFamily="34" charset="-122"/>
                <a:ea typeface="微软雅黑" panose="020B0503020204020204" pitchFamily="34" charset="-122"/>
              </a:rPr>
              <a:t>，从而能够拥有更好的鲁棒性。</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3627459" y="1600779"/>
            <a:ext cx="4292600" cy="369332"/>
          </a:xfrm>
          <a:prstGeom prst="rect">
            <a:avLst/>
          </a:prstGeom>
          <a:noFill/>
        </p:spPr>
        <p:txBody>
          <a:bodyPr wrap="square" rtlCol="0">
            <a:spAutoFit/>
          </a:bodyPr>
          <a:lstStyle/>
          <a:p>
            <a:r>
              <a:rPr lang="zh-CN" altLang="en-US" b="1" dirty="0" smtClean="0">
                <a:solidFill>
                  <a:srgbClr val="0174AB"/>
                </a:solidFill>
                <a:latin typeface="微软雅黑" panose="020B0503020204020204" pitchFamily="34" charset="-122"/>
                <a:ea typeface="微软雅黑" panose="020B0503020204020204" pitchFamily="34" charset="-122"/>
              </a:rPr>
              <a:t>分类算法：</a:t>
            </a:r>
            <a:r>
              <a:rPr lang="en-US" altLang="zh-CN" b="1" dirty="0" smtClean="0">
                <a:solidFill>
                  <a:srgbClr val="0174AB"/>
                </a:solidFill>
                <a:latin typeface="微软雅黑" panose="020B0503020204020204" pitchFamily="34" charset="-122"/>
                <a:ea typeface="微软雅黑" panose="020B0503020204020204" pitchFamily="34" charset="-122"/>
              </a:rPr>
              <a:t>L2P</a:t>
            </a:r>
            <a:r>
              <a:rPr lang="zh-CN" altLang="en-US" b="1" dirty="0" smtClean="0">
                <a:solidFill>
                  <a:srgbClr val="0174AB"/>
                </a:solidFill>
                <a:latin typeface="微软雅黑" panose="020B0503020204020204" pitchFamily="34" charset="-122"/>
                <a:ea typeface="微软雅黑" panose="020B0503020204020204" pitchFamily="34" charset="-122"/>
              </a:rPr>
              <a:t>范数距离度量</a:t>
            </a:r>
            <a:r>
              <a:rPr lang="en-US" altLang="zh-CN" b="1" dirty="0" smtClean="0">
                <a:solidFill>
                  <a:srgbClr val="0174AB"/>
                </a:solidFill>
                <a:latin typeface="微软雅黑" panose="020B0503020204020204" pitchFamily="34" charset="-122"/>
                <a:ea typeface="微软雅黑" panose="020B0503020204020204" pitchFamily="34" charset="-122"/>
              </a:rPr>
              <a:t>TWSVM</a:t>
            </a:r>
            <a:endParaRPr lang="zh-HK" altLang="en-US" b="1"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分类算法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57" name="图片 56"/>
          <p:cNvPicPr/>
          <p:nvPr/>
        </p:nvPicPr>
        <p:blipFill>
          <a:blip r:embed="rId2"/>
          <a:stretch>
            <a:fillRect/>
          </a:stretch>
        </p:blipFill>
        <p:spPr>
          <a:xfrm>
            <a:off x="-28821" y="3485786"/>
            <a:ext cx="4072531" cy="2001936"/>
          </a:xfrm>
          <a:prstGeom prst="rect">
            <a:avLst/>
          </a:prstGeom>
          <a:solidFill>
            <a:schemeClr val="accent1">
              <a:lumMod val="20000"/>
              <a:lumOff val="80000"/>
            </a:schemeClr>
          </a:solidFill>
          <a:ln>
            <a:solidFill>
              <a:schemeClr val="accent1"/>
            </a:solidFill>
          </a:ln>
        </p:spPr>
      </p:pic>
      <p:grpSp>
        <p:nvGrpSpPr>
          <p:cNvPr id="29" name="组合 75"/>
          <p:cNvGrpSpPr/>
          <p:nvPr/>
        </p:nvGrpSpPr>
        <p:grpSpPr>
          <a:xfrm>
            <a:off x="1101544" y="1353880"/>
            <a:ext cx="1093895" cy="955612"/>
            <a:chOff x="882603" y="2302677"/>
            <a:chExt cx="1093895" cy="955612"/>
          </a:xfrm>
        </p:grpSpPr>
        <p:sp>
          <p:nvSpPr>
            <p:cNvPr id="30"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6" name="文本框 45"/>
          <p:cNvSpPr txBox="1"/>
          <p:nvPr/>
        </p:nvSpPr>
        <p:spPr>
          <a:xfrm>
            <a:off x="903541" y="2396891"/>
            <a:ext cx="1301826" cy="369332"/>
          </a:xfrm>
          <a:prstGeom prst="rect">
            <a:avLst/>
          </a:prstGeom>
          <a:noFill/>
        </p:spPr>
        <p:txBody>
          <a:bodyPr wrap="square" rtlCol="0">
            <a:spAutoFit/>
          </a:bodyPr>
          <a:lstStyle/>
          <a:p>
            <a:pPr algn="ctr"/>
            <a:r>
              <a:rPr lang="zh-CN" altLang="en-US" b="1" smtClean="0">
                <a:solidFill>
                  <a:srgbClr val="0174AB"/>
                </a:solidFill>
                <a:latin typeface="微软雅黑" panose="020B0503020204020204" pitchFamily="34" charset="-122"/>
                <a:ea typeface="微软雅黑" panose="020B0503020204020204" pitchFamily="34" charset="-122"/>
              </a:rPr>
              <a:t>公式求解</a:t>
            </a:r>
            <a:endParaRPr lang="zh-HK" altLang="en-US" b="1" dirty="0">
              <a:solidFill>
                <a:srgbClr val="0174AB"/>
              </a:solidFill>
              <a:latin typeface="微软雅黑" panose="020B0503020204020204" pitchFamily="34" charset="-122"/>
              <a:ea typeface="微软雅黑" panose="020B0503020204020204" pitchFamily="34" charset="-122"/>
            </a:endParaRPr>
          </a:p>
        </p:txBody>
      </p:sp>
      <p:pic>
        <p:nvPicPr>
          <p:cNvPr id="25" name="图片 24"/>
          <p:cNvPicPr/>
          <p:nvPr/>
        </p:nvPicPr>
        <p:blipFill>
          <a:blip r:embed="rId3"/>
          <a:stretch>
            <a:fillRect/>
          </a:stretch>
        </p:blipFill>
        <p:spPr>
          <a:xfrm>
            <a:off x="5035384" y="2196859"/>
            <a:ext cx="3453336" cy="462153"/>
          </a:xfrm>
          <a:prstGeom prst="rect">
            <a:avLst/>
          </a:prstGeom>
        </p:spPr>
      </p:pic>
      <p:pic>
        <p:nvPicPr>
          <p:cNvPr id="26" name="图片 25"/>
          <p:cNvPicPr/>
          <p:nvPr/>
        </p:nvPicPr>
        <p:blipFill>
          <a:blip r:embed="rId2"/>
          <a:stretch>
            <a:fillRect/>
          </a:stretch>
        </p:blipFill>
        <p:spPr>
          <a:xfrm>
            <a:off x="5051190" y="756751"/>
            <a:ext cx="2938181" cy="1026201"/>
          </a:xfrm>
          <a:prstGeom prst="rect">
            <a:avLst/>
          </a:prstGeom>
        </p:spPr>
      </p:pic>
      <p:pic>
        <p:nvPicPr>
          <p:cNvPr id="27" name="图片 26"/>
          <p:cNvPicPr/>
          <p:nvPr/>
        </p:nvPicPr>
        <p:blipFill>
          <a:blip r:embed="rId4"/>
          <a:stretch>
            <a:fillRect/>
          </a:stretch>
        </p:blipFill>
        <p:spPr>
          <a:xfrm>
            <a:off x="4059516" y="3089736"/>
            <a:ext cx="4895770" cy="546996"/>
          </a:xfrm>
          <a:prstGeom prst="rect">
            <a:avLst/>
          </a:prstGeom>
        </p:spPr>
      </p:pic>
      <p:pic>
        <p:nvPicPr>
          <p:cNvPr id="28" name="图片 27"/>
          <p:cNvPicPr/>
          <p:nvPr/>
        </p:nvPicPr>
        <p:blipFill>
          <a:blip r:embed="rId5"/>
          <a:stretch>
            <a:fillRect/>
          </a:stretch>
        </p:blipFill>
        <p:spPr>
          <a:xfrm>
            <a:off x="5090607" y="4267053"/>
            <a:ext cx="1430574" cy="439403"/>
          </a:xfrm>
          <a:prstGeom prst="rect">
            <a:avLst/>
          </a:prstGeom>
        </p:spPr>
      </p:pic>
      <p:pic>
        <p:nvPicPr>
          <p:cNvPr id="31" name="图片 30"/>
          <p:cNvPicPr/>
          <p:nvPr/>
        </p:nvPicPr>
        <p:blipFill>
          <a:blip r:embed="rId6"/>
          <a:stretch>
            <a:fillRect/>
          </a:stretch>
        </p:blipFill>
        <p:spPr>
          <a:xfrm>
            <a:off x="5090607" y="5321078"/>
            <a:ext cx="2164668" cy="892205"/>
          </a:xfrm>
          <a:prstGeom prst="rect">
            <a:avLst/>
          </a:prstGeom>
        </p:spPr>
      </p:pic>
      <p:sp>
        <p:nvSpPr>
          <p:cNvPr id="32" name="下箭头 31"/>
          <p:cNvSpPr/>
          <p:nvPr/>
        </p:nvSpPr>
        <p:spPr>
          <a:xfrm>
            <a:off x="6250723" y="1782952"/>
            <a:ext cx="270458" cy="469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下箭头 32"/>
          <p:cNvSpPr/>
          <p:nvPr/>
        </p:nvSpPr>
        <p:spPr>
          <a:xfrm>
            <a:off x="6249822" y="2681746"/>
            <a:ext cx="270458" cy="469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下箭头 33"/>
          <p:cNvSpPr/>
          <p:nvPr/>
        </p:nvSpPr>
        <p:spPr>
          <a:xfrm>
            <a:off x="6249822" y="3739281"/>
            <a:ext cx="270458" cy="469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下箭头 34"/>
          <p:cNvSpPr/>
          <p:nvPr/>
        </p:nvSpPr>
        <p:spPr>
          <a:xfrm>
            <a:off x="6276481" y="4753771"/>
            <a:ext cx="270458" cy="469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框 35"/>
          <p:cNvSpPr txBox="1"/>
          <p:nvPr/>
        </p:nvSpPr>
        <p:spPr>
          <a:xfrm>
            <a:off x="6418966" y="1831686"/>
            <a:ext cx="880369" cy="276999"/>
          </a:xfrm>
          <a:prstGeom prst="rect">
            <a:avLst/>
          </a:prstGeom>
          <a:noFill/>
        </p:spPr>
        <p:txBody>
          <a:bodyPr wrap="none" rtlCol="0">
            <a:spAutoFit/>
          </a:bodyPr>
          <a:lstStyle/>
          <a:p>
            <a:r>
              <a:rPr kumimoji="1" lang="zh-CN" altLang="en-US" sz="1200" dirty="0" smtClean="0">
                <a:solidFill>
                  <a:schemeClr val="tx1">
                    <a:lumMod val="50000"/>
                    <a:lumOff val="50000"/>
                  </a:schemeClr>
                </a:solidFill>
              </a:rPr>
              <a:t>拆解</a:t>
            </a:r>
            <a:r>
              <a:rPr kumimoji="1" lang="en-US" altLang="zh-CN" sz="1200" dirty="0" smtClean="0">
                <a:solidFill>
                  <a:schemeClr val="tx1">
                    <a:lumMod val="50000"/>
                    <a:lumOff val="50000"/>
                  </a:schemeClr>
                </a:solidFill>
              </a:rPr>
              <a:t>p</a:t>
            </a:r>
            <a:r>
              <a:rPr kumimoji="1" lang="zh-CN" altLang="en-US" sz="1200" dirty="0" smtClean="0">
                <a:solidFill>
                  <a:schemeClr val="tx1">
                    <a:lumMod val="50000"/>
                    <a:lumOff val="50000"/>
                  </a:schemeClr>
                </a:solidFill>
              </a:rPr>
              <a:t>次项</a:t>
            </a:r>
            <a:endParaRPr kumimoji="1" lang="zh-CN" altLang="en-US" sz="1200" dirty="0">
              <a:solidFill>
                <a:schemeClr val="tx1">
                  <a:lumMod val="50000"/>
                  <a:lumOff val="50000"/>
                </a:schemeClr>
              </a:solidFill>
            </a:endParaRPr>
          </a:p>
        </p:txBody>
      </p:sp>
      <p:sp>
        <p:nvSpPr>
          <p:cNvPr id="37" name="文本框 36"/>
          <p:cNvSpPr txBox="1"/>
          <p:nvPr/>
        </p:nvSpPr>
        <p:spPr>
          <a:xfrm>
            <a:off x="6409407" y="2743701"/>
            <a:ext cx="1107996" cy="276999"/>
          </a:xfrm>
          <a:prstGeom prst="rect">
            <a:avLst/>
          </a:prstGeom>
          <a:noFill/>
        </p:spPr>
        <p:txBody>
          <a:bodyPr wrap="none" rtlCol="0">
            <a:spAutoFit/>
          </a:bodyPr>
          <a:lstStyle/>
          <a:p>
            <a:r>
              <a:rPr kumimoji="1" lang="zh-CN" altLang="en-US" sz="1200" dirty="0" smtClean="0">
                <a:solidFill>
                  <a:schemeClr val="tx1">
                    <a:lumMod val="50000"/>
                    <a:lumOff val="50000"/>
                  </a:schemeClr>
                </a:solidFill>
              </a:rPr>
              <a:t>拉格朗日函数</a:t>
            </a:r>
            <a:endParaRPr kumimoji="1" lang="zh-CN" altLang="en-US" sz="1200" dirty="0">
              <a:solidFill>
                <a:schemeClr val="tx1">
                  <a:lumMod val="50000"/>
                  <a:lumOff val="50000"/>
                </a:schemeClr>
              </a:solidFill>
            </a:endParaRPr>
          </a:p>
        </p:txBody>
      </p:sp>
      <p:sp>
        <p:nvSpPr>
          <p:cNvPr id="38" name="文本框 37"/>
          <p:cNvSpPr txBox="1"/>
          <p:nvPr/>
        </p:nvSpPr>
        <p:spPr>
          <a:xfrm>
            <a:off x="6418966" y="3797799"/>
            <a:ext cx="1266693" cy="276999"/>
          </a:xfrm>
          <a:prstGeom prst="rect">
            <a:avLst/>
          </a:prstGeom>
          <a:noFill/>
        </p:spPr>
        <p:txBody>
          <a:bodyPr wrap="none" rtlCol="0">
            <a:spAutoFit/>
          </a:bodyPr>
          <a:lstStyle/>
          <a:p>
            <a:r>
              <a:rPr kumimoji="1" lang="zh-CN" altLang="en-US" sz="1200" dirty="0" smtClean="0">
                <a:solidFill>
                  <a:schemeClr val="tx1">
                    <a:lumMod val="50000"/>
                    <a:lumOff val="50000"/>
                  </a:schemeClr>
                </a:solidFill>
              </a:rPr>
              <a:t>求偏导</a:t>
            </a:r>
            <a:r>
              <a:rPr kumimoji="1" lang="en-US" altLang="zh-CN" sz="1200" dirty="0" smtClean="0">
                <a:solidFill>
                  <a:schemeClr val="tx1">
                    <a:lumMod val="50000"/>
                    <a:lumOff val="50000"/>
                  </a:schemeClr>
                </a:solidFill>
              </a:rPr>
              <a:t>+KKT</a:t>
            </a:r>
            <a:r>
              <a:rPr kumimoji="1" lang="zh-CN" altLang="en-US" sz="1200" dirty="0" smtClean="0">
                <a:solidFill>
                  <a:schemeClr val="tx1">
                    <a:lumMod val="50000"/>
                    <a:lumOff val="50000"/>
                  </a:schemeClr>
                </a:solidFill>
              </a:rPr>
              <a:t>条件</a:t>
            </a:r>
            <a:endParaRPr kumimoji="1" lang="zh-CN" altLang="en-US" sz="1200" dirty="0">
              <a:solidFill>
                <a:schemeClr val="tx1">
                  <a:lumMod val="50000"/>
                  <a:lumOff val="50000"/>
                </a:schemeClr>
              </a:solidFill>
            </a:endParaRPr>
          </a:p>
        </p:txBody>
      </p:sp>
      <p:sp>
        <p:nvSpPr>
          <p:cNvPr id="47" name="文本框 46"/>
          <p:cNvSpPr txBox="1"/>
          <p:nvPr/>
        </p:nvSpPr>
        <p:spPr>
          <a:xfrm>
            <a:off x="6418965" y="4800326"/>
            <a:ext cx="1415772" cy="276999"/>
          </a:xfrm>
          <a:prstGeom prst="rect">
            <a:avLst/>
          </a:prstGeom>
          <a:noFill/>
        </p:spPr>
        <p:txBody>
          <a:bodyPr wrap="none" rtlCol="0">
            <a:spAutoFit/>
          </a:bodyPr>
          <a:lstStyle/>
          <a:p>
            <a:r>
              <a:rPr kumimoji="1" lang="zh-CN" altLang="en-US" sz="1200" dirty="0" smtClean="0">
                <a:solidFill>
                  <a:schemeClr val="tx1">
                    <a:lumMod val="50000"/>
                    <a:lumOff val="50000"/>
                  </a:schemeClr>
                </a:solidFill>
              </a:rPr>
              <a:t>求原函数对偶形式</a:t>
            </a:r>
            <a:endParaRPr kumimoji="1" lang="zh-CN" altLang="en-US" sz="1200" dirty="0">
              <a:solidFill>
                <a:schemeClr val="tx1">
                  <a:lumMod val="50000"/>
                  <a:lumOff val="50000"/>
                </a:schemeClr>
              </a:solidFill>
            </a:endParaRPr>
          </a:p>
        </p:txBody>
      </p:sp>
      <p:pic>
        <p:nvPicPr>
          <p:cNvPr id="48" name="图片 47"/>
          <p:cNvPicPr/>
          <p:nvPr/>
        </p:nvPicPr>
        <p:blipFill>
          <a:blip r:embed="rId7"/>
          <a:stretch>
            <a:fillRect/>
          </a:stretch>
        </p:blipFill>
        <p:spPr>
          <a:xfrm>
            <a:off x="6859150" y="4074798"/>
            <a:ext cx="1614721" cy="779077"/>
          </a:xfrm>
          <a:prstGeom prst="rect">
            <a:avLst/>
          </a:prstGeom>
        </p:spPr>
      </p:pic>
    </p:spTree>
    <p:extLst>
      <p:ext uri="{BB962C8B-B14F-4D97-AF65-F5344CB8AC3E}">
        <p14:creationId xmlns:p14="http://schemas.microsoft.com/office/powerpoint/2010/main" val="491131105"/>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分类算法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9" name="组合 75"/>
          <p:cNvGrpSpPr/>
          <p:nvPr/>
        </p:nvGrpSpPr>
        <p:grpSpPr>
          <a:xfrm>
            <a:off x="882603" y="2302677"/>
            <a:ext cx="1093895" cy="955612"/>
            <a:chOff x="882603" y="2302677"/>
            <a:chExt cx="1093895" cy="955612"/>
          </a:xfrm>
        </p:grpSpPr>
        <p:sp>
          <p:nvSpPr>
            <p:cNvPr id="30"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6" name="文本框 45"/>
          <p:cNvSpPr txBox="1"/>
          <p:nvPr/>
        </p:nvSpPr>
        <p:spPr>
          <a:xfrm>
            <a:off x="684600" y="3345688"/>
            <a:ext cx="1301826" cy="369332"/>
          </a:xfrm>
          <a:prstGeom prst="rect">
            <a:avLst/>
          </a:prstGeom>
          <a:noFill/>
        </p:spPr>
        <p:txBody>
          <a:bodyPr wrap="square" rtlCol="0">
            <a:spAutoFit/>
          </a:bodyPr>
          <a:lstStyle/>
          <a:p>
            <a:pPr algn="ctr"/>
            <a:r>
              <a:rPr lang="zh-CN" altLang="en-US" b="1" dirty="0" smtClean="0">
                <a:solidFill>
                  <a:srgbClr val="0174AB"/>
                </a:solidFill>
                <a:latin typeface="微软雅黑" panose="020B0503020204020204" pitchFamily="34" charset="-122"/>
                <a:ea typeface="微软雅黑" panose="020B0503020204020204" pitchFamily="34" charset="-122"/>
              </a:rPr>
              <a:t>迭代算法</a:t>
            </a:r>
            <a:endParaRPr lang="zh-HK" altLang="en-US" b="1" dirty="0">
              <a:solidFill>
                <a:srgbClr val="0174AB"/>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34853145"/>
                  </p:ext>
                </p:extLst>
              </p:nvPr>
            </p:nvGraphicFramePr>
            <p:xfrm>
              <a:off x="2607196" y="1825359"/>
              <a:ext cx="5915087" cy="3422520"/>
            </p:xfrm>
            <a:graphic>
              <a:graphicData uri="http://schemas.openxmlformats.org/drawingml/2006/table">
                <a:tbl>
                  <a:tblPr firstRow="1" firstCol="1" bandRow="1">
                    <a:tableStyleId>{5C22544A-7EE6-4342-B048-85BDC9FD1C3A}</a:tableStyleId>
                  </a:tblPr>
                  <a:tblGrid>
                    <a:gridCol w="5915087"/>
                  </a:tblGrid>
                  <a:tr h="508441">
                    <a:tc>
                      <a:txBody>
                        <a:bodyPr/>
                        <a:lstStyle/>
                        <a:p>
                          <a:pPr algn="ctr">
                            <a:spcAft>
                              <a:spcPts val="0"/>
                            </a:spcAft>
                          </a:pPr>
                          <a:r>
                            <a:rPr lang="en-US" sz="1400" b="0" kern="100" dirty="0" smtClean="0">
                              <a:solidFill>
                                <a:schemeClr val="tx1"/>
                              </a:solidFill>
                              <a:effectLst/>
                            </a:rPr>
                            <a:t> </a:t>
                          </a:r>
                          <a:r>
                            <a:rPr lang="zh-CN" sz="1400" b="0" kern="100" dirty="0">
                              <a:solidFill>
                                <a:schemeClr val="tx1"/>
                              </a:solidFill>
                              <a:effectLst/>
                            </a:rPr>
                            <a:t>一个迭代算法解决</a:t>
                          </a:r>
                          <a:r>
                            <a:rPr lang="en-US" sz="1400" b="0" kern="100" dirty="0">
                              <a:solidFill>
                                <a:schemeClr val="tx1"/>
                              </a:solidFill>
                              <a:effectLst/>
                            </a:rPr>
                            <a:t>L2p</a:t>
                          </a:r>
                          <a:r>
                            <a:rPr lang="zh-CN" sz="1400" b="0" kern="100" dirty="0">
                              <a:solidFill>
                                <a:schemeClr val="tx1"/>
                              </a:solidFill>
                              <a:effectLst/>
                            </a:rPr>
                            <a:t>范数距离</a:t>
                          </a:r>
                          <a:r>
                            <a:rPr lang="en-US" sz="1400" b="0" kern="100" dirty="0">
                              <a:solidFill>
                                <a:schemeClr val="tx1"/>
                              </a:solidFill>
                              <a:effectLst/>
                            </a:rPr>
                            <a:t>TWSVM</a:t>
                          </a:r>
                          <a:r>
                            <a:rPr lang="zh-CN" sz="1400" b="0" kern="100" dirty="0">
                              <a:solidFill>
                                <a:schemeClr val="tx1"/>
                              </a:solidFill>
                              <a:effectLst/>
                            </a:rPr>
                            <a:t>问题</a:t>
                          </a:r>
                        </a:p>
                        <a:p>
                          <a:pPr algn="ctr">
                            <a:spcAft>
                              <a:spcPts val="0"/>
                            </a:spcAft>
                          </a:pPr>
                          <a:r>
                            <a:rPr lang="en-US" sz="1400" b="0" kern="100" dirty="0" smtClean="0">
                              <a:solidFill>
                                <a:schemeClr val="tx1"/>
                              </a:solidFill>
                              <a:effectLst/>
                            </a:rPr>
                            <a:t>An </a:t>
                          </a:r>
                          <a:r>
                            <a:rPr lang="en-US" sz="1400" b="0" kern="100" dirty="0">
                              <a:solidFill>
                                <a:schemeClr val="tx1"/>
                              </a:solidFill>
                              <a:effectLst/>
                            </a:rPr>
                            <a:t>iterative algorithm for L2p norm distance TWSVM</a:t>
                          </a:r>
                          <a:endParaRPr lang="zh-CN" sz="1400" b="0" kern="100" dirty="0">
                            <a:solidFill>
                              <a:schemeClr val="tx1"/>
                            </a:solidFill>
                            <a:effectLst/>
                            <a:latin typeface="DengXian" charset="-122"/>
                            <a:ea typeface="DengXian" charset="-122"/>
                            <a:cs typeface="Times New Roman"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95023">
                    <a:tc>
                      <a:txBody>
                        <a:bodyPr/>
                        <a:lstStyle/>
                        <a:p>
                          <a:pPr algn="just">
                            <a:spcAft>
                              <a:spcPts val="0"/>
                            </a:spcAft>
                          </a:pPr>
                          <a:endParaRPr lang="en-US" altLang="zh-CN" sz="1400" b="0" kern="100" dirty="0" smtClean="0">
                            <a:solidFill>
                              <a:schemeClr val="tx1"/>
                            </a:solidFill>
                            <a:effectLst/>
                          </a:endParaRPr>
                        </a:p>
                        <a:p>
                          <a:pPr algn="just">
                            <a:spcAft>
                              <a:spcPts val="0"/>
                            </a:spcAft>
                          </a:pPr>
                          <a:r>
                            <a:rPr lang="zh-CN" sz="1400" b="0" kern="100" dirty="0" smtClean="0">
                              <a:solidFill>
                                <a:schemeClr val="tx1"/>
                              </a:solidFill>
                              <a:effectLst/>
                            </a:rPr>
                            <a:t>输入： 训练数据集</a:t>
                          </a:r>
                          <a14:m>
                            <m:oMath xmlns:m="http://schemas.openxmlformats.org/officeDocument/2006/math">
                              <m:r>
                                <m:rPr>
                                  <m:sty m:val="p"/>
                                </m:rPr>
                                <a:rPr lang="en-US" sz="1400" b="0" kern="100">
                                  <a:solidFill>
                                    <a:schemeClr val="tx1"/>
                                  </a:solidFill>
                                  <a:effectLst/>
                                  <a:latin typeface="Cambria Math" charset="0"/>
                                </a:rPr>
                                <m:t>A</m:t>
                              </m:r>
                              <m:r>
                                <a:rPr lang="en-US" sz="1400" b="0" kern="100">
                                  <a:solidFill>
                                    <a:schemeClr val="tx1"/>
                                  </a:solidFill>
                                  <a:effectLst/>
                                  <a:latin typeface="Cambria Math" charset="0"/>
                                </a:rPr>
                                <m:t>∈</m:t>
                              </m:r>
                              <m:sSup>
                                <m:sSupPr>
                                  <m:ctrlPr>
                                    <a:rPr lang="zh-CN" sz="1400" b="0" i="1" kern="100">
                                      <a:solidFill>
                                        <a:schemeClr val="tx1"/>
                                      </a:solidFill>
                                      <a:effectLst/>
                                      <a:latin typeface="Cambria Math" charset="0"/>
                                    </a:rPr>
                                  </m:ctrlPr>
                                </m:sSupPr>
                                <m:e>
                                  <m:r>
                                    <m:rPr>
                                      <m:sty m:val="p"/>
                                    </m:rPr>
                                    <a:rPr lang="en-US" sz="1400" b="0" kern="100">
                                      <a:solidFill>
                                        <a:schemeClr val="tx1"/>
                                      </a:solidFill>
                                      <a:effectLst/>
                                      <a:latin typeface="Cambria Math" charset="0"/>
                                    </a:rPr>
                                    <m:t>R</m:t>
                                  </m:r>
                                </m:e>
                                <m:sup>
                                  <m:r>
                                    <m:rPr>
                                      <m:sty m:val="p"/>
                                    </m:rPr>
                                    <a:rPr lang="en-US" sz="1400" b="0" kern="100">
                                      <a:solidFill>
                                        <a:schemeClr val="tx1"/>
                                      </a:solidFill>
                                      <a:effectLst/>
                                      <a:latin typeface="Cambria Math" charset="0"/>
                                    </a:rPr>
                                    <m:t>m</m:t>
                                  </m:r>
                                  <m:r>
                                    <a:rPr lang="en-US" sz="1400" b="0" kern="100">
                                      <a:solidFill>
                                        <a:schemeClr val="tx1"/>
                                      </a:solidFill>
                                      <a:effectLst/>
                                      <a:latin typeface="Cambria Math" charset="0"/>
                                    </a:rPr>
                                    <m:t>1×</m:t>
                                  </m:r>
                                  <m:r>
                                    <m:rPr>
                                      <m:sty m:val="p"/>
                                    </m:rPr>
                                    <a:rPr lang="en-US" sz="1400" b="0" kern="100">
                                      <a:solidFill>
                                        <a:schemeClr val="tx1"/>
                                      </a:solidFill>
                                      <a:effectLst/>
                                      <a:latin typeface="Cambria Math" charset="0"/>
                                    </a:rPr>
                                    <m:t>n</m:t>
                                  </m:r>
                                </m:sup>
                              </m:sSup>
                              <m:r>
                                <a:rPr lang="en-US" sz="1400" b="0" kern="100">
                                  <a:solidFill>
                                    <a:schemeClr val="tx1"/>
                                  </a:solidFill>
                                  <a:effectLst/>
                                  <a:latin typeface="Cambria Math" charset="0"/>
                                </a:rPr>
                                <m:t> ,  </m:t>
                              </m:r>
                              <m:r>
                                <m:rPr>
                                  <m:sty m:val="p"/>
                                </m:rPr>
                                <a:rPr lang="en-US" sz="1400" b="0" kern="100">
                                  <a:solidFill>
                                    <a:schemeClr val="tx1"/>
                                  </a:solidFill>
                                  <a:effectLst/>
                                  <a:latin typeface="Cambria Math" charset="0"/>
                                </a:rPr>
                                <m:t>B</m:t>
                              </m:r>
                              <m:r>
                                <a:rPr lang="en-US" sz="1400" b="0" kern="100">
                                  <a:solidFill>
                                    <a:schemeClr val="tx1"/>
                                  </a:solidFill>
                                  <a:effectLst/>
                                  <a:latin typeface="Cambria Math" charset="0"/>
                                </a:rPr>
                                <m:t>∈</m:t>
                              </m:r>
                              <m:sSup>
                                <m:sSupPr>
                                  <m:ctrlPr>
                                    <a:rPr lang="zh-CN" sz="1400" b="0" i="1" kern="100">
                                      <a:solidFill>
                                        <a:schemeClr val="tx1"/>
                                      </a:solidFill>
                                      <a:effectLst/>
                                      <a:latin typeface="Cambria Math" charset="0"/>
                                    </a:rPr>
                                  </m:ctrlPr>
                                </m:sSupPr>
                                <m:e>
                                  <m:r>
                                    <m:rPr>
                                      <m:sty m:val="p"/>
                                    </m:rPr>
                                    <a:rPr lang="en-US" sz="1400" b="0" kern="100">
                                      <a:solidFill>
                                        <a:schemeClr val="tx1"/>
                                      </a:solidFill>
                                      <a:effectLst/>
                                      <a:latin typeface="Cambria Math" charset="0"/>
                                    </a:rPr>
                                    <m:t>R</m:t>
                                  </m:r>
                                </m:e>
                                <m:sup>
                                  <m:r>
                                    <m:rPr>
                                      <m:sty m:val="p"/>
                                    </m:rPr>
                                    <a:rPr lang="en-US" sz="1400" b="0" kern="100">
                                      <a:solidFill>
                                        <a:schemeClr val="tx1"/>
                                      </a:solidFill>
                                      <a:effectLst/>
                                      <a:latin typeface="Cambria Math" charset="0"/>
                                    </a:rPr>
                                    <m:t>m</m:t>
                                  </m:r>
                                  <m:r>
                                    <a:rPr lang="en-US" sz="1400" b="0" kern="100">
                                      <a:solidFill>
                                        <a:schemeClr val="tx1"/>
                                      </a:solidFill>
                                      <a:effectLst/>
                                      <a:latin typeface="Cambria Math" charset="0"/>
                                    </a:rPr>
                                    <m:t>2×</m:t>
                                  </m:r>
                                  <m:r>
                                    <m:rPr>
                                      <m:sty m:val="p"/>
                                    </m:rPr>
                                    <a:rPr lang="en-US" sz="1400" b="0" kern="100">
                                      <a:solidFill>
                                        <a:schemeClr val="tx1"/>
                                      </a:solidFill>
                                      <a:effectLst/>
                                      <a:latin typeface="Cambria Math" charset="0"/>
                                    </a:rPr>
                                    <m:t>n</m:t>
                                  </m:r>
                                </m:sup>
                              </m:sSup>
                            </m:oMath>
                          </a14:m>
                          <a:r>
                            <a:rPr lang="zh-CN" sz="1400" b="0" kern="100" dirty="0">
                              <a:solidFill>
                                <a:schemeClr val="tx1"/>
                              </a:solidFill>
                              <a:effectLst/>
                            </a:rPr>
                            <a:t>，参数</a:t>
                          </a:r>
                          <a14:m>
                            <m:oMath xmlns:m="http://schemas.openxmlformats.org/officeDocument/2006/math">
                              <m:r>
                                <m:rPr>
                                  <m:sty m:val="p"/>
                                </m:rPr>
                                <a:rPr lang="en-US" sz="1400" b="0" kern="100">
                                  <a:solidFill>
                                    <a:schemeClr val="tx1"/>
                                  </a:solidFill>
                                  <a:effectLst/>
                                  <a:latin typeface="Cambria Math" charset="0"/>
                                </a:rPr>
                                <m:t>p</m:t>
                              </m:r>
                              <m:r>
                                <a:rPr lang="en-US" sz="1400" b="0" kern="100">
                                  <a:solidFill>
                                    <a:schemeClr val="tx1"/>
                                  </a:solidFill>
                                  <a:effectLst/>
                                  <a:latin typeface="Cambria Math" charset="0"/>
                                </a:rPr>
                                <m:t>,</m:t>
                              </m:r>
                              <m:r>
                                <m:rPr>
                                  <m:sty m:val="p"/>
                                </m:rPr>
                                <a:rPr lang="en-US" sz="1400" b="0" kern="100">
                                  <a:solidFill>
                                    <a:schemeClr val="tx1"/>
                                  </a:solidFill>
                                  <a:effectLst/>
                                  <a:latin typeface="Cambria Math" charset="0"/>
                                </a:rPr>
                                <m:t>c</m:t>
                              </m:r>
                              <m:r>
                                <a:rPr lang="en-US" sz="1400" b="0" kern="100">
                                  <a:solidFill>
                                    <a:schemeClr val="tx1"/>
                                  </a:solidFill>
                                  <a:effectLst/>
                                  <a:latin typeface="Cambria Math" charset="0"/>
                                </a:rPr>
                                <m:t>1,</m:t>
                              </m:r>
                              <m:r>
                                <m:rPr>
                                  <m:sty m:val="p"/>
                                </m:rPr>
                                <a:rPr lang="en-US" sz="1400" b="0" kern="100">
                                  <a:solidFill>
                                    <a:schemeClr val="tx1"/>
                                  </a:solidFill>
                                  <a:effectLst/>
                                  <a:latin typeface="Cambria Math" charset="0"/>
                                </a:rPr>
                                <m:t>c</m:t>
                              </m:r>
                              <m:r>
                                <a:rPr lang="en-US" sz="1400" b="0" kern="100">
                                  <a:solidFill>
                                    <a:schemeClr val="tx1"/>
                                  </a:solidFill>
                                  <a:effectLst/>
                                  <a:latin typeface="Cambria Math" charset="0"/>
                                </a:rPr>
                                <m:t>2</m:t>
                              </m:r>
                            </m:oMath>
                          </a14:m>
                          <a:r>
                            <a:rPr lang="zh-CN" sz="1400" b="0" kern="100" dirty="0">
                              <a:solidFill>
                                <a:schemeClr val="tx1"/>
                              </a:solidFill>
                              <a:effectLst/>
                            </a:rPr>
                            <a:t>。</a:t>
                          </a:r>
                        </a:p>
                        <a:p>
                          <a:pPr algn="just">
                            <a:spcAft>
                              <a:spcPts val="0"/>
                            </a:spcAft>
                          </a:pPr>
                          <a:r>
                            <a:rPr lang="en-US" sz="1400" b="0" kern="100" dirty="0">
                              <a:solidFill>
                                <a:schemeClr val="tx1"/>
                              </a:solidFill>
                              <a:effectLst/>
                            </a:rPr>
                            <a:t> </a:t>
                          </a:r>
                          <a:endParaRPr lang="zh-CN" sz="1400" b="0" kern="100" dirty="0">
                            <a:solidFill>
                              <a:schemeClr val="tx1"/>
                            </a:solidFill>
                            <a:effectLst/>
                          </a:endParaRPr>
                        </a:p>
                        <a:p>
                          <a:pPr algn="just">
                            <a:spcAft>
                              <a:spcPts val="0"/>
                            </a:spcAft>
                          </a:pPr>
                          <a:r>
                            <a:rPr lang="zh-CN" sz="1400" b="0" kern="100" dirty="0">
                              <a:solidFill>
                                <a:schemeClr val="tx1"/>
                              </a:solidFill>
                              <a:effectLst/>
                            </a:rPr>
                            <a:t>步骤一：计算</a:t>
                          </a:r>
                          <a14:m>
                            <m:oMath xmlns:m="http://schemas.openxmlformats.org/officeDocument/2006/math">
                              <m:r>
                                <m:rPr>
                                  <m:sty m:val="p"/>
                                </m:rPr>
                                <a:rPr lang="en-US" sz="1400" b="0" kern="100">
                                  <a:solidFill>
                                    <a:schemeClr val="tx1"/>
                                  </a:solidFill>
                                  <a:effectLst/>
                                  <a:latin typeface="Cambria Math" charset="0"/>
                                </a:rPr>
                                <m:t>H</m:t>
                              </m:r>
                              <m:r>
                                <a:rPr lang="en-US" sz="1400" b="0" kern="100">
                                  <a:solidFill>
                                    <a:schemeClr val="tx1"/>
                                  </a:solidFill>
                                  <a:effectLst/>
                                  <a:latin typeface="Cambria Math" charset="0"/>
                                </a:rPr>
                                <m:t>∈</m:t>
                              </m:r>
                              <m:sSup>
                                <m:sSupPr>
                                  <m:ctrlPr>
                                    <a:rPr lang="zh-CN" sz="1400" b="0" i="1" kern="100">
                                      <a:solidFill>
                                        <a:schemeClr val="tx1"/>
                                      </a:solidFill>
                                      <a:effectLst/>
                                      <a:latin typeface="Cambria Math" charset="0"/>
                                    </a:rPr>
                                  </m:ctrlPr>
                                </m:sSupPr>
                                <m:e>
                                  <m:r>
                                    <m:rPr>
                                      <m:sty m:val="p"/>
                                    </m:rPr>
                                    <a:rPr lang="en-US" sz="1400" b="0" kern="100">
                                      <a:solidFill>
                                        <a:schemeClr val="tx1"/>
                                      </a:solidFill>
                                      <a:effectLst/>
                                      <a:latin typeface="Cambria Math" charset="0"/>
                                    </a:rPr>
                                    <m:t>R</m:t>
                                  </m:r>
                                </m:e>
                                <m:sup>
                                  <m:r>
                                    <m:rPr>
                                      <m:sty m:val="p"/>
                                    </m:rPr>
                                    <a:rPr lang="en-US" sz="1400" b="0" kern="100">
                                      <a:solidFill>
                                        <a:schemeClr val="tx1"/>
                                      </a:solidFill>
                                      <a:effectLst/>
                                      <a:latin typeface="Cambria Math" charset="0"/>
                                    </a:rPr>
                                    <m:t>m</m:t>
                                  </m:r>
                                  <m:r>
                                    <a:rPr lang="en-US" sz="1400" b="0" kern="100">
                                      <a:solidFill>
                                        <a:schemeClr val="tx1"/>
                                      </a:solidFill>
                                      <a:effectLst/>
                                      <a:latin typeface="Cambria Math" charset="0"/>
                                    </a:rPr>
                                    <m:t>1×</m:t>
                                  </m:r>
                                  <m:d>
                                    <m:dPr>
                                      <m:ctrlPr>
                                        <a:rPr lang="zh-CN" sz="1400" b="0" i="1" kern="100">
                                          <a:solidFill>
                                            <a:schemeClr val="tx1"/>
                                          </a:solidFill>
                                          <a:effectLst/>
                                          <a:latin typeface="Cambria Math" charset="0"/>
                                        </a:rPr>
                                      </m:ctrlPr>
                                    </m:dPr>
                                    <m:e>
                                      <m:r>
                                        <m:rPr>
                                          <m:sty m:val="p"/>
                                        </m:rPr>
                                        <a:rPr lang="en-US" sz="1400" b="0" kern="100">
                                          <a:solidFill>
                                            <a:schemeClr val="tx1"/>
                                          </a:solidFill>
                                          <a:effectLst/>
                                          <a:latin typeface="Cambria Math" charset="0"/>
                                        </a:rPr>
                                        <m:t>n</m:t>
                                      </m:r>
                                      <m:r>
                                        <a:rPr lang="en-US" sz="1400" b="0" kern="100">
                                          <a:solidFill>
                                            <a:schemeClr val="tx1"/>
                                          </a:solidFill>
                                          <a:effectLst/>
                                          <a:latin typeface="Cambria Math" charset="0"/>
                                        </a:rPr>
                                        <m:t>+1</m:t>
                                      </m:r>
                                    </m:e>
                                  </m:d>
                                </m:sup>
                              </m:sSup>
                              <m:r>
                                <a:rPr lang="en-US" sz="1400" b="0" kern="100">
                                  <a:solidFill>
                                    <a:schemeClr val="tx1"/>
                                  </a:solidFill>
                                  <a:effectLst/>
                                  <a:latin typeface="Cambria Math" charset="0"/>
                                </a:rPr>
                                <m:t>  </m:t>
                              </m:r>
                              <m:r>
                                <m:rPr>
                                  <m:sty m:val="p"/>
                                </m:rPr>
                                <a:rPr lang="en-US" sz="1400" b="0" kern="100">
                                  <a:solidFill>
                                    <a:schemeClr val="tx1"/>
                                  </a:solidFill>
                                  <a:effectLst/>
                                  <a:latin typeface="Cambria Math" charset="0"/>
                                </a:rPr>
                                <m:t>G</m:t>
                              </m:r>
                              <m:r>
                                <a:rPr lang="en-US" sz="1400" b="0" kern="100">
                                  <a:solidFill>
                                    <a:schemeClr val="tx1"/>
                                  </a:solidFill>
                                  <a:effectLst/>
                                  <a:latin typeface="Cambria Math" charset="0"/>
                                </a:rPr>
                                <m:t>∈</m:t>
                              </m:r>
                              <m:sSup>
                                <m:sSupPr>
                                  <m:ctrlPr>
                                    <a:rPr lang="zh-CN" sz="1400" b="0" i="1" kern="100">
                                      <a:solidFill>
                                        <a:schemeClr val="tx1"/>
                                      </a:solidFill>
                                      <a:effectLst/>
                                      <a:latin typeface="Cambria Math" charset="0"/>
                                    </a:rPr>
                                  </m:ctrlPr>
                                </m:sSupPr>
                                <m:e>
                                  <m:r>
                                    <m:rPr>
                                      <m:sty m:val="p"/>
                                    </m:rPr>
                                    <a:rPr lang="en-US" sz="1400" b="0" kern="100">
                                      <a:solidFill>
                                        <a:schemeClr val="tx1"/>
                                      </a:solidFill>
                                      <a:effectLst/>
                                      <a:latin typeface="Cambria Math" charset="0"/>
                                    </a:rPr>
                                    <m:t>R</m:t>
                                  </m:r>
                                </m:e>
                                <m:sup>
                                  <m:r>
                                    <m:rPr>
                                      <m:sty m:val="p"/>
                                    </m:rPr>
                                    <a:rPr lang="en-US" sz="1400" b="0" kern="100">
                                      <a:solidFill>
                                        <a:schemeClr val="tx1"/>
                                      </a:solidFill>
                                      <a:effectLst/>
                                      <a:latin typeface="Cambria Math" charset="0"/>
                                    </a:rPr>
                                    <m:t>m</m:t>
                                  </m:r>
                                  <m:r>
                                    <a:rPr lang="en-US" sz="1400" b="0" kern="100">
                                      <a:solidFill>
                                        <a:schemeClr val="tx1"/>
                                      </a:solidFill>
                                      <a:effectLst/>
                                      <a:latin typeface="Cambria Math" charset="0"/>
                                    </a:rPr>
                                    <m:t>2×</m:t>
                                  </m:r>
                                  <m:d>
                                    <m:dPr>
                                      <m:ctrlPr>
                                        <a:rPr lang="zh-CN" sz="1400" b="0" i="1" kern="100">
                                          <a:solidFill>
                                            <a:schemeClr val="tx1"/>
                                          </a:solidFill>
                                          <a:effectLst/>
                                          <a:latin typeface="Cambria Math" charset="0"/>
                                        </a:rPr>
                                      </m:ctrlPr>
                                    </m:dPr>
                                    <m:e>
                                      <m:r>
                                        <m:rPr>
                                          <m:sty m:val="p"/>
                                        </m:rPr>
                                        <a:rPr lang="en-US" sz="1400" b="0" kern="100">
                                          <a:solidFill>
                                            <a:schemeClr val="tx1"/>
                                          </a:solidFill>
                                          <a:effectLst/>
                                          <a:latin typeface="Cambria Math" charset="0"/>
                                        </a:rPr>
                                        <m:t>n</m:t>
                                      </m:r>
                                      <m:r>
                                        <a:rPr lang="en-US" sz="1400" b="0" kern="100">
                                          <a:solidFill>
                                            <a:schemeClr val="tx1"/>
                                          </a:solidFill>
                                          <a:effectLst/>
                                          <a:latin typeface="Cambria Math" charset="0"/>
                                        </a:rPr>
                                        <m:t>+1</m:t>
                                      </m:r>
                                    </m:e>
                                  </m:d>
                                </m:sup>
                              </m:sSup>
                              <m:r>
                                <a:rPr lang="en-US" sz="1400" b="0" kern="100">
                                  <a:solidFill>
                                    <a:schemeClr val="tx1"/>
                                  </a:solidFill>
                                  <a:effectLst/>
                                  <a:latin typeface="Cambria Math" charset="0"/>
                                </a:rPr>
                                <m:t> </m:t>
                              </m:r>
                              <m:r>
                                <m:rPr>
                                  <m:sty m:val="p"/>
                                </m:rPr>
                                <a:rPr lang="en-US" sz="1400" b="0" kern="100">
                                  <a:solidFill>
                                    <a:schemeClr val="tx1"/>
                                  </a:solidFill>
                                  <a:effectLst/>
                                  <a:latin typeface="Cambria Math" charset="0"/>
                                </a:rPr>
                                <m:t>I</m:t>
                              </m:r>
                              <m:r>
                                <a:rPr lang="en-US" sz="1400" b="0" kern="100">
                                  <a:solidFill>
                                    <a:schemeClr val="tx1"/>
                                  </a:solidFill>
                                  <a:effectLst/>
                                  <a:latin typeface="Cambria Math" charset="0"/>
                                </a:rPr>
                                <m:t>∈</m:t>
                              </m:r>
                              <m:sSup>
                                <m:sSupPr>
                                  <m:ctrlPr>
                                    <a:rPr lang="zh-CN" sz="1400" b="0" i="1" kern="100">
                                      <a:solidFill>
                                        <a:schemeClr val="tx1"/>
                                      </a:solidFill>
                                      <a:effectLst/>
                                      <a:latin typeface="Cambria Math" charset="0"/>
                                    </a:rPr>
                                  </m:ctrlPr>
                                </m:sSupPr>
                                <m:e>
                                  <m:r>
                                    <m:rPr>
                                      <m:sty m:val="p"/>
                                    </m:rPr>
                                    <a:rPr lang="en-US" sz="1400" b="0" kern="100">
                                      <a:solidFill>
                                        <a:schemeClr val="tx1"/>
                                      </a:solidFill>
                                      <a:effectLst/>
                                      <a:latin typeface="Cambria Math" charset="0"/>
                                    </a:rPr>
                                    <m:t>R</m:t>
                                  </m:r>
                                </m:e>
                                <m:sup>
                                  <m:d>
                                    <m:dPr>
                                      <m:ctrlPr>
                                        <a:rPr lang="zh-CN" sz="1400" b="0" i="1" kern="100">
                                          <a:solidFill>
                                            <a:schemeClr val="tx1"/>
                                          </a:solidFill>
                                          <a:effectLst/>
                                          <a:latin typeface="Cambria Math" charset="0"/>
                                        </a:rPr>
                                      </m:ctrlPr>
                                    </m:dPr>
                                    <m:e>
                                      <m:r>
                                        <m:rPr>
                                          <m:sty m:val="p"/>
                                        </m:rPr>
                                        <a:rPr lang="en-US" sz="1400" b="0" kern="100">
                                          <a:solidFill>
                                            <a:schemeClr val="tx1"/>
                                          </a:solidFill>
                                          <a:effectLst/>
                                          <a:latin typeface="Cambria Math" charset="0"/>
                                        </a:rPr>
                                        <m:t>n</m:t>
                                      </m:r>
                                      <m:r>
                                        <a:rPr lang="en-US" sz="1400" b="0" kern="100">
                                          <a:solidFill>
                                            <a:schemeClr val="tx1"/>
                                          </a:solidFill>
                                          <a:effectLst/>
                                          <a:latin typeface="Cambria Math" charset="0"/>
                                        </a:rPr>
                                        <m:t>+1</m:t>
                                      </m:r>
                                    </m:e>
                                  </m:d>
                                  <m:r>
                                    <a:rPr lang="en-US" sz="1400" b="0" kern="100">
                                      <a:solidFill>
                                        <a:schemeClr val="tx1"/>
                                      </a:solidFill>
                                      <a:effectLst/>
                                      <a:latin typeface="Cambria Math" charset="0"/>
                                    </a:rPr>
                                    <m:t>×</m:t>
                                  </m:r>
                                  <m:d>
                                    <m:dPr>
                                      <m:ctrlPr>
                                        <a:rPr lang="zh-CN" sz="1400" b="0" i="1" kern="100">
                                          <a:solidFill>
                                            <a:schemeClr val="tx1"/>
                                          </a:solidFill>
                                          <a:effectLst/>
                                          <a:latin typeface="Cambria Math" charset="0"/>
                                        </a:rPr>
                                      </m:ctrlPr>
                                    </m:dPr>
                                    <m:e>
                                      <m:r>
                                        <m:rPr>
                                          <m:sty m:val="p"/>
                                        </m:rPr>
                                        <a:rPr lang="en-US" sz="1400" b="0" kern="100">
                                          <a:solidFill>
                                            <a:schemeClr val="tx1"/>
                                          </a:solidFill>
                                          <a:effectLst/>
                                          <a:latin typeface="Cambria Math" charset="0"/>
                                        </a:rPr>
                                        <m:t>n</m:t>
                                      </m:r>
                                      <m:r>
                                        <a:rPr lang="en-US" sz="1400" b="0" kern="100">
                                          <a:solidFill>
                                            <a:schemeClr val="tx1"/>
                                          </a:solidFill>
                                          <a:effectLst/>
                                          <a:latin typeface="Cambria Math" charset="0"/>
                                        </a:rPr>
                                        <m:t>+1</m:t>
                                      </m:r>
                                    </m:e>
                                  </m:d>
                                </m:sup>
                              </m:sSup>
                            </m:oMath>
                          </a14:m>
                          <a:endParaRPr lang="zh-CN" sz="1400" b="0" kern="100" dirty="0">
                            <a:solidFill>
                              <a:schemeClr val="tx1"/>
                            </a:solidFill>
                            <a:effectLst/>
                          </a:endParaRPr>
                        </a:p>
                        <a:p>
                          <a:pPr algn="just">
                            <a:spcAft>
                              <a:spcPts val="0"/>
                            </a:spcAft>
                          </a:pPr>
                          <a:r>
                            <a:rPr lang="zh-CN" sz="1400" b="0" kern="100" dirty="0">
                              <a:solidFill>
                                <a:schemeClr val="tx1"/>
                              </a:solidFill>
                              <a:effectLst/>
                            </a:rPr>
                            <a:t>步骤二：初始化向量</a:t>
                          </a:r>
                          <a14:m>
                            <m:oMath xmlns:m="http://schemas.openxmlformats.org/officeDocument/2006/math">
                              <m:r>
                                <m:rPr>
                                  <m:sty m:val="p"/>
                                </m:rPr>
                                <a:rPr lang="en-US" sz="1400" b="0" kern="100">
                                  <a:solidFill>
                                    <a:schemeClr val="tx1"/>
                                  </a:solidFill>
                                  <a:effectLst/>
                                  <a:latin typeface="Cambria Math" charset="0"/>
                                </a:rPr>
                                <m:t>u</m:t>
                              </m:r>
                              <m:r>
                                <a:rPr lang="en-US" sz="1400" b="0" kern="100">
                                  <a:solidFill>
                                    <a:schemeClr val="tx1"/>
                                  </a:solidFill>
                                  <a:effectLst/>
                                  <a:latin typeface="Cambria Math" charset="0"/>
                                </a:rPr>
                                <m:t>∈</m:t>
                              </m:r>
                              <m:sSup>
                                <m:sSupPr>
                                  <m:ctrlPr>
                                    <a:rPr lang="zh-CN" sz="1400" b="0" i="1" kern="100">
                                      <a:solidFill>
                                        <a:schemeClr val="tx1"/>
                                      </a:solidFill>
                                      <a:effectLst/>
                                      <a:latin typeface="Cambria Math" charset="0"/>
                                    </a:rPr>
                                  </m:ctrlPr>
                                </m:sSupPr>
                                <m:e>
                                  <m:r>
                                    <m:rPr>
                                      <m:sty m:val="p"/>
                                    </m:rPr>
                                    <a:rPr lang="en-US" sz="1400" b="0" kern="100">
                                      <a:solidFill>
                                        <a:schemeClr val="tx1"/>
                                      </a:solidFill>
                                      <a:effectLst/>
                                      <a:latin typeface="Cambria Math" charset="0"/>
                                    </a:rPr>
                                    <m:t>R</m:t>
                                  </m:r>
                                </m:e>
                                <m:sup>
                                  <m:d>
                                    <m:dPr>
                                      <m:ctrlPr>
                                        <a:rPr lang="zh-CN" sz="1400" b="0" i="1" kern="100">
                                          <a:solidFill>
                                            <a:schemeClr val="tx1"/>
                                          </a:solidFill>
                                          <a:effectLst/>
                                          <a:latin typeface="Cambria Math" charset="0"/>
                                        </a:rPr>
                                      </m:ctrlPr>
                                    </m:dPr>
                                    <m:e>
                                      <m:r>
                                        <m:rPr>
                                          <m:sty m:val="p"/>
                                        </m:rPr>
                                        <a:rPr lang="en-US" sz="1400" b="0" kern="100">
                                          <a:solidFill>
                                            <a:schemeClr val="tx1"/>
                                          </a:solidFill>
                                          <a:effectLst/>
                                          <a:latin typeface="Cambria Math" charset="0"/>
                                        </a:rPr>
                                        <m:t>n</m:t>
                                      </m:r>
                                      <m:r>
                                        <a:rPr lang="en-US" sz="1400" b="0" kern="100">
                                          <a:solidFill>
                                            <a:schemeClr val="tx1"/>
                                          </a:solidFill>
                                          <a:effectLst/>
                                          <a:latin typeface="Cambria Math" charset="0"/>
                                        </a:rPr>
                                        <m:t>+1</m:t>
                                      </m:r>
                                    </m:e>
                                  </m:d>
                                  <m:r>
                                    <a:rPr lang="en-US" sz="1400" b="0" kern="100">
                                      <a:solidFill>
                                        <a:schemeClr val="tx1"/>
                                      </a:solidFill>
                                      <a:effectLst/>
                                      <a:latin typeface="Cambria Math" charset="0"/>
                                    </a:rPr>
                                    <m:t>×1</m:t>
                                  </m:r>
                                </m:sup>
                              </m:sSup>
                            </m:oMath>
                          </a14:m>
                          <a:r>
                            <a:rPr lang="zh-CN" sz="1400" b="0" kern="100" dirty="0">
                              <a:solidFill>
                                <a:schemeClr val="tx1"/>
                              </a:solidFill>
                              <a:effectLst/>
                            </a:rPr>
                            <a:t>。</a:t>
                          </a:r>
                        </a:p>
                        <a:p>
                          <a:pPr algn="just">
                            <a:spcAft>
                              <a:spcPts val="0"/>
                            </a:spcAft>
                          </a:pPr>
                          <a:r>
                            <a:rPr lang="zh-CN" sz="1400" b="0" kern="100" dirty="0">
                              <a:solidFill>
                                <a:schemeClr val="tx1"/>
                              </a:solidFill>
                              <a:effectLst/>
                            </a:rPr>
                            <a:t>循环至收敛</a:t>
                          </a:r>
                        </a:p>
                        <a:p>
                          <a:pPr algn="just">
                            <a:spcAft>
                              <a:spcPts val="0"/>
                            </a:spcAft>
                          </a:pPr>
                          <a:r>
                            <a:rPr lang="zh-CN" altLang="en-US" sz="1400" b="0" kern="100" dirty="0" smtClean="0">
                              <a:solidFill>
                                <a:schemeClr val="tx1"/>
                              </a:solidFill>
                              <a:effectLst/>
                            </a:rPr>
                            <a:t>         </a:t>
                          </a:r>
                          <a:r>
                            <a:rPr lang="zh-CN" sz="1400" b="0" kern="100" dirty="0" smtClean="0">
                              <a:solidFill>
                                <a:schemeClr val="tx1"/>
                              </a:solidFill>
                              <a:effectLst/>
                            </a:rPr>
                            <a:t>步骤</a:t>
                          </a:r>
                          <a:r>
                            <a:rPr lang="zh-CN" sz="1400" b="0" kern="100" dirty="0">
                              <a:solidFill>
                                <a:schemeClr val="tx1"/>
                              </a:solidFill>
                              <a:effectLst/>
                            </a:rPr>
                            <a:t>三：计算</a:t>
                          </a:r>
                          <a14:m>
                            <m:oMath xmlns:m="http://schemas.openxmlformats.org/officeDocument/2006/math">
                              <m:r>
                                <m:rPr>
                                  <m:sty m:val="p"/>
                                </m:rPr>
                                <a:rPr lang="en-US" sz="1400" b="0" kern="100">
                                  <a:solidFill>
                                    <a:schemeClr val="tx1"/>
                                  </a:solidFill>
                                  <a:effectLst/>
                                  <a:latin typeface="Cambria Math" charset="0"/>
                                </a:rPr>
                                <m:t>ς</m:t>
                              </m:r>
                              <m:r>
                                <a:rPr lang="en-US" sz="1400" b="0" kern="100">
                                  <a:solidFill>
                                    <a:schemeClr val="tx1"/>
                                  </a:solidFill>
                                  <a:effectLst/>
                                  <a:latin typeface="Cambria Math" charset="0"/>
                                </a:rPr>
                                <m:t>= </m:t>
                              </m:r>
                              <m:sSubSup>
                                <m:sSubSupPr>
                                  <m:ctrlPr>
                                    <a:rPr lang="zh-CN" sz="1400" b="0" i="1" kern="100">
                                      <a:solidFill>
                                        <a:schemeClr val="tx1"/>
                                      </a:solidFill>
                                      <a:effectLst/>
                                      <a:latin typeface="Cambria Math" charset="0"/>
                                    </a:rPr>
                                  </m:ctrlPr>
                                </m:sSubSupPr>
                                <m:e>
                                  <m:d>
                                    <m:dPr>
                                      <m:begChr m:val="‖"/>
                                      <m:endChr m:val="‖"/>
                                      <m:ctrlPr>
                                        <a:rPr lang="zh-CN" sz="1400" b="0" i="1" kern="100">
                                          <a:solidFill>
                                            <a:schemeClr val="tx1"/>
                                          </a:solidFill>
                                          <a:effectLst/>
                                          <a:latin typeface="Cambria Math" charset="0"/>
                                        </a:rPr>
                                      </m:ctrlPr>
                                    </m:dPr>
                                    <m:e>
                                      <m:r>
                                        <m:rPr>
                                          <m:sty m:val="p"/>
                                        </m:rPr>
                                        <a:rPr lang="en-US" sz="1400" b="0" kern="100">
                                          <a:solidFill>
                                            <a:schemeClr val="tx1"/>
                                          </a:solidFill>
                                          <a:effectLst/>
                                          <a:latin typeface="Cambria Math" charset="0"/>
                                        </a:rPr>
                                        <m:t>H</m:t>
                                      </m:r>
                                      <m:sSup>
                                        <m:sSupPr>
                                          <m:ctrlPr>
                                            <a:rPr lang="zh-CN" sz="1400" b="0" i="1" kern="100">
                                              <a:solidFill>
                                                <a:schemeClr val="tx1"/>
                                              </a:solidFill>
                                              <a:effectLst/>
                                              <a:latin typeface="Cambria Math" charset="0"/>
                                            </a:rPr>
                                          </m:ctrlPr>
                                        </m:sSupPr>
                                        <m:e>
                                          <m:r>
                                            <m:rPr>
                                              <m:sty m:val="p"/>
                                            </m:rPr>
                                            <a:rPr lang="en-US" sz="1400" b="0" kern="100">
                                              <a:solidFill>
                                                <a:schemeClr val="tx1"/>
                                              </a:solidFill>
                                              <a:effectLst/>
                                              <a:latin typeface="Cambria Math" charset="0"/>
                                            </a:rPr>
                                            <m:t>u</m:t>
                                          </m:r>
                                        </m:e>
                                        <m:sup>
                                          <m:r>
                                            <m:rPr>
                                              <m:sty m:val="p"/>
                                            </m:rPr>
                                            <a:rPr lang="en-US" sz="1400" b="0" kern="100">
                                              <a:solidFill>
                                                <a:schemeClr val="tx1"/>
                                              </a:solidFill>
                                              <a:effectLst/>
                                              <a:latin typeface="Cambria Math" charset="0"/>
                                            </a:rPr>
                                            <m:t>T</m:t>
                                          </m:r>
                                        </m:sup>
                                      </m:sSup>
                                    </m:e>
                                  </m:d>
                                </m:e>
                                <m:sub>
                                  <m:r>
                                    <a:rPr lang="en-US" sz="1400" b="0" kern="100">
                                      <a:solidFill>
                                        <a:schemeClr val="tx1"/>
                                      </a:solidFill>
                                      <a:effectLst/>
                                      <a:latin typeface="Cambria Math" charset="0"/>
                                    </a:rPr>
                                    <m:t>2</m:t>
                                  </m:r>
                                </m:sub>
                                <m:sup>
                                  <m:r>
                                    <m:rPr>
                                      <m:sty m:val="p"/>
                                    </m:rPr>
                                    <a:rPr lang="en-US" sz="1400" b="0" kern="100">
                                      <a:solidFill>
                                        <a:schemeClr val="tx1"/>
                                      </a:solidFill>
                                      <a:effectLst/>
                                      <a:latin typeface="Cambria Math" charset="0"/>
                                    </a:rPr>
                                    <m:t>p</m:t>
                                  </m:r>
                                  <m:r>
                                    <a:rPr lang="en-US" sz="1400" b="0" kern="100">
                                      <a:solidFill>
                                        <a:schemeClr val="tx1"/>
                                      </a:solidFill>
                                      <a:effectLst/>
                                      <a:latin typeface="Cambria Math" charset="0"/>
                                    </a:rPr>
                                    <m:t>−2</m:t>
                                  </m:r>
                                </m:sup>
                              </m:sSubSup>
                            </m:oMath>
                          </a14:m>
                          <a:r>
                            <a:rPr lang="zh-CN" sz="1400" b="0" kern="100" dirty="0">
                              <a:solidFill>
                                <a:schemeClr val="tx1"/>
                              </a:solidFill>
                              <a:effectLst/>
                            </a:rPr>
                            <a:t>。</a:t>
                          </a:r>
                        </a:p>
                        <a:p>
                          <a:pPr algn="just">
                            <a:spcAft>
                              <a:spcPts val="0"/>
                            </a:spcAft>
                          </a:pPr>
                          <a:r>
                            <a:rPr lang="zh-CN" altLang="en-US" sz="1400" b="0" kern="100" dirty="0" smtClean="0">
                              <a:solidFill>
                                <a:schemeClr val="tx1"/>
                              </a:solidFill>
                              <a:effectLst/>
                            </a:rPr>
                            <a:t>         </a:t>
                          </a:r>
                          <a:r>
                            <a:rPr lang="zh-CN" sz="1400" b="0" kern="100" dirty="0" smtClean="0">
                              <a:solidFill>
                                <a:schemeClr val="tx1"/>
                              </a:solidFill>
                              <a:effectLst/>
                            </a:rPr>
                            <a:t>步骤</a:t>
                          </a:r>
                          <a:r>
                            <a:rPr lang="zh-CN" sz="1400" b="0" kern="100" dirty="0">
                              <a:solidFill>
                                <a:schemeClr val="tx1"/>
                              </a:solidFill>
                              <a:effectLst/>
                            </a:rPr>
                            <a:t>四：通过公式</a:t>
                          </a:r>
                          <a:r>
                            <a:rPr lang="en-US" sz="1400" b="0" kern="100" dirty="0">
                              <a:solidFill>
                                <a:schemeClr val="tx1"/>
                              </a:solidFill>
                              <a:effectLst/>
                            </a:rPr>
                            <a:t>(66)</a:t>
                          </a:r>
                          <a:r>
                            <a:rPr lang="zh-CN" sz="1400" b="0" kern="100" dirty="0">
                              <a:solidFill>
                                <a:schemeClr val="tx1"/>
                              </a:solidFill>
                              <a:effectLst/>
                            </a:rPr>
                            <a:t>计算拉格朗日乘子</a:t>
                          </a:r>
                          <a14:m>
                            <m:oMath xmlns:m="http://schemas.openxmlformats.org/officeDocument/2006/math">
                              <m:r>
                                <m:rPr>
                                  <m:sty m:val="p"/>
                                </m:rPr>
                                <a:rPr lang="en-US" sz="1400" b="0" kern="100">
                                  <a:solidFill>
                                    <a:schemeClr val="tx1"/>
                                  </a:solidFill>
                                  <a:effectLst/>
                                  <a:latin typeface="Cambria Math" charset="0"/>
                                </a:rPr>
                                <m:t>α</m:t>
                              </m:r>
                            </m:oMath>
                          </a14:m>
                          <a:r>
                            <a:rPr lang="zh-CN" sz="1400" b="0" kern="100" dirty="0">
                              <a:solidFill>
                                <a:schemeClr val="tx1"/>
                              </a:solidFill>
                              <a:effectLst/>
                            </a:rPr>
                            <a:t>。</a:t>
                          </a:r>
                        </a:p>
                        <a:p>
                          <a:pPr algn="just">
                            <a:spcAft>
                              <a:spcPts val="0"/>
                            </a:spcAft>
                          </a:pPr>
                          <a:r>
                            <a:rPr lang="zh-CN" altLang="en-US" sz="1400" b="0" kern="100" dirty="0" smtClean="0">
                              <a:solidFill>
                                <a:schemeClr val="tx1"/>
                              </a:solidFill>
                              <a:effectLst/>
                            </a:rPr>
                            <a:t>         </a:t>
                          </a:r>
                          <a:r>
                            <a:rPr lang="zh-CN" sz="1400" b="0" kern="100" dirty="0" smtClean="0">
                              <a:solidFill>
                                <a:schemeClr val="tx1"/>
                              </a:solidFill>
                              <a:effectLst/>
                            </a:rPr>
                            <a:t>步骤</a:t>
                          </a:r>
                          <a:r>
                            <a:rPr lang="zh-CN" sz="1400" b="0" kern="100" dirty="0">
                              <a:solidFill>
                                <a:schemeClr val="tx1"/>
                              </a:solidFill>
                              <a:effectLst/>
                            </a:rPr>
                            <a:t>五：更新</a:t>
                          </a:r>
                          <a14:m>
                            <m:oMath xmlns:m="http://schemas.openxmlformats.org/officeDocument/2006/math">
                              <m:r>
                                <m:rPr>
                                  <m:sty m:val="p"/>
                                </m:rPr>
                                <a:rPr lang="en-US" sz="1400" b="0" kern="100">
                                  <a:solidFill>
                                    <a:schemeClr val="tx1"/>
                                  </a:solidFill>
                                  <a:effectLst/>
                                  <a:latin typeface="Cambria Math" charset="0"/>
                                </a:rPr>
                                <m:t>u</m:t>
                              </m:r>
                            </m:oMath>
                          </a14:m>
                          <a:r>
                            <a:rPr lang="zh-CN" sz="1400" b="0" kern="100" dirty="0">
                              <a:solidFill>
                                <a:schemeClr val="tx1"/>
                              </a:solidFill>
                              <a:effectLst/>
                            </a:rPr>
                            <a:t>，如果需要添加正则项。</a:t>
                          </a:r>
                        </a:p>
                        <a:p>
                          <a:pPr algn="just">
                            <a:spcAft>
                              <a:spcPts val="0"/>
                            </a:spcAft>
                          </a:pPr>
                          <a:r>
                            <a:rPr lang="zh-CN" sz="1400" b="0" kern="100" dirty="0">
                              <a:solidFill>
                                <a:schemeClr val="tx1"/>
                              </a:solidFill>
                              <a:effectLst/>
                            </a:rPr>
                            <a:t>结束循环</a:t>
                          </a:r>
                        </a:p>
                        <a:p>
                          <a:pPr algn="just">
                            <a:spcAft>
                              <a:spcPts val="0"/>
                            </a:spcAft>
                          </a:pPr>
                          <a:r>
                            <a:rPr lang="en-US" sz="1400" b="0" kern="100" dirty="0">
                              <a:solidFill>
                                <a:schemeClr val="tx1"/>
                              </a:solidFill>
                              <a:effectLst/>
                            </a:rPr>
                            <a:t> </a:t>
                          </a:r>
                          <a:endParaRPr lang="zh-CN" sz="1400" b="0" kern="100" dirty="0">
                            <a:solidFill>
                              <a:schemeClr val="tx1"/>
                            </a:solidFill>
                            <a:effectLst/>
                          </a:endParaRPr>
                        </a:p>
                        <a:p>
                          <a:pPr algn="just">
                            <a:spcAft>
                              <a:spcPts val="0"/>
                            </a:spcAft>
                          </a:pPr>
                          <a:r>
                            <a:rPr lang="zh-CN" sz="1400" b="0" kern="100" dirty="0">
                              <a:solidFill>
                                <a:schemeClr val="tx1"/>
                              </a:solidFill>
                              <a:effectLst/>
                            </a:rPr>
                            <a:t>输出：</a:t>
                          </a:r>
                          <a14:m>
                            <m:oMath xmlns:m="http://schemas.openxmlformats.org/officeDocument/2006/math">
                              <m:r>
                                <m:rPr>
                                  <m:sty m:val="p"/>
                                </m:rPr>
                                <a:rPr lang="en-US" sz="1400" b="0" kern="100">
                                  <a:solidFill>
                                    <a:schemeClr val="tx1"/>
                                  </a:solidFill>
                                  <a:effectLst/>
                                  <a:latin typeface="Cambria Math" charset="0"/>
                                </a:rPr>
                                <m:t>u</m:t>
                              </m:r>
                              <m:r>
                                <a:rPr lang="en-US" sz="1400" b="0" kern="100">
                                  <a:solidFill>
                                    <a:schemeClr val="tx1"/>
                                  </a:solidFill>
                                  <a:effectLst/>
                                  <a:latin typeface="Cambria Math" charset="0"/>
                                </a:rPr>
                                <m:t>∈</m:t>
                              </m:r>
                              <m:sSup>
                                <m:sSupPr>
                                  <m:ctrlPr>
                                    <a:rPr lang="zh-CN" sz="1400" b="0" i="1" kern="100">
                                      <a:solidFill>
                                        <a:schemeClr val="tx1"/>
                                      </a:solidFill>
                                      <a:effectLst/>
                                      <a:latin typeface="Cambria Math" charset="0"/>
                                    </a:rPr>
                                  </m:ctrlPr>
                                </m:sSupPr>
                                <m:e>
                                  <m:r>
                                    <m:rPr>
                                      <m:sty m:val="p"/>
                                    </m:rPr>
                                    <a:rPr lang="en-US" sz="1400" b="0" kern="100">
                                      <a:solidFill>
                                        <a:schemeClr val="tx1"/>
                                      </a:solidFill>
                                      <a:effectLst/>
                                      <a:latin typeface="Cambria Math" charset="0"/>
                                    </a:rPr>
                                    <m:t>R</m:t>
                                  </m:r>
                                </m:e>
                                <m:sup>
                                  <m:d>
                                    <m:dPr>
                                      <m:ctrlPr>
                                        <a:rPr lang="zh-CN" sz="1400" b="0" i="1" kern="100">
                                          <a:solidFill>
                                            <a:schemeClr val="tx1"/>
                                          </a:solidFill>
                                          <a:effectLst/>
                                          <a:latin typeface="Cambria Math" charset="0"/>
                                        </a:rPr>
                                      </m:ctrlPr>
                                    </m:dPr>
                                    <m:e>
                                      <m:r>
                                        <m:rPr>
                                          <m:sty m:val="p"/>
                                        </m:rPr>
                                        <a:rPr lang="en-US" sz="1400" b="0" kern="100">
                                          <a:solidFill>
                                            <a:schemeClr val="tx1"/>
                                          </a:solidFill>
                                          <a:effectLst/>
                                          <a:latin typeface="Cambria Math" charset="0"/>
                                        </a:rPr>
                                        <m:t>n</m:t>
                                      </m:r>
                                      <m:r>
                                        <a:rPr lang="en-US" sz="1400" b="0" kern="100">
                                          <a:solidFill>
                                            <a:schemeClr val="tx1"/>
                                          </a:solidFill>
                                          <a:effectLst/>
                                          <a:latin typeface="Cambria Math" charset="0"/>
                                        </a:rPr>
                                        <m:t>+1</m:t>
                                      </m:r>
                                    </m:e>
                                  </m:d>
                                  <m:r>
                                    <a:rPr lang="en-US" sz="1400" b="0" kern="100">
                                      <a:solidFill>
                                        <a:schemeClr val="tx1"/>
                                      </a:solidFill>
                                      <a:effectLst/>
                                      <a:latin typeface="Cambria Math" charset="0"/>
                                    </a:rPr>
                                    <m:t>×1</m:t>
                                  </m:r>
                                </m:sup>
                              </m:sSup>
                            </m:oMath>
                          </a14:m>
                          <a:endParaRPr lang="zh-CN" sz="1400" b="0" kern="100" dirty="0">
                            <a:solidFill>
                              <a:schemeClr val="tx1"/>
                            </a:solidFill>
                            <a:effectLst/>
                          </a:endParaRPr>
                        </a:p>
                        <a:p>
                          <a:pPr algn="just">
                            <a:spcAft>
                              <a:spcPts val="0"/>
                            </a:spcAft>
                          </a:pPr>
                          <a:r>
                            <a:rPr lang="en-US" sz="1400" b="0" kern="100" dirty="0">
                              <a:solidFill>
                                <a:schemeClr val="tx1"/>
                              </a:solidFill>
                              <a:effectLst/>
                            </a:rPr>
                            <a:t> </a:t>
                          </a:r>
                          <a:endParaRPr lang="zh-CN" sz="1400" b="0" kern="100" dirty="0">
                            <a:solidFill>
                              <a:schemeClr val="tx1"/>
                            </a:solidFill>
                            <a:effectLst/>
                            <a:latin typeface="DengXian" charset="-122"/>
                            <a:ea typeface="DengXian" charset="-122"/>
                            <a:cs typeface="Times New Roman"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34853145"/>
                  </p:ext>
                </p:extLst>
              </p:nvPr>
            </p:nvGraphicFramePr>
            <p:xfrm>
              <a:off x="2607196" y="1825359"/>
              <a:ext cx="5915087" cy="3486591"/>
            </p:xfrm>
            <a:graphic>
              <a:graphicData uri="http://schemas.openxmlformats.org/drawingml/2006/table">
                <a:tbl>
                  <a:tblPr firstRow="1" firstCol="1" bandRow="1">
                    <a:tableStyleId>{5C22544A-7EE6-4342-B048-85BDC9FD1C3A}</a:tableStyleId>
                  </a:tblPr>
                  <a:tblGrid>
                    <a:gridCol w="5915087"/>
                  </a:tblGrid>
                  <a:tr h="508441">
                    <a:tc>
                      <a:txBody>
                        <a:bodyPr/>
                        <a:lstStyle/>
                        <a:p>
                          <a:pPr algn="ctr">
                            <a:spcAft>
                              <a:spcPts val="0"/>
                            </a:spcAft>
                          </a:pPr>
                          <a:r>
                            <a:rPr lang="en-US" sz="1400" b="0" kern="100" dirty="0" smtClean="0">
                              <a:solidFill>
                                <a:schemeClr val="tx1"/>
                              </a:solidFill>
                              <a:effectLst/>
                            </a:rPr>
                            <a:t> </a:t>
                          </a:r>
                          <a:r>
                            <a:rPr lang="zh-CN" sz="1400" b="0" kern="100" dirty="0">
                              <a:solidFill>
                                <a:schemeClr val="tx1"/>
                              </a:solidFill>
                              <a:effectLst/>
                            </a:rPr>
                            <a:t>一个迭代算法解决</a:t>
                          </a:r>
                          <a:r>
                            <a:rPr lang="en-US" sz="1400" b="0" kern="100" dirty="0">
                              <a:solidFill>
                                <a:schemeClr val="tx1"/>
                              </a:solidFill>
                              <a:effectLst/>
                            </a:rPr>
                            <a:t>L2p</a:t>
                          </a:r>
                          <a:r>
                            <a:rPr lang="zh-CN" sz="1400" b="0" kern="100" dirty="0">
                              <a:solidFill>
                                <a:schemeClr val="tx1"/>
                              </a:solidFill>
                              <a:effectLst/>
                            </a:rPr>
                            <a:t>范数距离</a:t>
                          </a:r>
                          <a:r>
                            <a:rPr lang="en-US" sz="1400" b="0" kern="100" dirty="0">
                              <a:solidFill>
                                <a:schemeClr val="tx1"/>
                              </a:solidFill>
                              <a:effectLst/>
                            </a:rPr>
                            <a:t>TWSVM</a:t>
                          </a:r>
                          <a:r>
                            <a:rPr lang="zh-CN" sz="1400" b="0" kern="100" dirty="0">
                              <a:solidFill>
                                <a:schemeClr val="tx1"/>
                              </a:solidFill>
                              <a:effectLst/>
                            </a:rPr>
                            <a:t>问题</a:t>
                          </a:r>
                        </a:p>
                        <a:p>
                          <a:pPr algn="ctr">
                            <a:spcAft>
                              <a:spcPts val="0"/>
                            </a:spcAft>
                          </a:pPr>
                          <a:r>
                            <a:rPr lang="en-US" sz="1400" b="0" kern="100" dirty="0" smtClean="0">
                              <a:solidFill>
                                <a:schemeClr val="tx1"/>
                              </a:solidFill>
                              <a:effectLst/>
                            </a:rPr>
                            <a:t>An </a:t>
                          </a:r>
                          <a:r>
                            <a:rPr lang="en-US" sz="1400" b="0" kern="100" dirty="0">
                              <a:solidFill>
                                <a:schemeClr val="tx1"/>
                              </a:solidFill>
                              <a:effectLst/>
                            </a:rPr>
                            <a:t>iterative algorithm for L2p norm distance TWSVM</a:t>
                          </a:r>
                          <a:endParaRPr lang="zh-CN" sz="1400" b="0" kern="100" dirty="0">
                            <a:solidFill>
                              <a:schemeClr val="tx1"/>
                            </a:solidFill>
                            <a:effectLst/>
                            <a:latin typeface="DengXian" charset="-122"/>
                            <a:ea typeface="DengXian" charset="-122"/>
                            <a:cs typeface="Times New Roman"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8150">
                    <a:tc>
                      <a:txBody>
                        <a:bodyPr/>
                        <a:lstStyle/>
                        <a:p>
                          <a:endParaRPr lang="zh-CN"/>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3" t="-19427" r="-206" b="-409"/>
                          </a:stretch>
                        </a:blipFill>
                      </a:tcPr>
                    </a:tc>
                  </a:tr>
                </a:tbl>
              </a:graphicData>
            </a:graphic>
          </p:graphicFrame>
        </mc:Fallback>
      </mc:AlternateContent>
      <p:sp>
        <p:nvSpPr>
          <p:cNvPr id="3" name="Rectangle 1"/>
          <p:cNvSpPr>
            <a:spLocks noChangeArrowheads="1"/>
          </p:cNvSpPr>
          <p:nvPr/>
        </p:nvSpPr>
        <p:spPr bwMode="auto">
          <a:xfrm>
            <a:off x="1939925" y="2816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02254471"/>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分类算法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9" name="组合 75"/>
          <p:cNvGrpSpPr/>
          <p:nvPr/>
        </p:nvGrpSpPr>
        <p:grpSpPr>
          <a:xfrm>
            <a:off x="882603" y="2302677"/>
            <a:ext cx="1093895" cy="955612"/>
            <a:chOff x="882603" y="2302677"/>
            <a:chExt cx="1093895" cy="955612"/>
          </a:xfrm>
        </p:grpSpPr>
        <p:sp>
          <p:nvSpPr>
            <p:cNvPr id="30"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6" name="文本框 45"/>
          <p:cNvSpPr txBox="1"/>
          <p:nvPr/>
        </p:nvSpPr>
        <p:spPr>
          <a:xfrm>
            <a:off x="684600" y="3345688"/>
            <a:ext cx="1301826" cy="369332"/>
          </a:xfrm>
          <a:prstGeom prst="rect">
            <a:avLst/>
          </a:prstGeom>
          <a:noFill/>
        </p:spPr>
        <p:txBody>
          <a:bodyPr wrap="square" rtlCol="0">
            <a:spAutoFit/>
          </a:bodyPr>
          <a:lstStyle/>
          <a:p>
            <a:pPr algn="ctr"/>
            <a:r>
              <a:rPr lang="zh-CN" altLang="en-US" b="1" dirty="0" smtClean="0">
                <a:solidFill>
                  <a:srgbClr val="0174AB"/>
                </a:solidFill>
                <a:latin typeface="微软雅黑" panose="020B0503020204020204" pitchFamily="34" charset="-122"/>
                <a:ea typeface="微软雅黑" panose="020B0503020204020204" pitchFamily="34" charset="-122"/>
              </a:rPr>
              <a:t>收敛证明</a:t>
            </a:r>
            <a:endParaRPr lang="zh-HK" altLang="en-US" b="1" dirty="0">
              <a:solidFill>
                <a:srgbClr val="0174AB"/>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2382038" y="1418702"/>
                <a:ext cx="6143776" cy="338554"/>
              </a:xfrm>
              <a:prstGeom prst="rect">
                <a:avLst/>
              </a:prstGeom>
            </p:spPr>
            <p:txBody>
              <a:bodyPr wrap="square">
                <a:spAutoFit/>
              </a:bodyPr>
              <a:lstStyle/>
              <a:p>
                <a:r>
                  <a:rPr lang="zh-CN" altLang="en-US" sz="1600" dirty="0" smtClean="0">
                    <a:solidFill>
                      <a:schemeClr val="accent3"/>
                    </a:solidFill>
                    <a:latin typeface="+mn-ea"/>
                    <a:cs typeface="Times New Roman" charset="0"/>
                  </a:rPr>
                  <a:t>定理：</a:t>
                </a:r>
                <a:r>
                  <a:rPr lang="zh-CN" altLang="zh-CN" sz="1600" dirty="0" smtClean="0">
                    <a:solidFill>
                      <a:schemeClr val="accent3"/>
                    </a:solidFill>
                    <a:latin typeface="+mn-ea"/>
                    <a:cs typeface="Times New Roman" charset="0"/>
                  </a:rPr>
                  <a:t>对于</a:t>
                </a:r>
                <a:r>
                  <a:rPr lang="zh-CN" altLang="zh-CN" sz="1600" dirty="0">
                    <a:solidFill>
                      <a:schemeClr val="accent3"/>
                    </a:solidFill>
                    <a:latin typeface="+mn-ea"/>
                    <a:cs typeface="Times New Roman" charset="0"/>
                  </a:rPr>
                  <a:t>任意非零向量</a:t>
                </a:r>
                <a14:m>
                  <m:oMath xmlns:m="http://schemas.openxmlformats.org/officeDocument/2006/math">
                    <m:r>
                      <m:rPr>
                        <m:sty m:val="p"/>
                      </m:rPr>
                      <a:rPr lang="en-US" altLang="zh-CN" sz="1600">
                        <a:solidFill>
                          <a:schemeClr val="accent3"/>
                        </a:solidFill>
                        <a:latin typeface="Cambria Math" charset="0"/>
                        <a:cs typeface="Times New Roman" charset="0"/>
                      </a:rPr>
                      <m:t>u</m:t>
                    </m:r>
                    <m:r>
                      <a:rPr lang="en-US" altLang="zh-CN" sz="1600">
                        <a:solidFill>
                          <a:schemeClr val="accent3"/>
                        </a:solidFill>
                        <a:latin typeface="Cambria Math" charset="0"/>
                        <a:cs typeface="Times New Roman" charset="0"/>
                      </a:rPr>
                      <m:t>,</m:t>
                    </m:r>
                    <m:r>
                      <m:rPr>
                        <m:sty m:val="p"/>
                      </m:rPr>
                      <a:rPr lang="en-US" altLang="zh-CN" sz="1600">
                        <a:solidFill>
                          <a:schemeClr val="accent3"/>
                        </a:solidFill>
                        <a:latin typeface="Cambria Math" charset="0"/>
                        <a:cs typeface="Times New Roman" charset="0"/>
                      </a:rPr>
                      <m:t>v</m:t>
                    </m:r>
                  </m:oMath>
                </a14:m>
                <a:r>
                  <a:rPr lang="en-US" altLang="zh-CN" sz="1600" dirty="0">
                    <a:solidFill>
                      <a:schemeClr val="accent3"/>
                    </a:solidFill>
                    <a:effectLst/>
                    <a:latin typeface="+mn-ea"/>
                    <a:cs typeface="Times New Roman" charset="0"/>
                  </a:rPr>
                  <a:t>,</a:t>
                </a:r>
                <a:r>
                  <a:rPr lang="zh-CN" altLang="zh-CN" sz="1600" dirty="0">
                    <a:solidFill>
                      <a:schemeClr val="accent3"/>
                    </a:solidFill>
                    <a:latin typeface="+mn-ea"/>
                    <a:cs typeface="Times New Roman" charset="0"/>
                  </a:rPr>
                  <a:t>当</a:t>
                </a:r>
                <a14:m>
                  <m:oMath xmlns:m="http://schemas.openxmlformats.org/officeDocument/2006/math">
                    <m:r>
                      <a:rPr lang="en-US" altLang="zh-CN" sz="1600">
                        <a:solidFill>
                          <a:schemeClr val="accent3"/>
                        </a:solidFill>
                        <a:latin typeface="Cambria Math" charset="0"/>
                        <a:cs typeface="Times New Roman" charset="0"/>
                      </a:rPr>
                      <m:t>0&lt;</m:t>
                    </m:r>
                    <m:r>
                      <m:rPr>
                        <m:sty m:val="p"/>
                      </m:rPr>
                      <a:rPr lang="en-US" altLang="zh-CN" sz="1600">
                        <a:solidFill>
                          <a:schemeClr val="accent3"/>
                        </a:solidFill>
                        <a:latin typeface="Cambria Math" charset="0"/>
                        <a:cs typeface="Times New Roman" charset="0"/>
                      </a:rPr>
                      <m:t>p</m:t>
                    </m:r>
                    <m:r>
                      <a:rPr lang="en-US" altLang="zh-CN" sz="1600">
                        <a:solidFill>
                          <a:schemeClr val="accent3"/>
                        </a:solidFill>
                        <a:latin typeface="Cambria Math" charset="0"/>
                        <a:cs typeface="Times New Roman" charset="0"/>
                      </a:rPr>
                      <m:t>≤2</m:t>
                    </m:r>
                  </m:oMath>
                </a14:m>
                <a:r>
                  <a:rPr lang="en-US" altLang="zh-CN" sz="1600" dirty="0" smtClean="0">
                    <a:solidFill>
                      <a:schemeClr val="accent3"/>
                    </a:solidFill>
                    <a:effectLst/>
                    <a:latin typeface="+mn-ea"/>
                    <a:cs typeface="Times New Roman" charset="0"/>
                  </a:rPr>
                  <a:t>,</a:t>
                </a:r>
                <a:r>
                  <a:rPr lang="zh-CN" altLang="en-US" sz="1600" dirty="0" smtClean="0">
                    <a:solidFill>
                      <a:schemeClr val="accent3"/>
                    </a:solidFill>
                    <a:latin typeface="+mn-ea"/>
                    <a:cs typeface="Times New Roman" charset="0"/>
                  </a:rPr>
                  <a:t>有</a:t>
                </a:r>
                <a:endParaRPr lang="zh-CN" altLang="en-US" sz="1600" dirty="0">
                  <a:solidFill>
                    <a:schemeClr val="accent3"/>
                  </a:solidFill>
                  <a:latin typeface="+mn-ea"/>
                </a:endParaRPr>
              </a:p>
            </p:txBody>
          </p:sp>
        </mc:Choice>
        <mc:Fallback xmlns="">
          <p:sp>
            <p:nvSpPr>
              <p:cNvPr id="2" name="矩形 1"/>
              <p:cNvSpPr>
                <a:spLocks noRot="1" noChangeAspect="1" noMove="1" noResize="1" noEditPoints="1" noAdjustHandles="1" noChangeArrowheads="1" noChangeShapeType="1" noTextEdit="1"/>
              </p:cNvSpPr>
              <p:nvPr/>
            </p:nvSpPr>
            <p:spPr>
              <a:xfrm>
                <a:off x="2382038" y="1418702"/>
                <a:ext cx="6143776" cy="338554"/>
              </a:xfrm>
              <a:prstGeom prst="rect">
                <a:avLst/>
              </a:prstGeom>
              <a:blipFill rotWithShape="0">
                <a:blip r:embed="rId2"/>
                <a:stretch>
                  <a:fillRect l="-595" t="-7273" b="-21818"/>
                </a:stretch>
              </a:blipFill>
            </p:spPr>
            <p:txBody>
              <a:bodyPr/>
              <a:lstStyle/>
              <a:p>
                <a:r>
                  <a:rPr lang="zh-CN" altLang="en-US">
                    <a:noFill/>
                  </a:rPr>
                  <a:t> </a:t>
                </a:r>
              </a:p>
            </p:txBody>
          </p:sp>
        </mc:Fallback>
      </mc:AlternateContent>
      <p:pic>
        <p:nvPicPr>
          <p:cNvPr id="31" name="图片 30"/>
          <p:cNvPicPr/>
          <p:nvPr/>
        </p:nvPicPr>
        <p:blipFill>
          <a:blip r:embed="rId3"/>
          <a:stretch>
            <a:fillRect/>
          </a:stretch>
        </p:blipFill>
        <p:spPr>
          <a:xfrm>
            <a:off x="2682139" y="1780372"/>
            <a:ext cx="3203506" cy="619741"/>
          </a:xfrm>
          <a:prstGeom prst="rect">
            <a:avLst/>
          </a:prstGeom>
        </p:spPr>
      </p:pic>
      <p:pic>
        <p:nvPicPr>
          <p:cNvPr id="26" name="图片 25"/>
          <p:cNvPicPr/>
          <p:nvPr/>
        </p:nvPicPr>
        <p:blipFill>
          <a:blip r:embed="rId4"/>
          <a:stretch>
            <a:fillRect/>
          </a:stretch>
        </p:blipFill>
        <p:spPr>
          <a:xfrm>
            <a:off x="2682139" y="2640858"/>
            <a:ext cx="3600692" cy="546672"/>
          </a:xfrm>
          <a:prstGeom prst="rect">
            <a:avLst/>
          </a:prstGeom>
        </p:spPr>
      </p:pic>
      <p:sp>
        <p:nvSpPr>
          <p:cNvPr id="3" name="下箭头 2"/>
          <p:cNvSpPr/>
          <p:nvPr/>
        </p:nvSpPr>
        <p:spPr>
          <a:xfrm>
            <a:off x="4224270" y="2400113"/>
            <a:ext cx="244699" cy="218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555409" y="3407283"/>
            <a:ext cx="2031325" cy="338554"/>
          </a:xfrm>
          <a:prstGeom prst="rect">
            <a:avLst/>
          </a:prstGeom>
          <a:noFill/>
        </p:spPr>
        <p:txBody>
          <a:bodyPr wrap="none" rtlCol="0">
            <a:spAutoFit/>
          </a:bodyPr>
          <a:lstStyle/>
          <a:p>
            <a:r>
              <a:rPr kumimoji="1" lang="zh-CN" altLang="en-US" sz="1600" dirty="0" smtClean="0">
                <a:solidFill>
                  <a:schemeClr val="accent3"/>
                </a:solidFill>
              </a:rPr>
              <a:t>根据目标函数可得：</a:t>
            </a:r>
            <a:endParaRPr kumimoji="1" lang="zh-CN" altLang="en-US" sz="1600" dirty="0">
              <a:solidFill>
                <a:schemeClr val="accent3"/>
              </a:solidFill>
            </a:endParaRPr>
          </a:p>
        </p:txBody>
      </p:sp>
      <p:pic>
        <p:nvPicPr>
          <p:cNvPr id="32" name="图片 31"/>
          <p:cNvPicPr/>
          <p:nvPr/>
        </p:nvPicPr>
        <p:blipFill>
          <a:blip r:embed="rId5"/>
          <a:stretch>
            <a:fillRect/>
          </a:stretch>
        </p:blipFill>
        <p:spPr>
          <a:xfrm>
            <a:off x="2682139" y="3926203"/>
            <a:ext cx="3851899" cy="536993"/>
          </a:xfrm>
          <a:prstGeom prst="rect">
            <a:avLst/>
          </a:prstGeom>
        </p:spPr>
      </p:pic>
      <p:sp>
        <p:nvSpPr>
          <p:cNvPr id="18" name="左大括号 17"/>
          <p:cNvSpPr/>
          <p:nvPr/>
        </p:nvSpPr>
        <p:spPr>
          <a:xfrm>
            <a:off x="2253803" y="2859549"/>
            <a:ext cx="301606" cy="1409282"/>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9" name="右弧形箭头 18"/>
          <p:cNvSpPr/>
          <p:nvPr/>
        </p:nvSpPr>
        <p:spPr>
          <a:xfrm>
            <a:off x="1668823" y="3472689"/>
            <a:ext cx="743273" cy="23582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20" name="图片 19"/>
          <p:cNvPicPr>
            <a:picLocks noChangeAspect="1"/>
          </p:cNvPicPr>
          <p:nvPr/>
        </p:nvPicPr>
        <p:blipFill>
          <a:blip r:embed="rId6"/>
          <a:stretch>
            <a:fillRect/>
          </a:stretch>
        </p:blipFill>
        <p:spPr>
          <a:xfrm>
            <a:off x="2682139" y="5295608"/>
            <a:ext cx="3550960" cy="727837"/>
          </a:xfrm>
          <a:prstGeom prst="rect">
            <a:avLst/>
          </a:prstGeom>
        </p:spPr>
      </p:pic>
      <p:sp>
        <p:nvSpPr>
          <p:cNvPr id="21" name="矩形 20"/>
          <p:cNvSpPr/>
          <p:nvPr/>
        </p:nvSpPr>
        <p:spPr>
          <a:xfrm>
            <a:off x="7015759" y="2443977"/>
            <a:ext cx="535724" cy="923330"/>
          </a:xfrm>
          <a:prstGeom prst="rect">
            <a:avLst/>
          </a:prstGeom>
          <a:noFill/>
        </p:spPr>
        <p:txBody>
          <a:bodyPr wrap="none" lIns="91440" tIns="45720" rIns="91440" bIns="45720">
            <a:spAutoFit/>
          </a:bodyPr>
          <a:lstStyle/>
          <a:p>
            <a:pPr algn="ctr"/>
            <a:r>
              <a:rPr lang="en-US" altLang="zh-CN" sz="5400" b="0" cap="none" spc="0" smtClean="0">
                <a:ln w="0"/>
                <a:solidFill>
                  <a:schemeClr val="accent1"/>
                </a:solidFill>
                <a:effectLst>
                  <a:outerShdw blurRad="38100" dist="25400" dir="5400000" algn="ctr" rotWithShape="0">
                    <a:srgbClr val="6E747A">
                      <a:alpha val="43000"/>
                    </a:srgbClr>
                  </a:outerShdw>
                </a:effectLst>
              </a:rPr>
              <a:t>1</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6" name="矩形 35"/>
          <p:cNvSpPr/>
          <p:nvPr/>
        </p:nvSpPr>
        <p:spPr>
          <a:xfrm>
            <a:off x="7015759" y="3715020"/>
            <a:ext cx="535724"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2</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35212495"/>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分类算法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6" name="直接连接符 26"/>
          <p:cNvCxnSpPr/>
          <p:nvPr/>
        </p:nvCxnSpPr>
        <p:spPr>
          <a:xfrm>
            <a:off x="4691410" y="2031390"/>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pic>
        <p:nvPicPr>
          <p:cNvPr id="27" name="图片 26"/>
          <p:cNvPicPr/>
          <p:nvPr/>
        </p:nvPicPr>
        <p:blipFill>
          <a:blip r:embed="rId2" cstate="print">
            <a:extLst>
              <a:ext uri="{28A0092B-C50C-407E-A947-70E740481C1C}">
                <a14:useLocalDpi xmlns:a14="http://schemas.microsoft.com/office/drawing/2010/main" val="0"/>
              </a:ext>
            </a:extLst>
          </a:blip>
          <a:stretch>
            <a:fillRect/>
          </a:stretch>
        </p:blipFill>
        <p:spPr>
          <a:xfrm>
            <a:off x="812860" y="1522138"/>
            <a:ext cx="2806103" cy="2367282"/>
          </a:xfrm>
          <a:prstGeom prst="rect">
            <a:avLst/>
          </a:prstGeom>
        </p:spPr>
      </p:pic>
      <p:pic>
        <p:nvPicPr>
          <p:cNvPr id="28" name="图片 27"/>
          <p:cNvPicPr/>
          <p:nvPr/>
        </p:nvPicPr>
        <p:blipFill>
          <a:blip r:embed="rId3" cstate="print">
            <a:extLst>
              <a:ext uri="{28A0092B-C50C-407E-A947-70E740481C1C}">
                <a14:useLocalDpi xmlns:a14="http://schemas.microsoft.com/office/drawing/2010/main" val="0"/>
              </a:ext>
            </a:extLst>
          </a:blip>
          <a:stretch>
            <a:fillRect/>
          </a:stretch>
        </p:blipFill>
        <p:spPr>
          <a:xfrm>
            <a:off x="812860" y="3681773"/>
            <a:ext cx="2806103" cy="2268266"/>
          </a:xfrm>
          <a:prstGeom prst="rect">
            <a:avLst/>
          </a:prstGeom>
        </p:spPr>
      </p:pic>
      <p:sp>
        <p:nvSpPr>
          <p:cNvPr id="31" name="文本框 30"/>
          <p:cNvSpPr txBox="1"/>
          <p:nvPr/>
        </p:nvSpPr>
        <p:spPr>
          <a:xfrm>
            <a:off x="1358686" y="1148697"/>
            <a:ext cx="1432956" cy="338554"/>
          </a:xfrm>
          <a:prstGeom prst="rect">
            <a:avLst/>
          </a:prstGeom>
          <a:noFill/>
        </p:spPr>
        <p:txBody>
          <a:bodyPr wrap="none" rtlCol="0">
            <a:spAutoFit/>
          </a:bodyPr>
          <a:lstStyle/>
          <a:p>
            <a:pPr algn="ctr"/>
            <a:r>
              <a:rPr lang="en-US" altLang="zh-CN" sz="1600" dirty="0"/>
              <a:t>(</a:t>
            </a:r>
            <a:r>
              <a:rPr lang="zh-CN" altLang="zh-CN" sz="1600" dirty="0"/>
              <a:t>传统</a:t>
            </a:r>
            <a:r>
              <a:rPr lang="en-US" altLang="zh-CN" sz="1600" dirty="0"/>
              <a:t>TWSVM)</a:t>
            </a:r>
            <a:r>
              <a:rPr lang="zh-CN" altLang="zh-CN" sz="1600" dirty="0"/>
              <a:t> </a:t>
            </a:r>
            <a:endParaRPr kumimoji="1" lang="zh-CN" altLang="en-US" sz="1600" dirty="0"/>
          </a:p>
        </p:txBody>
      </p:sp>
      <p:sp>
        <p:nvSpPr>
          <p:cNvPr id="32" name="矩形 31"/>
          <p:cNvSpPr/>
          <p:nvPr/>
        </p:nvSpPr>
        <p:spPr>
          <a:xfrm>
            <a:off x="979576" y="5950039"/>
            <a:ext cx="2191177" cy="338554"/>
          </a:xfrm>
          <a:prstGeom prst="rect">
            <a:avLst/>
          </a:prstGeom>
        </p:spPr>
        <p:txBody>
          <a:bodyPr wrap="none">
            <a:spAutoFit/>
          </a:bodyPr>
          <a:lstStyle/>
          <a:p>
            <a:r>
              <a:rPr lang="en-US" altLang="zh-CN" sz="1600" dirty="0">
                <a:latin typeface="黑体" charset="-122"/>
                <a:cs typeface="Times New Roman" charset="0"/>
              </a:rPr>
              <a:t>(L2p</a:t>
            </a:r>
            <a:r>
              <a:rPr lang="zh-CN" altLang="zh-CN" sz="1600" dirty="0">
                <a:ea typeface="黑体" charset="-122"/>
                <a:cs typeface="Times New Roman" charset="0"/>
              </a:rPr>
              <a:t>范数距离</a:t>
            </a:r>
            <a:r>
              <a:rPr lang="en-US" altLang="zh-CN" sz="1600" dirty="0">
                <a:ea typeface="黑体" charset="-122"/>
                <a:cs typeface="Times New Roman" charset="0"/>
              </a:rPr>
              <a:t>TWSVM)</a:t>
            </a:r>
            <a:r>
              <a:rPr lang="zh-CN" altLang="zh-CN" sz="1600" dirty="0"/>
              <a:t> </a:t>
            </a:r>
            <a:endParaRPr lang="zh-CN" altLang="en-US" sz="1600" dirty="0"/>
          </a:p>
        </p:txBody>
      </p:sp>
      <p:sp>
        <p:nvSpPr>
          <p:cNvPr id="33" name="文本框 32"/>
          <p:cNvSpPr txBox="1"/>
          <p:nvPr/>
        </p:nvSpPr>
        <p:spPr>
          <a:xfrm>
            <a:off x="5089932" y="1934797"/>
            <a:ext cx="3345981" cy="369332"/>
          </a:xfrm>
          <a:prstGeom prst="rect">
            <a:avLst/>
          </a:prstGeom>
          <a:noFill/>
        </p:spPr>
        <p:txBody>
          <a:bodyPr wrap="none" rtlCol="0">
            <a:spAutoFit/>
          </a:bodyPr>
          <a:lstStyle/>
          <a:p>
            <a:r>
              <a:rPr kumimoji="1" lang="zh-CN" altLang="en-US" dirty="0" smtClean="0"/>
              <a:t>实验一：</a:t>
            </a:r>
            <a:r>
              <a:rPr kumimoji="1" lang="en-US" altLang="zh-CN" dirty="0" smtClean="0"/>
              <a:t>XOR</a:t>
            </a:r>
            <a:r>
              <a:rPr kumimoji="1" lang="zh-CN" altLang="en-US" dirty="0" smtClean="0"/>
              <a:t>噪声数据平面偏移</a:t>
            </a:r>
            <a:endParaRPr kumimoji="1" lang="zh-CN" altLang="en-US" dirty="0"/>
          </a:p>
        </p:txBody>
      </p:sp>
      <p:sp>
        <p:nvSpPr>
          <p:cNvPr id="34" name="文本框 33"/>
          <p:cNvSpPr txBox="1"/>
          <p:nvPr/>
        </p:nvSpPr>
        <p:spPr>
          <a:xfrm>
            <a:off x="5203315" y="3081607"/>
            <a:ext cx="3425530" cy="923330"/>
          </a:xfrm>
          <a:prstGeom prst="rect">
            <a:avLst/>
          </a:prstGeom>
          <a:noFill/>
        </p:spPr>
        <p:txBody>
          <a:bodyPr wrap="square" rtlCol="0">
            <a:spAutoFit/>
          </a:bodyPr>
          <a:lstStyle/>
          <a:p>
            <a:r>
              <a:rPr kumimoji="1" lang="zh-CN" altLang="en-US" dirty="0" smtClean="0"/>
              <a:t>由图可见，再加入相同的野值数据下，</a:t>
            </a:r>
            <a:r>
              <a:rPr kumimoji="1" lang="en-US" altLang="zh-CN" dirty="0" smtClean="0"/>
              <a:t>L2p</a:t>
            </a:r>
            <a:r>
              <a:rPr kumimoji="1" lang="zh-CN" altLang="en-US" dirty="0" smtClean="0"/>
              <a:t>范数距离</a:t>
            </a:r>
            <a:r>
              <a:rPr kumimoji="1" lang="en-US" altLang="zh-CN" dirty="0" smtClean="0"/>
              <a:t>TWSVM</a:t>
            </a:r>
            <a:r>
              <a:rPr kumimoji="1" lang="zh-CN" altLang="en-US" dirty="0" smtClean="0"/>
              <a:t>的分类面偏移远小于传统的</a:t>
            </a:r>
            <a:r>
              <a:rPr kumimoji="1" lang="en-US" altLang="zh-CN" dirty="0" smtClean="0"/>
              <a:t>TWSVM</a:t>
            </a:r>
            <a:r>
              <a:rPr kumimoji="1" lang="zh-CN" altLang="en-US" dirty="0" smtClean="0"/>
              <a:t>。</a:t>
            </a:r>
            <a:endParaRPr kumimoji="1" lang="zh-CN" altLang="en-US" dirty="0"/>
          </a:p>
        </p:txBody>
      </p:sp>
    </p:spTree>
    <p:extLst>
      <p:ext uri="{BB962C8B-B14F-4D97-AF65-F5344CB8AC3E}">
        <p14:creationId xmlns:p14="http://schemas.microsoft.com/office/powerpoint/2010/main" val="300384760"/>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分类算法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936542472"/>
              </p:ext>
            </p:extLst>
          </p:nvPr>
        </p:nvGraphicFramePr>
        <p:xfrm>
          <a:off x="770052" y="1519707"/>
          <a:ext cx="7253487" cy="4986700"/>
        </p:xfrm>
        <a:graphic>
          <a:graphicData uri="http://schemas.openxmlformats.org/drawingml/2006/table">
            <a:tbl>
              <a:tblPr firstRow="1" firstCol="1" bandRow="1">
                <a:tableStyleId>{5C22544A-7EE6-4342-B048-85BDC9FD1C3A}</a:tableStyleId>
              </a:tblPr>
              <a:tblGrid>
                <a:gridCol w="997393"/>
                <a:gridCol w="1002106"/>
                <a:gridCol w="1137186"/>
                <a:gridCol w="1003677"/>
                <a:gridCol w="1087709"/>
                <a:gridCol w="1138757"/>
                <a:gridCol w="886659"/>
              </a:tblGrid>
              <a:tr h="231820">
                <a:tc>
                  <a:txBody>
                    <a:bodyPr/>
                    <a:lstStyle/>
                    <a:p>
                      <a:pPr algn="ctr">
                        <a:spcAft>
                          <a:spcPts val="0"/>
                        </a:spcAft>
                      </a:pPr>
                      <a:endParaRPr lang="zh-CN" sz="1000" kern="100" dirty="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1050" kern="100" dirty="0">
                          <a:solidFill>
                            <a:srgbClr val="000000"/>
                          </a:solidFill>
                          <a:effectLst/>
                          <a:latin typeface="宋体" charset="-122"/>
                          <a:ea typeface="DengXian" charset="-122"/>
                          <a:cs typeface="Times New Roman" charset="0"/>
                        </a:rPr>
                        <a:t>L2pTWSVM</a:t>
                      </a:r>
                      <a:endParaRPr lang="zh-CN" sz="1200" kern="100" dirty="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solidFill>
                            <a:srgbClr val="000000"/>
                          </a:solidFill>
                          <a:effectLst/>
                          <a:latin typeface="宋体" charset="-122"/>
                          <a:ea typeface="DengXian" charset="-122"/>
                          <a:cs typeface="Times New Roman" charset="0"/>
                        </a:rPr>
                        <a:t>L1GEP</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solidFill>
                            <a:srgbClr val="000000"/>
                          </a:solidFill>
                          <a:effectLst/>
                          <a:latin typeface="宋体" charset="-122"/>
                          <a:ea typeface="DengXian" charset="-122"/>
                          <a:cs typeface="Times New Roman" charset="0"/>
                        </a:rPr>
                        <a:t>TWSVM</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dirty="0">
                          <a:solidFill>
                            <a:srgbClr val="000000"/>
                          </a:solidFill>
                          <a:effectLst/>
                          <a:latin typeface="宋体" charset="-122"/>
                          <a:ea typeface="DengXian" charset="-122"/>
                          <a:cs typeface="Times New Roman" charset="0"/>
                        </a:rPr>
                        <a:t>SVM</a:t>
                      </a:r>
                      <a:endParaRPr lang="zh-CN" sz="1200" kern="100" dirty="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dirty="0">
                          <a:solidFill>
                            <a:srgbClr val="000000"/>
                          </a:solidFill>
                          <a:effectLst/>
                          <a:latin typeface="宋体" charset="-122"/>
                          <a:ea typeface="DengXian" charset="-122"/>
                          <a:cs typeface="Times New Roman" charset="0"/>
                        </a:rPr>
                        <a:t>GEPSVM</a:t>
                      </a:r>
                      <a:endParaRPr lang="zh-CN" sz="1200" kern="100" dirty="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dirty="0">
                          <a:solidFill>
                            <a:srgbClr val="000000"/>
                          </a:solidFill>
                          <a:effectLst/>
                          <a:latin typeface="宋体" charset="-122"/>
                          <a:ea typeface="DengXian" charset="-122"/>
                          <a:cs typeface="Times New Roman" charset="0"/>
                        </a:rPr>
                        <a:t>NLPTSVM</a:t>
                      </a:r>
                      <a:endParaRPr lang="zh-CN" sz="1200" kern="100" dirty="0">
                        <a:effectLst/>
                        <a:latin typeface="DengXian" charset="-122"/>
                        <a:ea typeface="DengXian" charset="-122"/>
                        <a:cs typeface="Times New Roman" charset="0"/>
                      </a:endParaRPr>
                    </a:p>
                  </a:txBody>
                  <a:tcPr marL="68580" marR="68580" marT="0" marB="0" anchor="ctr">
                    <a:noFill/>
                  </a:tcPr>
                </a:tc>
              </a:tr>
              <a:tr h="364254">
                <a:tc>
                  <a:txBody>
                    <a:bodyPr/>
                    <a:lstStyle/>
                    <a:p>
                      <a:pPr algn="just">
                        <a:spcAft>
                          <a:spcPts val="0"/>
                        </a:spcAft>
                      </a:pPr>
                      <a:r>
                        <a:rPr lang="en-US" sz="900" kern="100" dirty="0">
                          <a:solidFill>
                            <a:schemeClr val="tx1"/>
                          </a:solidFill>
                          <a:effectLst/>
                        </a:rPr>
                        <a:t>heart</a:t>
                      </a:r>
                      <a:endParaRPr lang="zh-CN" sz="1000" kern="100" dirty="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0.84±2.77</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0.1623</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dirty="0">
                          <a:solidFill>
                            <a:schemeClr val="tx1">
                              <a:lumMod val="75000"/>
                              <a:lumOff val="25000"/>
                            </a:schemeClr>
                          </a:solidFill>
                          <a:effectLst/>
                          <a:latin typeface="+mn-ea"/>
                          <a:ea typeface="+mn-ea"/>
                        </a:rPr>
                        <a:t>0.78±5.56</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0.0132</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0.0720</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0.82±3.95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0.0071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0.5675</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0.82±3.00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0.9383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0.4698</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0.79±4.38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0.7859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0.1113</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0.67±2.48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0.0427</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5.97e-5</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dirty="0" err="1">
                          <a:solidFill>
                            <a:schemeClr val="tx1"/>
                          </a:solidFill>
                          <a:effectLst/>
                        </a:rPr>
                        <a:t>australian</a:t>
                      </a:r>
                      <a:endParaRPr lang="zh-CN" sz="1000" kern="100" dirty="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0.84±2.52</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1.2176</a:t>
                      </a:r>
                      <a:endParaRPr lang="zh-CN" sz="800" kern="100">
                        <a:solidFill>
                          <a:schemeClr val="tx1">
                            <a:lumMod val="75000"/>
                            <a:lumOff val="25000"/>
                          </a:schemeClr>
                        </a:solidFill>
                        <a:effectLst/>
                        <a:latin typeface="+mn-ea"/>
                        <a:ea typeface="+mn-ea"/>
                      </a:endParaRPr>
                    </a:p>
                    <a:p>
                      <a:pPr algn="ctr">
                        <a:spcAft>
                          <a:spcPts val="0"/>
                        </a:spcAft>
                      </a:pPr>
                      <a:r>
                        <a:rPr lang="en-US" sz="800" kern="100">
                          <a:solidFill>
                            <a:schemeClr val="tx1">
                              <a:lumMod val="75000"/>
                              <a:lumOff val="25000"/>
                            </a:schemeClr>
                          </a:solidFill>
                          <a:effectLst/>
                          <a:latin typeface="+mn-ea"/>
                          <a:ea typeface="+mn-ea"/>
                        </a:rPr>
                        <a:t>—</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0.67±4.96</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0.0211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8.62e-6</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0.84±4.00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0.1180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0.8613</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0.85±1.65</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8.1210</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0.6857</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a:solidFill>
                            <a:schemeClr val="tx1">
                              <a:lumMod val="75000"/>
                              <a:lumOff val="25000"/>
                            </a:schemeClr>
                          </a:solidFill>
                          <a:effectLst/>
                          <a:latin typeface="+mn-ea"/>
                          <a:ea typeface="+mn-ea"/>
                        </a:rPr>
                        <a:t>0.66±4.66</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1.0614</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1.65e-6</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0.57±3.06</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0.8684</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2.55e-7</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pima</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0.76±3.82</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1.1706</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dirty="0">
                          <a:solidFill>
                            <a:schemeClr val="tx1">
                              <a:lumMod val="75000"/>
                              <a:lumOff val="25000"/>
                            </a:schemeClr>
                          </a:solidFill>
                          <a:effectLst/>
                          <a:latin typeface="+mn-ea"/>
                          <a:ea typeface="+mn-ea"/>
                        </a:rPr>
                        <a:t>0.75±4.05</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0.0137</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0.5455</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0.75±2.30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0.0412</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0.5268</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0.75±3.43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1.8497</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0.5713</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0.74±4.24</a:t>
                      </a:r>
                      <a:endParaRPr lang="zh-CN" sz="800" kern="100">
                        <a:solidFill>
                          <a:schemeClr val="tx1">
                            <a:lumMod val="75000"/>
                            <a:lumOff val="25000"/>
                          </a:schemeClr>
                        </a:solidFill>
                        <a:effectLst/>
                        <a:latin typeface="+mn-ea"/>
                        <a:ea typeface="+mn-ea"/>
                      </a:endParaRPr>
                    </a:p>
                    <a:p>
                      <a:pPr algn="ctr">
                        <a:spcAft>
                          <a:spcPts val="0"/>
                        </a:spcAft>
                      </a:pPr>
                      <a:r>
                        <a:rPr lang="en-US" sz="800" kern="100">
                          <a:solidFill>
                            <a:schemeClr val="tx1">
                              <a:lumMod val="75000"/>
                              <a:lumOff val="25000"/>
                            </a:schemeClr>
                          </a:solidFill>
                          <a:effectLst/>
                          <a:latin typeface="+mn-ea"/>
                          <a:ea typeface="+mn-ea"/>
                        </a:rPr>
                        <a:t>0.9329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0.3572</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0.74±4.26</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0.9378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0.3558</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monk1</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0.70±7.07</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0.3543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0.79±3.98</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0.0125</a:t>
                      </a:r>
                      <a:endParaRPr lang="zh-CN" sz="800" kern="100" dirty="0">
                        <a:solidFill>
                          <a:schemeClr val="tx1">
                            <a:lumMod val="75000"/>
                            <a:lumOff val="25000"/>
                          </a:schemeClr>
                        </a:solidFill>
                        <a:effectLst/>
                        <a:latin typeface="+mn-ea"/>
                        <a:ea typeface="+mn-ea"/>
                      </a:endParaRPr>
                    </a:p>
                    <a:p>
                      <a:pPr algn="ctr">
                        <a:spcAft>
                          <a:spcPts val="0"/>
                        </a:spcAft>
                      </a:pPr>
                      <a:r>
                        <a:rPr lang="en-US" sz="800" kern="100" dirty="0">
                          <a:solidFill>
                            <a:schemeClr val="tx1">
                              <a:lumMod val="75000"/>
                              <a:lumOff val="25000"/>
                            </a:schemeClr>
                          </a:solidFill>
                          <a:effectLst/>
                          <a:latin typeface="+mn-ea"/>
                          <a:ea typeface="+mn-ea"/>
                        </a:rPr>
                        <a:t>5.06e-7</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dirty="0">
                          <a:solidFill>
                            <a:schemeClr val="tx1">
                              <a:lumMod val="75000"/>
                              <a:lumOff val="25000"/>
                            </a:schemeClr>
                          </a:solidFill>
                          <a:effectLst/>
                          <a:latin typeface="+mn-ea"/>
                          <a:ea typeface="+mn-ea"/>
                        </a:rPr>
                        <a:t>0.70±3.18</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0.0934</a:t>
                      </a:r>
                      <a:endParaRPr lang="zh-CN" sz="800" kern="100" dirty="0">
                        <a:solidFill>
                          <a:schemeClr val="tx1">
                            <a:lumMod val="75000"/>
                            <a:lumOff val="25000"/>
                          </a:schemeClr>
                        </a:solidFill>
                        <a:effectLst/>
                        <a:latin typeface="+mn-ea"/>
                        <a:ea typeface="+mn-ea"/>
                      </a:endParaRPr>
                    </a:p>
                    <a:p>
                      <a:pPr algn="ctr">
                        <a:spcAft>
                          <a:spcPts val="0"/>
                        </a:spcAft>
                      </a:pPr>
                      <a:r>
                        <a:rPr lang="en-US" sz="800" kern="100" dirty="0">
                          <a:solidFill>
                            <a:schemeClr val="tx1">
                              <a:lumMod val="75000"/>
                              <a:lumOff val="25000"/>
                            </a:schemeClr>
                          </a:solidFill>
                          <a:effectLst/>
                          <a:latin typeface="+mn-ea"/>
                          <a:ea typeface="+mn-ea"/>
                        </a:rPr>
                        <a:t>0.7047</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0.55±9.29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0.1614</a:t>
                      </a:r>
                      <a:endParaRPr lang="zh-CN" sz="800" kern="100">
                        <a:solidFill>
                          <a:schemeClr val="tx1">
                            <a:lumMod val="75000"/>
                            <a:lumOff val="25000"/>
                          </a:schemeClr>
                        </a:solidFill>
                        <a:effectLst/>
                        <a:latin typeface="+mn-ea"/>
                        <a:ea typeface="+mn-ea"/>
                      </a:endParaRPr>
                    </a:p>
                    <a:p>
                      <a:pPr algn="ctr">
                        <a:spcAft>
                          <a:spcPts val="0"/>
                        </a:spcAft>
                      </a:pPr>
                      <a:r>
                        <a:rPr lang="en-US" sz="800" kern="100">
                          <a:solidFill>
                            <a:schemeClr val="tx1">
                              <a:lumMod val="75000"/>
                              <a:lumOff val="25000"/>
                            </a:schemeClr>
                          </a:solidFill>
                          <a:effectLst/>
                          <a:latin typeface="+mn-ea"/>
                          <a:ea typeface="+mn-ea"/>
                        </a:rPr>
                        <a:t>5.10e-7</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0.76±2.29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 0.8432</a:t>
                      </a:r>
                      <a:endParaRPr lang="zh-CN" sz="800" kern="100">
                        <a:solidFill>
                          <a:schemeClr val="tx1">
                            <a:lumMod val="75000"/>
                            <a:lumOff val="25000"/>
                          </a:schemeClr>
                        </a:solidFill>
                        <a:effectLst/>
                        <a:latin typeface="+mn-ea"/>
                        <a:ea typeface="+mn-ea"/>
                      </a:endParaRPr>
                    </a:p>
                    <a:p>
                      <a:pPr algn="ctr">
                        <a:spcAft>
                          <a:spcPts val="0"/>
                        </a:spcAft>
                      </a:pPr>
                      <a:r>
                        <a:rPr lang="en-US" sz="800" kern="100">
                          <a:solidFill>
                            <a:schemeClr val="tx1">
                              <a:lumMod val="75000"/>
                              <a:lumOff val="25000"/>
                            </a:schemeClr>
                          </a:solidFill>
                          <a:effectLst/>
                          <a:latin typeface="+mn-ea"/>
                          <a:ea typeface="+mn-ea"/>
                        </a:rPr>
                        <a:t>0.0515</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0.66±4.55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0.0777</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0.1641</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sonar</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0.68±10.04</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0.3965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0.71±4.88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0.0158</a:t>
                      </a:r>
                      <a:endParaRPr lang="zh-CN" sz="800" kern="100">
                        <a:solidFill>
                          <a:schemeClr val="tx1">
                            <a:lumMod val="75000"/>
                            <a:lumOff val="25000"/>
                          </a:schemeClr>
                        </a:solidFill>
                        <a:effectLst/>
                        <a:latin typeface="+mn-ea"/>
                        <a:ea typeface="+mn-ea"/>
                      </a:endParaRPr>
                    </a:p>
                    <a:p>
                      <a:pPr algn="ctr">
                        <a:spcAft>
                          <a:spcPts val="0"/>
                        </a:spcAft>
                      </a:pPr>
                      <a:r>
                        <a:rPr lang="en-US" sz="800" kern="100">
                          <a:solidFill>
                            <a:schemeClr val="tx1">
                              <a:lumMod val="75000"/>
                              <a:lumOff val="25000"/>
                            </a:schemeClr>
                          </a:solidFill>
                          <a:effectLst/>
                          <a:latin typeface="+mn-ea"/>
                          <a:ea typeface="+mn-ea"/>
                        </a:rPr>
                        <a:t>0.0816</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0.68±5.55</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0.0079</a:t>
                      </a:r>
                      <a:endParaRPr lang="zh-CN" sz="800" kern="100" dirty="0">
                        <a:solidFill>
                          <a:schemeClr val="tx1">
                            <a:lumMod val="75000"/>
                            <a:lumOff val="25000"/>
                          </a:schemeClr>
                        </a:solidFill>
                        <a:effectLst/>
                        <a:latin typeface="+mn-ea"/>
                        <a:ea typeface="+mn-ea"/>
                      </a:endParaRPr>
                    </a:p>
                    <a:p>
                      <a:pPr algn="ctr">
                        <a:spcAft>
                          <a:spcPts val="0"/>
                        </a:spcAft>
                      </a:pPr>
                      <a:r>
                        <a:rPr lang="en-US" sz="800" kern="100" dirty="0">
                          <a:solidFill>
                            <a:schemeClr val="tx1">
                              <a:lumMod val="75000"/>
                              <a:lumOff val="25000"/>
                            </a:schemeClr>
                          </a:solidFill>
                          <a:effectLst/>
                          <a:latin typeface="+mn-ea"/>
                          <a:ea typeface="+mn-ea"/>
                        </a:rPr>
                        <a:t>0.8062</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0.74±3.57</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1.5948</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0.0293</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a:solidFill>
                            <a:schemeClr val="tx1">
                              <a:lumMod val="75000"/>
                              <a:lumOff val="25000"/>
                            </a:schemeClr>
                          </a:solidFill>
                          <a:effectLst/>
                          <a:latin typeface="+mn-ea"/>
                          <a:ea typeface="+mn-ea"/>
                        </a:rPr>
                        <a:t>0.72±9.52</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4.2953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0.0184</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0.72±6.15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0.0257</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0.2800</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spect</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0.79±1.50</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0.1442</a:t>
                      </a:r>
                      <a:endParaRPr lang="zh-CN" sz="800" kern="100" dirty="0">
                        <a:solidFill>
                          <a:schemeClr val="tx1">
                            <a:lumMod val="75000"/>
                            <a:lumOff val="25000"/>
                          </a:schemeClr>
                        </a:solidFill>
                        <a:effectLst/>
                        <a:latin typeface="+mn-ea"/>
                        <a:ea typeface="+mn-ea"/>
                      </a:endParaRPr>
                    </a:p>
                    <a:p>
                      <a:pPr algn="ctr">
                        <a:spcAft>
                          <a:spcPts val="0"/>
                        </a:spcAft>
                      </a:pPr>
                      <a:r>
                        <a:rPr lang="en-US" sz="800" kern="100" dirty="0">
                          <a:solidFill>
                            <a:schemeClr val="tx1">
                              <a:lumMod val="75000"/>
                              <a:lumOff val="25000"/>
                            </a:schemeClr>
                          </a:solidFill>
                          <a:effectLst/>
                          <a:latin typeface="+mn-ea"/>
                          <a:ea typeface="+mn-ea"/>
                        </a:rPr>
                        <a:t>—</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a:solidFill>
                            <a:schemeClr val="tx1">
                              <a:lumMod val="75000"/>
                              <a:lumOff val="25000"/>
                            </a:schemeClr>
                          </a:solidFill>
                          <a:effectLst/>
                          <a:latin typeface="+mn-ea"/>
                          <a:ea typeface="+mn-ea"/>
                        </a:rPr>
                        <a:t>0.58±4.83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0.0187</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2.02e-6</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0.79±5.49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0.0062</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0.9740</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0.71±4.40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1.5253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0.0041</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0.78±5.09</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2.7397</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0.6591</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0.79±5.49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0.0253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0.9951</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cancer</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0.96±1.28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1.4262</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0.91±7.14</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0.0159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0.0033</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0.96±1.63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0.0925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0.9934</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0.97±1.16</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0.2452</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0.6237</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dirty="0">
                          <a:solidFill>
                            <a:schemeClr val="tx1">
                              <a:lumMod val="75000"/>
                              <a:lumOff val="25000"/>
                            </a:schemeClr>
                          </a:solidFill>
                          <a:effectLst/>
                          <a:latin typeface="+mn-ea"/>
                          <a:ea typeface="+mn-ea"/>
                        </a:rPr>
                        <a:t>0.95±2.26</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1.0705</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0.4251</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0.95±1.80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0.3123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0.3608</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ionodata</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0.90±1.90</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0.2017</a:t>
                      </a:r>
                      <a:endParaRPr lang="zh-CN" sz="800" kern="100" dirty="0">
                        <a:solidFill>
                          <a:schemeClr val="tx1">
                            <a:lumMod val="75000"/>
                            <a:lumOff val="25000"/>
                          </a:schemeClr>
                        </a:solidFill>
                        <a:effectLst/>
                        <a:latin typeface="+mn-ea"/>
                        <a:ea typeface="+mn-ea"/>
                      </a:endParaRPr>
                    </a:p>
                    <a:p>
                      <a:pPr algn="ctr">
                        <a:spcAft>
                          <a:spcPts val="0"/>
                        </a:spcAft>
                      </a:pPr>
                      <a:r>
                        <a:rPr lang="en-US" sz="800" kern="100" dirty="0">
                          <a:solidFill>
                            <a:schemeClr val="tx1">
                              <a:lumMod val="75000"/>
                              <a:lumOff val="25000"/>
                            </a:schemeClr>
                          </a:solidFill>
                          <a:effectLst/>
                          <a:latin typeface="+mn-ea"/>
                          <a:ea typeface="+mn-ea"/>
                        </a:rPr>
                        <a:t>—</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a:solidFill>
                            <a:schemeClr val="tx1">
                              <a:lumMod val="75000"/>
                              <a:lumOff val="25000"/>
                            </a:schemeClr>
                          </a:solidFill>
                          <a:effectLst/>
                          <a:latin typeface="+mn-ea"/>
                          <a:ea typeface="+mn-ea"/>
                        </a:rPr>
                        <a:t>0.82±4.49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0.0140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3.19e-4</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0.85±5.65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0.0094</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0.0121</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0.86±3.17</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1.4361</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0.0204</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0.79±4.40</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2.1234</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6.43e-4</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0.86±5.68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0.3446</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0.2272</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haberman</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0.63±19.51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0.1335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0.75±4.78</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0.0123</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1.80e-4</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a:solidFill>
                            <a:schemeClr val="tx1">
                              <a:lumMod val="75000"/>
                              <a:lumOff val="25000"/>
                            </a:schemeClr>
                          </a:solidFill>
                          <a:effectLst/>
                          <a:latin typeface="+mn-ea"/>
                          <a:ea typeface="+mn-ea"/>
                        </a:rPr>
                        <a:t>0.73±5.17</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0.0079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0.0014</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0.64±21.10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0.2823</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0.6761</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0.74±5.02</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0.7074</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6.57e-4</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0.73±5.28</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0.0204</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0.0105</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monk3</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0.82±5.97</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0.6786</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0.87±2.17</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0.0142</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0.0908</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a:solidFill>
                            <a:schemeClr val="tx1">
                              <a:lumMod val="75000"/>
                              <a:lumOff val="25000"/>
                            </a:schemeClr>
                          </a:solidFill>
                          <a:effectLst/>
                          <a:latin typeface="+mn-ea"/>
                          <a:ea typeface="+mn-ea"/>
                        </a:rPr>
                        <a:t>0.78±2.78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0.0361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0.0240</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0.48±3.51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0.1020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8.39e-9</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0.79±3.63</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0.8342</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0.0619</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0.77±3.37</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0.5351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0.0323</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wpbc</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0.78±5.84</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0.1236</a:t>
                      </a:r>
                      <a:endParaRPr lang="zh-CN" sz="800" kern="100" dirty="0">
                        <a:solidFill>
                          <a:schemeClr val="tx1">
                            <a:lumMod val="75000"/>
                            <a:lumOff val="25000"/>
                          </a:schemeClr>
                        </a:solidFill>
                        <a:effectLst/>
                        <a:latin typeface="+mn-ea"/>
                        <a:ea typeface="+mn-ea"/>
                      </a:endParaRPr>
                    </a:p>
                    <a:p>
                      <a:pPr algn="ctr">
                        <a:spcAft>
                          <a:spcPts val="0"/>
                        </a:spcAft>
                      </a:pPr>
                      <a:r>
                        <a:rPr lang="en-US" sz="800" kern="100" dirty="0">
                          <a:solidFill>
                            <a:schemeClr val="tx1">
                              <a:lumMod val="75000"/>
                              <a:lumOff val="25000"/>
                            </a:schemeClr>
                          </a:solidFill>
                          <a:effectLst/>
                          <a:latin typeface="+mn-ea"/>
                          <a:ea typeface="+mn-ea"/>
                        </a:rPr>
                        <a:t>—</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a:solidFill>
                            <a:schemeClr val="tx1">
                              <a:lumMod val="75000"/>
                              <a:lumOff val="25000"/>
                            </a:schemeClr>
                          </a:solidFill>
                          <a:effectLst/>
                          <a:latin typeface="+mn-ea"/>
                          <a:ea typeface="+mn-ea"/>
                        </a:rPr>
                        <a:t>0.72±7.38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0.0131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0.0042</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0.76±7.06</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0.0060</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0.1583</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0.73±6.79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1.8354</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0.0298</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0.76±6.56</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1.4888</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0.1706</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0.76±7.59</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0.0634</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0.5226</a:t>
                      </a:r>
                      <a:endParaRPr lang="zh-CN" sz="800" kern="10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bupa</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0.69±3.35</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0.2546</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a:solidFill>
                            <a:schemeClr val="tx1">
                              <a:lumMod val="75000"/>
                              <a:lumOff val="25000"/>
                            </a:schemeClr>
                          </a:solidFill>
                          <a:effectLst/>
                          <a:latin typeface="+mn-ea"/>
                          <a:ea typeface="+mn-ea"/>
                        </a:rPr>
                        <a:t>0.54±5.15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0.0118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3.99e-5</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0.67±4.72</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0.0091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0.1921</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0.66±6.25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0.8766</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0.0232</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0.5391±4.03</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0.7477</a:t>
                      </a:r>
                      <a:endParaRPr lang="zh-CN" sz="800" kern="100" dirty="0">
                        <a:solidFill>
                          <a:schemeClr val="tx1">
                            <a:lumMod val="75000"/>
                            <a:lumOff val="25000"/>
                          </a:schemeClr>
                        </a:solidFill>
                        <a:effectLst/>
                        <a:latin typeface="+mn-ea"/>
                        <a:ea typeface="+mn-ea"/>
                      </a:endParaRPr>
                    </a:p>
                    <a:p>
                      <a:pPr algn="ctr">
                        <a:spcAft>
                          <a:spcPts val="0"/>
                        </a:spcAft>
                      </a:pPr>
                      <a:r>
                        <a:rPr lang="en-US" sz="800" kern="100" dirty="0">
                          <a:solidFill>
                            <a:schemeClr val="tx1">
                              <a:lumMod val="75000"/>
                              <a:lumOff val="25000"/>
                            </a:schemeClr>
                          </a:solidFill>
                          <a:effectLst/>
                          <a:latin typeface="+mn-ea"/>
                          <a:ea typeface="+mn-ea"/>
                        </a:rPr>
                        <a:t>4.03e-6</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0.62±7.25</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0.0975</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0.1008</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oFill/>
                  </a:tcPr>
                </a:tc>
              </a:tr>
              <a:tr h="364254">
                <a:tc>
                  <a:txBody>
                    <a:bodyPr/>
                    <a:lstStyle/>
                    <a:p>
                      <a:pPr algn="just">
                        <a:spcAft>
                          <a:spcPts val="0"/>
                        </a:spcAft>
                      </a:pPr>
                      <a:r>
                        <a:rPr lang="en-US" sz="900" kern="100">
                          <a:solidFill>
                            <a:schemeClr val="tx1"/>
                          </a:solidFill>
                          <a:effectLst/>
                        </a:rPr>
                        <a:t>checkdata</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0.53±4.87</a:t>
                      </a:r>
                      <a:endParaRPr lang="zh-CN" sz="800" kern="100">
                        <a:solidFill>
                          <a:schemeClr val="tx1">
                            <a:lumMod val="75000"/>
                            <a:lumOff val="25000"/>
                          </a:schemeClr>
                        </a:solidFill>
                        <a:effectLst/>
                        <a:latin typeface="+mn-ea"/>
                        <a:ea typeface="+mn-ea"/>
                      </a:endParaRPr>
                    </a:p>
                    <a:p>
                      <a:pPr algn="ctr">
                        <a:spcAft>
                          <a:spcPts val="0"/>
                        </a:spcAft>
                      </a:pPr>
                      <a:r>
                        <a:rPr lang="en-US" sz="800" kern="100">
                          <a:solidFill>
                            <a:schemeClr val="tx1">
                              <a:lumMod val="75000"/>
                              <a:lumOff val="25000"/>
                            </a:schemeClr>
                          </a:solidFill>
                          <a:effectLst/>
                          <a:latin typeface="+mn-ea"/>
                          <a:ea typeface="+mn-ea"/>
                        </a:rPr>
                        <a:t>1.3981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0.57±5.84</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0.0197</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0.0134</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chor="ctr">
                    <a:solidFill>
                      <a:schemeClr val="accent1">
                        <a:lumMod val="20000"/>
                        <a:lumOff val="80000"/>
                      </a:schemeClr>
                    </a:solidFill>
                  </a:tcPr>
                </a:tc>
                <a:tc>
                  <a:txBody>
                    <a:bodyPr/>
                    <a:lstStyle/>
                    <a:p>
                      <a:pPr algn="ctr">
                        <a:spcAft>
                          <a:spcPts val="0"/>
                        </a:spcAft>
                      </a:pPr>
                      <a:r>
                        <a:rPr lang="en-US" sz="800" kern="100">
                          <a:solidFill>
                            <a:schemeClr val="tx1">
                              <a:lumMod val="75000"/>
                              <a:lumOff val="25000"/>
                            </a:schemeClr>
                          </a:solidFill>
                          <a:effectLst/>
                          <a:latin typeface="+mn-ea"/>
                          <a:ea typeface="+mn-ea"/>
                        </a:rPr>
                        <a:t>0.50±4.76</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0.0785</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0.0703</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0.51±4.74</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0.6881</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0.1096</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a:solidFill>
                            <a:schemeClr val="tx1">
                              <a:lumMod val="75000"/>
                              <a:lumOff val="25000"/>
                            </a:schemeClr>
                          </a:solidFill>
                          <a:effectLst/>
                          <a:latin typeface="+mn-ea"/>
                          <a:ea typeface="+mn-ea"/>
                        </a:rPr>
                        <a:t>0.52±5.78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0.9978</a:t>
                      </a:r>
                      <a:br>
                        <a:rPr lang="en-US" sz="800" kern="100">
                          <a:solidFill>
                            <a:schemeClr val="tx1">
                              <a:lumMod val="75000"/>
                              <a:lumOff val="25000"/>
                            </a:schemeClr>
                          </a:solidFill>
                          <a:effectLst/>
                          <a:latin typeface="+mn-ea"/>
                          <a:ea typeface="+mn-ea"/>
                        </a:rPr>
                      </a:br>
                      <a:r>
                        <a:rPr lang="en-US" sz="800" kern="100">
                          <a:solidFill>
                            <a:schemeClr val="tx1">
                              <a:lumMod val="75000"/>
                              <a:lumOff val="25000"/>
                            </a:schemeClr>
                          </a:solidFill>
                          <a:effectLst/>
                          <a:latin typeface="+mn-ea"/>
                          <a:ea typeface="+mn-ea"/>
                        </a:rPr>
                        <a:t>0.4931</a:t>
                      </a:r>
                      <a:endParaRPr lang="zh-CN" sz="800" kern="100">
                        <a:solidFill>
                          <a:schemeClr val="tx1">
                            <a:lumMod val="75000"/>
                            <a:lumOff val="25000"/>
                          </a:schemeClr>
                        </a:solidFill>
                        <a:effectLst/>
                        <a:latin typeface="+mn-ea"/>
                        <a:ea typeface="+mn-ea"/>
                        <a:cs typeface="Times New Roman" charset="0"/>
                      </a:endParaRPr>
                    </a:p>
                  </a:txBody>
                  <a:tcPr marL="55786" marR="55786" marT="0" marB="0" anchor="ctr">
                    <a:noFill/>
                  </a:tcPr>
                </a:tc>
                <a:tc>
                  <a:txBody>
                    <a:bodyPr/>
                    <a:lstStyle/>
                    <a:p>
                      <a:pPr algn="ctr">
                        <a:spcAft>
                          <a:spcPts val="0"/>
                        </a:spcAft>
                      </a:pPr>
                      <a:r>
                        <a:rPr lang="en-US" sz="800" kern="100" dirty="0">
                          <a:solidFill>
                            <a:schemeClr val="tx1">
                              <a:lumMod val="75000"/>
                              <a:lumOff val="25000"/>
                            </a:schemeClr>
                          </a:solidFill>
                          <a:effectLst/>
                          <a:latin typeface="+mn-ea"/>
                          <a:ea typeface="+mn-ea"/>
                        </a:rPr>
                        <a:t>0.51±3.90</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0.5537</a:t>
                      </a:r>
                      <a:br>
                        <a:rPr lang="en-US" sz="800" kern="100" dirty="0">
                          <a:solidFill>
                            <a:schemeClr val="tx1">
                              <a:lumMod val="75000"/>
                              <a:lumOff val="25000"/>
                            </a:schemeClr>
                          </a:solidFill>
                          <a:effectLst/>
                          <a:latin typeface="+mn-ea"/>
                          <a:ea typeface="+mn-ea"/>
                        </a:rPr>
                      </a:br>
                      <a:r>
                        <a:rPr lang="en-US" sz="800" kern="100" dirty="0">
                          <a:solidFill>
                            <a:schemeClr val="tx1">
                              <a:lumMod val="75000"/>
                              <a:lumOff val="25000"/>
                            </a:schemeClr>
                          </a:solidFill>
                          <a:effectLst/>
                          <a:latin typeface="+mn-ea"/>
                          <a:ea typeface="+mn-ea"/>
                        </a:rPr>
                        <a:t>0.4245</a:t>
                      </a:r>
                      <a:endParaRPr lang="zh-CN" sz="800" kern="100" dirty="0">
                        <a:solidFill>
                          <a:schemeClr val="tx1">
                            <a:lumMod val="75000"/>
                            <a:lumOff val="25000"/>
                          </a:schemeClr>
                        </a:solidFill>
                        <a:effectLst/>
                        <a:latin typeface="+mn-ea"/>
                        <a:ea typeface="+mn-ea"/>
                        <a:cs typeface="Times New Roman" charset="0"/>
                      </a:endParaRPr>
                    </a:p>
                  </a:txBody>
                  <a:tcPr marL="55786" marR="55786" marT="0" marB="0">
                    <a:noFill/>
                  </a:tcPr>
                </a:tc>
              </a:tr>
            </a:tbl>
          </a:graphicData>
        </a:graphic>
      </p:graphicFrame>
      <p:sp>
        <p:nvSpPr>
          <p:cNvPr id="17" name="文本框 16"/>
          <p:cNvSpPr txBox="1"/>
          <p:nvPr/>
        </p:nvSpPr>
        <p:spPr>
          <a:xfrm>
            <a:off x="3556337" y="865614"/>
            <a:ext cx="2031325" cy="369332"/>
          </a:xfrm>
          <a:prstGeom prst="rect">
            <a:avLst/>
          </a:prstGeom>
          <a:noFill/>
        </p:spPr>
        <p:txBody>
          <a:bodyPr wrap="none" rtlCol="0">
            <a:spAutoFit/>
          </a:bodyPr>
          <a:lstStyle/>
          <a:p>
            <a:r>
              <a:rPr kumimoji="1" lang="zh-CN" altLang="en-US" dirty="0" smtClean="0"/>
              <a:t>实验二：算法比较</a:t>
            </a:r>
            <a:endParaRPr kumimoji="1" lang="zh-CN" altLang="en-US" dirty="0"/>
          </a:p>
        </p:txBody>
      </p:sp>
      <p:sp>
        <p:nvSpPr>
          <p:cNvPr id="18" name="文本框 17"/>
          <p:cNvSpPr txBox="1"/>
          <p:nvPr/>
        </p:nvSpPr>
        <p:spPr>
          <a:xfrm>
            <a:off x="2786896" y="1236948"/>
            <a:ext cx="3570208" cy="276999"/>
          </a:xfrm>
          <a:prstGeom prst="rect">
            <a:avLst/>
          </a:prstGeom>
          <a:noFill/>
        </p:spPr>
        <p:txBody>
          <a:bodyPr wrap="none" rtlCol="0">
            <a:spAutoFit/>
          </a:bodyPr>
          <a:lstStyle/>
          <a:p>
            <a:r>
              <a:rPr kumimoji="1" lang="zh-CN" altLang="en-US" sz="1200" dirty="0" smtClean="0">
                <a:solidFill>
                  <a:schemeClr val="tx1">
                    <a:lumMod val="65000"/>
                    <a:lumOff val="35000"/>
                  </a:schemeClr>
                </a:solidFill>
                <a:latin typeface="+mn-ea"/>
              </a:rPr>
              <a:t>（</a:t>
            </a:r>
            <a:r>
              <a:rPr lang="zh-CN" altLang="zh-CN" sz="1200" dirty="0">
                <a:solidFill>
                  <a:schemeClr val="tx1">
                    <a:lumMod val="65000"/>
                    <a:lumOff val="35000"/>
                  </a:schemeClr>
                </a:solidFill>
                <a:latin typeface="+mn-ea"/>
              </a:rPr>
              <a:t>平均精度</a:t>
            </a:r>
            <a:r>
              <a:rPr lang="en-US" altLang="zh-CN" sz="1200" dirty="0">
                <a:solidFill>
                  <a:schemeClr val="tx1">
                    <a:lumMod val="65000"/>
                    <a:lumOff val="35000"/>
                  </a:schemeClr>
                </a:solidFill>
                <a:latin typeface="+mn-ea"/>
              </a:rPr>
              <a:t> ± </a:t>
            </a:r>
            <a:r>
              <a:rPr lang="zh-CN" altLang="zh-CN" sz="1200" dirty="0">
                <a:solidFill>
                  <a:schemeClr val="tx1">
                    <a:lumMod val="65000"/>
                    <a:lumOff val="35000"/>
                  </a:schemeClr>
                </a:solidFill>
                <a:latin typeface="+mn-ea"/>
              </a:rPr>
              <a:t>标准差，时间：秒，</a:t>
            </a:r>
            <a:r>
              <a:rPr lang="en-US" altLang="zh-CN" sz="1200" dirty="0">
                <a:solidFill>
                  <a:schemeClr val="tx1">
                    <a:lumMod val="65000"/>
                    <a:lumOff val="35000"/>
                  </a:schemeClr>
                </a:solidFill>
                <a:latin typeface="+mn-ea"/>
              </a:rPr>
              <a:t>p-value</a:t>
            </a:r>
            <a:r>
              <a:rPr lang="zh-CN" altLang="zh-CN" sz="1200" dirty="0">
                <a:solidFill>
                  <a:schemeClr val="tx1">
                    <a:lumMod val="65000"/>
                    <a:lumOff val="35000"/>
                  </a:schemeClr>
                </a:solidFill>
                <a:latin typeface="+mn-ea"/>
              </a:rPr>
              <a:t>值 </a:t>
            </a:r>
            <a:r>
              <a:rPr kumimoji="1" lang="zh-CN" altLang="en-US" sz="1200" dirty="0" smtClean="0">
                <a:solidFill>
                  <a:schemeClr val="tx1">
                    <a:lumMod val="65000"/>
                    <a:lumOff val="35000"/>
                  </a:schemeClr>
                </a:solidFill>
                <a:latin typeface="+mn-ea"/>
              </a:rPr>
              <a:t>）</a:t>
            </a:r>
            <a:endParaRPr kumimoji="1" lang="zh-CN" altLang="en-US" sz="1200" dirty="0">
              <a:solidFill>
                <a:schemeClr val="tx1">
                  <a:lumMod val="65000"/>
                  <a:lumOff val="35000"/>
                </a:schemeClr>
              </a:solidFill>
              <a:latin typeface="+mn-ea"/>
            </a:endParaRPr>
          </a:p>
        </p:txBody>
      </p:sp>
    </p:spTree>
    <p:extLst>
      <p:ext uri="{BB962C8B-B14F-4D97-AF65-F5344CB8AC3E}">
        <p14:creationId xmlns:p14="http://schemas.microsoft.com/office/powerpoint/2010/main" val="1980090870"/>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分类算法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955033517"/>
              </p:ext>
            </p:extLst>
          </p:nvPr>
        </p:nvGraphicFramePr>
        <p:xfrm>
          <a:off x="770052" y="1519707"/>
          <a:ext cx="7253487" cy="4967122"/>
        </p:xfrm>
        <a:graphic>
          <a:graphicData uri="http://schemas.openxmlformats.org/drawingml/2006/table">
            <a:tbl>
              <a:tblPr firstRow="1" firstCol="1" bandRow="1">
                <a:tableStyleId>{5C22544A-7EE6-4342-B048-85BDC9FD1C3A}</a:tableStyleId>
              </a:tblPr>
              <a:tblGrid>
                <a:gridCol w="997393"/>
                <a:gridCol w="1002106"/>
                <a:gridCol w="1137186"/>
                <a:gridCol w="1003677"/>
                <a:gridCol w="1087709"/>
                <a:gridCol w="1138757"/>
                <a:gridCol w="886659"/>
              </a:tblGrid>
              <a:tr h="231820">
                <a:tc>
                  <a:txBody>
                    <a:bodyPr/>
                    <a:lstStyle/>
                    <a:p>
                      <a:pPr algn="ctr">
                        <a:spcAft>
                          <a:spcPts val="0"/>
                        </a:spcAft>
                      </a:pPr>
                      <a:endParaRPr lang="zh-CN" sz="1000" kern="100" dirty="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1050" kern="100" dirty="0">
                          <a:solidFill>
                            <a:srgbClr val="000000"/>
                          </a:solidFill>
                          <a:effectLst/>
                          <a:latin typeface="宋体" charset="-122"/>
                          <a:ea typeface="DengXian" charset="-122"/>
                          <a:cs typeface="Times New Roman" charset="0"/>
                        </a:rPr>
                        <a:t>L2pTWSVM</a:t>
                      </a:r>
                      <a:endParaRPr lang="zh-CN" sz="1200" kern="100" dirty="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solidFill>
                            <a:srgbClr val="000000"/>
                          </a:solidFill>
                          <a:effectLst/>
                          <a:latin typeface="宋体" charset="-122"/>
                          <a:ea typeface="DengXian" charset="-122"/>
                          <a:cs typeface="Times New Roman" charset="0"/>
                        </a:rPr>
                        <a:t>L1GEP</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solidFill>
                            <a:srgbClr val="000000"/>
                          </a:solidFill>
                          <a:effectLst/>
                          <a:latin typeface="宋体" charset="-122"/>
                          <a:ea typeface="DengXian" charset="-122"/>
                          <a:cs typeface="Times New Roman" charset="0"/>
                        </a:rPr>
                        <a:t>TWSVM</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dirty="0">
                          <a:solidFill>
                            <a:srgbClr val="000000"/>
                          </a:solidFill>
                          <a:effectLst/>
                          <a:latin typeface="宋体" charset="-122"/>
                          <a:ea typeface="DengXian" charset="-122"/>
                          <a:cs typeface="Times New Roman" charset="0"/>
                        </a:rPr>
                        <a:t>SVM</a:t>
                      </a:r>
                      <a:endParaRPr lang="zh-CN" sz="1200" kern="100" dirty="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dirty="0">
                          <a:solidFill>
                            <a:srgbClr val="000000"/>
                          </a:solidFill>
                          <a:effectLst/>
                          <a:latin typeface="宋体" charset="-122"/>
                          <a:ea typeface="DengXian" charset="-122"/>
                          <a:cs typeface="Times New Roman" charset="0"/>
                        </a:rPr>
                        <a:t>GEPSVM</a:t>
                      </a:r>
                      <a:endParaRPr lang="zh-CN" sz="1200" kern="100" dirty="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dirty="0">
                          <a:solidFill>
                            <a:srgbClr val="000000"/>
                          </a:solidFill>
                          <a:effectLst/>
                          <a:latin typeface="宋体" charset="-122"/>
                          <a:ea typeface="DengXian" charset="-122"/>
                          <a:cs typeface="Times New Roman" charset="0"/>
                        </a:rPr>
                        <a:t>NLPTSVM</a:t>
                      </a:r>
                      <a:endParaRPr lang="zh-CN" sz="1200" kern="100" dirty="0">
                        <a:effectLst/>
                        <a:latin typeface="DengXian" charset="-122"/>
                        <a:ea typeface="DengXian" charset="-122"/>
                        <a:cs typeface="Times New Roman" charset="0"/>
                      </a:endParaRPr>
                    </a:p>
                  </a:txBody>
                  <a:tcPr marL="68580" marR="68580" marT="0" marB="0" anchor="ctr">
                    <a:noFill/>
                  </a:tcPr>
                </a:tc>
              </a:tr>
              <a:tr h="364254">
                <a:tc>
                  <a:txBody>
                    <a:bodyPr/>
                    <a:lstStyle/>
                    <a:p>
                      <a:pPr algn="just">
                        <a:spcAft>
                          <a:spcPts val="0"/>
                        </a:spcAft>
                      </a:pPr>
                      <a:r>
                        <a:rPr lang="en-US" sz="900" kern="100" dirty="0">
                          <a:solidFill>
                            <a:schemeClr val="tx1"/>
                          </a:solidFill>
                          <a:effectLst/>
                        </a:rPr>
                        <a:t>heart</a:t>
                      </a:r>
                      <a:endParaRPr lang="zh-CN" sz="1000" kern="100" dirty="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0.70±8.84</a:t>
                      </a:r>
                      <a:br>
                        <a:rPr lang="en-US" sz="800" b="0" kern="100" dirty="0">
                          <a:solidFill>
                            <a:srgbClr val="000000"/>
                          </a:solidFill>
                          <a:effectLst/>
                          <a:latin typeface="+mn-ea"/>
                          <a:ea typeface="+mn-ea"/>
                          <a:cs typeface="Times New Roman" charset="0"/>
                        </a:rPr>
                      </a:br>
                      <a:r>
                        <a:rPr lang="zh-CN" sz="800" b="0" kern="100" dirty="0">
                          <a:effectLst/>
                          <a:latin typeface="+mn-ea"/>
                          <a:ea typeface="+mn-ea"/>
                          <a:cs typeface="Times New Roman" charset="0"/>
                        </a:rPr>
                        <a:t>－</a:t>
                      </a:r>
                    </a:p>
                  </a:txBody>
                  <a:tcPr marL="68580" marR="68580" marT="0" marB="0" anchor="ctr">
                    <a:solidFill>
                      <a:schemeClr val="accent1">
                        <a:lumMod val="20000"/>
                        <a:lumOff val="80000"/>
                      </a:schemeClr>
                    </a:solidFill>
                  </a:tcPr>
                </a:tc>
                <a:tc>
                  <a:txBody>
                    <a:bodyPr/>
                    <a:lstStyle/>
                    <a:p>
                      <a:pPr algn="ctr">
                        <a:spcAft>
                          <a:spcPts val="0"/>
                        </a:spcAft>
                      </a:pPr>
                      <a:r>
                        <a:rPr lang="en-US" sz="800" b="0" kern="100">
                          <a:solidFill>
                            <a:srgbClr val="000000"/>
                          </a:solidFill>
                          <a:effectLst/>
                          <a:latin typeface="+mn-ea"/>
                          <a:ea typeface="+mn-ea"/>
                          <a:cs typeface="Times New Roman" charset="0"/>
                        </a:rPr>
                        <a:t>0.67±6.68</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0.2522</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0.68±1.17</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0.4363</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0.70±4.53</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0.9993</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effectLst/>
                          <a:latin typeface="+mn-ea"/>
                          <a:ea typeface="+mn-ea"/>
                          <a:cs typeface="Times New Roman" charset="0"/>
                        </a:rPr>
                        <a:t>0.65</a:t>
                      </a:r>
                      <a:r>
                        <a:rPr lang="en-US" sz="800" b="0" kern="100">
                          <a:solidFill>
                            <a:srgbClr val="000000"/>
                          </a:solidFill>
                          <a:effectLst/>
                          <a:latin typeface="+mn-ea"/>
                          <a:ea typeface="+mn-ea"/>
                          <a:cs typeface="Times New Roman" charset="0"/>
                        </a:rPr>
                        <a:t>±5.92</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0.0820</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effectLst/>
                          <a:latin typeface="+mn-ea"/>
                          <a:ea typeface="+mn-ea"/>
                          <a:cs typeface="Times New Roman" charset="0"/>
                        </a:rPr>
                        <a:t>0.66</a:t>
                      </a:r>
                      <a:r>
                        <a:rPr lang="en-US" sz="800" b="0" kern="100">
                          <a:solidFill>
                            <a:srgbClr val="000000"/>
                          </a:solidFill>
                          <a:effectLst/>
                          <a:latin typeface="+mn-ea"/>
                          <a:ea typeface="+mn-ea"/>
                          <a:cs typeface="Times New Roman" charset="0"/>
                        </a:rPr>
                        <a:t>±2.15</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0.0922</a:t>
                      </a:r>
                      <a:endParaRPr lang="zh-CN" sz="800" b="0" kern="10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dirty="0" err="1">
                          <a:solidFill>
                            <a:schemeClr val="tx1"/>
                          </a:solidFill>
                          <a:effectLst/>
                        </a:rPr>
                        <a:t>australian</a:t>
                      </a:r>
                      <a:endParaRPr lang="zh-CN" sz="1000" kern="100" dirty="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0.68±2.97</a:t>
                      </a:r>
                      <a:endParaRPr lang="zh-CN" sz="800" b="0" kern="100">
                        <a:effectLst/>
                        <a:latin typeface="+mn-ea"/>
                        <a:ea typeface="+mn-ea"/>
                        <a:cs typeface="Times New Roman" charset="0"/>
                      </a:endParaRPr>
                    </a:p>
                    <a:p>
                      <a:pPr algn="ctr">
                        <a:spcAft>
                          <a:spcPts val="0"/>
                        </a:spcAft>
                      </a:pPr>
                      <a:r>
                        <a:rPr lang="zh-CN" sz="800" b="0" kern="100">
                          <a:solidFill>
                            <a:srgbClr val="000000"/>
                          </a:solidFill>
                          <a:effectLst/>
                          <a:latin typeface="+mn-ea"/>
                          <a:ea typeface="+mn-ea"/>
                          <a:cs typeface="Times New Roman" charset="0"/>
                        </a:rPr>
                        <a:t>－</a:t>
                      </a:r>
                      <a:endParaRPr lang="zh-CN" sz="800" b="0" kern="10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dirty="0">
                          <a:solidFill>
                            <a:srgbClr val="000000"/>
                          </a:solidFill>
                          <a:effectLst/>
                          <a:latin typeface="+mn-ea"/>
                          <a:ea typeface="+mn-ea"/>
                          <a:cs typeface="Times New Roman" charset="0"/>
                        </a:rPr>
                        <a:t>0.62±7.25</a:t>
                      </a:r>
                      <a:endParaRPr lang="zh-CN" sz="800" b="0" kern="100" dirty="0">
                        <a:effectLst/>
                        <a:latin typeface="+mn-ea"/>
                        <a:ea typeface="+mn-ea"/>
                        <a:cs typeface="Times New Roman" charset="0"/>
                      </a:endParaRPr>
                    </a:p>
                    <a:p>
                      <a:pPr algn="ctr">
                        <a:spcAft>
                          <a:spcPts val="0"/>
                        </a:spcAft>
                      </a:pPr>
                      <a:r>
                        <a:rPr lang="en-US" sz="800" b="0" kern="100" dirty="0">
                          <a:effectLst/>
                          <a:latin typeface="+mn-ea"/>
                          <a:ea typeface="+mn-ea"/>
                          <a:cs typeface="Times New Roman" charset="0"/>
                        </a:rPr>
                        <a:t>0.0037</a:t>
                      </a:r>
                      <a:endParaRPr lang="zh-CN" sz="800" b="0" kern="100" dirty="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0.65±4.77</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0.1955</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0.59±3.15</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3.39e-4</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effectLst/>
                          <a:latin typeface="+mn-ea"/>
                          <a:ea typeface="+mn-ea"/>
                          <a:cs typeface="Times New Roman" charset="0"/>
                        </a:rPr>
                        <a:t>0.610</a:t>
                      </a:r>
                      <a:r>
                        <a:rPr lang="en-US" sz="800" b="0" kern="100">
                          <a:solidFill>
                            <a:srgbClr val="000000"/>
                          </a:solidFill>
                          <a:effectLst/>
                          <a:latin typeface="+mn-ea"/>
                          <a:ea typeface="+mn-ea"/>
                          <a:cs typeface="Times New Roman" charset="0"/>
                        </a:rPr>
                        <a:t>±</a:t>
                      </a:r>
                      <a:r>
                        <a:rPr lang="en-US" sz="800" b="0" kern="100">
                          <a:effectLst/>
                          <a:latin typeface="+mn-ea"/>
                          <a:ea typeface="+mn-ea"/>
                          <a:cs typeface="Times New Roman" charset="0"/>
                        </a:rPr>
                        <a:t>5.52</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0.0068</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0.57±3.19</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7.08e-4</a:t>
                      </a:r>
                      <a:endParaRPr lang="zh-CN" sz="800" b="0" kern="10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pima</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0.75±3.20</a:t>
                      </a:r>
                      <a:endParaRPr lang="zh-CN" sz="800" b="0" kern="100" dirty="0">
                        <a:effectLst/>
                        <a:latin typeface="+mn-ea"/>
                        <a:ea typeface="+mn-ea"/>
                        <a:cs typeface="Times New Roman" charset="0"/>
                      </a:endParaRPr>
                    </a:p>
                    <a:p>
                      <a:pPr algn="ctr">
                        <a:spcAft>
                          <a:spcPts val="0"/>
                        </a:spcAft>
                      </a:pPr>
                      <a:r>
                        <a:rPr lang="zh-CN" sz="800" b="0" kern="100" dirty="0">
                          <a:solidFill>
                            <a:srgbClr val="000000"/>
                          </a:solidFill>
                          <a:effectLst/>
                          <a:latin typeface="+mn-ea"/>
                          <a:ea typeface="+mn-ea"/>
                          <a:cs typeface="Times New Roman" charset="0"/>
                        </a:rPr>
                        <a:t>－</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dirty="0">
                          <a:solidFill>
                            <a:srgbClr val="000000"/>
                          </a:solidFill>
                          <a:effectLst/>
                          <a:latin typeface="+mn-ea"/>
                          <a:ea typeface="+mn-ea"/>
                          <a:cs typeface="Times New Roman" charset="0"/>
                        </a:rPr>
                        <a:t>0.72±3.18</a:t>
                      </a:r>
                      <a:endParaRPr lang="zh-CN" sz="800" b="0" kern="100" dirty="0">
                        <a:effectLst/>
                        <a:latin typeface="+mn-ea"/>
                        <a:ea typeface="+mn-ea"/>
                        <a:cs typeface="Times New Roman" charset="0"/>
                      </a:endParaRPr>
                    </a:p>
                    <a:p>
                      <a:pPr algn="ctr">
                        <a:spcAft>
                          <a:spcPts val="0"/>
                        </a:spcAft>
                      </a:pPr>
                      <a:r>
                        <a:rPr lang="en-US" sz="800" b="0" kern="100" dirty="0">
                          <a:effectLst/>
                          <a:latin typeface="+mn-ea"/>
                          <a:ea typeface="+mn-ea"/>
                          <a:cs typeface="Times New Roman" charset="0"/>
                        </a:rPr>
                        <a:t>0.2118</a:t>
                      </a:r>
                      <a:endParaRPr lang="zh-CN" sz="800" b="0" kern="100" dirty="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0.74±5.07</a:t>
                      </a:r>
                      <a:endParaRPr lang="zh-CN" sz="800" b="0" kern="100" dirty="0">
                        <a:effectLst/>
                        <a:latin typeface="+mn-ea"/>
                        <a:ea typeface="+mn-ea"/>
                        <a:cs typeface="Times New Roman" charset="0"/>
                      </a:endParaRPr>
                    </a:p>
                    <a:p>
                      <a:pPr algn="ctr">
                        <a:spcAft>
                          <a:spcPts val="0"/>
                        </a:spcAft>
                      </a:pPr>
                      <a:r>
                        <a:rPr lang="en-US" sz="800" b="0" kern="100" dirty="0">
                          <a:solidFill>
                            <a:srgbClr val="000000"/>
                          </a:solidFill>
                          <a:effectLst/>
                          <a:latin typeface="+mn-ea"/>
                          <a:ea typeface="+mn-ea"/>
                          <a:cs typeface="Times New Roman" charset="0"/>
                        </a:rPr>
                        <a:t>0.7443</a:t>
                      </a:r>
                      <a:endParaRPr lang="zh-CN" sz="800" b="0" kern="100" dirty="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0.74±3.31</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0.5015</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0.72±2.73</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0.2411</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0.71±</a:t>
                      </a:r>
                      <a:r>
                        <a:rPr lang="en-US" sz="800" b="0" kern="100">
                          <a:effectLst/>
                          <a:latin typeface="+mn-ea"/>
                          <a:ea typeface="+mn-ea"/>
                          <a:cs typeface="Times New Roman" charset="0"/>
                        </a:rPr>
                        <a:t>5.53</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0.0258</a:t>
                      </a:r>
                      <a:endParaRPr lang="zh-CN" sz="800" b="0" kern="10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monk1</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0.68±4.16</a:t>
                      </a:r>
                      <a:endParaRPr lang="zh-CN" sz="800" b="0" kern="100">
                        <a:effectLst/>
                        <a:latin typeface="+mn-ea"/>
                        <a:ea typeface="+mn-ea"/>
                        <a:cs typeface="Times New Roman" charset="0"/>
                      </a:endParaRPr>
                    </a:p>
                    <a:p>
                      <a:pPr algn="ctr">
                        <a:spcAft>
                          <a:spcPts val="0"/>
                        </a:spcAft>
                      </a:pPr>
                      <a:r>
                        <a:rPr lang="zh-CN" sz="800" b="0" kern="100">
                          <a:solidFill>
                            <a:srgbClr val="000000"/>
                          </a:solidFill>
                          <a:effectLst/>
                          <a:latin typeface="+mn-ea"/>
                          <a:ea typeface="+mn-ea"/>
                          <a:cs typeface="Times New Roman" charset="0"/>
                        </a:rPr>
                        <a:t>－</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0.80±4.21</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0.0010</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0.65±2.93</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0.1227</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0.54±6.60</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1.47e-5</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0.80±2.84</a:t>
                      </a:r>
                      <a:endParaRPr lang="zh-CN" sz="800" b="0" kern="100" dirty="0">
                        <a:effectLst/>
                        <a:latin typeface="+mn-ea"/>
                        <a:ea typeface="+mn-ea"/>
                        <a:cs typeface="Times New Roman" charset="0"/>
                      </a:endParaRPr>
                    </a:p>
                    <a:p>
                      <a:pPr algn="ctr">
                        <a:spcAft>
                          <a:spcPts val="0"/>
                        </a:spcAft>
                      </a:pPr>
                      <a:r>
                        <a:rPr lang="en-US" sz="800" b="0" kern="100" dirty="0">
                          <a:solidFill>
                            <a:srgbClr val="000000"/>
                          </a:solidFill>
                          <a:effectLst/>
                          <a:latin typeface="+mn-ea"/>
                          <a:ea typeface="+mn-ea"/>
                          <a:cs typeface="Times New Roman" charset="0"/>
                        </a:rPr>
                        <a:t>3.41e-5</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a:solidFill>
                            <a:srgbClr val="000000"/>
                          </a:solidFill>
                          <a:effectLst/>
                          <a:latin typeface="+mn-ea"/>
                          <a:ea typeface="+mn-ea"/>
                          <a:cs typeface="Times New Roman" charset="0"/>
                        </a:rPr>
                        <a:t>0.66±</a:t>
                      </a:r>
                      <a:r>
                        <a:rPr lang="en-US" sz="800" b="0" kern="100">
                          <a:effectLst/>
                          <a:latin typeface="+mn-ea"/>
                          <a:ea typeface="+mn-ea"/>
                          <a:cs typeface="Times New Roman" charset="0"/>
                        </a:rPr>
                        <a:t>4.55</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0.2543</a:t>
                      </a:r>
                      <a:endParaRPr lang="zh-CN" sz="800" b="0" kern="10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sonar</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0.75±8.01</a:t>
                      </a:r>
                      <a:endParaRPr lang="zh-CN" sz="800" b="0" kern="100" dirty="0">
                        <a:effectLst/>
                        <a:latin typeface="+mn-ea"/>
                        <a:ea typeface="+mn-ea"/>
                        <a:cs typeface="Times New Roman" charset="0"/>
                      </a:endParaRPr>
                    </a:p>
                    <a:p>
                      <a:pPr algn="ctr">
                        <a:spcAft>
                          <a:spcPts val="0"/>
                        </a:spcAft>
                      </a:pPr>
                      <a:r>
                        <a:rPr lang="zh-CN" sz="800" b="0" kern="100" dirty="0">
                          <a:solidFill>
                            <a:srgbClr val="000000"/>
                          </a:solidFill>
                          <a:effectLst/>
                          <a:latin typeface="+mn-ea"/>
                          <a:ea typeface="+mn-ea"/>
                          <a:cs typeface="Times New Roman" charset="0"/>
                        </a:rPr>
                        <a:t>－</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a:solidFill>
                            <a:srgbClr val="000000"/>
                          </a:solidFill>
                          <a:effectLst/>
                          <a:latin typeface="+mn-ea"/>
                          <a:ea typeface="+mn-ea"/>
                          <a:cs typeface="Times New Roman" charset="0"/>
                        </a:rPr>
                        <a:t>0.70±9.19</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0.0232</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0.68±8.60</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0.0127</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0.74±</a:t>
                      </a:r>
                      <a:r>
                        <a:rPr lang="en-US" sz="800" b="0" kern="100" dirty="0">
                          <a:effectLst/>
                          <a:latin typeface="+mn-ea"/>
                          <a:ea typeface="+mn-ea"/>
                          <a:cs typeface="Times New Roman" charset="0"/>
                        </a:rPr>
                        <a:t> </a:t>
                      </a:r>
                      <a:r>
                        <a:rPr lang="en-US" sz="800" b="0" kern="100" dirty="0">
                          <a:solidFill>
                            <a:srgbClr val="000000"/>
                          </a:solidFill>
                          <a:effectLst/>
                          <a:latin typeface="+mn-ea"/>
                          <a:ea typeface="+mn-ea"/>
                          <a:cs typeface="Times New Roman" charset="0"/>
                        </a:rPr>
                        <a:t>6.90</a:t>
                      </a:r>
                      <a:endParaRPr lang="zh-CN" sz="800" b="0" kern="100" dirty="0">
                        <a:effectLst/>
                        <a:latin typeface="+mn-ea"/>
                        <a:ea typeface="+mn-ea"/>
                        <a:cs typeface="Times New Roman" charset="0"/>
                      </a:endParaRPr>
                    </a:p>
                    <a:p>
                      <a:pPr algn="ctr">
                        <a:spcAft>
                          <a:spcPts val="0"/>
                        </a:spcAft>
                      </a:pPr>
                      <a:r>
                        <a:rPr lang="en-US" sz="800" b="0" kern="100" dirty="0">
                          <a:solidFill>
                            <a:srgbClr val="000000"/>
                          </a:solidFill>
                          <a:effectLst/>
                          <a:latin typeface="+mn-ea"/>
                          <a:ea typeface="+mn-ea"/>
                          <a:cs typeface="Times New Roman" charset="0"/>
                        </a:rPr>
                        <a:t>0.9782</a:t>
                      </a:r>
                      <a:endParaRPr lang="zh-CN" sz="800" b="0" kern="100" dirty="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0.73±2.17</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0.3558</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0.72±</a:t>
                      </a:r>
                      <a:r>
                        <a:rPr lang="en-US" sz="800" b="0" kern="100">
                          <a:effectLst/>
                          <a:latin typeface="+mn-ea"/>
                          <a:ea typeface="+mn-ea"/>
                          <a:cs typeface="Times New Roman" charset="0"/>
                        </a:rPr>
                        <a:t>6.53</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0.1043</a:t>
                      </a:r>
                      <a:endParaRPr lang="zh-CN" sz="800" b="0" kern="10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spect</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0.76±4.35</a:t>
                      </a:r>
                      <a:endParaRPr lang="zh-CN" sz="800" b="0" kern="100">
                        <a:effectLst/>
                        <a:latin typeface="+mn-ea"/>
                        <a:ea typeface="+mn-ea"/>
                        <a:cs typeface="Times New Roman" charset="0"/>
                      </a:endParaRPr>
                    </a:p>
                    <a:p>
                      <a:pPr algn="ctr">
                        <a:spcAft>
                          <a:spcPts val="0"/>
                        </a:spcAft>
                      </a:pPr>
                      <a:r>
                        <a:rPr lang="zh-CN" sz="800" b="0" kern="100">
                          <a:solidFill>
                            <a:srgbClr val="000000"/>
                          </a:solidFill>
                          <a:effectLst/>
                          <a:latin typeface="+mn-ea"/>
                          <a:ea typeface="+mn-ea"/>
                          <a:cs typeface="Times New Roman" charset="0"/>
                        </a:rPr>
                        <a:t>－</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0.55±5.25</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1.68e-6</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0.79±5.01</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0.2039</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0.72±5.43</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0.0331</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0.77±3.67</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0.7666</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0.79±</a:t>
                      </a:r>
                      <a:r>
                        <a:rPr lang="en-US" sz="800" b="0" kern="100" dirty="0">
                          <a:effectLst/>
                          <a:latin typeface="+mn-ea"/>
                          <a:ea typeface="+mn-ea"/>
                          <a:cs typeface="Times New Roman" charset="0"/>
                        </a:rPr>
                        <a:t>5.49</a:t>
                      </a:r>
                      <a:endParaRPr lang="zh-CN" sz="800" b="0" kern="100" dirty="0">
                        <a:effectLst/>
                        <a:latin typeface="+mn-ea"/>
                        <a:ea typeface="+mn-ea"/>
                        <a:cs typeface="Times New Roman" charset="0"/>
                      </a:endParaRPr>
                    </a:p>
                    <a:p>
                      <a:pPr algn="ctr">
                        <a:spcAft>
                          <a:spcPts val="0"/>
                        </a:spcAft>
                      </a:pPr>
                      <a:r>
                        <a:rPr lang="en-US" sz="800" b="0" kern="100" dirty="0">
                          <a:effectLst/>
                          <a:latin typeface="+mn-ea"/>
                          <a:ea typeface="+mn-ea"/>
                          <a:cs typeface="Times New Roman" charset="0"/>
                        </a:rPr>
                        <a:t>0.1662</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r>
              <a:tr h="364254">
                <a:tc>
                  <a:txBody>
                    <a:bodyPr/>
                    <a:lstStyle/>
                    <a:p>
                      <a:pPr algn="just">
                        <a:spcAft>
                          <a:spcPts val="0"/>
                        </a:spcAft>
                      </a:pPr>
                      <a:r>
                        <a:rPr lang="en-US" sz="900" kern="100">
                          <a:solidFill>
                            <a:schemeClr val="tx1"/>
                          </a:solidFill>
                          <a:effectLst/>
                        </a:rPr>
                        <a:t>cancer</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0.96±1.93</a:t>
                      </a:r>
                      <a:endParaRPr lang="zh-CN" sz="800" b="0" kern="100">
                        <a:effectLst/>
                        <a:latin typeface="+mn-ea"/>
                        <a:ea typeface="+mn-ea"/>
                        <a:cs typeface="Times New Roman" charset="0"/>
                      </a:endParaRPr>
                    </a:p>
                    <a:p>
                      <a:pPr algn="ctr">
                        <a:spcAft>
                          <a:spcPts val="0"/>
                        </a:spcAft>
                      </a:pPr>
                      <a:r>
                        <a:rPr lang="zh-CN" sz="800" b="0" kern="100">
                          <a:solidFill>
                            <a:srgbClr val="000000"/>
                          </a:solidFill>
                          <a:effectLst/>
                          <a:latin typeface="+mn-ea"/>
                          <a:ea typeface="+mn-ea"/>
                          <a:cs typeface="Times New Roman" charset="0"/>
                        </a:rPr>
                        <a:t>－</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0.95±0.59</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0.9173</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0.96±1.55</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0.7347</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0.96±0.99</a:t>
                      </a:r>
                      <a:endParaRPr lang="zh-CN" sz="800" b="0" kern="100" dirty="0">
                        <a:effectLst/>
                        <a:latin typeface="+mn-ea"/>
                        <a:ea typeface="+mn-ea"/>
                        <a:cs typeface="Times New Roman" charset="0"/>
                      </a:endParaRPr>
                    </a:p>
                    <a:p>
                      <a:pPr algn="ctr">
                        <a:spcAft>
                          <a:spcPts val="0"/>
                        </a:spcAft>
                      </a:pPr>
                      <a:r>
                        <a:rPr lang="en-US" sz="800" b="0" kern="100" dirty="0">
                          <a:solidFill>
                            <a:srgbClr val="000000"/>
                          </a:solidFill>
                          <a:effectLst/>
                          <a:latin typeface="+mn-ea"/>
                          <a:ea typeface="+mn-ea"/>
                          <a:cs typeface="Times New Roman" charset="0"/>
                        </a:rPr>
                        <a:t>0.5161</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dirty="0">
                          <a:solidFill>
                            <a:srgbClr val="000000"/>
                          </a:solidFill>
                          <a:effectLst/>
                          <a:latin typeface="+mn-ea"/>
                          <a:ea typeface="+mn-ea"/>
                          <a:cs typeface="Times New Roman" charset="0"/>
                        </a:rPr>
                        <a:t>0.95±1.50</a:t>
                      </a:r>
                      <a:endParaRPr lang="zh-CN" sz="800" b="0" kern="100" dirty="0">
                        <a:effectLst/>
                        <a:latin typeface="+mn-ea"/>
                        <a:ea typeface="+mn-ea"/>
                        <a:cs typeface="Times New Roman" charset="0"/>
                      </a:endParaRPr>
                    </a:p>
                    <a:p>
                      <a:pPr algn="ctr">
                        <a:spcAft>
                          <a:spcPts val="0"/>
                        </a:spcAft>
                      </a:pPr>
                      <a:r>
                        <a:rPr lang="en-US" sz="800" b="0" kern="100" dirty="0">
                          <a:solidFill>
                            <a:srgbClr val="000000"/>
                          </a:solidFill>
                          <a:effectLst/>
                          <a:latin typeface="+mn-ea"/>
                          <a:ea typeface="+mn-ea"/>
                          <a:cs typeface="Times New Roman" charset="0"/>
                        </a:rPr>
                        <a:t>0.5975</a:t>
                      </a:r>
                      <a:endParaRPr lang="zh-CN" sz="800" b="0" kern="100" dirty="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0.95±</a:t>
                      </a:r>
                      <a:r>
                        <a:rPr lang="en-US" sz="800" b="0" kern="100">
                          <a:effectLst/>
                          <a:latin typeface="+mn-ea"/>
                          <a:ea typeface="+mn-ea"/>
                          <a:cs typeface="Times New Roman" charset="0"/>
                        </a:rPr>
                        <a:t>1.95</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0.7156</a:t>
                      </a:r>
                      <a:endParaRPr lang="zh-CN" sz="800" b="0" kern="10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ionodata</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0.90±2.80</a:t>
                      </a:r>
                      <a:endParaRPr lang="zh-CN" sz="800" b="0" kern="100" dirty="0">
                        <a:effectLst/>
                        <a:latin typeface="+mn-ea"/>
                        <a:ea typeface="+mn-ea"/>
                        <a:cs typeface="Times New Roman" charset="0"/>
                      </a:endParaRPr>
                    </a:p>
                    <a:p>
                      <a:pPr algn="ctr">
                        <a:spcAft>
                          <a:spcPts val="0"/>
                        </a:spcAft>
                      </a:pPr>
                      <a:r>
                        <a:rPr lang="zh-CN" sz="800" b="0" kern="100" dirty="0">
                          <a:solidFill>
                            <a:srgbClr val="000000"/>
                          </a:solidFill>
                          <a:effectLst/>
                          <a:latin typeface="+mn-ea"/>
                          <a:ea typeface="+mn-ea"/>
                          <a:cs typeface="Times New Roman" charset="0"/>
                        </a:rPr>
                        <a:t>－</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a:solidFill>
                            <a:srgbClr val="000000"/>
                          </a:solidFill>
                          <a:effectLst/>
                          <a:latin typeface="+mn-ea"/>
                          <a:ea typeface="+mn-ea"/>
                          <a:cs typeface="Times New Roman" charset="0"/>
                        </a:rPr>
                        <a:t>0.81±4.42</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1.26e-4</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0.86±4.67</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0.0593</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0.87±2.33</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0.0948</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0.81±3.75</a:t>
                      </a:r>
                      <a:endParaRPr lang="zh-CN" sz="800" b="0" kern="100" dirty="0">
                        <a:effectLst/>
                        <a:latin typeface="+mn-ea"/>
                        <a:ea typeface="+mn-ea"/>
                        <a:cs typeface="Times New Roman" charset="0"/>
                      </a:endParaRPr>
                    </a:p>
                    <a:p>
                      <a:pPr algn="ctr">
                        <a:spcAft>
                          <a:spcPts val="0"/>
                        </a:spcAft>
                      </a:pPr>
                      <a:r>
                        <a:rPr lang="en-US" sz="800" b="0" kern="100" dirty="0">
                          <a:solidFill>
                            <a:srgbClr val="000000"/>
                          </a:solidFill>
                          <a:effectLst/>
                          <a:latin typeface="+mn-ea"/>
                          <a:ea typeface="+mn-ea"/>
                          <a:cs typeface="Times New Roman" charset="0"/>
                        </a:rPr>
                        <a:t>3.03e-5</a:t>
                      </a:r>
                      <a:endParaRPr lang="zh-CN" sz="800" b="0" kern="100" dirty="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0.87±</a:t>
                      </a:r>
                      <a:r>
                        <a:rPr lang="en-US" sz="800" b="0" kern="100">
                          <a:effectLst/>
                          <a:latin typeface="+mn-ea"/>
                          <a:ea typeface="+mn-ea"/>
                          <a:cs typeface="Times New Roman" charset="0"/>
                        </a:rPr>
                        <a:t>5.19</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0.0874</a:t>
                      </a:r>
                      <a:endParaRPr lang="zh-CN" sz="800" b="0" kern="10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haberman</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0.74±4.69</a:t>
                      </a:r>
                      <a:endParaRPr lang="zh-CN" sz="800" b="0" kern="100">
                        <a:effectLst/>
                        <a:latin typeface="+mn-ea"/>
                        <a:ea typeface="+mn-ea"/>
                        <a:cs typeface="Times New Roman" charset="0"/>
                      </a:endParaRPr>
                    </a:p>
                    <a:p>
                      <a:pPr algn="ctr">
                        <a:spcAft>
                          <a:spcPts val="0"/>
                        </a:spcAft>
                      </a:pPr>
                      <a:r>
                        <a:rPr lang="zh-CN" sz="800" b="0" kern="100">
                          <a:solidFill>
                            <a:srgbClr val="000000"/>
                          </a:solidFill>
                          <a:effectLst/>
                          <a:latin typeface="+mn-ea"/>
                          <a:ea typeface="+mn-ea"/>
                          <a:cs typeface="Times New Roman" charset="0"/>
                        </a:rPr>
                        <a:t>－</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0.74±4.06</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0.8491</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0.72±5.06</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0.3094</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0.74±2.63</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0.8794</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0.75±4.66</a:t>
                      </a:r>
                      <a:endParaRPr lang="zh-CN" sz="800" b="0" kern="100" dirty="0">
                        <a:effectLst/>
                        <a:latin typeface="+mn-ea"/>
                        <a:ea typeface="+mn-ea"/>
                        <a:cs typeface="Times New Roman" charset="0"/>
                      </a:endParaRPr>
                    </a:p>
                    <a:p>
                      <a:pPr algn="ctr">
                        <a:spcAft>
                          <a:spcPts val="0"/>
                        </a:spcAft>
                      </a:pPr>
                      <a:r>
                        <a:rPr lang="en-US" sz="800" b="0" kern="100" dirty="0">
                          <a:solidFill>
                            <a:srgbClr val="000000"/>
                          </a:solidFill>
                          <a:effectLst/>
                          <a:latin typeface="+mn-ea"/>
                          <a:ea typeface="+mn-ea"/>
                          <a:cs typeface="Times New Roman" charset="0"/>
                        </a:rPr>
                        <a:t>0.5593</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a:solidFill>
                            <a:srgbClr val="000000"/>
                          </a:solidFill>
                          <a:effectLst/>
                          <a:latin typeface="+mn-ea"/>
                          <a:ea typeface="+mn-ea"/>
                          <a:cs typeface="Times New Roman" charset="0"/>
                        </a:rPr>
                        <a:t>0.72±</a:t>
                      </a:r>
                      <a:r>
                        <a:rPr lang="en-US" sz="800" b="0" kern="100">
                          <a:effectLst/>
                          <a:latin typeface="+mn-ea"/>
                          <a:ea typeface="+mn-ea"/>
                          <a:cs typeface="Times New Roman" charset="0"/>
                        </a:rPr>
                        <a:t>5.16</a:t>
                      </a:r>
                      <a:endParaRPr lang="zh-CN" sz="800" b="0" kern="100">
                        <a:effectLst/>
                        <a:latin typeface="+mn-ea"/>
                        <a:ea typeface="+mn-ea"/>
                        <a:cs typeface="Times New Roman" charset="0"/>
                      </a:endParaRPr>
                    </a:p>
                    <a:p>
                      <a:pPr algn="ctr">
                        <a:spcAft>
                          <a:spcPts val="0"/>
                        </a:spcAft>
                      </a:pPr>
                      <a:r>
                        <a:rPr lang="en-US" sz="800" b="0" kern="100">
                          <a:effectLst/>
                          <a:latin typeface="+mn-ea"/>
                          <a:ea typeface="+mn-ea"/>
                          <a:cs typeface="Times New Roman" charset="0"/>
                        </a:rPr>
                        <a:t>0.3124</a:t>
                      </a:r>
                      <a:endParaRPr lang="zh-CN" sz="800" b="0" kern="10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monk3</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0.86±5.00</a:t>
                      </a:r>
                      <a:endParaRPr lang="zh-CN" sz="800" b="0" kern="100" dirty="0">
                        <a:effectLst/>
                        <a:latin typeface="+mn-ea"/>
                        <a:ea typeface="+mn-ea"/>
                        <a:cs typeface="Times New Roman" charset="0"/>
                      </a:endParaRPr>
                    </a:p>
                    <a:p>
                      <a:pPr algn="ctr">
                        <a:spcAft>
                          <a:spcPts val="0"/>
                        </a:spcAft>
                      </a:pPr>
                      <a:r>
                        <a:rPr lang="zh-CN" sz="800" b="0" kern="100" dirty="0">
                          <a:solidFill>
                            <a:srgbClr val="000000"/>
                          </a:solidFill>
                          <a:effectLst/>
                          <a:latin typeface="+mn-ea"/>
                          <a:ea typeface="+mn-ea"/>
                          <a:cs typeface="Times New Roman" charset="0"/>
                        </a:rPr>
                        <a:t>－</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a:solidFill>
                            <a:srgbClr val="000000"/>
                          </a:solidFill>
                          <a:effectLst/>
                          <a:latin typeface="+mn-ea"/>
                          <a:ea typeface="+mn-ea"/>
                          <a:cs typeface="Times New Roman" charset="0"/>
                        </a:rPr>
                        <a:t>0.84±3.63</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0.0813</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0.79±1.93</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0.0010</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0.70±14.79</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1.75e-6</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0.79±2.94</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2.86e-4</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0.77±</a:t>
                      </a:r>
                      <a:r>
                        <a:rPr lang="en-US" sz="800" b="0" kern="100" dirty="0">
                          <a:effectLst/>
                          <a:latin typeface="+mn-ea"/>
                          <a:ea typeface="+mn-ea"/>
                          <a:cs typeface="Times New Roman" charset="0"/>
                        </a:rPr>
                        <a:t>3.37</a:t>
                      </a:r>
                      <a:endParaRPr lang="zh-CN" sz="800" b="0" kern="100" dirty="0">
                        <a:effectLst/>
                        <a:latin typeface="+mn-ea"/>
                        <a:ea typeface="+mn-ea"/>
                        <a:cs typeface="Times New Roman" charset="0"/>
                      </a:endParaRPr>
                    </a:p>
                    <a:p>
                      <a:pPr algn="ctr">
                        <a:spcAft>
                          <a:spcPts val="0"/>
                        </a:spcAft>
                      </a:pPr>
                      <a:r>
                        <a:rPr lang="en-US" sz="800" b="0" kern="100" dirty="0">
                          <a:effectLst/>
                          <a:latin typeface="+mn-ea"/>
                          <a:ea typeface="+mn-ea"/>
                          <a:cs typeface="Times New Roman" charset="0"/>
                        </a:rPr>
                        <a:t>2.29e-4</a:t>
                      </a:r>
                      <a:endParaRPr lang="zh-CN" sz="800" b="0" kern="100" dirty="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wpbc</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0.79±7.17</a:t>
                      </a:r>
                      <a:endParaRPr lang="zh-CN" sz="800" b="0" kern="100" dirty="0">
                        <a:effectLst/>
                        <a:latin typeface="+mn-ea"/>
                        <a:ea typeface="+mn-ea"/>
                        <a:cs typeface="Times New Roman" charset="0"/>
                      </a:endParaRPr>
                    </a:p>
                    <a:p>
                      <a:pPr algn="ctr">
                        <a:spcAft>
                          <a:spcPts val="0"/>
                        </a:spcAft>
                      </a:pPr>
                      <a:r>
                        <a:rPr lang="zh-CN" sz="800" b="0" kern="100" dirty="0">
                          <a:solidFill>
                            <a:srgbClr val="000000"/>
                          </a:solidFill>
                          <a:effectLst/>
                          <a:latin typeface="+mn-ea"/>
                          <a:ea typeface="+mn-ea"/>
                          <a:cs typeface="Times New Roman" charset="0"/>
                        </a:rPr>
                        <a:t>－</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a:solidFill>
                            <a:srgbClr val="000000"/>
                          </a:solidFill>
                          <a:effectLst/>
                          <a:latin typeface="+mn-ea"/>
                          <a:ea typeface="+mn-ea"/>
                          <a:cs typeface="Times New Roman" charset="0"/>
                        </a:rPr>
                        <a:t>0.68±7.52</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1.74e-5</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0.74±5.26</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0.0181</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0.60±3.72</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5.20e-7</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0.76±5.71</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0.0560</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0.76±</a:t>
                      </a:r>
                      <a:r>
                        <a:rPr lang="en-US" sz="800" b="0" kern="100" dirty="0">
                          <a:effectLst/>
                          <a:latin typeface="+mn-ea"/>
                          <a:ea typeface="+mn-ea"/>
                          <a:cs typeface="Times New Roman" charset="0"/>
                        </a:rPr>
                        <a:t>7.59</a:t>
                      </a:r>
                      <a:endParaRPr lang="zh-CN" sz="800" b="0" kern="100" dirty="0">
                        <a:effectLst/>
                        <a:latin typeface="+mn-ea"/>
                        <a:ea typeface="+mn-ea"/>
                        <a:cs typeface="Times New Roman" charset="0"/>
                      </a:endParaRPr>
                    </a:p>
                    <a:p>
                      <a:pPr algn="ctr">
                        <a:spcAft>
                          <a:spcPts val="0"/>
                        </a:spcAft>
                      </a:pPr>
                      <a:r>
                        <a:rPr lang="en-US" sz="800" b="0" kern="100" dirty="0">
                          <a:effectLst/>
                          <a:latin typeface="+mn-ea"/>
                          <a:ea typeface="+mn-ea"/>
                          <a:cs typeface="Times New Roman" charset="0"/>
                        </a:rPr>
                        <a:t>0.0166</a:t>
                      </a:r>
                      <a:endParaRPr lang="zh-CN" sz="800" b="0" kern="100" dirty="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bupa</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0.68±5.10</a:t>
                      </a:r>
                      <a:endParaRPr lang="zh-CN" sz="800" b="0" kern="100" dirty="0">
                        <a:effectLst/>
                        <a:latin typeface="+mn-ea"/>
                        <a:ea typeface="+mn-ea"/>
                        <a:cs typeface="Times New Roman" charset="0"/>
                      </a:endParaRPr>
                    </a:p>
                    <a:p>
                      <a:pPr algn="ctr">
                        <a:spcAft>
                          <a:spcPts val="0"/>
                        </a:spcAft>
                      </a:pPr>
                      <a:r>
                        <a:rPr lang="zh-CN" sz="800" b="0" kern="100" dirty="0">
                          <a:solidFill>
                            <a:srgbClr val="000000"/>
                          </a:solidFill>
                          <a:effectLst/>
                          <a:latin typeface="+mn-ea"/>
                          <a:ea typeface="+mn-ea"/>
                          <a:cs typeface="Times New Roman" charset="0"/>
                        </a:rPr>
                        <a:t>－</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a:solidFill>
                            <a:srgbClr val="000000"/>
                          </a:solidFill>
                          <a:effectLst/>
                          <a:latin typeface="+mn-ea"/>
                          <a:ea typeface="+mn-ea"/>
                          <a:cs typeface="Times New Roman" charset="0"/>
                        </a:rPr>
                        <a:t>0.61±3.73</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0.0065</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0.64±10.58</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0.1574</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0.64±4.35</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0.1724</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0.51±4.88</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1.24e-5</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0.63±</a:t>
                      </a:r>
                      <a:r>
                        <a:rPr lang="en-US" sz="800" b="0" kern="100" dirty="0">
                          <a:effectLst/>
                          <a:latin typeface="+mn-ea"/>
                          <a:ea typeface="+mn-ea"/>
                          <a:cs typeface="Times New Roman" charset="0"/>
                        </a:rPr>
                        <a:t>6.83</a:t>
                      </a:r>
                      <a:endParaRPr lang="zh-CN" sz="800" b="0" kern="100" dirty="0">
                        <a:effectLst/>
                        <a:latin typeface="+mn-ea"/>
                        <a:ea typeface="+mn-ea"/>
                        <a:cs typeface="Times New Roman" charset="0"/>
                      </a:endParaRPr>
                    </a:p>
                    <a:p>
                      <a:pPr algn="ctr">
                        <a:spcAft>
                          <a:spcPts val="0"/>
                        </a:spcAft>
                      </a:pPr>
                      <a:r>
                        <a:rPr lang="en-US" sz="800" b="0" kern="100" dirty="0">
                          <a:effectLst/>
                          <a:latin typeface="+mn-ea"/>
                          <a:ea typeface="+mn-ea"/>
                          <a:cs typeface="Times New Roman" charset="0"/>
                        </a:rPr>
                        <a:t>0.0771</a:t>
                      </a:r>
                      <a:endParaRPr lang="zh-CN" sz="800" b="0" kern="100" dirty="0">
                        <a:effectLst/>
                        <a:latin typeface="+mn-ea"/>
                        <a:ea typeface="+mn-ea"/>
                        <a:cs typeface="Times New Roman" charset="0"/>
                      </a:endParaRPr>
                    </a:p>
                  </a:txBody>
                  <a:tcPr marL="68580" marR="68580" marT="0" marB="0" anchor="ctr">
                    <a:noFill/>
                  </a:tcPr>
                </a:tc>
              </a:tr>
              <a:tr h="364254">
                <a:tc>
                  <a:txBody>
                    <a:bodyPr/>
                    <a:lstStyle/>
                    <a:p>
                      <a:pPr algn="just">
                        <a:spcAft>
                          <a:spcPts val="0"/>
                        </a:spcAft>
                      </a:pPr>
                      <a:r>
                        <a:rPr lang="en-US" sz="900" kern="100">
                          <a:solidFill>
                            <a:schemeClr val="tx1"/>
                          </a:solidFill>
                          <a:effectLst/>
                        </a:rPr>
                        <a:t>checkdata</a:t>
                      </a:r>
                      <a:endParaRPr lang="zh-CN" sz="1000" kern="100">
                        <a:solidFill>
                          <a:schemeClr val="tx1"/>
                        </a:solidFill>
                        <a:effectLst/>
                        <a:latin typeface="DengXian" charset="-122"/>
                        <a:ea typeface="DengXian" charset="-122"/>
                        <a:cs typeface="Times New Roman" charset="0"/>
                      </a:endParaRPr>
                    </a:p>
                  </a:txBody>
                  <a:tcPr marL="55786" marR="55786"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0.53±4.51</a:t>
                      </a:r>
                      <a:endParaRPr lang="zh-CN" sz="800" b="0" kern="100">
                        <a:effectLst/>
                        <a:latin typeface="+mn-ea"/>
                        <a:ea typeface="+mn-ea"/>
                        <a:cs typeface="Times New Roman" charset="0"/>
                      </a:endParaRPr>
                    </a:p>
                    <a:p>
                      <a:pPr algn="ctr">
                        <a:spcAft>
                          <a:spcPts val="0"/>
                        </a:spcAft>
                      </a:pPr>
                      <a:r>
                        <a:rPr lang="zh-CN" sz="800" b="0" kern="100">
                          <a:solidFill>
                            <a:srgbClr val="000000"/>
                          </a:solidFill>
                          <a:effectLst/>
                          <a:latin typeface="+mn-ea"/>
                          <a:ea typeface="+mn-ea"/>
                          <a:cs typeface="Times New Roman" charset="0"/>
                        </a:rPr>
                        <a:t>－</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0.57±4.69</a:t>
                      </a:r>
                      <a:endParaRPr lang="zh-CN" sz="800" b="0" kern="100" dirty="0">
                        <a:effectLst/>
                        <a:latin typeface="+mn-ea"/>
                        <a:ea typeface="+mn-ea"/>
                        <a:cs typeface="Times New Roman" charset="0"/>
                      </a:endParaRPr>
                    </a:p>
                    <a:p>
                      <a:pPr algn="ctr">
                        <a:spcAft>
                          <a:spcPts val="0"/>
                        </a:spcAft>
                      </a:pPr>
                      <a:r>
                        <a:rPr lang="en-US" sz="800" b="0" kern="100" dirty="0">
                          <a:solidFill>
                            <a:srgbClr val="000000"/>
                          </a:solidFill>
                          <a:effectLst/>
                          <a:latin typeface="+mn-ea"/>
                          <a:ea typeface="+mn-ea"/>
                          <a:cs typeface="Times New Roman" charset="0"/>
                        </a:rPr>
                        <a:t>0.0920</a:t>
                      </a:r>
                      <a:endParaRPr lang="zh-CN" sz="800" b="0" kern="100" dirty="0">
                        <a:effectLst/>
                        <a:latin typeface="+mn-ea"/>
                        <a:ea typeface="+mn-ea"/>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800" b="0" kern="100">
                          <a:solidFill>
                            <a:srgbClr val="000000"/>
                          </a:solidFill>
                          <a:effectLst/>
                          <a:latin typeface="+mn-ea"/>
                          <a:ea typeface="+mn-ea"/>
                          <a:cs typeface="Times New Roman" charset="0"/>
                        </a:rPr>
                        <a:t>0.51±2.72</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0.2867</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0.50±1.99</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0.1932</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a:solidFill>
                            <a:srgbClr val="000000"/>
                          </a:solidFill>
                          <a:effectLst/>
                          <a:latin typeface="+mn-ea"/>
                          <a:ea typeface="+mn-ea"/>
                          <a:cs typeface="Times New Roman" charset="0"/>
                        </a:rPr>
                        <a:t>0.53±1.94</a:t>
                      </a:r>
                      <a:endParaRPr lang="zh-CN" sz="800" b="0" kern="100">
                        <a:effectLst/>
                        <a:latin typeface="+mn-ea"/>
                        <a:ea typeface="+mn-ea"/>
                        <a:cs typeface="Times New Roman" charset="0"/>
                      </a:endParaRPr>
                    </a:p>
                    <a:p>
                      <a:pPr algn="ctr">
                        <a:spcAft>
                          <a:spcPts val="0"/>
                        </a:spcAft>
                      </a:pPr>
                      <a:r>
                        <a:rPr lang="en-US" sz="800" b="0" kern="100">
                          <a:solidFill>
                            <a:srgbClr val="000000"/>
                          </a:solidFill>
                          <a:effectLst/>
                          <a:latin typeface="+mn-ea"/>
                          <a:ea typeface="+mn-ea"/>
                          <a:cs typeface="Times New Roman" charset="0"/>
                        </a:rPr>
                        <a:t>0.8108</a:t>
                      </a:r>
                      <a:endParaRPr lang="zh-CN" sz="800" b="0" kern="100">
                        <a:effectLst/>
                        <a:latin typeface="+mn-ea"/>
                        <a:ea typeface="+mn-ea"/>
                        <a:cs typeface="Times New Roman" charset="0"/>
                      </a:endParaRPr>
                    </a:p>
                  </a:txBody>
                  <a:tcPr marL="68580" marR="68580" marT="0" marB="0" anchor="ctr">
                    <a:noFill/>
                  </a:tcPr>
                </a:tc>
                <a:tc>
                  <a:txBody>
                    <a:bodyPr/>
                    <a:lstStyle/>
                    <a:p>
                      <a:pPr algn="ctr">
                        <a:spcAft>
                          <a:spcPts val="0"/>
                        </a:spcAft>
                      </a:pPr>
                      <a:r>
                        <a:rPr lang="en-US" sz="800" b="0" kern="100" dirty="0">
                          <a:solidFill>
                            <a:srgbClr val="000000"/>
                          </a:solidFill>
                          <a:effectLst/>
                          <a:latin typeface="+mn-ea"/>
                          <a:ea typeface="+mn-ea"/>
                          <a:cs typeface="Times New Roman" charset="0"/>
                        </a:rPr>
                        <a:t>0.51±</a:t>
                      </a:r>
                      <a:r>
                        <a:rPr lang="en-US" sz="800" b="0" kern="100" dirty="0">
                          <a:effectLst/>
                          <a:latin typeface="+mn-ea"/>
                          <a:ea typeface="+mn-ea"/>
                          <a:cs typeface="Times New Roman" charset="0"/>
                        </a:rPr>
                        <a:t>3.84</a:t>
                      </a:r>
                      <a:endParaRPr lang="zh-CN" sz="800" b="0" kern="100" dirty="0">
                        <a:effectLst/>
                        <a:latin typeface="+mn-ea"/>
                        <a:ea typeface="+mn-ea"/>
                        <a:cs typeface="Times New Roman" charset="0"/>
                      </a:endParaRPr>
                    </a:p>
                    <a:p>
                      <a:pPr algn="ctr">
                        <a:spcAft>
                          <a:spcPts val="0"/>
                        </a:spcAft>
                      </a:pPr>
                      <a:r>
                        <a:rPr lang="en-US" sz="800" b="0" kern="100" dirty="0">
                          <a:effectLst/>
                          <a:latin typeface="+mn-ea"/>
                          <a:ea typeface="+mn-ea"/>
                          <a:cs typeface="Times New Roman" charset="0"/>
                        </a:rPr>
                        <a:t>0.4727</a:t>
                      </a:r>
                      <a:endParaRPr lang="zh-CN" sz="800" b="0" kern="100" dirty="0">
                        <a:effectLst/>
                        <a:latin typeface="+mn-ea"/>
                        <a:ea typeface="+mn-ea"/>
                        <a:cs typeface="Times New Roman" charset="0"/>
                      </a:endParaRPr>
                    </a:p>
                  </a:txBody>
                  <a:tcPr marL="68580" marR="68580" marT="0" marB="0" anchor="ctr">
                    <a:noFill/>
                  </a:tcPr>
                </a:tc>
              </a:tr>
            </a:tbl>
          </a:graphicData>
        </a:graphic>
      </p:graphicFrame>
      <p:sp>
        <p:nvSpPr>
          <p:cNvPr id="17" name="文本框 16"/>
          <p:cNvSpPr txBox="1"/>
          <p:nvPr/>
        </p:nvSpPr>
        <p:spPr>
          <a:xfrm>
            <a:off x="2963226" y="867616"/>
            <a:ext cx="3217547" cy="369332"/>
          </a:xfrm>
          <a:prstGeom prst="rect">
            <a:avLst/>
          </a:prstGeom>
          <a:noFill/>
        </p:spPr>
        <p:txBody>
          <a:bodyPr wrap="none" rtlCol="0">
            <a:spAutoFit/>
          </a:bodyPr>
          <a:lstStyle/>
          <a:p>
            <a:r>
              <a:rPr kumimoji="1" lang="zh-CN" altLang="en-US" dirty="0" smtClean="0"/>
              <a:t>实验三：噪声数据下算法比较</a:t>
            </a:r>
            <a:endParaRPr kumimoji="1" lang="zh-CN" altLang="en-US" dirty="0"/>
          </a:p>
        </p:txBody>
      </p:sp>
      <p:sp>
        <p:nvSpPr>
          <p:cNvPr id="18" name="文本框 17"/>
          <p:cNvSpPr txBox="1"/>
          <p:nvPr/>
        </p:nvSpPr>
        <p:spPr>
          <a:xfrm>
            <a:off x="3171615" y="1236948"/>
            <a:ext cx="2800767" cy="276999"/>
          </a:xfrm>
          <a:prstGeom prst="rect">
            <a:avLst/>
          </a:prstGeom>
          <a:noFill/>
        </p:spPr>
        <p:txBody>
          <a:bodyPr wrap="none" rtlCol="0">
            <a:spAutoFit/>
          </a:bodyPr>
          <a:lstStyle/>
          <a:p>
            <a:r>
              <a:rPr kumimoji="1" lang="zh-CN" altLang="en-US" sz="1200" dirty="0" smtClean="0">
                <a:solidFill>
                  <a:schemeClr val="tx1">
                    <a:lumMod val="65000"/>
                    <a:lumOff val="35000"/>
                  </a:schemeClr>
                </a:solidFill>
                <a:latin typeface="+mn-ea"/>
              </a:rPr>
              <a:t>（</a:t>
            </a:r>
            <a:r>
              <a:rPr lang="zh-CN" altLang="zh-CN" sz="1200" dirty="0">
                <a:solidFill>
                  <a:schemeClr val="tx1">
                    <a:lumMod val="65000"/>
                    <a:lumOff val="35000"/>
                  </a:schemeClr>
                </a:solidFill>
                <a:latin typeface="+mn-ea"/>
              </a:rPr>
              <a:t>平均精度</a:t>
            </a:r>
            <a:r>
              <a:rPr lang="en-US" altLang="zh-CN" sz="1200" dirty="0">
                <a:solidFill>
                  <a:schemeClr val="tx1">
                    <a:lumMod val="65000"/>
                    <a:lumOff val="35000"/>
                  </a:schemeClr>
                </a:solidFill>
                <a:latin typeface="+mn-ea"/>
              </a:rPr>
              <a:t> ± </a:t>
            </a:r>
            <a:r>
              <a:rPr lang="zh-CN" altLang="zh-CN" sz="1200" dirty="0">
                <a:solidFill>
                  <a:schemeClr val="tx1">
                    <a:lumMod val="65000"/>
                    <a:lumOff val="35000"/>
                  </a:schemeClr>
                </a:solidFill>
                <a:latin typeface="+mn-ea"/>
              </a:rPr>
              <a:t>标准差</a:t>
            </a:r>
            <a:r>
              <a:rPr lang="zh-CN" altLang="zh-CN" sz="1200" dirty="0" smtClean="0">
                <a:solidFill>
                  <a:schemeClr val="tx1">
                    <a:lumMod val="65000"/>
                    <a:lumOff val="35000"/>
                  </a:schemeClr>
                </a:solidFill>
                <a:latin typeface="+mn-ea"/>
              </a:rPr>
              <a:t>，</a:t>
            </a:r>
            <a:r>
              <a:rPr lang="en-US" altLang="zh-CN" sz="1200" dirty="0" smtClean="0">
                <a:solidFill>
                  <a:schemeClr val="tx1">
                    <a:lumMod val="65000"/>
                    <a:lumOff val="35000"/>
                  </a:schemeClr>
                </a:solidFill>
                <a:latin typeface="+mn-ea"/>
              </a:rPr>
              <a:t>p-value</a:t>
            </a:r>
            <a:r>
              <a:rPr lang="zh-CN" altLang="zh-CN" sz="1200" dirty="0">
                <a:solidFill>
                  <a:schemeClr val="tx1">
                    <a:lumMod val="65000"/>
                    <a:lumOff val="35000"/>
                  </a:schemeClr>
                </a:solidFill>
                <a:latin typeface="+mn-ea"/>
              </a:rPr>
              <a:t>值 </a:t>
            </a:r>
            <a:r>
              <a:rPr kumimoji="1" lang="zh-CN" altLang="en-US" sz="1200" dirty="0" smtClean="0">
                <a:solidFill>
                  <a:schemeClr val="tx1">
                    <a:lumMod val="65000"/>
                    <a:lumOff val="35000"/>
                  </a:schemeClr>
                </a:solidFill>
                <a:latin typeface="+mn-ea"/>
              </a:rPr>
              <a:t>）</a:t>
            </a:r>
            <a:endParaRPr kumimoji="1" lang="zh-CN" altLang="en-US" sz="1200" dirty="0">
              <a:solidFill>
                <a:schemeClr val="tx1">
                  <a:lumMod val="65000"/>
                  <a:lumOff val="35000"/>
                </a:schemeClr>
              </a:solidFill>
              <a:latin typeface="+mn-ea"/>
            </a:endParaRPr>
          </a:p>
        </p:txBody>
      </p:sp>
    </p:spTree>
    <p:extLst>
      <p:ext uri="{BB962C8B-B14F-4D97-AF65-F5344CB8AC3E}">
        <p14:creationId xmlns:p14="http://schemas.microsoft.com/office/powerpoint/2010/main" val="577701453"/>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分类算法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6220070" y="1700577"/>
            <a:ext cx="1144098" cy="494518"/>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结论一：</a:t>
            </a:r>
            <a:endParaRPr lang="zh-HK" altLang="en-US" b="1" spc="300" dirty="0">
              <a:latin typeface="微软雅黑" panose="020B0503020204020204" pitchFamily="34" charset="-122"/>
              <a:ea typeface="微软雅黑" panose="020B0503020204020204" pitchFamily="34" charset="-122"/>
            </a:endParaRPr>
          </a:p>
        </p:txBody>
      </p:sp>
      <p:sp>
        <p:nvSpPr>
          <p:cNvPr id="27" name="矩形 26"/>
          <p:cNvSpPr/>
          <p:nvPr/>
        </p:nvSpPr>
        <p:spPr>
          <a:xfrm>
            <a:off x="6128482" y="2295307"/>
            <a:ext cx="2510693" cy="307777"/>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最优的</a:t>
            </a:r>
            <a:r>
              <a:rPr lang="en-US" altLang="zh-CN" sz="1400" dirty="0" smtClean="0">
                <a:solidFill>
                  <a:srgbClr val="666666"/>
                </a:solidFill>
                <a:latin typeface="微软雅黑" panose="020B0503020204020204" pitchFamily="34" charset="-122"/>
                <a:ea typeface="微软雅黑" panose="020B0503020204020204" pitchFamily="34" charset="-122"/>
              </a:rPr>
              <a:t>P</a:t>
            </a:r>
            <a:r>
              <a:rPr lang="zh-CN" altLang="en-US" sz="1400" dirty="0" smtClean="0">
                <a:solidFill>
                  <a:srgbClr val="666666"/>
                </a:solidFill>
                <a:latin typeface="微软雅黑" panose="020B0503020204020204" pitchFamily="34" charset="-122"/>
                <a:ea typeface="微软雅黑" panose="020B0503020204020204" pitchFamily="34" charset="-122"/>
              </a:rPr>
              <a:t>值受数据集影响较大。</a:t>
            </a:r>
            <a:endParaRPr lang="zh-HK" altLang="zh-HK" sz="1400" dirty="0">
              <a:solidFill>
                <a:srgbClr val="666666"/>
              </a:solidFill>
              <a:latin typeface="微软雅黑" panose="020B0503020204020204" pitchFamily="34" charset="-122"/>
              <a:ea typeface="微软雅黑" panose="020B0503020204020204" pitchFamily="34" charset="-122"/>
            </a:endParaRPr>
          </a:p>
        </p:txBody>
      </p:sp>
      <p:pic>
        <p:nvPicPr>
          <p:cNvPr id="28" name="图片 27"/>
          <p:cNvPicPr/>
          <p:nvPr/>
        </p:nvPicPr>
        <p:blipFill>
          <a:blip r:embed="rId2" cstate="print">
            <a:extLst>
              <a:ext uri="{28A0092B-C50C-407E-A947-70E740481C1C}">
                <a14:useLocalDpi xmlns:a14="http://schemas.microsoft.com/office/drawing/2010/main" val="0"/>
              </a:ext>
            </a:extLst>
          </a:blip>
          <a:stretch>
            <a:fillRect/>
          </a:stretch>
        </p:blipFill>
        <p:spPr>
          <a:xfrm>
            <a:off x="1" y="1659496"/>
            <a:ext cx="2879725" cy="2159635"/>
          </a:xfrm>
          <a:prstGeom prst="rect">
            <a:avLst/>
          </a:prstGeom>
        </p:spPr>
      </p:pic>
      <p:pic>
        <p:nvPicPr>
          <p:cNvPr id="31" name="图片 30"/>
          <p:cNvPicPr/>
          <p:nvPr/>
        </p:nvPicPr>
        <p:blipFill>
          <a:blip r:embed="rId3" cstate="print">
            <a:extLst>
              <a:ext uri="{28A0092B-C50C-407E-A947-70E740481C1C}">
                <a14:useLocalDpi xmlns:a14="http://schemas.microsoft.com/office/drawing/2010/main" val="0"/>
              </a:ext>
            </a:extLst>
          </a:blip>
          <a:stretch>
            <a:fillRect/>
          </a:stretch>
        </p:blipFill>
        <p:spPr>
          <a:xfrm>
            <a:off x="2879726" y="1659495"/>
            <a:ext cx="2879725" cy="2159635"/>
          </a:xfrm>
          <a:prstGeom prst="rect">
            <a:avLst/>
          </a:prstGeom>
        </p:spPr>
      </p:pic>
      <p:pic>
        <p:nvPicPr>
          <p:cNvPr id="32" name="图片 31"/>
          <p:cNvPicPr/>
          <p:nvPr/>
        </p:nvPicPr>
        <p:blipFill>
          <a:blip r:embed="rId4" cstate="print">
            <a:extLst>
              <a:ext uri="{28A0092B-C50C-407E-A947-70E740481C1C}">
                <a14:useLocalDpi xmlns:a14="http://schemas.microsoft.com/office/drawing/2010/main" val="0"/>
              </a:ext>
            </a:extLst>
          </a:blip>
          <a:stretch>
            <a:fillRect/>
          </a:stretch>
        </p:blipFill>
        <p:spPr>
          <a:xfrm>
            <a:off x="0" y="3825575"/>
            <a:ext cx="2879725" cy="2159635"/>
          </a:xfrm>
          <a:prstGeom prst="rect">
            <a:avLst/>
          </a:prstGeom>
        </p:spPr>
      </p:pic>
      <p:pic>
        <p:nvPicPr>
          <p:cNvPr id="33" name="图片 32"/>
          <p:cNvPicPr/>
          <p:nvPr/>
        </p:nvPicPr>
        <p:blipFill>
          <a:blip r:embed="rId5" cstate="print">
            <a:extLst>
              <a:ext uri="{28A0092B-C50C-407E-A947-70E740481C1C}">
                <a14:useLocalDpi xmlns:a14="http://schemas.microsoft.com/office/drawing/2010/main" val="0"/>
              </a:ext>
            </a:extLst>
          </a:blip>
          <a:stretch>
            <a:fillRect/>
          </a:stretch>
        </p:blipFill>
        <p:spPr>
          <a:xfrm>
            <a:off x="2879726" y="3825574"/>
            <a:ext cx="2879725" cy="2159635"/>
          </a:xfrm>
          <a:prstGeom prst="rect">
            <a:avLst/>
          </a:prstGeom>
        </p:spPr>
      </p:pic>
      <p:sp>
        <p:nvSpPr>
          <p:cNvPr id="34" name="矩形 33"/>
          <p:cNvSpPr/>
          <p:nvPr/>
        </p:nvSpPr>
        <p:spPr>
          <a:xfrm>
            <a:off x="6220070" y="3255914"/>
            <a:ext cx="1144098" cy="494518"/>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结论二：</a:t>
            </a:r>
            <a:endParaRPr lang="zh-HK" altLang="en-US" b="1" spc="300" dirty="0">
              <a:latin typeface="微软雅黑" panose="020B0503020204020204" pitchFamily="34" charset="-122"/>
              <a:ea typeface="微软雅黑" panose="020B0503020204020204" pitchFamily="34" charset="-122"/>
            </a:endParaRPr>
          </a:p>
        </p:txBody>
      </p:sp>
      <p:sp>
        <p:nvSpPr>
          <p:cNvPr id="35" name="矩形 34"/>
          <p:cNvSpPr/>
          <p:nvPr/>
        </p:nvSpPr>
        <p:spPr>
          <a:xfrm>
            <a:off x="6128483" y="3850644"/>
            <a:ext cx="2510692" cy="523220"/>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当</a:t>
            </a:r>
            <a:r>
              <a:rPr lang="en-US" altLang="zh-CN" sz="1400" dirty="0" smtClean="0">
                <a:solidFill>
                  <a:srgbClr val="666666"/>
                </a:solidFill>
                <a:latin typeface="微软雅黑" panose="020B0503020204020204" pitchFamily="34" charset="-122"/>
                <a:ea typeface="微软雅黑" panose="020B0503020204020204" pitchFamily="34" charset="-122"/>
              </a:rPr>
              <a:t>P</a:t>
            </a:r>
            <a:r>
              <a:rPr lang="zh-CN" altLang="en-US" sz="1400" dirty="0" smtClean="0">
                <a:solidFill>
                  <a:srgbClr val="666666"/>
                </a:solidFill>
                <a:latin typeface="微软雅黑" panose="020B0503020204020204" pitchFamily="34" charset="-122"/>
                <a:ea typeface="微软雅黑" panose="020B0503020204020204" pitchFamily="34" charset="-122"/>
              </a:rPr>
              <a:t>值在</a:t>
            </a:r>
            <a:r>
              <a:rPr lang="en-US" altLang="zh-CN" sz="1400" dirty="0" smtClean="0">
                <a:solidFill>
                  <a:srgbClr val="666666"/>
                </a:solidFill>
                <a:latin typeface="微软雅黑" panose="020B0503020204020204" pitchFamily="34" charset="-122"/>
                <a:ea typeface="微软雅黑" panose="020B0503020204020204" pitchFamily="34" charset="-122"/>
              </a:rPr>
              <a:t>[0.8, 1.4]</a:t>
            </a:r>
            <a:r>
              <a:rPr lang="zh-CN" altLang="en-US" sz="1400" dirty="0" smtClean="0">
                <a:solidFill>
                  <a:srgbClr val="666666"/>
                </a:solidFill>
                <a:latin typeface="微软雅黑" panose="020B0503020204020204" pitchFamily="34" charset="-122"/>
                <a:ea typeface="微软雅黑" panose="020B0503020204020204" pitchFamily="34" charset="-122"/>
              </a:rPr>
              <a:t>时，算法性能一般比较好。</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6220070" y="4938568"/>
            <a:ext cx="1144098" cy="494518"/>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结论三：</a:t>
            </a:r>
            <a:endParaRPr lang="zh-HK" altLang="en-US" b="1" spc="300" dirty="0">
              <a:latin typeface="微软雅黑" panose="020B0503020204020204" pitchFamily="34" charset="-122"/>
              <a:ea typeface="微软雅黑" panose="020B0503020204020204" pitchFamily="34" charset="-122"/>
            </a:endParaRPr>
          </a:p>
        </p:txBody>
      </p:sp>
      <p:sp>
        <p:nvSpPr>
          <p:cNvPr id="37" name="矩形 36"/>
          <p:cNvSpPr/>
          <p:nvPr/>
        </p:nvSpPr>
        <p:spPr>
          <a:xfrm>
            <a:off x="6128483" y="5533298"/>
            <a:ext cx="2510692" cy="523220"/>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当</a:t>
            </a:r>
            <a:r>
              <a:rPr lang="en-US" altLang="zh-CN" sz="1400" dirty="0" smtClean="0">
                <a:solidFill>
                  <a:srgbClr val="666666"/>
                </a:solidFill>
                <a:latin typeface="微软雅黑" panose="020B0503020204020204" pitchFamily="34" charset="-122"/>
                <a:ea typeface="微软雅黑" panose="020B0503020204020204" pitchFamily="34" charset="-122"/>
              </a:rPr>
              <a:t>P</a:t>
            </a:r>
            <a:r>
              <a:rPr lang="zh-CN" altLang="en-US" sz="1400" dirty="0" smtClean="0">
                <a:solidFill>
                  <a:srgbClr val="666666"/>
                </a:solidFill>
                <a:latin typeface="微软雅黑" panose="020B0503020204020204" pitchFamily="34" charset="-122"/>
                <a:ea typeface="微软雅黑" panose="020B0503020204020204" pitchFamily="34" charset="-122"/>
              </a:rPr>
              <a:t>值过小时，算法性能不稳定。</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2" name="矩形 1"/>
          <p:cNvSpPr/>
          <p:nvPr/>
        </p:nvSpPr>
        <p:spPr>
          <a:xfrm>
            <a:off x="2726844" y="1067829"/>
            <a:ext cx="1922321" cy="369332"/>
          </a:xfrm>
          <a:prstGeom prst="rect">
            <a:avLst/>
          </a:prstGeom>
        </p:spPr>
        <p:txBody>
          <a:bodyPr wrap="none">
            <a:spAutoFit/>
          </a:bodyPr>
          <a:lstStyle/>
          <a:p>
            <a:r>
              <a:rPr kumimoji="1" lang="zh-CN" altLang="en-US" dirty="0" smtClean="0"/>
              <a:t>实验四：</a:t>
            </a:r>
            <a:r>
              <a:rPr kumimoji="1" lang="en-US" altLang="zh-CN" dirty="0" smtClean="0"/>
              <a:t>p</a:t>
            </a:r>
            <a:r>
              <a:rPr kumimoji="1" lang="zh-CN" altLang="en-US" dirty="0" smtClean="0"/>
              <a:t>值变化</a:t>
            </a:r>
            <a:endParaRPr kumimoji="1" lang="zh-CN" altLang="en-US" dirty="0"/>
          </a:p>
        </p:txBody>
      </p:sp>
    </p:spTree>
    <p:extLst>
      <p:ext uri="{BB962C8B-B14F-4D97-AF65-F5344CB8AC3E}">
        <p14:creationId xmlns:p14="http://schemas.microsoft.com/office/powerpoint/2010/main" val="1980658178"/>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特征选择</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1" name="组合 75"/>
          <p:cNvGrpSpPr/>
          <p:nvPr/>
        </p:nvGrpSpPr>
        <p:grpSpPr>
          <a:xfrm>
            <a:off x="882603" y="2302677"/>
            <a:ext cx="1093895" cy="955612"/>
            <a:chOff x="882603" y="2302677"/>
            <a:chExt cx="1093895" cy="955612"/>
          </a:xfrm>
        </p:grpSpPr>
        <p:sp>
          <p:nvSpPr>
            <p:cNvPr id="24"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32" name="文本框 31"/>
          <p:cNvSpPr txBox="1"/>
          <p:nvPr/>
        </p:nvSpPr>
        <p:spPr>
          <a:xfrm>
            <a:off x="684600" y="3345688"/>
            <a:ext cx="1301826" cy="369332"/>
          </a:xfrm>
          <a:prstGeom prst="rect">
            <a:avLst/>
          </a:prstGeom>
          <a:noFill/>
        </p:spPr>
        <p:txBody>
          <a:bodyPr wrap="square" rtlCol="0">
            <a:spAutoFit/>
          </a:bodyPr>
          <a:lstStyle/>
          <a:p>
            <a:pPr algn="ctr"/>
            <a:r>
              <a:rPr lang="zh-CN" altLang="en-US" b="1" smtClean="0">
                <a:solidFill>
                  <a:srgbClr val="0174AB"/>
                </a:solidFill>
                <a:latin typeface="微软雅黑" panose="020B0503020204020204" pitchFamily="34" charset="-122"/>
                <a:ea typeface="微软雅黑" panose="020B0503020204020204" pitchFamily="34" charset="-122"/>
              </a:rPr>
              <a:t>公式求解</a:t>
            </a:r>
            <a:endParaRPr lang="zh-HK" altLang="en-US" b="1" dirty="0">
              <a:solidFill>
                <a:srgbClr val="0174AB"/>
              </a:solidFill>
              <a:latin typeface="微软雅黑" panose="020B0503020204020204" pitchFamily="34" charset="-122"/>
              <a:ea typeface="微软雅黑" panose="020B0503020204020204" pitchFamily="34" charset="-122"/>
            </a:endParaRPr>
          </a:p>
        </p:txBody>
      </p:sp>
      <p:pic>
        <p:nvPicPr>
          <p:cNvPr id="33" name="图片 32"/>
          <p:cNvPicPr/>
          <p:nvPr/>
        </p:nvPicPr>
        <p:blipFill>
          <a:blip r:embed="rId2"/>
          <a:stretch>
            <a:fillRect/>
          </a:stretch>
        </p:blipFill>
        <p:spPr>
          <a:xfrm>
            <a:off x="115872" y="4136698"/>
            <a:ext cx="3493231" cy="1354904"/>
          </a:xfrm>
          <a:prstGeom prst="rect">
            <a:avLst/>
          </a:prstGeom>
          <a:solidFill>
            <a:schemeClr val="accent1">
              <a:lumMod val="20000"/>
              <a:lumOff val="80000"/>
            </a:schemeClr>
          </a:solidFill>
        </p:spPr>
      </p:pic>
      <p:pic>
        <p:nvPicPr>
          <p:cNvPr id="34" name="图片 33"/>
          <p:cNvPicPr/>
          <p:nvPr/>
        </p:nvPicPr>
        <p:blipFill>
          <a:blip r:embed="rId2"/>
          <a:stretch>
            <a:fillRect/>
          </a:stretch>
        </p:blipFill>
        <p:spPr>
          <a:xfrm>
            <a:off x="4492594" y="877437"/>
            <a:ext cx="3801400" cy="1002880"/>
          </a:xfrm>
          <a:prstGeom prst="rect">
            <a:avLst/>
          </a:prstGeom>
        </p:spPr>
      </p:pic>
      <p:pic>
        <p:nvPicPr>
          <p:cNvPr id="35" name="图片 34"/>
          <p:cNvPicPr/>
          <p:nvPr/>
        </p:nvPicPr>
        <p:blipFill>
          <a:blip r:embed="rId3"/>
          <a:stretch>
            <a:fillRect/>
          </a:stretch>
        </p:blipFill>
        <p:spPr>
          <a:xfrm>
            <a:off x="4388716" y="2553287"/>
            <a:ext cx="4009155" cy="936888"/>
          </a:xfrm>
          <a:prstGeom prst="rect">
            <a:avLst/>
          </a:prstGeom>
        </p:spPr>
      </p:pic>
      <p:pic>
        <p:nvPicPr>
          <p:cNvPr id="36" name="图片 35"/>
          <p:cNvPicPr/>
          <p:nvPr/>
        </p:nvPicPr>
        <p:blipFill>
          <a:blip r:embed="rId4"/>
          <a:stretch>
            <a:fillRect/>
          </a:stretch>
        </p:blipFill>
        <p:spPr>
          <a:xfrm>
            <a:off x="4492594" y="4261544"/>
            <a:ext cx="3905277" cy="945136"/>
          </a:xfrm>
          <a:prstGeom prst="rect">
            <a:avLst/>
          </a:prstGeom>
        </p:spPr>
      </p:pic>
      <p:pic>
        <p:nvPicPr>
          <p:cNvPr id="37" name="图片 36"/>
          <p:cNvPicPr/>
          <p:nvPr/>
        </p:nvPicPr>
        <p:blipFill>
          <a:blip r:embed="rId5"/>
          <a:stretch>
            <a:fillRect/>
          </a:stretch>
        </p:blipFill>
        <p:spPr>
          <a:xfrm>
            <a:off x="4593932" y="5855060"/>
            <a:ext cx="2643994" cy="474265"/>
          </a:xfrm>
          <a:prstGeom prst="rect">
            <a:avLst/>
          </a:prstGeom>
        </p:spPr>
      </p:pic>
      <p:sp>
        <p:nvSpPr>
          <p:cNvPr id="38" name="下箭头 37"/>
          <p:cNvSpPr/>
          <p:nvPr/>
        </p:nvSpPr>
        <p:spPr>
          <a:xfrm>
            <a:off x="6259132" y="1890396"/>
            <a:ext cx="311759" cy="525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下箭头 38"/>
          <p:cNvSpPr/>
          <p:nvPr/>
        </p:nvSpPr>
        <p:spPr>
          <a:xfrm>
            <a:off x="6259131" y="3543233"/>
            <a:ext cx="311759" cy="525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下箭头 39"/>
          <p:cNvSpPr/>
          <p:nvPr/>
        </p:nvSpPr>
        <p:spPr>
          <a:xfrm>
            <a:off x="6237413" y="5329668"/>
            <a:ext cx="311759" cy="525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特征选择</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1" name="组合 75"/>
          <p:cNvGrpSpPr/>
          <p:nvPr/>
        </p:nvGrpSpPr>
        <p:grpSpPr>
          <a:xfrm>
            <a:off x="882603" y="2302677"/>
            <a:ext cx="1093895" cy="955612"/>
            <a:chOff x="882603" y="2302677"/>
            <a:chExt cx="1093895" cy="955612"/>
          </a:xfrm>
        </p:grpSpPr>
        <p:sp>
          <p:nvSpPr>
            <p:cNvPr id="24"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32" name="文本框 31"/>
          <p:cNvSpPr txBox="1"/>
          <p:nvPr/>
        </p:nvSpPr>
        <p:spPr>
          <a:xfrm>
            <a:off x="684600" y="3345688"/>
            <a:ext cx="1301826" cy="369332"/>
          </a:xfrm>
          <a:prstGeom prst="rect">
            <a:avLst/>
          </a:prstGeom>
          <a:noFill/>
        </p:spPr>
        <p:txBody>
          <a:bodyPr wrap="square" rtlCol="0">
            <a:spAutoFit/>
          </a:bodyPr>
          <a:lstStyle/>
          <a:p>
            <a:pPr algn="ctr"/>
            <a:r>
              <a:rPr lang="zh-CN" altLang="en-US" b="1" dirty="0" smtClean="0">
                <a:solidFill>
                  <a:srgbClr val="0174AB"/>
                </a:solidFill>
                <a:latin typeface="微软雅黑" panose="020B0503020204020204" pitchFamily="34" charset="-122"/>
                <a:ea typeface="微软雅黑" panose="020B0503020204020204" pitchFamily="34" charset="-122"/>
              </a:rPr>
              <a:t>迭代算法</a:t>
            </a:r>
            <a:endParaRPr lang="zh-HK" altLang="en-US" b="1" dirty="0">
              <a:solidFill>
                <a:srgbClr val="0174AB"/>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775916399"/>
                  </p:ext>
                </p:extLst>
              </p:nvPr>
            </p:nvGraphicFramePr>
            <p:xfrm>
              <a:off x="2726186" y="1831709"/>
              <a:ext cx="5584134" cy="3027957"/>
            </p:xfrm>
            <a:graphic>
              <a:graphicData uri="http://schemas.openxmlformats.org/drawingml/2006/table">
                <a:tbl>
                  <a:tblPr firstRow="1" firstCol="1" bandRow="1">
                    <a:tableStyleId>{5C22544A-7EE6-4342-B048-85BDC9FD1C3A}</a:tableStyleId>
                  </a:tblPr>
                  <a:tblGrid>
                    <a:gridCol w="5584134"/>
                  </a:tblGrid>
                  <a:tr h="496063">
                    <a:tc>
                      <a:txBody>
                        <a:bodyPr/>
                        <a:lstStyle/>
                        <a:p>
                          <a:pPr algn="ctr">
                            <a:spcAft>
                              <a:spcPts val="0"/>
                            </a:spcAft>
                          </a:pPr>
                          <a:r>
                            <a:rPr lang="zh-CN" sz="1400" b="0" kern="100" dirty="0" smtClean="0">
                              <a:solidFill>
                                <a:schemeClr val="tx1"/>
                              </a:solidFill>
                              <a:effectLst/>
                              <a:latin typeface="+mn-ea"/>
                              <a:ea typeface="+mn-ea"/>
                            </a:rPr>
                            <a:t>一</a:t>
                          </a:r>
                          <a:r>
                            <a:rPr lang="zh-CN" sz="1400" b="0" kern="100" dirty="0">
                              <a:solidFill>
                                <a:schemeClr val="tx1"/>
                              </a:solidFill>
                              <a:effectLst/>
                              <a:latin typeface="+mn-ea"/>
                              <a:ea typeface="+mn-ea"/>
                            </a:rPr>
                            <a:t>种解决</a:t>
                          </a:r>
                          <a:r>
                            <a:rPr lang="en-US" sz="1400" b="0" kern="100" dirty="0">
                              <a:solidFill>
                                <a:schemeClr val="tx1"/>
                              </a:solidFill>
                              <a:effectLst/>
                              <a:latin typeface="+mn-ea"/>
                              <a:ea typeface="+mn-ea"/>
                            </a:rPr>
                            <a:t> L21FS</a:t>
                          </a:r>
                          <a:r>
                            <a:rPr lang="zh-CN" sz="1400" b="0" kern="100" dirty="0">
                              <a:solidFill>
                                <a:schemeClr val="tx1"/>
                              </a:solidFill>
                              <a:effectLst/>
                              <a:latin typeface="+mn-ea"/>
                              <a:ea typeface="+mn-ea"/>
                            </a:rPr>
                            <a:t>问题的迭代算法</a:t>
                          </a:r>
                        </a:p>
                        <a:p>
                          <a:pPr algn="ctr">
                            <a:spcAft>
                              <a:spcPts val="0"/>
                            </a:spcAft>
                          </a:pPr>
                          <a:r>
                            <a:rPr lang="en-US" sz="1400" b="0" kern="100" dirty="0" smtClean="0">
                              <a:solidFill>
                                <a:schemeClr val="tx1"/>
                              </a:solidFill>
                              <a:effectLst/>
                              <a:latin typeface="+mn-ea"/>
                              <a:ea typeface="+mn-ea"/>
                            </a:rPr>
                            <a:t>An </a:t>
                          </a:r>
                          <a:r>
                            <a:rPr lang="en-US" sz="1400" b="0" kern="100" dirty="0">
                              <a:solidFill>
                                <a:schemeClr val="tx1"/>
                              </a:solidFill>
                              <a:effectLst/>
                              <a:latin typeface="+mn-ea"/>
                              <a:ea typeface="+mn-ea"/>
                            </a:rPr>
                            <a:t>iterative algorithm for L21FS</a:t>
                          </a:r>
                          <a:endParaRPr lang="zh-CN" sz="1400" b="0" kern="100" dirty="0">
                            <a:solidFill>
                              <a:schemeClr val="tx1"/>
                            </a:solidFill>
                            <a:effectLst/>
                            <a:latin typeface="+mn-ea"/>
                            <a:ea typeface="+mn-ea"/>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31894">
                    <a:tc>
                      <a:txBody>
                        <a:bodyPr/>
                        <a:lstStyle/>
                        <a:p>
                          <a:pPr algn="just">
                            <a:spcAft>
                              <a:spcPts val="0"/>
                            </a:spcAft>
                          </a:pPr>
                          <a:r>
                            <a:rPr lang="zh-CN" altLang="en-US" sz="1400" b="0" kern="100" dirty="0" smtClean="0">
                              <a:solidFill>
                                <a:schemeClr val="tx1"/>
                              </a:solidFill>
                              <a:effectLst/>
                              <a:latin typeface="+mn-ea"/>
                              <a:ea typeface="+mn-ea"/>
                            </a:rPr>
                            <a:t>    </a:t>
                          </a:r>
                          <a:r>
                            <a:rPr lang="zh-CN" sz="1400" b="0" kern="100" dirty="0" smtClean="0">
                              <a:solidFill>
                                <a:schemeClr val="tx1"/>
                              </a:solidFill>
                              <a:effectLst/>
                              <a:latin typeface="+mn-ea"/>
                              <a:ea typeface="+mn-ea"/>
                            </a:rPr>
                            <a:t>输入</a:t>
                          </a:r>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数据</a:t>
                          </a:r>
                          <a14:m>
                            <m:oMath xmlns:m="http://schemas.openxmlformats.org/officeDocument/2006/math">
                              <m:r>
                                <m:rPr>
                                  <m:sty m:val="p"/>
                                </m:rPr>
                                <a:rPr lang="en-US" sz="1400" b="0" i="1" kern="100">
                                  <a:solidFill>
                                    <a:schemeClr val="tx1"/>
                                  </a:solidFill>
                                  <a:effectLst/>
                                  <a:latin typeface="Cambria Math" charset="0"/>
                                  <a:ea typeface="+mn-ea"/>
                                </a:rPr>
                                <m:t>X</m:t>
                              </m:r>
                            </m:oMath>
                          </a14:m>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参数 </a:t>
                          </a:r>
                          <a14:m>
                            <m:oMath xmlns:m="http://schemas.openxmlformats.org/officeDocument/2006/math">
                              <m:r>
                                <m:rPr>
                                  <m:sty m:val="p"/>
                                </m:rPr>
                                <a:rPr lang="en-US" sz="1400" b="0" i="1" kern="100">
                                  <a:solidFill>
                                    <a:schemeClr val="tx1"/>
                                  </a:solidFill>
                                  <a:effectLst/>
                                  <a:latin typeface="Cambria Math" charset="0"/>
                                  <a:ea typeface="+mn-ea"/>
                                </a:rPr>
                                <m:t>γ</m:t>
                              </m:r>
                            </m:oMath>
                          </a14:m>
                          <a:r>
                            <a:rPr lang="en-US" sz="1400" b="0" kern="100" dirty="0">
                              <a:solidFill>
                                <a:schemeClr val="tx1"/>
                              </a:solidFill>
                              <a:effectLst/>
                              <a:latin typeface="+mn-ea"/>
                              <a:ea typeface="+mn-ea"/>
                            </a:rPr>
                            <a:t>.</a:t>
                          </a:r>
                          <a:endParaRPr lang="zh-CN" sz="1400" b="0" kern="100" dirty="0">
                            <a:solidFill>
                              <a:schemeClr val="tx1"/>
                            </a:solidFill>
                            <a:effectLst/>
                            <a:latin typeface="+mn-ea"/>
                            <a:ea typeface="+mn-ea"/>
                          </a:endParaRPr>
                        </a:p>
                        <a:p>
                          <a:pPr algn="just">
                            <a:spcAft>
                              <a:spcPts val="0"/>
                            </a:spcAft>
                          </a:pPr>
                          <a:r>
                            <a:rPr lang="zh-CN" altLang="en-US" sz="1400" b="0" kern="100" dirty="0" smtClean="0">
                              <a:solidFill>
                                <a:schemeClr val="tx1"/>
                              </a:solidFill>
                              <a:effectLst/>
                              <a:latin typeface="+mn-ea"/>
                              <a:ea typeface="+mn-ea"/>
                            </a:rPr>
                            <a:t>    </a:t>
                          </a:r>
                          <a:r>
                            <a:rPr lang="zh-CN" sz="1400" b="0" kern="100" dirty="0" smtClean="0">
                              <a:solidFill>
                                <a:schemeClr val="tx1"/>
                              </a:solidFill>
                              <a:effectLst/>
                              <a:latin typeface="+mn-ea"/>
                              <a:ea typeface="+mn-ea"/>
                            </a:rPr>
                            <a:t>初始化</a:t>
                          </a:r>
                          <a:r>
                            <a:rPr lang="zh-CN" sz="1400" b="0" kern="100" dirty="0">
                              <a:solidFill>
                                <a:schemeClr val="tx1"/>
                              </a:solidFill>
                              <a:effectLst/>
                              <a:latin typeface="+mn-ea"/>
                              <a:ea typeface="+mn-ea"/>
                            </a:rPr>
                            <a:t>列正交矩阵 </a:t>
                          </a:r>
                          <a14:m>
                            <m:oMath xmlns:m="http://schemas.openxmlformats.org/officeDocument/2006/math">
                              <m:r>
                                <m:rPr>
                                  <m:sty m:val="p"/>
                                </m:rPr>
                                <a:rPr lang="en-US" sz="1400" b="0" i="1" kern="100">
                                  <a:solidFill>
                                    <a:schemeClr val="tx1"/>
                                  </a:solidFill>
                                  <a:effectLst/>
                                  <a:latin typeface="Cambria Math" charset="0"/>
                                  <a:ea typeface="+mn-ea"/>
                                </a:rPr>
                                <m:t>W</m:t>
                              </m:r>
                            </m:oMath>
                          </a14:m>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参数 </a:t>
                          </a:r>
                          <a14:m>
                            <m:oMath xmlns:m="http://schemas.openxmlformats.org/officeDocument/2006/math">
                              <m:r>
                                <m:rPr>
                                  <m:sty m:val="p"/>
                                </m:rPr>
                                <a:rPr lang="en-US" sz="1400" b="0" i="1" kern="100">
                                  <a:solidFill>
                                    <a:schemeClr val="tx1"/>
                                  </a:solidFill>
                                  <a:effectLst/>
                                  <a:latin typeface="Cambria Math" charset="0"/>
                                  <a:ea typeface="+mn-ea"/>
                                </a:rPr>
                                <m:t>γ</m:t>
                              </m:r>
                            </m:oMath>
                          </a14:m>
                          <a:r>
                            <a:rPr lang="en-US" sz="1400" b="0" kern="100" dirty="0">
                              <a:solidFill>
                                <a:schemeClr val="tx1"/>
                              </a:solidFill>
                              <a:effectLst/>
                              <a:latin typeface="+mn-ea"/>
                              <a:ea typeface="+mn-ea"/>
                            </a:rPr>
                            <a:t>.</a:t>
                          </a:r>
                          <a:endParaRPr lang="zh-CN" sz="1400" b="0" kern="100" dirty="0">
                            <a:solidFill>
                              <a:schemeClr val="tx1"/>
                            </a:solidFill>
                            <a:effectLst/>
                            <a:latin typeface="+mn-ea"/>
                            <a:ea typeface="+mn-ea"/>
                          </a:endParaRPr>
                        </a:p>
                        <a:p>
                          <a:pPr algn="just">
                            <a:spcAft>
                              <a:spcPts val="0"/>
                            </a:spcAft>
                          </a:pPr>
                          <a:r>
                            <a:rPr lang="zh-CN" altLang="en-US" sz="1400" b="0" kern="100" dirty="0" smtClean="0">
                              <a:solidFill>
                                <a:schemeClr val="tx1"/>
                              </a:solidFill>
                              <a:effectLst/>
                              <a:latin typeface="+mn-ea"/>
                              <a:ea typeface="+mn-ea"/>
                            </a:rPr>
                            <a:t>    </a:t>
                          </a:r>
                          <a:r>
                            <a:rPr lang="zh-CN" sz="1400" b="0" kern="100" dirty="0" smtClean="0">
                              <a:solidFill>
                                <a:schemeClr val="tx1"/>
                              </a:solidFill>
                              <a:effectLst/>
                              <a:latin typeface="+mn-ea"/>
                              <a:ea typeface="+mn-ea"/>
                            </a:rPr>
                            <a:t>计算</a:t>
                          </a:r>
                          <a:r>
                            <a:rPr lang="zh-CN" sz="1400" b="0" kern="100" dirty="0">
                              <a:solidFill>
                                <a:schemeClr val="tx1"/>
                              </a:solidFill>
                              <a:effectLst/>
                              <a:latin typeface="+mn-ea"/>
                              <a:ea typeface="+mn-ea"/>
                            </a:rPr>
                            <a:t>类间数据点矩阵 </a:t>
                          </a:r>
                          <a14:m>
                            <m:oMath xmlns:m="http://schemas.openxmlformats.org/officeDocument/2006/math">
                              <m:sSub>
                                <m:sSubPr>
                                  <m:ctrlPr>
                                    <a:rPr lang="zh-CN" sz="1400" b="0" i="1" kern="100">
                                      <a:solidFill>
                                        <a:schemeClr val="tx1"/>
                                      </a:solidFill>
                                      <a:effectLst/>
                                      <a:latin typeface="Cambria Math" charset="0"/>
                                      <a:ea typeface="+mn-ea"/>
                                    </a:rPr>
                                  </m:ctrlPr>
                                </m:sSubPr>
                                <m:e>
                                  <m:r>
                                    <m:rPr>
                                      <m:sty m:val="p"/>
                                    </m:rPr>
                                    <a:rPr lang="en-US" sz="1400" b="0" i="1" kern="100">
                                      <a:solidFill>
                                        <a:schemeClr val="tx1"/>
                                      </a:solidFill>
                                      <a:effectLst/>
                                      <a:latin typeface="Cambria Math" charset="0"/>
                                      <a:ea typeface="+mn-ea"/>
                                    </a:rPr>
                                    <m:t>X</m:t>
                                  </m:r>
                                </m:e>
                                <m:sub>
                                  <m:r>
                                    <m:rPr>
                                      <m:sty m:val="p"/>
                                    </m:rPr>
                                    <a:rPr lang="en-US" sz="1400" b="0" i="1" kern="100">
                                      <a:solidFill>
                                        <a:schemeClr val="tx1"/>
                                      </a:solidFill>
                                      <a:effectLst/>
                                      <a:latin typeface="Cambria Math" charset="0"/>
                                      <a:ea typeface="+mn-ea"/>
                                    </a:rPr>
                                    <m:t>b</m:t>
                                  </m:r>
                                </m:sub>
                              </m:sSub>
                            </m:oMath>
                          </a14:m>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和类内数据点矩阵 </a:t>
                          </a:r>
                          <a14:m>
                            <m:oMath xmlns:m="http://schemas.openxmlformats.org/officeDocument/2006/math">
                              <m:sSub>
                                <m:sSubPr>
                                  <m:ctrlPr>
                                    <a:rPr lang="zh-CN" sz="1400" b="0" i="1" kern="100">
                                      <a:solidFill>
                                        <a:schemeClr val="tx1"/>
                                      </a:solidFill>
                                      <a:effectLst/>
                                      <a:latin typeface="Cambria Math" charset="0"/>
                                      <a:ea typeface="+mn-ea"/>
                                    </a:rPr>
                                  </m:ctrlPr>
                                </m:sSubPr>
                                <m:e>
                                  <m:r>
                                    <m:rPr>
                                      <m:sty m:val="p"/>
                                    </m:rPr>
                                    <a:rPr lang="en-US" sz="1400" b="0" i="1" kern="100">
                                      <a:solidFill>
                                        <a:schemeClr val="tx1"/>
                                      </a:solidFill>
                                      <a:effectLst/>
                                      <a:latin typeface="Cambria Math" charset="0"/>
                                      <a:ea typeface="+mn-ea"/>
                                    </a:rPr>
                                    <m:t>X</m:t>
                                  </m:r>
                                </m:e>
                                <m:sub>
                                  <m:r>
                                    <m:rPr>
                                      <m:sty m:val="p"/>
                                    </m:rPr>
                                    <a:rPr lang="en-US" sz="1400" b="0" i="1" kern="100">
                                      <a:solidFill>
                                        <a:schemeClr val="tx1"/>
                                      </a:solidFill>
                                      <a:effectLst/>
                                      <a:latin typeface="Cambria Math" charset="0"/>
                                      <a:ea typeface="+mn-ea"/>
                                    </a:rPr>
                                    <m:t>w</m:t>
                                  </m:r>
                                </m:sub>
                              </m:sSub>
                            </m:oMath>
                          </a14:m>
                          <a:r>
                            <a:rPr lang="en-US" sz="1400" b="0" kern="100" dirty="0">
                              <a:solidFill>
                                <a:schemeClr val="tx1"/>
                              </a:solidFill>
                              <a:effectLst/>
                              <a:latin typeface="+mn-ea"/>
                              <a:ea typeface="+mn-ea"/>
                            </a:rPr>
                            <a:t>.</a:t>
                          </a:r>
                          <a:endParaRPr lang="zh-CN" sz="1400" b="0" kern="100" dirty="0">
                            <a:solidFill>
                              <a:schemeClr val="tx1"/>
                            </a:solidFill>
                            <a:effectLst/>
                            <a:latin typeface="+mn-ea"/>
                            <a:ea typeface="+mn-ea"/>
                          </a:endParaRPr>
                        </a:p>
                        <a:p>
                          <a:pPr algn="just">
                            <a:spcAft>
                              <a:spcPts val="0"/>
                            </a:spcAft>
                          </a:pPr>
                          <a:r>
                            <a:rPr lang="zh-CN" altLang="en-US" sz="1400" b="0" kern="100" dirty="0" smtClean="0">
                              <a:solidFill>
                                <a:schemeClr val="tx1"/>
                              </a:solidFill>
                              <a:effectLst/>
                              <a:latin typeface="+mn-ea"/>
                              <a:ea typeface="+mn-ea"/>
                            </a:rPr>
                            <a:t>    </a:t>
                          </a:r>
                          <a:r>
                            <a:rPr lang="en-US" sz="1400" b="0" kern="100" dirty="0" smtClean="0">
                              <a:solidFill>
                                <a:schemeClr val="tx1"/>
                              </a:solidFill>
                              <a:effectLst/>
                              <a:latin typeface="+mn-ea"/>
                              <a:ea typeface="+mn-ea"/>
                            </a:rPr>
                            <a:t>while </a:t>
                          </a:r>
                          <a:r>
                            <a:rPr lang="zh-CN" sz="1400" b="0" kern="100" dirty="0">
                              <a:solidFill>
                                <a:schemeClr val="tx1"/>
                              </a:solidFill>
                              <a:effectLst/>
                              <a:latin typeface="+mn-ea"/>
                              <a:ea typeface="+mn-ea"/>
                            </a:rPr>
                            <a:t>不收敛</a:t>
                          </a:r>
                          <a:r>
                            <a:rPr lang="en-US" sz="1400" b="0" kern="100" dirty="0">
                              <a:solidFill>
                                <a:schemeClr val="tx1"/>
                              </a:solidFill>
                              <a:effectLst/>
                              <a:latin typeface="+mn-ea"/>
                              <a:ea typeface="+mn-ea"/>
                            </a:rPr>
                            <a:t> </a:t>
                          </a:r>
                          <a:endParaRPr lang="zh-CN" sz="1400" b="0" kern="100" dirty="0">
                            <a:solidFill>
                              <a:schemeClr val="tx1"/>
                            </a:solidFill>
                            <a:effectLst/>
                            <a:latin typeface="+mn-ea"/>
                            <a:ea typeface="+mn-ea"/>
                          </a:endParaRPr>
                        </a:p>
                        <a:p>
                          <a:pPr algn="just">
                            <a:spcAft>
                              <a:spcPts val="0"/>
                            </a:spcAft>
                          </a:pPr>
                          <a:r>
                            <a:rPr lang="zh-CN" altLang="en-US" sz="1400" b="0" kern="100" dirty="0" smtClean="0">
                              <a:solidFill>
                                <a:schemeClr val="tx1"/>
                              </a:solidFill>
                              <a:effectLst/>
                              <a:latin typeface="+mn-ea"/>
                              <a:ea typeface="+mn-ea"/>
                            </a:rPr>
                            <a:t>        </a:t>
                          </a:r>
                          <a:r>
                            <a:rPr lang="zh-CN" sz="1400" b="0" kern="100" dirty="0" smtClean="0">
                              <a:solidFill>
                                <a:schemeClr val="tx1"/>
                              </a:solidFill>
                              <a:effectLst/>
                              <a:latin typeface="+mn-ea"/>
                              <a:ea typeface="+mn-ea"/>
                            </a:rPr>
                            <a:t>计算 </a:t>
                          </a:r>
                          <a14:m>
                            <m:oMath xmlns:m="http://schemas.openxmlformats.org/officeDocument/2006/math">
                              <m:sSub>
                                <m:sSubPr>
                                  <m:ctrlPr>
                                    <a:rPr lang="zh-CN" sz="1400" b="0" i="1" kern="100">
                                      <a:solidFill>
                                        <a:schemeClr val="tx1"/>
                                      </a:solidFill>
                                      <a:effectLst/>
                                      <a:latin typeface="Cambria Math" charset="0"/>
                                      <a:ea typeface="+mn-ea"/>
                                    </a:rPr>
                                  </m:ctrlPr>
                                </m:sSubPr>
                                <m:e>
                                  <m:r>
                                    <m:rPr>
                                      <m:sty m:val="p"/>
                                    </m:rPr>
                                    <a:rPr lang="en-US" sz="1400" b="0" i="1" kern="100">
                                      <a:solidFill>
                                        <a:schemeClr val="tx1"/>
                                      </a:solidFill>
                                      <a:effectLst/>
                                      <a:latin typeface="Cambria Math" charset="0"/>
                                      <a:ea typeface="+mn-ea"/>
                                    </a:rPr>
                                    <m:t>D</m:t>
                                  </m:r>
                                </m:e>
                                <m:sub>
                                  <m:r>
                                    <m:rPr>
                                      <m:sty m:val="p"/>
                                    </m:rPr>
                                    <a:rPr lang="en-US" sz="1400" b="0" i="1" kern="100">
                                      <a:solidFill>
                                        <a:schemeClr val="tx1"/>
                                      </a:solidFill>
                                      <a:effectLst/>
                                      <a:latin typeface="Cambria Math" charset="0"/>
                                      <a:ea typeface="+mn-ea"/>
                                    </a:rPr>
                                    <m:t>b</m:t>
                                  </m:r>
                                </m:sub>
                              </m:sSub>
                            </m:oMath>
                          </a14:m>
                          <a:r>
                            <a:rPr lang="en-US" sz="1400" b="0" kern="100" dirty="0">
                              <a:solidFill>
                                <a:schemeClr val="tx1"/>
                              </a:solidFill>
                              <a:effectLst/>
                              <a:latin typeface="+mn-ea"/>
                              <a:ea typeface="+mn-ea"/>
                            </a:rPr>
                            <a:t>, </a:t>
                          </a:r>
                          <a14:m>
                            <m:oMath xmlns:m="http://schemas.openxmlformats.org/officeDocument/2006/math">
                              <m:sSub>
                                <m:sSubPr>
                                  <m:ctrlPr>
                                    <a:rPr lang="zh-CN" sz="1400" b="0" i="1" kern="100">
                                      <a:solidFill>
                                        <a:schemeClr val="tx1"/>
                                      </a:solidFill>
                                      <a:effectLst/>
                                      <a:latin typeface="Cambria Math" charset="0"/>
                                      <a:ea typeface="+mn-ea"/>
                                    </a:rPr>
                                  </m:ctrlPr>
                                </m:sSubPr>
                                <m:e>
                                  <m:r>
                                    <m:rPr>
                                      <m:sty m:val="p"/>
                                    </m:rPr>
                                    <a:rPr lang="en-US" sz="1400" b="0" i="1" kern="100">
                                      <a:solidFill>
                                        <a:schemeClr val="tx1"/>
                                      </a:solidFill>
                                      <a:effectLst/>
                                      <a:latin typeface="Cambria Math" charset="0"/>
                                      <a:ea typeface="+mn-ea"/>
                                    </a:rPr>
                                    <m:t>D</m:t>
                                  </m:r>
                                </m:e>
                                <m:sub>
                                  <m:r>
                                    <m:rPr>
                                      <m:sty m:val="p"/>
                                    </m:rPr>
                                    <a:rPr lang="en-US" sz="1400" b="0" i="1" kern="100">
                                      <a:solidFill>
                                        <a:schemeClr val="tx1"/>
                                      </a:solidFill>
                                      <a:effectLst/>
                                      <a:latin typeface="Cambria Math" charset="0"/>
                                      <a:ea typeface="+mn-ea"/>
                                    </a:rPr>
                                    <m:t>w</m:t>
                                  </m:r>
                                </m:sub>
                              </m:sSub>
                            </m:oMath>
                          </a14:m>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和 </a:t>
                          </a:r>
                          <a14:m>
                            <m:oMath xmlns:m="http://schemas.openxmlformats.org/officeDocument/2006/math">
                              <m:r>
                                <m:rPr>
                                  <m:sty m:val="p"/>
                                </m:rPr>
                                <a:rPr lang="en-US" sz="1400" b="0" i="1" kern="100">
                                  <a:solidFill>
                                    <a:schemeClr val="tx1"/>
                                  </a:solidFill>
                                  <a:effectLst/>
                                  <a:latin typeface="Cambria Math" charset="0"/>
                                  <a:ea typeface="+mn-ea"/>
                                </a:rPr>
                                <m:t>D</m:t>
                              </m:r>
                            </m:oMath>
                          </a14:m>
                          <a:r>
                            <a:rPr lang="en-US" sz="1400" b="0" kern="100" dirty="0">
                              <a:solidFill>
                                <a:schemeClr val="tx1"/>
                              </a:solidFill>
                              <a:effectLst/>
                              <a:latin typeface="+mn-ea"/>
                              <a:ea typeface="+mn-ea"/>
                            </a:rPr>
                            <a:t>.</a:t>
                          </a:r>
                          <a:endParaRPr lang="zh-CN" sz="1400" b="0" kern="100" dirty="0">
                            <a:solidFill>
                              <a:schemeClr val="tx1"/>
                            </a:solidFill>
                            <a:effectLst/>
                            <a:latin typeface="+mn-ea"/>
                            <a:ea typeface="+mn-ea"/>
                          </a:endParaRPr>
                        </a:p>
                        <a:p>
                          <a:pPr algn="just">
                            <a:spcAft>
                              <a:spcPts val="0"/>
                            </a:spcAft>
                          </a:pPr>
                          <a:r>
                            <a:rPr lang="zh-CN" altLang="en-US" sz="1400" b="0" kern="100" dirty="0" smtClean="0">
                              <a:solidFill>
                                <a:schemeClr val="tx1"/>
                              </a:solidFill>
                              <a:effectLst/>
                              <a:latin typeface="+mn-ea"/>
                              <a:ea typeface="+mn-ea"/>
                            </a:rPr>
                            <a:t>        </a:t>
                          </a:r>
                          <a:r>
                            <a:rPr lang="zh-CN" sz="1400" b="0" kern="100" dirty="0" smtClean="0">
                              <a:solidFill>
                                <a:schemeClr val="tx1"/>
                              </a:solidFill>
                              <a:effectLst/>
                              <a:latin typeface="+mn-ea"/>
                              <a:ea typeface="+mn-ea"/>
                            </a:rPr>
                            <a:t>通过</a:t>
                          </a:r>
                          <a14:m>
                            <m:oMath xmlns:m="http://schemas.openxmlformats.org/officeDocument/2006/math">
                              <m:sSub>
                                <m:sSubPr>
                                  <m:ctrlPr>
                                    <a:rPr lang="zh-CN" sz="1400" b="0" i="1" kern="100">
                                      <a:solidFill>
                                        <a:schemeClr val="tx1"/>
                                      </a:solidFill>
                                      <a:effectLst/>
                                      <a:latin typeface="Cambria Math" charset="0"/>
                                      <a:ea typeface="+mn-ea"/>
                                    </a:rPr>
                                  </m:ctrlPr>
                                </m:sSubPr>
                                <m:e>
                                  <m:r>
                                    <m:rPr>
                                      <m:sty m:val="p"/>
                                    </m:rPr>
                                    <a:rPr lang="en-US" sz="1400" b="0" i="1" kern="100">
                                      <a:solidFill>
                                        <a:schemeClr val="tx1"/>
                                      </a:solidFill>
                                      <a:effectLst/>
                                      <a:latin typeface="Cambria Math" charset="0"/>
                                      <a:ea typeface="+mn-ea"/>
                                    </a:rPr>
                                    <m:t>D</m:t>
                                  </m:r>
                                </m:e>
                                <m:sub>
                                  <m:r>
                                    <m:rPr>
                                      <m:sty m:val="p"/>
                                    </m:rPr>
                                    <a:rPr lang="en-US" sz="1400" b="0" i="1" kern="100">
                                      <a:solidFill>
                                        <a:schemeClr val="tx1"/>
                                      </a:solidFill>
                                      <a:effectLst/>
                                      <a:latin typeface="Cambria Math" charset="0"/>
                                      <a:ea typeface="+mn-ea"/>
                                    </a:rPr>
                                    <m:t>b</m:t>
                                  </m:r>
                                </m:sub>
                              </m:sSub>
                            </m:oMath>
                          </a14:m>
                          <a:r>
                            <a:rPr lang="en-US" sz="1400" b="0" kern="100" dirty="0">
                              <a:solidFill>
                                <a:schemeClr val="tx1"/>
                              </a:solidFill>
                              <a:effectLst/>
                              <a:latin typeface="+mn-ea"/>
                              <a:ea typeface="+mn-ea"/>
                            </a:rPr>
                            <a:t>, </a:t>
                          </a:r>
                          <a14:m>
                            <m:oMath xmlns:m="http://schemas.openxmlformats.org/officeDocument/2006/math">
                              <m:sSub>
                                <m:sSubPr>
                                  <m:ctrlPr>
                                    <a:rPr lang="zh-CN" sz="1400" b="0" i="1" kern="100">
                                      <a:solidFill>
                                        <a:schemeClr val="tx1"/>
                                      </a:solidFill>
                                      <a:effectLst/>
                                      <a:latin typeface="Cambria Math" charset="0"/>
                                      <a:ea typeface="+mn-ea"/>
                                    </a:rPr>
                                  </m:ctrlPr>
                                </m:sSubPr>
                                <m:e>
                                  <m:r>
                                    <m:rPr>
                                      <m:sty m:val="p"/>
                                    </m:rPr>
                                    <a:rPr lang="en-US" sz="1400" b="0" i="1" kern="100">
                                      <a:solidFill>
                                        <a:schemeClr val="tx1"/>
                                      </a:solidFill>
                                      <a:effectLst/>
                                      <a:latin typeface="Cambria Math" charset="0"/>
                                      <a:ea typeface="+mn-ea"/>
                                    </a:rPr>
                                    <m:t>D</m:t>
                                  </m:r>
                                </m:e>
                                <m:sub>
                                  <m:r>
                                    <m:rPr>
                                      <m:sty m:val="p"/>
                                    </m:rPr>
                                    <a:rPr lang="en-US" sz="1400" b="0" i="1" kern="100">
                                      <a:solidFill>
                                        <a:schemeClr val="tx1"/>
                                      </a:solidFill>
                                      <a:effectLst/>
                                      <a:latin typeface="Cambria Math" charset="0"/>
                                      <a:ea typeface="+mn-ea"/>
                                    </a:rPr>
                                    <m:t>w</m:t>
                                  </m:r>
                                </m:sub>
                              </m:sSub>
                            </m:oMath>
                          </a14:m>
                          <a:r>
                            <a:rPr lang="zh-CN" sz="1400" b="0" kern="100" dirty="0">
                              <a:solidFill>
                                <a:schemeClr val="tx1"/>
                              </a:solidFill>
                              <a:effectLst/>
                              <a:latin typeface="+mn-ea"/>
                              <a:ea typeface="+mn-ea"/>
                            </a:rPr>
                            <a:t>构建散度矩阵 </a:t>
                          </a:r>
                          <a14:m>
                            <m:oMath xmlns:m="http://schemas.openxmlformats.org/officeDocument/2006/math">
                              <m:sSub>
                                <m:sSubPr>
                                  <m:ctrlPr>
                                    <a:rPr lang="zh-CN" sz="1400" b="0" i="1" kern="100">
                                      <a:solidFill>
                                        <a:schemeClr val="tx1"/>
                                      </a:solidFill>
                                      <a:effectLst/>
                                      <a:latin typeface="Cambria Math" charset="0"/>
                                      <a:ea typeface="+mn-ea"/>
                                    </a:rPr>
                                  </m:ctrlPr>
                                </m:sSubPr>
                                <m:e>
                                  <m:r>
                                    <m:rPr>
                                      <m:sty m:val="p"/>
                                    </m:rPr>
                                    <a:rPr lang="en-US" sz="1400" b="0" i="1" kern="100">
                                      <a:solidFill>
                                        <a:schemeClr val="tx1"/>
                                      </a:solidFill>
                                      <a:effectLst/>
                                      <a:latin typeface="Cambria Math" charset="0"/>
                                      <a:ea typeface="+mn-ea"/>
                                    </a:rPr>
                                    <m:t>S</m:t>
                                  </m:r>
                                </m:e>
                                <m:sub>
                                  <m:r>
                                    <m:rPr>
                                      <m:sty m:val="p"/>
                                    </m:rPr>
                                    <a:rPr lang="en-US" sz="1400" b="0" i="1" kern="100">
                                      <a:solidFill>
                                        <a:schemeClr val="tx1"/>
                                      </a:solidFill>
                                      <a:effectLst/>
                                      <a:latin typeface="Cambria Math" charset="0"/>
                                      <a:ea typeface="+mn-ea"/>
                                    </a:rPr>
                                    <m:t>b</m:t>
                                  </m:r>
                                </m:sub>
                              </m:sSub>
                            </m:oMath>
                          </a14:m>
                          <a:r>
                            <a:rPr lang="en-US" sz="1400" b="0" kern="100" dirty="0">
                              <a:solidFill>
                                <a:schemeClr val="tx1"/>
                              </a:solidFill>
                              <a:effectLst/>
                              <a:latin typeface="+mn-ea"/>
                              <a:ea typeface="+mn-ea"/>
                            </a:rPr>
                            <a:t>, </a:t>
                          </a:r>
                          <a14:m>
                            <m:oMath xmlns:m="http://schemas.openxmlformats.org/officeDocument/2006/math">
                              <m:sSub>
                                <m:sSubPr>
                                  <m:ctrlPr>
                                    <a:rPr lang="zh-CN" sz="1400" b="0" i="1" kern="100">
                                      <a:solidFill>
                                        <a:schemeClr val="tx1"/>
                                      </a:solidFill>
                                      <a:effectLst/>
                                      <a:latin typeface="Cambria Math" charset="0"/>
                                      <a:ea typeface="+mn-ea"/>
                                    </a:rPr>
                                  </m:ctrlPr>
                                </m:sSubPr>
                                <m:e>
                                  <m:r>
                                    <m:rPr>
                                      <m:sty m:val="p"/>
                                    </m:rPr>
                                    <a:rPr lang="en-US" sz="1400" b="0" i="1" kern="100">
                                      <a:solidFill>
                                        <a:schemeClr val="tx1"/>
                                      </a:solidFill>
                                      <a:effectLst/>
                                      <a:latin typeface="Cambria Math" charset="0"/>
                                      <a:ea typeface="+mn-ea"/>
                                    </a:rPr>
                                    <m:t>S</m:t>
                                  </m:r>
                                </m:e>
                                <m:sub>
                                  <m:r>
                                    <m:rPr>
                                      <m:sty m:val="p"/>
                                    </m:rPr>
                                    <a:rPr lang="en-US" sz="1400" b="0" i="1" kern="100">
                                      <a:solidFill>
                                        <a:schemeClr val="tx1"/>
                                      </a:solidFill>
                                      <a:effectLst/>
                                      <a:latin typeface="Cambria Math" charset="0"/>
                                      <a:ea typeface="+mn-ea"/>
                                    </a:rPr>
                                    <m:t>w</m:t>
                                  </m:r>
                                </m:sub>
                              </m:sSub>
                            </m:oMath>
                          </a14:m>
                          <a:r>
                            <a:rPr lang="en-US" sz="1400" b="0" kern="100" dirty="0">
                              <a:solidFill>
                                <a:schemeClr val="tx1"/>
                              </a:solidFill>
                              <a:effectLst/>
                              <a:latin typeface="+mn-ea"/>
                              <a:ea typeface="+mn-ea"/>
                            </a:rPr>
                            <a:t>.</a:t>
                          </a:r>
                          <a:endParaRPr lang="zh-CN" sz="1400" b="0" kern="100" dirty="0">
                            <a:solidFill>
                              <a:schemeClr val="tx1"/>
                            </a:solidFill>
                            <a:effectLst/>
                            <a:latin typeface="+mn-ea"/>
                            <a:ea typeface="+mn-ea"/>
                          </a:endParaRPr>
                        </a:p>
                        <a:p>
                          <a:pPr algn="just">
                            <a:spcAft>
                              <a:spcPts val="0"/>
                            </a:spcAft>
                          </a:pPr>
                          <a:r>
                            <a:rPr lang="zh-CN" altLang="en-US" sz="1400" b="0" kern="100" dirty="0" smtClean="0">
                              <a:solidFill>
                                <a:schemeClr val="tx1"/>
                              </a:solidFill>
                              <a:effectLst/>
                              <a:latin typeface="+mn-ea"/>
                              <a:ea typeface="+mn-ea"/>
                            </a:rPr>
                            <a:t>        </a:t>
                          </a:r>
                          <a:r>
                            <a:rPr lang="zh-CN" sz="1400" b="0" kern="100" dirty="0" smtClean="0">
                              <a:solidFill>
                                <a:schemeClr val="tx1"/>
                              </a:solidFill>
                              <a:effectLst/>
                              <a:latin typeface="+mn-ea"/>
                              <a:ea typeface="+mn-ea"/>
                            </a:rPr>
                            <a:t>通过</a:t>
                          </a:r>
                          <a:r>
                            <a:rPr lang="zh-CN" sz="1400" b="0" kern="100" dirty="0">
                              <a:solidFill>
                                <a:schemeClr val="tx1"/>
                              </a:solidFill>
                              <a:effectLst/>
                              <a:latin typeface="+mn-ea"/>
                              <a:ea typeface="+mn-ea"/>
                            </a:rPr>
                            <a:t>特征值问题求解</a:t>
                          </a:r>
                          <a:r>
                            <a:rPr lang="zh-CN" sz="1400" b="0" kern="100" dirty="0" smtClean="0">
                              <a:solidFill>
                                <a:schemeClr val="tx1"/>
                              </a:solidFill>
                              <a:effectLst/>
                              <a:latin typeface="+mn-ea"/>
                              <a:ea typeface="+mn-ea"/>
                            </a:rPr>
                            <a:t>公式</a:t>
                          </a:r>
                          <a:r>
                            <a:rPr lang="en-US" sz="1400" b="0" kern="100" dirty="0" smtClean="0">
                              <a:solidFill>
                                <a:schemeClr val="tx1"/>
                              </a:solidFill>
                              <a:effectLst/>
                              <a:latin typeface="+mn-ea"/>
                              <a:ea typeface="+mn-ea"/>
                            </a:rPr>
                            <a:t>.</a:t>
                          </a:r>
                          <a:endParaRPr lang="zh-CN" sz="1400" b="0" kern="100" dirty="0">
                            <a:solidFill>
                              <a:schemeClr val="tx1"/>
                            </a:solidFill>
                            <a:effectLst/>
                            <a:latin typeface="+mn-ea"/>
                            <a:ea typeface="+mn-ea"/>
                          </a:endParaRPr>
                        </a:p>
                        <a:p>
                          <a:pPr algn="just">
                            <a:spcAft>
                              <a:spcPts val="0"/>
                            </a:spcAft>
                          </a:pPr>
                          <a:r>
                            <a:rPr lang="zh-CN" altLang="en-US" sz="1400" b="0" kern="100" dirty="0" smtClean="0">
                              <a:solidFill>
                                <a:schemeClr val="tx1"/>
                              </a:solidFill>
                              <a:effectLst/>
                              <a:latin typeface="+mn-ea"/>
                              <a:ea typeface="+mn-ea"/>
                            </a:rPr>
                            <a:t>        </a:t>
                          </a:r>
                          <a:r>
                            <a:rPr lang="zh-CN" sz="1400" b="0" kern="100" dirty="0" smtClean="0">
                              <a:solidFill>
                                <a:schemeClr val="tx1"/>
                              </a:solidFill>
                              <a:effectLst/>
                              <a:latin typeface="+mn-ea"/>
                              <a:ea typeface="+mn-ea"/>
                            </a:rPr>
                            <a:t>通过</a:t>
                          </a:r>
                          <a:r>
                            <a:rPr lang="zh-CN" sz="1400" b="0" kern="100" dirty="0">
                              <a:solidFill>
                                <a:schemeClr val="tx1"/>
                              </a:solidFill>
                              <a:effectLst/>
                              <a:latin typeface="+mn-ea"/>
                              <a:ea typeface="+mn-ea"/>
                            </a:rPr>
                            <a:t>获得的特征向量更新</a:t>
                          </a:r>
                          <a14:m>
                            <m:oMath xmlns:m="http://schemas.openxmlformats.org/officeDocument/2006/math">
                              <m:r>
                                <m:rPr>
                                  <m:sty m:val="p"/>
                                </m:rPr>
                                <a:rPr lang="en-US" sz="1400" b="0" i="1" kern="100">
                                  <a:solidFill>
                                    <a:schemeClr val="tx1"/>
                                  </a:solidFill>
                                  <a:effectLst/>
                                  <a:latin typeface="Cambria Math" charset="0"/>
                                  <a:ea typeface="+mn-ea"/>
                                </a:rPr>
                                <m:t>W</m:t>
                              </m:r>
                            </m:oMath>
                          </a14:m>
                          <a:r>
                            <a:rPr lang="en-US" sz="1400" b="0" kern="100" dirty="0">
                              <a:solidFill>
                                <a:schemeClr val="tx1"/>
                              </a:solidFill>
                              <a:effectLst/>
                              <a:latin typeface="+mn-ea"/>
                              <a:ea typeface="+mn-ea"/>
                            </a:rPr>
                            <a:t>.</a:t>
                          </a:r>
                          <a:endParaRPr lang="zh-CN" sz="1400" b="0" kern="100" dirty="0">
                            <a:solidFill>
                              <a:schemeClr val="tx1"/>
                            </a:solidFill>
                            <a:effectLst/>
                            <a:latin typeface="+mn-ea"/>
                            <a:ea typeface="+mn-ea"/>
                          </a:endParaRPr>
                        </a:p>
                        <a:p>
                          <a:pPr algn="just">
                            <a:spcAft>
                              <a:spcPts val="0"/>
                            </a:spcAft>
                          </a:pPr>
                          <a:r>
                            <a:rPr lang="zh-CN" altLang="en-US" sz="1400" b="0" kern="100" dirty="0" smtClean="0">
                              <a:solidFill>
                                <a:schemeClr val="tx1"/>
                              </a:solidFill>
                              <a:effectLst/>
                              <a:latin typeface="+mn-ea"/>
                              <a:ea typeface="+mn-ea"/>
                            </a:rPr>
                            <a:t>    </a:t>
                          </a:r>
                          <a:r>
                            <a:rPr lang="en-US" sz="1400" b="0" kern="100" dirty="0" smtClean="0">
                              <a:solidFill>
                                <a:schemeClr val="tx1"/>
                              </a:solidFill>
                              <a:effectLst/>
                              <a:latin typeface="+mn-ea"/>
                              <a:ea typeface="+mn-ea"/>
                            </a:rPr>
                            <a:t>end </a:t>
                          </a:r>
                          <a:r>
                            <a:rPr lang="en-US" sz="1400" b="0" kern="100" dirty="0">
                              <a:solidFill>
                                <a:schemeClr val="tx1"/>
                              </a:solidFill>
                              <a:effectLst/>
                              <a:latin typeface="+mn-ea"/>
                              <a:ea typeface="+mn-ea"/>
                            </a:rPr>
                            <a:t>while</a:t>
                          </a:r>
                          <a:endParaRPr lang="zh-CN" sz="1400" b="0" kern="100" dirty="0">
                            <a:solidFill>
                              <a:schemeClr val="tx1"/>
                            </a:solidFill>
                            <a:effectLst/>
                            <a:latin typeface="+mn-ea"/>
                            <a:ea typeface="+mn-ea"/>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775916399"/>
                  </p:ext>
                </p:extLst>
              </p:nvPr>
            </p:nvGraphicFramePr>
            <p:xfrm>
              <a:off x="2726186" y="1831709"/>
              <a:ext cx="5584134" cy="3027957"/>
            </p:xfrm>
            <a:graphic>
              <a:graphicData uri="http://schemas.openxmlformats.org/drawingml/2006/table">
                <a:tbl>
                  <a:tblPr firstRow="1" firstCol="1" bandRow="1">
                    <a:tableStyleId>{5C22544A-7EE6-4342-B048-85BDC9FD1C3A}</a:tableStyleId>
                  </a:tblPr>
                  <a:tblGrid>
                    <a:gridCol w="5584134"/>
                  </a:tblGrid>
                  <a:tr h="496063">
                    <a:tc>
                      <a:txBody>
                        <a:bodyPr/>
                        <a:lstStyle/>
                        <a:p>
                          <a:pPr algn="ctr">
                            <a:spcAft>
                              <a:spcPts val="0"/>
                            </a:spcAft>
                          </a:pPr>
                          <a:r>
                            <a:rPr lang="zh-CN" sz="1400" b="0" kern="100" dirty="0" smtClean="0">
                              <a:solidFill>
                                <a:schemeClr val="tx1"/>
                              </a:solidFill>
                              <a:effectLst/>
                              <a:latin typeface="+mn-ea"/>
                              <a:ea typeface="+mn-ea"/>
                            </a:rPr>
                            <a:t>一</a:t>
                          </a:r>
                          <a:r>
                            <a:rPr lang="zh-CN" sz="1400" b="0" kern="100" dirty="0">
                              <a:solidFill>
                                <a:schemeClr val="tx1"/>
                              </a:solidFill>
                              <a:effectLst/>
                              <a:latin typeface="+mn-ea"/>
                              <a:ea typeface="+mn-ea"/>
                            </a:rPr>
                            <a:t>种解决</a:t>
                          </a:r>
                          <a:r>
                            <a:rPr lang="en-US" sz="1400" b="0" kern="100" dirty="0">
                              <a:solidFill>
                                <a:schemeClr val="tx1"/>
                              </a:solidFill>
                              <a:effectLst/>
                              <a:latin typeface="+mn-ea"/>
                              <a:ea typeface="+mn-ea"/>
                            </a:rPr>
                            <a:t> L21FS</a:t>
                          </a:r>
                          <a:r>
                            <a:rPr lang="zh-CN" sz="1400" b="0" kern="100" dirty="0">
                              <a:solidFill>
                                <a:schemeClr val="tx1"/>
                              </a:solidFill>
                              <a:effectLst/>
                              <a:latin typeface="+mn-ea"/>
                              <a:ea typeface="+mn-ea"/>
                            </a:rPr>
                            <a:t>问题的迭代算法</a:t>
                          </a:r>
                        </a:p>
                        <a:p>
                          <a:pPr algn="ctr">
                            <a:spcAft>
                              <a:spcPts val="0"/>
                            </a:spcAft>
                          </a:pPr>
                          <a:r>
                            <a:rPr lang="en-US" sz="1400" b="0" kern="100" dirty="0" smtClean="0">
                              <a:solidFill>
                                <a:schemeClr val="tx1"/>
                              </a:solidFill>
                              <a:effectLst/>
                              <a:latin typeface="+mn-ea"/>
                              <a:ea typeface="+mn-ea"/>
                            </a:rPr>
                            <a:t>An </a:t>
                          </a:r>
                          <a:r>
                            <a:rPr lang="en-US" sz="1400" b="0" kern="100" dirty="0">
                              <a:solidFill>
                                <a:schemeClr val="tx1"/>
                              </a:solidFill>
                              <a:effectLst/>
                              <a:latin typeface="+mn-ea"/>
                              <a:ea typeface="+mn-ea"/>
                            </a:rPr>
                            <a:t>iterative algorithm for L21FS</a:t>
                          </a:r>
                          <a:endParaRPr lang="zh-CN" sz="1400" b="0" kern="100" dirty="0">
                            <a:solidFill>
                              <a:schemeClr val="tx1"/>
                            </a:solidFill>
                            <a:effectLst/>
                            <a:latin typeface="+mn-ea"/>
                            <a:ea typeface="+mn-ea"/>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31894">
                    <a:tc>
                      <a:txBody>
                        <a:bodyPr/>
                        <a:lstStyle/>
                        <a:p>
                          <a:endParaRPr lang="zh-CN"/>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9" t="-20673" r="-218" b="-481"/>
                          </a:stretch>
                        </a:blipFill>
                      </a:tcPr>
                    </a:tc>
                  </a:tr>
                </a:tbl>
              </a:graphicData>
            </a:graphic>
          </p:graphicFrame>
        </mc:Fallback>
      </mc:AlternateContent>
      <p:sp>
        <p:nvSpPr>
          <p:cNvPr id="10" name="文本框 9"/>
          <p:cNvSpPr txBox="1"/>
          <p:nvPr/>
        </p:nvSpPr>
        <p:spPr>
          <a:xfrm>
            <a:off x="750069" y="5190407"/>
            <a:ext cx="7647465" cy="553998"/>
          </a:xfrm>
          <a:prstGeom prst="rect">
            <a:avLst/>
          </a:prstGeom>
          <a:noFill/>
        </p:spPr>
        <p:txBody>
          <a:bodyPr wrap="square" rtlCol="0">
            <a:spAutoFit/>
          </a:bodyPr>
          <a:lstStyle/>
          <a:p>
            <a:pPr algn="just"/>
            <a:r>
              <a:rPr kumimoji="1" lang="zh-CN" altLang="en-US" sz="1000" dirty="0">
                <a:solidFill>
                  <a:schemeClr val="tx1">
                    <a:lumMod val="65000"/>
                    <a:lumOff val="35000"/>
                  </a:schemeClr>
                </a:solidFill>
              </a:rPr>
              <a:t>备注</a:t>
            </a:r>
            <a:r>
              <a:rPr kumimoji="1" lang="en-US" altLang="zh-CN" sz="1000" dirty="0">
                <a:solidFill>
                  <a:schemeClr val="tx1">
                    <a:lumMod val="65000"/>
                    <a:lumOff val="35000"/>
                  </a:schemeClr>
                </a:solidFill>
              </a:rPr>
              <a:t>1</a:t>
            </a:r>
            <a:r>
              <a:rPr kumimoji="1" lang="zh-CN" altLang="en-US" sz="1000" dirty="0">
                <a:solidFill>
                  <a:schemeClr val="tx1">
                    <a:lumMod val="65000"/>
                    <a:lumOff val="35000"/>
                  </a:schemeClr>
                </a:solidFill>
              </a:rPr>
              <a:t>：由于𝑆</a:t>
            </a:r>
            <a:r>
              <a:rPr kumimoji="1" lang="en-US" altLang="zh-CN" sz="1000" dirty="0">
                <a:solidFill>
                  <a:schemeClr val="tx1">
                    <a:lumMod val="65000"/>
                    <a:lumOff val="35000"/>
                  </a:schemeClr>
                </a:solidFill>
              </a:rPr>
              <a:t>_𝑏</a:t>
            </a:r>
            <a:r>
              <a:rPr kumimoji="1" lang="zh-CN" altLang="en-US" sz="1000" dirty="0">
                <a:solidFill>
                  <a:schemeClr val="tx1">
                    <a:lumMod val="65000"/>
                    <a:lumOff val="35000"/>
                  </a:schemeClr>
                </a:solidFill>
              </a:rPr>
              <a:t>的秩等于类别数减</a:t>
            </a:r>
            <a:r>
              <a:rPr kumimoji="1" lang="en-US" altLang="zh-CN" sz="1000" dirty="0">
                <a:solidFill>
                  <a:schemeClr val="tx1">
                    <a:lumMod val="65000"/>
                    <a:lumOff val="35000"/>
                  </a:schemeClr>
                </a:solidFill>
              </a:rPr>
              <a:t>1(𝑐−1)</a:t>
            </a:r>
            <a:r>
              <a:rPr kumimoji="1" lang="zh-CN" altLang="en-US" sz="1000" dirty="0">
                <a:solidFill>
                  <a:schemeClr val="tx1">
                    <a:lumMod val="65000"/>
                    <a:lumOff val="35000"/>
                  </a:schemeClr>
                </a:solidFill>
              </a:rPr>
              <a:t>，即𝑆</a:t>
            </a:r>
            <a:r>
              <a:rPr kumimoji="1" lang="en-US" altLang="zh-CN" sz="1000" dirty="0">
                <a:solidFill>
                  <a:schemeClr val="tx1">
                    <a:lumMod val="65000"/>
                    <a:lumOff val="35000"/>
                  </a:schemeClr>
                </a:solidFill>
              </a:rPr>
              <a:t>_𝑏</a:t>
            </a:r>
            <a:r>
              <a:rPr kumimoji="1" lang="zh-CN" altLang="en-US" sz="1000" dirty="0">
                <a:solidFill>
                  <a:schemeClr val="tx1">
                    <a:lumMod val="65000"/>
                    <a:lumOff val="35000"/>
                  </a:schemeClr>
                </a:solidFill>
              </a:rPr>
              <a:t>是不满秩的，所以对𝑆</a:t>
            </a:r>
            <a:r>
              <a:rPr kumimoji="1" lang="en-US" altLang="zh-CN" sz="1000" dirty="0">
                <a:solidFill>
                  <a:schemeClr val="tx1">
                    <a:lumMod val="65000"/>
                    <a:lumOff val="35000"/>
                  </a:schemeClr>
                </a:solidFill>
              </a:rPr>
              <a:t>_𝑏</a:t>
            </a:r>
            <a:r>
              <a:rPr kumimoji="1" lang="zh-CN" altLang="en-US" sz="1000" dirty="0">
                <a:solidFill>
                  <a:schemeClr val="tx1">
                    <a:lumMod val="65000"/>
                    <a:lumOff val="35000"/>
                  </a:schemeClr>
                </a:solidFill>
              </a:rPr>
              <a:t>进行求逆运算会存在奇异性问题。 为了处理这个问题，在𝑆</a:t>
            </a:r>
            <a:r>
              <a:rPr kumimoji="1" lang="en-US" altLang="zh-CN" sz="1000" dirty="0">
                <a:solidFill>
                  <a:schemeClr val="tx1">
                    <a:lumMod val="65000"/>
                    <a:lumOff val="35000"/>
                  </a:schemeClr>
                </a:solidFill>
              </a:rPr>
              <a:t>_𝑏</a:t>
            </a:r>
            <a:r>
              <a:rPr kumimoji="1" lang="zh-CN" altLang="en-US" sz="1000" dirty="0">
                <a:solidFill>
                  <a:schemeClr val="tx1">
                    <a:lumMod val="65000"/>
                    <a:lumOff val="35000"/>
                  </a:schemeClr>
                </a:solidFill>
              </a:rPr>
              <a:t>的主对角元素上增加一个小的值</a:t>
            </a:r>
            <a:r>
              <a:rPr kumimoji="1" lang="en-US" altLang="zh-CN" sz="1000" dirty="0" err="1">
                <a:solidFill>
                  <a:schemeClr val="tx1">
                    <a:lumMod val="65000"/>
                    <a:lumOff val="35000"/>
                  </a:schemeClr>
                </a:solidFill>
              </a:rPr>
              <a:t>ς</a:t>
            </a:r>
            <a:r>
              <a:rPr kumimoji="1" lang="zh-CN" altLang="en-US" sz="1000" dirty="0">
                <a:solidFill>
                  <a:schemeClr val="tx1">
                    <a:lumMod val="65000"/>
                    <a:lumOff val="35000"/>
                  </a:schemeClr>
                </a:solidFill>
              </a:rPr>
              <a:t>。</a:t>
            </a:r>
          </a:p>
          <a:p>
            <a:pPr algn="just"/>
            <a:r>
              <a:rPr kumimoji="1" lang="zh-CN" altLang="en-US" sz="1000" dirty="0">
                <a:solidFill>
                  <a:schemeClr val="tx1">
                    <a:lumMod val="65000"/>
                    <a:lumOff val="35000"/>
                  </a:schemeClr>
                </a:solidFill>
              </a:rPr>
              <a:t>备注</a:t>
            </a:r>
            <a:r>
              <a:rPr kumimoji="1" lang="en-US" altLang="zh-CN" sz="1000" dirty="0">
                <a:solidFill>
                  <a:schemeClr val="tx1">
                    <a:lumMod val="65000"/>
                    <a:lumOff val="35000"/>
                  </a:schemeClr>
                </a:solidFill>
              </a:rPr>
              <a:t>2</a:t>
            </a:r>
            <a:r>
              <a:rPr kumimoji="1" lang="zh-CN" altLang="en-US" sz="1000" dirty="0">
                <a:solidFill>
                  <a:schemeClr val="tx1">
                    <a:lumMod val="65000"/>
                    <a:lumOff val="35000"/>
                  </a:schemeClr>
                </a:solidFill>
              </a:rPr>
              <a:t>：请注意，在实际问题中，𝑊的某些行将是零，它会导致𝐷</a:t>
            </a:r>
            <a:r>
              <a:rPr kumimoji="1" lang="en-US" altLang="zh-CN" sz="1000" dirty="0">
                <a:solidFill>
                  <a:schemeClr val="tx1">
                    <a:lumMod val="65000"/>
                    <a:lumOff val="35000"/>
                  </a:schemeClr>
                </a:solidFill>
              </a:rPr>
              <a:t>_𝑏, 𝐷_𝑤</a:t>
            </a:r>
            <a:r>
              <a:rPr kumimoji="1" lang="zh-CN" altLang="en-US" sz="1000" dirty="0">
                <a:solidFill>
                  <a:schemeClr val="tx1">
                    <a:lumMod val="65000"/>
                    <a:lumOff val="35000"/>
                  </a:schemeClr>
                </a:solidFill>
              </a:rPr>
              <a:t>和𝐷的一些元素不存在。 同样，替换</a:t>
            </a:r>
            <a:r>
              <a:rPr kumimoji="1" lang="en-US" altLang="zh-CN" sz="1000" dirty="0">
                <a:solidFill>
                  <a:schemeClr val="tx1">
                    <a:lumMod val="65000"/>
                    <a:lumOff val="35000"/>
                  </a:schemeClr>
                </a:solidFill>
              </a:rPr>
              <a:t>‖𝑤_𝑖 ‖_2</a:t>
            </a:r>
            <a:r>
              <a:rPr kumimoji="1" lang="zh-CN" altLang="en-US" sz="1000" dirty="0">
                <a:solidFill>
                  <a:schemeClr val="tx1">
                    <a:lumMod val="65000"/>
                    <a:lumOff val="35000"/>
                  </a:schemeClr>
                </a:solidFill>
              </a:rPr>
              <a:t>为√</a:t>
            </a:r>
            <a:r>
              <a:rPr kumimoji="1" lang="en-US" altLang="zh-CN" sz="1000" dirty="0">
                <a:solidFill>
                  <a:schemeClr val="tx1">
                    <a:lumMod val="65000"/>
                    <a:lumOff val="35000"/>
                  </a:schemeClr>
                </a:solidFill>
              </a:rPr>
              <a:t>(𝑤_𝑖^2+ς)</a:t>
            </a:r>
            <a:r>
              <a:rPr kumimoji="1" lang="zh-CN" altLang="en-US" sz="1000" dirty="0">
                <a:solidFill>
                  <a:schemeClr val="tx1">
                    <a:lumMod val="65000"/>
                    <a:lumOff val="35000"/>
                  </a:schemeClr>
                </a:solidFill>
              </a:rPr>
              <a:t>。 </a:t>
            </a:r>
          </a:p>
        </p:txBody>
      </p:sp>
    </p:spTree>
    <p:extLst>
      <p:ext uri="{BB962C8B-B14F-4D97-AF65-F5344CB8AC3E}">
        <p14:creationId xmlns:p14="http://schemas.microsoft.com/office/powerpoint/2010/main" val="1742988604"/>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8" y="1652686"/>
            <a:ext cx="1795460"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a:t>
            </a:r>
            <a:r>
              <a:rPr lang="zh-CN" altLang="en-US" sz="2800" b="1" spc="300" dirty="0" smtClean="0">
                <a:solidFill>
                  <a:srgbClr val="666666"/>
                </a:solidFill>
                <a:latin typeface="微软雅黑" panose="020B0503020204020204" pitchFamily="34" charset="-122"/>
                <a:ea typeface="微软雅黑" panose="020B0503020204020204" pitchFamily="34" charset="-122"/>
              </a:rPr>
              <a:t>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8" y="236318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研究现状</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8" y="3073690"/>
            <a:ext cx="1795461" cy="523220"/>
          </a:xfrm>
          <a:prstGeom prst="rect">
            <a:avLst/>
          </a:prstGeom>
          <a:noFill/>
        </p:spPr>
        <p:txBody>
          <a:bodyPr wrap="square" rtlCol="0">
            <a:spAutoFit/>
          </a:bodyPr>
          <a:lstStyle/>
          <a:p>
            <a:r>
              <a:rPr lang="zh-CN" altLang="en-US" sz="2800" b="1" spc="300" dirty="0" smtClean="0">
                <a:solidFill>
                  <a:schemeClr val="accent1"/>
                </a:solidFill>
                <a:latin typeface="微软雅黑" panose="020B0503020204020204" pitchFamily="34" charset="-122"/>
                <a:ea typeface="微软雅黑" panose="020B0503020204020204" pitchFamily="34" charset="-122"/>
              </a:rPr>
              <a:t>分类算法</a:t>
            </a:r>
            <a:endParaRPr lang="zh-HK" altLang="en-US" sz="2800" b="1" spc="300" dirty="0">
              <a:solidFill>
                <a:schemeClr val="accent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7" y="3784192"/>
            <a:ext cx="1795461" cy="523220"/>
          </a:xfrm>
          <a:prstGeom prst="rect">
            <a:avLst/>
          </a:prstGeom>
          <a:noFill/>
        </p:spPr>
        <p:txBody>
          <a:bodyPr wrap="square" rtlCol="0">
            <a:spAutoFit/>
          </a:bodyPr>
          <a:lstStyle/>
          <a:p>
            <a:r>
              <a:rPr lang="zh-CN" altLang="en-US" sz="2800" b="1" spc="300" dirty="0" smtClean="0">
                <a:solidFill>
                  <a:schemeClr val="accent1"/>
                </a:solidFill>
                <a:latin typeface="微软雅黑" panose="020B0503020204020204" pitchFamily="34" charset="-122"/>
                <a:ea typeface="微软雅黑" panose="020B0503020204020204" pitchFamily="34" charset="-122"/>
              </a:rPr>
              <a:t>特征工程</a:t>
            </a:r>
            <a:endParaRPr lang="zh-HK" altLang="en-US" sz="2800" b="1" spc="300" dirty="0">
              <a:solidFill>
                <a:schemeClr val="accent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8" y="449469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总结展望</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特征选择</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1" name="组合 75"/>
          <p:cNvGrpSpPr/>
          <p:nvPr/>
        </p:nvGrpSpPr>
        <p:grpSpPr>
          <a:xfrm>
            <a:off x="882603" y="2302677"/>
            <a:ext cx="1093895" cy="955612"/>
            <a:chOff x="882603" y="2302677"/>
            <a:chExt cx="1093895" cy="955612"/>
          </a:xfrm>
        </p:grpSpPr>
        <p:sp>
          <p:nvSpPr>
            <p:cNvPr id="24"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32" name="文本框 31"/>
          <p:cNvSpPr txBox="1"/>
          <p:nvPr/>
        </p:nvSpPr>
        <p:spPr>
          <a:xfrm>
            <a:off x="684600" y="3345688"/>
            <a:ext cx="1301826" cy="369332"/>
          </a:xfrm>
          <a:prstGeom prst="rect">
            <a:avLst/>
          </a:prstGeom>
          <a:noFill/>
        </p:spPr>
        <p:txBody>
          <a:bodyPr wrap="square" rtlCol="0">
            <a:spAutoFit/>
          </a:bodyPr>
          <a:lstStyle/>
          <a:p>
            <a:pPr algn="ctr"/>
            <a:r>
              <a:rPr lang="zh-CN" altLang="en-US" b="1" dirty="0" smtClean="0">
                <a:solidFill>
                  <a:srgbClr val="0174AB"/>
                </a:solidFill>
                <a:latin typeface="微软雅黑" panose="020B0503020204020204" pitchFamily="34" charset="-122"/>
                <a:ea typeface="微软雅黑" panose="020B0503020204020204" pitchFamily="34" charset="-122"/>
              </a:rPr>
              <a:t>收敛证明</a:t>
            </a:r>
            <a:endParaRPr lang="zh-HK" altLang="en-US" b="1" dirty="0">
              <a:solidFill>
                <a:srgbClr val="0174AB"/>
              </a:solidFill>
              <a:latin typeface="微软雅黑" panose="020B0503020204020204" pitchFamily="34" charset="-122"/>
              <a:ea typeface="微软雅黑" panose="020B0503020204020204" pitchFamily="34" charset="-122"/>
            </a:endParaRPr>
          </a:p>
        </p:txBody>
      </p:sp>
      <p:pic>
        <p:nvPicPr>
          <p:cNvPr id="34" name="图片 33"/>
          <p:cNvPicPr/>
          <p:nvPr/>
        </p:nvPicPr>
        <p:blipFill>
          <a:blip r:embed="rId2"/>
          <a:stretch>
            <a:fillRect/>
          </a:stretch>
        </p:blipFill>
        <p:spPr>
          <a:xfrm>
            <a:off x="3180817" y="2492692"/>
            <a:ext cx="3491863" cy="638037"/>
          </a:xfrm>
          <a:prstGeom prst="rect">
            <a:avLst/>
          </a:prstGeom>
        </p:spPr>
      </p:pic>
      <p:pic>
        <p:nvPicPr>
          <p:cNvPr id="35" name="图片 34"/>
          <p:cNvPicPr/>
          <p:nvPr/>
        </p:nvPicPr>
        <p:blipFill>
          <a:blip r:embed="rId3"/>
          <a:stretch>
            <a:fillRect/>
          </a:stretch>
        </p:blipFill>
        <p:spPr>
          <a:xfrm>
            <a:off x="2775379" y="1211582"/>
            <a:ext cx="2627937" cy="841102"/>
          </a:xfrm>
          <a:prstGeom prst="rect">
            <a:avLst/>
          </a:prstGeom>
        </p:spPr>
      </p:pic>
      <p:pic>
        <p:nvPicPr>
          <p:cNvPr id="36" name="图片 35"/>
          <p:cNvPicPr/>
          <p:nvPr/>
        </p:nvPicPr>
        <p:blipFill>
          <a:blip r:embed="rId4"/>
          <a:stretch>
            <a:fillRect/>
          </a:stretch>
        </p:blipFill>
        <p:spPr>
          <a:xfrm>
            <a:off x="5913012" y="1224190"/>
            <a:ext cx="2380982" cy="450064"/>
          </a:xfrm>
          <a:prstGeom prst="rect">
            <a:avLst/>
          </a:prstGeom>
        </p:spPr>
      </p:pic>
      <p:pic>
        <p:nvPicPr>
          <p:cNvPr id="37" name="图片 36"/>
          <p:cNvPicPr/>
          <p:nvPr/>
        </p:nvPicPr>
        <p:blipFill>
          <a:blip r:embed="rId5"/>
          <a:stretch>
            <a:fillRect/>
          </a:stretch>
        </p:blipFill>
        <p:spPr>
          <a:xfrm>
            <a:off x="5913012" y="1646602"/>
            <a:ext cx="1485365" cy="522238"/>
          </a:xfrm>
          <a:prstGeom prst="rect">
            <a:avLst/>
          </a:prstGeom>
        </p:spPr>
      </p:pic>
      <p:pic>
        <p:nvPicPr>
          <p:cNvPr id="38" name="图片 37"/>
          <p:cNvPicPr/>
          <p:nvPr/>
        </p:nvPicPr>
        <p:blipFill>
          <a:blip r:embed="rId6"/>
          <a:stretch>
            <a:fillRect/>
          </a:stretch>
        </p:blipFill>
        <p:spPr>
          <a:xfrm>
            <a:off x="3180817" y="3561838"/>
            <a:ext cx="2498766" cy="512802"/>
          </a:xfrm>
          <a:prstGeom prst="rect">
            <a:avLst/>
          </a:prstGeom>
        </p:spPr>
      </p:pic>
      <p:pic>
        <p:nvPicPr>
          <p:cNvPr id="39" name="图片 38"/>
          <p:cNvPicPr/>
          <p:nvPr/>
        </p:nvPicPr>
        <p:blipFill>
          <a:blip r:embed="rId7"/>
          <a:stretch>
            <a:fillRect/>
          </a:stretch>
        </p:blipFill>
        <p:spPr>
          <a:xfrm>
            <a:off x="5679583" y="3569107"/>
            <a:ext cx="2750622" cy="478985"/>
          </a:xfrm>
          <a:prstGeom prst="rect">
            <a:avLst/>
          </a:prstGeom>
        </p:spPr>
      </p:pic>
      <p:sp>
        <p:nvSpPr>
          <p:cNvPr id="10" name="左大括号 9"/>
          <p:cNvSpPr/>
          <p:nvPr/>
        </p:nvSpPr>
        <p:spPr>
          <a:xfrm>
            <a:off x="2775380" y="2813631"/>
            <a:ext cx="251155" cy="90138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右弧形箭头 14"/>
          <p:cNvSpPr/>
          <p:nvPr/>
        </p:nvSpPr>
        <p:spPr>
          <a:xfrm>
            <a:off x="2253803" y="3258289"/>
            <a:ext cx="430300" cy="136522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40" name="图片 39"/>
          <p:cNvPicPr/>
          <p:nvPr/>
        </p:nvPicPr>
        <p:blipFill>
          <a:blip r:embed="rId8"/>
          <a:stretch>
            <a:fillRect/>
          </a:stretch>
        </p:blipFill>
        <p:spPr>
          <a:xfrm>
            <a:off x="2952404" y="4475967"/>
            <a:ext cx="2960608" cy="495277"/>
          </a:xfrm>
          <a:prstGeom prst="rect">
            <a:avLst/>
          </a:prstGeom>
        </p:spPr>
      </p:pic>
    </p:spTree>
    <p:extLst>
      <p:ext uri="{BB962C8B-B14F-4D97-AF65-F5344CB8AC3E}">
        <p14:creationId xmlns:p14="http://schemas.microsoft.com/office/powerpoint/2010/main" val="1565311741"/>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特征选择</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1468191" y="248562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182" descr="../../L1FS/pictures/toy_pi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20" y="1433847"/>
            <a:ext cx="7953983" cy="2260242"/>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357492" y="777030"/>
            <a:ext cx="2312900" cy="369332"/>
          </a:xfrm>
          <a:prstGeom prst="rect">
            <a:avLst/>
          </a:prstGeom>
        </p:spPr>
        <p:txBody>
          <a:bodyPr wrap="square">
            <a:spAutoFit/>
          </a:bodyPr>
          <a:lstStyle/>
          <a:p>
            <a:pPr lvl="0" eaLnBrk="0" fontAlgn="base" hangingPunct="0">
              <a:spcBef>
                <a:spcPct val="0"/>
              </a:spcBef>
              <a:spcAft>
                <a:spcPct val="0"/>
              </a:spcAft>
            </a:pPr>
            <a:r>
              <a:rPr lang="zh-CN" altLang="en-US" dirty="0" smtClean="0">
                <a:latin typeface="Arial" charset="0"/>
              </a:rPr>
              <a:t>实验一：</a:t>
            </a:r>
            <a:r>
              <a:rPr lang="zh-CN" altLang="zh-CN" dirty="0" smtClean="0">
                <a:latin typeface="Arial" charset="0"/>
              </a:rPr>
              <a:t>ORL</a:t>
            </a:r>
            <a:r>
              <a:rPr lang="zh-CN" altLang="zh-CN">
                <a:latin typeface="Arial" charset="0"/>
              </a:rPr>
              <a:t>小</a:t>
            </a:r>
            <a:r>
              <a:rPr lang="zh-CN" altLang="zh-CN" smtClean="0">
                <a:latin typeface="Arial" charset="0"/>
              </a:rPr>
              <a:t>实验</a:t>
            </a:r>
            <a:endParaRPr lang="zh-CN" altLang="zh-CN" dirty="0">
              <a:latin typeface="Arial" charset="0"/>
            </a:endParaRPr>
          </a:p>
        </p:txBody>
      </p:sp>
      <p:sp>
        <p:nvSpPr>
          <p:cNvPr id="34" name="椭圆 33"/>
          <p:cNvSpPr/>
          <p:nvPr/>
        </p:nvSpPr>
        <p:spPr>
          <a:xfrm>
            <a:off x="1493880" y="4050842"/>
            <a:ext cx="476519" cy="435404"/>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207517" y="4009387"/>
            <a:ext cx="5808372" cy="584775"/>
          </a:xfrm>
          <a:prstGeom prst="rect">
            <a:avLst/>
          </a:prstGeom>
          <a:noFill/>
        </p:spPr>
        <p:txBody>
          <a:bodyPr wrap="square" rtlCol="0">
            <a:spAutoFit/>
          </a:bodyPr>
          <a:lstStyle/>
          <a:p>
            <a:r>
              <a:rPr kumimoji="1" lang="zh-CN" altLang="en-US" sz="1600" dirty="0" smtClean="0"/>
              <a:t>在一个</a:t>
            </a:r>
            <a:r>
              <a:rPr kumimoji="1" lang="en-US" altLang="zh-CN" sz="1600" dirty="0" smtClean="0"/>
              <a:t>32X32</a:t>
            </a:r>
            <a:r>
              <a:rPr kumimoji="1" lang="zh-CN" altLang="en-US" sz="1600" dirty="0" smtClean="0"/>
              <a:t>共</a:t>
            </a:r>
            <a:r>
              <a:rPr kumimoji="1" lang="en-US" altLang="zh-CN" sz="1600" dirty="0" smtClean="0"/>
              <a:t>1024</a:t>
            </a:r>
            <a:r>
              <a:rPr kumimoji="1" lang="zh-CN" altLang="en-US" sz="1600" dirty="0" smtClean="0"/>
              <a:t>维的人脸图像上，通过</a:t>
            </a:r>
            <a:r>
              <a:rPr kumimoji="1" lang="en-US" altLang="zh-CN" sz="1600" dirty="0" smtClean="0"/>
              <a:t>L21FS</a:t>
            </a:r>
            <a:r>
              <a:rPr kumimoji="1" lang="zh-CN" altLang="en-US" sz="1600" dirty="0" smtClean="0"/>
              <a:t>只需要</a:t>
            </a:r>
            <a:r>
              <a:rPr kumimoji="1" lang="en-US" altLang="zh-CN" sz="1600" dirty="0" smtClean="0"/>
              <a:t>32</a:t>
            </a:r>
            <a:r>
              <a:rPr kumimoji="1" lang="zh-CN" altLang="en-US" sz="1600" dirty="0" smtClean="0"/>
              <a:t>个像素点就能构建出一副人脸图像。</a:t>
            </a:r>
            <a:endParaRPr kumimoji="1" lang="zh-CN" altLang="en-US" sz="1600" dirty="0"/>
          </a:p>
        </p:txBody>
      </p:sp>
      <p:sp>
        <p:nvSpPr>
          <p:cNvPr id="35" name="椭圆 34"/>
          <p:cNvSpPr/>
          <p:nvPr/>
        </p:nvSpPr>
        <p:spPr>
          <a:xfrm>
            <a:off x="1493880" y="4986207"/>
            <a:ext cx="476519" cy="435404"/>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2158378" y="4970981"/>
            <a:ext cx="5808372" cy="584775"/>
          </a:xfrm>
          <a:prstGeom prst="rect">
            <a:avLst/>
          </a:prstGeom>
          <a:noFill/>
        </p:spPr>
        <p:txBody>
          <a:bodyPr wrap="square" rtlCol="0">
            <a:spAutoFit/>
          </a:bodyPr>
          <a:lstStyle/>
          <a:p>
            <a:r>
              <a:rPr kumimoji="1" lang="zh-CN" altLang="en-US" sz="1600" dirty="0" smtClean="0"/>
              <a:t>通过</a:t>
            </a:r>
            <a:r>
              <a:rPr kumimoji="1" lang="en-US" altLang="zh-CN" sz="1600" dirty="0" smtClean="0"/>
              <a:t>L21FS</a:t>
            </a:r>
            <a:r>
              <a:rPr kumimoji="1" lang="zh-CN" altLang="en-US" sz="1600" dirty="0" smtClean="0"/>
              <a:t>选择出的特征往往最能代表一个人的特征，如眼睛，鼻子，嘴巴等面部特征。</a:t>
            </a:r>
            <a:endParaRPr kumimoji="1" lang="zh-CN" altLang="en-US" sz="1600" dirty="0"/>
          </a:p>
        </p:txBody>
      </p:sp>
      <p:sp>
        <p:nvSpPr>
          <p:cNvPr id="37" name="椭圆 36"/>
          <p:cNvSpPr/>
          <p:nvPr/>
        </p:nvSpPr>
        <p:spPr>
          <a:xfrm>
            <a:off x="1493880" y="5864525"/>
            <a:ext cx="476519" cy="435404"/>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2158378" y="5849299"/>
            <a:ext cx="5808372" cy="584775"/>
          </a:xfrm>
          <a:prstGeom prst="rect">
            <a:avLst/>
          </a:prstGeom>
          <a:noFill/>
        </p:spPr>
        <p:txBody>
          <a:bodyPr wrap="square" rtlCol="0">
            <a:spAutoFit/>
          </a:bodyPr>
          <a:lstStyle/>
          <a:p>
            <a:r>
              <a:rPr kumimoji="1" lang="zh-CN" altLang="en-US" sz="1600" dirty="0" smtClean="0"/>
              <a:t>选择出的特征即没有分散也没有聚集，只是表示出了最具代表性的特征。</a:t>
            </a:r>
            <a:endParaRPr kumimoji="1" lang="zh-CN" altLang="en-US" sz="1600" dirty="0"/>
          </a:p>
        </p:txBody>
      </p:sp>
    </p:spTree>
    <p:extLst>
      <p:ext uri="{BB962C8B-B14F-4D97-AF65-F5344CB8AC3E}">
        <p14:creationId xmlns:p14="http://schemas.microsoft.com/office/powerpoint/2010/main" val="355770841"/>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特征选择</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923505" y="837127"/>
            <a:ext cx="2879314" cy="369332"/>
          </a:xfrm>
          <a:prstGeom prst="rect">
            <a:avLst/>
          </a:prstGeom>
          <a:noFill/>
        </p:spPr>
        <p:txBody>
          <a:bodyPr wrap="none" rtlCol="0">
            <a:spAutoFit/>
          </a:bodyPr>
          <a:lstStyle/>
          <a:p>
            <a:r>
              <a:rPr kumimoji="1" lang="zh-CN" altLang="en-US" dirty="0" smtClean="0"/>
              <a:t>实验二：</a:t>
            </a:r>
            <a:r>
              <a:rPr kumimoji="1" lang="en-US" altLang="zh-CN" dirty="0"/>
              <a:t>Iris </a:t>
            </a:r>
            <a:r>
              <a:rPr kumimoji="1" lang="zh-CN" altLang="en-US" dirty="0"/>
              <a:t>鸢尾花小实验 </a:t>
            </a:r>
          </a:p>
        </p:txBody>
      </p:sp>
      <p:pic>
        <p:nvPicPr>
          <p:cNvPr id="37" name="图片 36"/>
          <p:cNvPicPr/>
          <p:nvPr/>
        </p:nvPicPr>
        <p:blipFill>
          <a:blip r:embed="rId2" cstate="print">
            <a:extLst>
              <a:ext uri="{28A0092B-C50C-407E-A947-70E740481C1C}">
                <a14:useLocalDpi xmlns:a14="http://schemas.microsoft.com/office/drawing/2010/main" val="0"/>
              </a:ext>
            </a:extLst>
          </a:blip>
          <a:stretch>
            <a:fillRect/>
          </a:stretch>
        </p:blipFill>
        <p:spPr>
          <a:xfrm>
            <a:off x="137830" y="1601626"/>
            <a:ext cx="1652333" cy="1218847"/>
          </a:xfrm>
          <a:prstGeom prst="rect">
            <a:avLst/>
          </a:prstGeom>
        </p:spPr>
      </p:pic>
      <p:pic>
        <p:nvPicPr>
          <p:cNvPr id="38" name="图片 37"/>
          <p:cNvPicPr/>
          <p:nvPr/>
        </p:nvPicPr>
        <p:blipFill>
          <a:blip r:embed="rId3" cstate="print">
            <a:extLst>
              <a:ext uri="{28A0092B-C50C-407E-A947-70E740481C1C}">
                <a14:useLocalDpi xmlns:a14="http://schemas.microsoft.com/office/drawing/2010/main" val="0"/>
              </a:ext>
            </a:extLst>
          </a:blip>
          <a:stretch>
            <a:fillRect/>
          </a:stretch>
        </p:blipFill>
        <p:spPr>
          <a:xfrm>
            <a:off x="1790163" y="1601626"/>
            <a:ext cx="1560721" cy="1218847"/>
          </a:xfrm>
          <a:prstGeom prst="rect">
            <a:avLst/>
          </a:prstGeom>
        </p:spPr>
      </p:pic>
      <p:pic>
        <p:nvPicPr>
          <p:cNvPr id="39" name="图片 38"/>
          <p:cNvPicPr/>
          <p:nvPr/>
        </p:nvPicPr>
        <p:blipFill>
          <a:blip r:embed="rId4" cstate="print">
            <a:extLst>
              <a:ext uri="{28A0092B-C50C-407E-A947-70E740481C1C}">
                <a14:useLocalDpi xmlns:a14="http://schemas.microsoft.com/office/drawing/2010/main" val="0"/>
              </a:ext>
            </a:extLst>
          </a:blip>
          <a:stretch>
            <a:fillRect/>
          </a:stretch>
        </p:blipFill>
        <p:spPr>
          <a:xfrm>
            <a:off x="3303971" y="1601625"/>
            <a:ext cx="1699246" cy="1218847"/>
          </a:xfrm>
          <a:prstGeom prst="rect">
            <a:avLst/>
          </a:prstGeom>
        </p:spPr>
      </p:pic>
      <p:pic>
        <p:nvPicPr>
          <p:cNvPr id="40" name="图片 39"/>
          <p:cNvPicPr/>
          <p:nvPr/>
        </p:nvPicPr>
        <p:blipFill>
          <a:blip r:embed="rId5" cstate="print">
            <a:extLst>
              <a:ext uri="{28A0092B-C50C-407E-A947-70E740481C1C}">
                <a14:useLocalDpi xmlns:a14="http://schemas.microsoft.com/office/drawing/2010/main" val="0"/>
              </a:ext>
            </a:extLst>
          </a:blip>
          <a:stretch>
            <a:fillRect/>
          </a:stretch>
        </p:blipFill>
        <p:spPr>
          <a:xfrm>
            <a:off x="137830" y="2820472"/>
            <a:ext cx="1769630" cy="1218847"/>
          </a:xfrm>
          <a:prstGeom prst="rect">
            <a:avLst/>
          </a:prstGeom>
        </p:spPr>
      </p:pic>
      <p:pic>
        <p:nvPicPr>
          <p:cNvPr id="41" name="图片 40"/>
          <p:cNvPicPr/>
          <p:nvPr/>
        </p:nvPicPr>
        <p:blipFill>
          <a:blip r:embed="rId6" cstate="print">
            <a:extLst>
              <a:ext uri="{28A0092B-C50C-407E-A947-70E740481C1C}">
                <a14:useLocalDpi xmlns:a14="http://schemas.microsoft.com/office/drawing/2010/main" val="0"/>
              </a:ext>
            </a:extLst>
          </a:blip>
          <a:stretch>
            <a:fillRect/>
          </a:stretch>
        </p:blipFill>
        <p:spPr>
          <a:xfrm>
            <a:off x="1794756" y="2820471"/>
            <a:ext cx="1556127" cy="1218848"/>
          </a:xfrm>
          <a:prstGeom prst="rect">
            <a:avLst/>
          </a:prstGeom>
        </p:spPr>
      </p:pic>
      <p:pic>
        <p:nvPicPr>
          <p:cNvPr id="42" name="图片 41"/>
          <p:cNvPicPr/>
          <p:nvPr/>
        </p:nvPicPr>
        <p:blipFill>
          <a:blip r:embed="rId7" cstate="print">
            <a:extLst>
              <a:ext uri="{28A0092B-C50C-407E-A947-70E740481C1C}">
                <a14:useLocalDpi xmlns:a14="http://schemas.microsoft.com/office/drawing/2010/main" val="0"/>
              </a:ext>
            </a:extLst>
          </a:blip>
          <a:stretch>
            <a:fillRect/>
          </a:stretch>
        </p:blipFill>
        <p:spPr>
          <a:xfrm>
            <a:off x="3331803" y="2719764"/>
            <a:ext cx="1671414" cy="1319555"/>
          </a:xfrm>
          <a:prstGeom prst="rect">
            <a:avLst/>
          </a:prstGeom>
        </p:spPr>
      </p:pic>
      <p:cxnSp>
        <p:nvCxnSpPr>
          <p:cNvPr id="43" name="直接连接符 26"/>
          <p:cNvCxnSpPr/>
          <p:nvPr/>
        </p:nvCxnSpPr>
        <p:spPr>
          <a:xfrm>
            <a:off x="5403317" y="1326633"/>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26"/>
          <p:cNvCxnSpPr/>
          <p:nvPr/>
        </p:nvCxnSpPr>
        <p:spPr>
          <a:xfrm>
            <a:off x="5515658" y="1326633"/>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pic>
        <p:nvPicPr>
          <p:cNvPr id="45" name="图片 44"/>
          <p:cNvPicPr/>
          <p:nvPr/>
        </p:nvPicPr>
        <p:blipFill>
          <a:blip r:embed="rId8" cstate="print">
            <a:extLst>
              <a:ext uri="{28A0092B-C50C-407E-A947-70E740481C1C}">
                <a14:useLocalDpi xmlns:a14="http://schemas.microsoft.com/office/drawing/2010/main" val="0"/>
              </a:ext>
            </a:extLst>
          </a:blip>
          <a:stretch>
            <a:fillRect/>
          </a:stretch>
        </p:blipFill>
        <p:spPr>
          <a:xfrm>
            <a:off x="6051017" y="1748272"/>
            <a:ext cx="2731770" cy="2144395"/>
          </a:xfrm>
          <a:prstGeom prst="rect">
            <a:avLst/>
          </a:prstGeom>
        </p:spPr>
      </p:pic>
      <p:sp>
        <p:nvSpPr>
          <p:cNvPr id="20" name="文本框 19"/>
          <p:cNvSpPr txBox="1"/>
          <p:nvPr/>
        </p:nvSpPr>
        <p:spPr>
          <a:xfrm>
            <a:off x="1708748" y="4237035"/>
            <a:ext cx="1723549" cy="276999"/>
          </a:xfrm>
          <a:prstGeom prst="rect">
            <a:avLst/>
          </a:prstGeom>
          <a:noFill/>
        </p:spPr>
        <p:txBody>
          <a:bodyPr wrap="none" rtlCol="0">
            <a:spAutoFit/>
          </a:bodyPr>
          <a:lstStyle/>
          <a:p>
            <a:r>
              <a:rPr kumimoji="1" lang="zh-CN" altLang="en-US" sz="1200" dirty="0" smtClean="0">
                <a:solidFill>
                  <a:schemeClr val="tx1">
                    <a:lumMod val="50000"/>
                    <a:lumOff val="50000"/>
                  </a:schemeClr>
                </a:solidFill>
              </a:rPr>
              <a:t>六种二维特征组合可能</a:t>
            </a:r>
            <a:endParaRPr kumimoji="1" lang="zh-CN" altLang="en-US" sz="1200" dirty="0">
              <a:solidFill>
                <a:schemeClr val="tx1">
                  <a:lumMod val="50000"/>
                  <a:lumOff val="50000"/>
                </a:schemeClr>
              </a:solidFill>
            </a:endParaRPr>
          </a:p>
        </p:txBody>
      </p:sp>
      <p:sp>
        <p:nvSpPr>
          <p:cNvPr id="22" name="文本框 21"/>
          <p:cNvSpPr txBox="1"/>
          <p:nvPr/>
        </p:nvSpPr>
        <p:spPr>
          <a:xfrm>
            <a:off x="6839705" y="4190868"/>
            <a:ext cx="1160318" cy="276999"/>
          </a:xfrm>
          <a:prstGeom prst="rect">
            <a:avLst/>
          </a:prstGeom>
          <a:noFill/>
        </p:spPr>
        <p:txBody>
          <a:bodyPr wrap="none" rtlCol="0">
            <a:spAutoFit/>
          </a:bodyPr>
          <a:lstStyle/>
          <a:p>
            <a:r>
              <a:rPr kumimoji="1" lang="en-US" altLang="zh-CN" sz="1200" dirty="0" smtClean="0">
                <a:solidFill>
                  <a:schemeClr val="tx1">
                    <a:lumMod val="50000"/>
                    <a:lumOff val="50000"/>
                  </a:schemeClr>
                </a:solidFill>
              </a:rPr>
              <a:t>L21FS</a:t>
            </a:r>
            <a:r>
              <a:rPr kumimoji="1" lang="zh-CN" altLang="en-US" sz="1200" dirty="0" smtClean="0">
                <a:solidFill>
                  <a:schemeClr val="tx1">
                    <a:lumMod val="50000"/>
                    <a:lumOff val="50000"/>
                  </a:schemeClr>
                </a:solidFill>
              </a:rPr>
              <a:t>选择特征</a:t>
            </a:r>
            <a:endParaRPr kumimoji="1" lang="zh-CN" altLang="en-US" sz="1200" dirty="0">
              <a:solidFill>
                <a:schemeClr val="tx1">
                  <a:lumMod val="50000"/>
                  <a:lumOff val="50000"/>
                </a:schemeClr>
              </a:solidFill>
            </a:endParaRPr>
          </a:p>
        </p:txBody>
      </p:sp>
      <p:sp>
        <p:nvSpPr>
          <p:cNvPr id="23" name="矩形 22"/>
          <p:cNvSpPr/>
          <p:nvPr/>
        </p:nvSpPr>
        <p:spPr>
          <a:xfrm>
            <a:off x="1525381" y="5358780"/>
            <a:ext cx="6691339" cy="646331"/>
          </a:xfrm>
          <a:prstGeom prst="rect">
            <a:avLst/>
          </a:prstGeom>
        </p:spPr>
        <p:txBody>
          <a:bodyPr wrap="square">
            <a:spAutoFit/>
          </a:bodyPr>
          <a:lstStyle/>
          <a:p>
            <a:r>
              <a:rPr lang="zh-CN" altLang="zh-CN" dirty="0">
                <a:cs typeface="Times New Roman" charset="0"/>
              </a:rPr>
              <a:t>可以发现同一类的点</a:t>
            </a:r>
            <a:r>
              <a:rPr lang="zh-CN" altLang="zh-CN" dirty="0" smtClean="0">
                <a:cs typeface="Times New Roman" charset="0"/>
              </a:rPr>
              <a:t>被</a:t>
            </a:r>
            <a:r>
              <a:rPr lang="zh-CN" altLang="en-US" dirty="0" smtClean="0">
                <a:cs typeface="Times New Roman" charset="0"/>
              </a:rPr>
              <a:t>聚集</a:t>
            </a:r>
            <a:r>
              <a:rPr lang="zh-CN" altLang="zh-CN" dirty="0" smtClean="0">
                <a:cs typeface="Times New Roman" charset="0"/>
              </a:rPr>
              <a:t>在</a:t>
            </a:r>
            <a:r>
              <a:rPr lang="zh-CN" altLang="zh-CN" dirty="0">
                <a:cs typeface="Times New Roman" charset="0"/>
              </a:rPr>
              <a:t>一起，不同类之间的点相距很远</a:t>
            </a:r>
            <a:r>
              <a:rPr lang="zh-CN" altLang="zh-CN" dirty="0" smtClean="0">
                <a:cs typeface="Times New Roman" charset="0"/>
              </a:rPr>
              <a:t>。</a:t>
            </a:r>
            <a:endParaRPr lang="en-US" altLang="zh-CN" dirty="0" smtClean="0">
              <a:cs typeface="Times New Roman" charset="0"/>
            </a:endParaRPr>
          </a:p>
          <a:p>
            <a:r>
              <a:rPr lang="zh-CN" altLang="zh-CN" dirty="0" smtClean="0">
                <a:cs typeface="Times New Roman" charset="0"/>
              </a:rPr>
              <a:t>这种</a:t>
            </a:r>
            <a:r>
              <a:rPr lang="zh-CN" altLang="zh-CN" dirty="0">
                <a:cs typeface="Times New Roman" charset="0"/>
              </a:rPr>
              <a:t>现象与传统</a:t>
            </a:r>
            <a:r>
              <a:rPr lang="en-US" altLang="zh-CN" dirty="0" smtClean="0">
                <a:cs typeface="Times New Roman" charset="0"/>
              </a:rPr>
              <a:t>LDA</a:t>
            </a:r>
            <a:r>
              <a:rPr lang="zh-CN" altLang="zh-CN" dirty="0" smtClean="0">
                <a:cs typeface="Times New Roman" charset="0"/>
              </a:rPr>
              <a:t>思想</a:t>
            </a:r>
            <a:r>
              <a:rPr lang="zh-CN" altLang="zh-CN" dirty="0">
                <a:cs typeface="Times New Roman" charset="0"/>
              </a:rPr>
              <a:t>是一致</a:t>
            </a:r>
            <a:r>
              <a:rPr lang="zh-CN" altLang="zh-CN" dirty="0" smtClean="0">
                <a:cs typeface="Times New Roman" charset="0"/>
              </a:rPr>
              <a:t>的</a:t>
            </a:r>
            <a:r>
              <a:rPr lang="zh-CN" altLang="en-US" dirty="0" smtClean="0">
                <a:cs typeface="Times New Roman" charset="0"/>
              </a:rPr>
              <a:t>。</a:t>
            </a:r>
            <a:r>
              <a:rPr lang="zh-CN" altLang="zh-CN" dirty="0" smtClean="0"/>
              <a:t> </a:t>
            </a:r>
            <a:endParaRPr lang="zh-CN" altLang="en-US" dirty="0"/>
          </a:p>
        </p:txBody>
      </p:sp>
      <p:sp>
        <p:nvSpPr>
          <p:cNvPr id="50" name="矩形 49"/>
          <p:cNvSpPr/>
          <p:nvPr/>
        </p:nvSpPr>
        <p:spPr>
          <a:xfrm rot="2700000">
            <a:off x="876537" y="5528356"/>
            <a:ext cx="292215" cy="30717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846051439"/>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特征选择</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438659" y="1094704"/>
            <a:ext cx="2150772" cy="369332"/>
          </a:xfrm>
          <a:prstGeom prst="rect">
            <a:avLst/>
          </a:prstGeom>
          <a:noFill/>
        </p:spPr>
        <p:txBody>
          <a:bodyPr wrap="square" rtlCol="0">
            <a:spAutoFit/>
          </a:bodyPr>
          <a:lstStyle/>
          <a:p>
            <a:r>
              <a:rPr kumimoji="1" lang="zh-CN" altLang="en-US" dirty="0" smtClean="0"/>
              <a:t>实验三：算法比较</a:t>
            </a:r>
            <a:endParaRPr kumimoji="1"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626110904"/>
              </p:ext>
            </p:extLst>
          </p:nvPr>
        </p:nvGraphicFramePr>
        <p:xfrm>
          <a:off x="429263" y="1532586"/>
          <a:ext cx="8123854" cy="3939969"/>
        </p:xfrm>
        <a:graphic>
          <a:graphicData uri="http://schemas.openxmlformats.org/drawingml/2006/table">
            <a:tbl>
              <a:tblPr firstRow="1" firstCol="1" bandRow="1">
                <a:tableStyleId>{5C22544A-7EE6-4342-B048-85BDC9FD1C3A}</a:tableStyleId>
              </a:tblPr>
              <a:tblGrid>
                <a:gridCol w="1918707"/>
                <a:gridCol w="1309792"/>
                <a:gridCol w="1309792"/>
                <a:gridCol w="1222803"/>
                <a:gridCol w="1222803"/>
                <a:gridCol w="1139957"/>
              </a:tblGrid>
              <a:tr h="347729">
                <a:tc gridSpan="6">
                  <a:txBody>
                    <a:bodyPr/>
                    <a:lstStyle/>
                    <a:p>
                      <a:pPr algn="ctr">
                        <a:spcAft>
                          <a:spcPts val="0"/>
                        </a:spcAft>
                      </a:pPr>
                      <a:r>
                        <a:rPr lang="zh-CN" sz="1400" b="0" kern="100" dirty="0" smtClean="0">
                          <a:solidFill>
                            <a:schemeClr val="tx1"/>
                          </a:solidFill>
                          <a:effectLst/>
                          <a:latin typeface="+mn-ea"/>
                          <a:ea typeface="+mn-ea"/>
                        </a:rPr>
                        <a:t>选取</a:t>
                      </a:r>
                      <a:r>
                        <a:rPr lang="en-US" altLang="zh-CN" sz="1400" b="0" kern="100" dirty="0" smtClean="0">
                          <a:solidFill>
                            <a:schemeClr val="tx1"/>
                          </a:solidFill>
                          <a:effectLst/>
                          <a:latin typeface="+mn-ea"/>
                          <a:ea typeface="+mn-ea"/>
                        </a:rPr>
                        <a:t>40</a:t>
                      </a:r>
                      <a:r>
                        <a:rPr lang="zh-CN" sz="1400" b="0" kern="100" dirty="0" smtClean="0">
                          <a:solidFill>
                            <a:schemeClr val="tx1"/>
                          </a:solidFill>
                          <a:effectLst/>
                          <a:latin typeface="+mn-ea"/>
                          <a:ea typeface="+mn-ea"/>
                        </a:rPr>
                        <a:t>个</a:t>
                      </a:r>
                      <a:r>
                        <a:rPr lang="zh-CN" sz="1400" b="0" kern="100" dirty="0">
                          <a:solidFill>
                            <a:schemeClr val="tx1"/>
                          </a:solidFill>
                          <a:effectLst/>
                          <a:latin typeface="+mn-ea"/>
                          <a:ea typeface="+mn-ea"/>
                        </a:rPr>
                        <a:t>特征的性能</a:t>
                      </a:r>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平均精度</a:t>
                      </a:r>
                      <a:r>
                        <a:rPr lang="en-US" sz="1400" b="0" kern="100" dirty="0">
                          <a:solidFill>
                            <a:schemeClr val="tx1"/>
                          </a:solidFill>
                          <a:effectLst/>
                          <a:latin typeface="+mn-ea"/>
                          <a:ea typeface="+mn-ea"/>
                        </a:rPr>
                        <a:t>±</a:t>
                      </a:r>
                      <a:r>
                        <a:rPr lang="zh-CN" sz="1400" b="0" kern="100" dirty="0">
                          <a:solidFill>
                            <a:schemeClr val="tx1"/>
                          </a:solidFill>
                          <a:effectLst/>
                          <a:latin typeface="+mn-ea"/>
                          <a:ea typeface="+mn-ea"/>
                        </a:rPr>
                        <a:t>方差</a:t>
                      </a:r>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时间</a:t>
                      </a:r>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秒</a:t>
                      </a:r>
                      <a:r>
                        <a:rPr lang="en-US" sz="1400" b="0" kern="100" dirty="0">
                          <a:solidFill>
                            <a:schemeClr val="tx1"/>
                          </a:solidFill>
                          <a:effectLst/>
                          <a:latin typeface="+mn-ea"/>
                          <a:ea typeface="+mn-ea"/>
                        </a:rPr>
                        <a:t>, p-value</a:t>
                      </a:r>
                      <a:r>
                        <a:rPr lang="en-US" sz="1400" b="0" kern="100" dirty="0" smtClean="0">
                          <a:solidFill>
                            <a:schemeClr val="tx1"/>
                          </a:solidFill>
                          <a:effectLst/>
                          <a:latin typeface="+mn-ea"/>
                          <a:ea typeface="+mn-ea"/>
                        </a:rPr>
                        <a:t>)</a:t>
                      </a:r>
                      <a:endParaRPr lang="zh-CN" sz="1400" b="0" kern="100" dirty="0">
                        <a:solidFill>
                          <a:schemeClr val="tx1"/>
                        </a:solidFill>
                        <a:effectLst/>
                        <a:latin typeface="+mn-ea"/>
                        <a:ea typeface="+mn-ea"/>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1820">
                <a:tc>
                  <a:txBody>
                    <a:bodyPr/>
                    <a:lstStyle/>
                    <a:p>
                      <a:pPr algn="just">
                        <a:spcAft>
                          <a:spcPts val="0"/>
                        </a:spcAft>
                      </a:pPr>
                      <a:r>
                        <a:rPr lang="en-US" sz="1050" b="0" kern="100" dirty="0">
                          <a:solidFill>
                            <a:schemeClr val="tx1"/>
                          </a:solidFill>
                          <a:effectLst/>
                        </a:rPr>
                        <a:t> </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UMM</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MCFS</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LS</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DFS</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L21FS</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1050" b="0" kern="100" dirty="0">
                          <a:solidFill>
                            <a:schemeClr val="tx1"/>
                          </a:solidFill>
                          <a:effectLst/>
                        </a:rPr>
                        <a:t>USPS</a:t>
                      </a:r>
                      <a:br>
                        <a:rPr lang="en-US" sz="1050" b="0" kern="100" dirty="0">
                          <a:solidFill>
                            <a:schemeClr val="tx1"/>
                          </a:solidFill>
                          <a:effectLst/>
                        </a:rPr>
                      </a:br>
                      <a:r>
                        <a:rPr lang="en-US" sz="1050" b="0" kern="100" dirty="0">
                          <a:solidFill>
                            <a:schemeClr val="tx1"/>
                          </a:solidFill>
                          <a:effectLst/>
                        </a:rPr>
                        <a:t>(2007x256, class:10)</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50" b="0" kern="100" dirty="0">
                          <a:effectLst/>
                          <a:latin typeface="宋体" charset="-122"/>
                          <a:ea typeface="DengXian" charset="-122"/>
                          <a:cs typeface="Times New Roman" charset="0"/>
                        </a:rPr>
                        <a:t>83.10±1.10</a:t>
                      </a:r>
                      <a:br>
                        <a:rPr lang="en-US" sz="1050" b="0" kern="100" dirty="0">
                          <a:effectLst/>
                          <a:latin typeface="宋体" charset="-122"/>
                          <a:ea typeface="DengXian" charset="-122"/>
                          <a:cs typeface="Times New Roman" charset="0"/>
                        </a:rPr>
                      </a:br>
                      <a:r>
                        <a:rPr lang="en-US" sz="1050" b="0" kern="100" dirty="0">
                          <a:effectLst/>
                          <a:latin typeface="宋体" charset="-122"/>
                          <a:ea typeface="DengXian" charset="-122"/>
                          <a:cs typeface="Times New Roman" charset="0"/>
                        </a:rPr>
                        <a:t>2.9376</a:t>
                      </a:r>
                      <a:br>
                        <a:rPr lang="en-US" sz="1050" b="0" kern="100" dirty="0">
                          <a:effectLst/>
                          <a:latin typeface="宋体" charset="-122"/>
                          <a:ea typeface="DengXian" charset="-122"/>
                          <a:cs typeface="Times New Roman" charset="0"/>
                        </a:rPr>
                      </a:br>
                      <a:r>
                        <a:rPr lang="en-US" sz="1050" b="0" kern="100" dirty="0">
                          <a:effectLst/>
                          <a:latin typeface="宋体" charset="-122"/>
                          <a:ea typeface="DengXian" charset="-122"/>
                          <a:cs typeface="Times New Roman" charset="0"/>
                        </a:rPr>
                        <a:t>8.7859e-6</a:t>
                      </a:r>
                      <a:endParaRPr lang="zh-CN" sz="1200" b="0" kern="100" dirty="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50" b="0" kern="100">
                          <a:effectLst/>
                          <a:latin typeface="宋体" charset="-122"/>
                          <a:ea typeface="DengXian" charset="-122"/>
                          <a:cs typeface="Times New Roman" charset="0"/>
                        </a:rPr>
                        <a:t>90.63±1.77</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0.3461</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0.6210</a:t>
                      </a:r>
                      <a:endParaRPr lang="zh-CN" sz="1200" b="0" kern="10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50" b="0" kern="100">
                          <a:effectLst/>
                          <a:latin typeface="宋体" charset="-122"/>
                          <a:ea typeface="DengXian" charset="-122"/>
                          <a:cs typeface="Times New Roman" charset="0"/>
                        </a:rPr>
                        <a:t>66.11±4.81</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0.1557</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7.8923e-6</a:t>
                      </a:r>
                      <a:endParaRPr lang="zh-CN" sz="1200" b="0" kern="10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50" b="0" kern="100" dirty="0">
                          <a:effectLst/>
                          <a:latin typeface="宋体" charset="-122"/>
                          <a:ea typeface="DengXian" charset="-122"/>
                          <a:cs typeface="Times New Roman" charset="0"/>
                        </a:rPr>
                        <a:t>91.62±1.23</a:t>
                      </a:r>
                      <a:br>
                        <a:rPr lang="en-US" sz="1050" b="0" kern="100" dirty="0">
                          <a:effectLst/>
                          <a:latin typeface="宋体" charset="-122"/>
                          <a:ea typeface="DengXian" charset="-122"/>
                          <a:cs typeface="Times New Roman" charset="0"/>
                        </a:rPr>
                      </a:br>
                      <a:r>
                        <a:rPr lang="en-US" sz="1050" b="0" kern="100" dirty="0">
                          <a:effectLst/>
                          <a:latin typeface="宋体" charset="-122"/>
                          <a:ea typeface="DengXian" charset="-122"/>
                          <a:cs typeface="Times New Roman" charset="0"/>
                        </a:rPr>
                        <a:t>0.3892</a:t>
                      </a:r>
                      <a:endParaRPr lang="zh-CN" sz="1200" b="0" kern="100" dirty="0">
                        <a:effectLst/>
                        <a:latin typeface="DengXian" charset="-122"/>
                        <a:ea typeface="DengXian" charset="-122"/>
                        <a:cs typeface="Times New Roman" charset="0"/>
                      </a:endParaRPr>
                    </a:p>
                    <a:p>
                      <a:pPr algn="ctr">
                        <a:spcAft>
                          <a:spcPts val="0"/>
                        </a:spcAft>
                      </a:pPr>
                      <a:r>
                        <a:rPr lang="en-US" sz="1050" b="0" kern="100" dirty="0">
                          <a:effectLst/>
                          <a:latin typeface="宋体" charset="-122"/>
                          <a:ea typeface="DengXian" charset="-122"/>
                          <a:cs typeface="Times New Roman" charset="0"/>
                        </a:rPr>
                        <a:t>0.6150</a:t>
                      </a:r>
                      <a:endParaRPr lang="zh-CN" sz="1200" b="0" kern="100" dirty="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spcAft>
                          <a:spcPts val="0"/>
                        </a:spcAft>
                      </a:pPr>
                      <a:r>
                        <a:rPr lang="en-US" sz="1050" b="0" kern="100">
                          <a:effectLst/>
                          <a:latin typeface="宋体" charset="-122"/>
                          <a:ea typeface="DengXian" charset="-122"/>
                          <a:cs typeface="Times New Roman" charset="0"/>
                        </a:rPr>
                        <a:t>91.18±1.18</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0.7723</a:t>
                      </a:r>
                      <a:endParaRPr lang="zh-CN" sz="1200" b="0" kern="100">
                        <a:effectLst/>
                        <a:latin typeface="DengXian" charset="-122"/>
                        <a:ea typeface="DengXian" charset="-122"/>
                        <a:cs typeface="Times New Roman" charset="0"/>
                      </a:endParaRPr>
                    </a:p>
                    <a:p>
                      <a:pPr algn="ctr">
                        <a:spcAft>
                          <a:spcPts val="0"/>
                        </a:spcAft>
                      </a:pPr>
                      <a:r>
                        <a:rPr lang="zh-CN" sz="1050" b="0" kern="100">
                          <a:effectLst/>
                          <a:latin typeface="DengXian" charset="-122"/>
                          <a:ea typeface="宋体" charset="-122"/>
                          <a:cs typeface="Times New Roman" charset="0"/>
                        </a:rPr>
                        <a:t>－</a:t>
                      </a:r>
                      <a:endParaRPr lang="zh-CN" sz="1200" b="0" kern="10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r>
              <a:tr h="0">
                <a:tc>
                  <a:txBody>
                    <a:bodyPr/>
                    <a:lstStyle/>
                    <a:p>
                      <a:pPr algn="ctr">
                        <a:spcAft>
                          <a:spcPts val="0"/>
                        </a:spcAft>
                      </a:pPr>
                      <a:r>
                        <a:rPr lang="en-US" sz="1050" b="0" kern="100" dirty="0">
                          <a:solidFill>
                            <a:schemeClr val="tx1"/>
                          </a:solidFill>
                          <a:effectLst/>
                        </a:rPr>
                        <a:t>MADELON</a:t>
                      </a:r>
                      <a:br>
                        <a:rPr lang="en-US" sz="1050" b="0" kern="100" dirty="0">
                          <a:solidFill>
                            <a:schemeClr val="tx1"/>
                          </a:solidFill>
                          <a:effectLst/>
                        </a:rPr>
                      </a:br>
                      <a:r>
                        <a:rPr lang="en-US" sz="1050" b="0" kern="100" dirty="0">
                          <a:solidFill>
                            <a:schemeClr val="tx1"/>
                          </a:solidFill>
                          <a:effectLst/>
                        </a:rPr>
                        <a:t>(2000x500,class:2)</a:t>
                      </a:r>
                      <a:endParaRPr lang="zh-CN" sz="1200" b="0" kern="100" dirty="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60.80±2.01</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4.8755</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0.9696</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58.65±2.32</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0.0590</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0.1545</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60.35±1.72</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0.1843</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0.6785</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59.95±1.74</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1.6079</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0.4628</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dirty="0">
                          <a:effectLst/>
                          <a:latin typeface="宋体" charset="-122"/>
                          <a:ea typeface="DengXian" charset="-122"/>
                          <a:cs typeface="Times New Roman" charset="0"/>
                        </a:rPr>
                        <a:t>60.85±1.55</a:t>
                      </a:r>
                      <a:br>
                        <a:rPr lang="en-US" sz="1050" b="0" kern="100" dirty="0">
                          <a:effectLst/>
                          <a:latin typeface="宋体" charset="-122"/>
                          <a:ea typeface="DengXian" charset="-122"/>
                          <a:cs typeface="Times New Roman" charset="0"/>
                        </a:rPr>
                      </a:br>
                      <a:r>
                        <a:rPr lang="en-US" sz="1050" b="0" kern="100" dirty="0">
                          <a:effectLst/>
                          <a:latin typeface="宋体" charset="-122"/>
                          <a:ea typeface="DengXian" charset="-122"/>
                          <a:cs typeface="Times New Roman" charset="0"/>
                        </a:rPr>
                        <a:t>2.3469</a:t>
                      </a:r>
                      <a:endParaRPr lang="zh-CN" sz="1200" b="0" kern="100" dirty="0">
                        <a:effectLst/>
                        <a:latin typeface="DengXian" charset="-122"/>
                        <a:ea typeface="DengXian" charset="-122"/>
                        <a:cs typeface="Times New Roman" charset="0"/>
                      </a:endParaRPr>
                    </a:p>
                    <a:p>
                      <a:pPr algn="ctr">
                        <a:spcAft>
                          <a:spcPts val="0"/>
                        </a:spcAft>
                      </a:pPr>
                      <a:r>
                        <a:rPr lang="zh-CN" sz="1050" b="0" kern="100" dirty="0">
                          <a:effectLst/>
                          <a:latin typeface="DengXian" charset="-122"/>
                          <a:ea typeface="宋体" charset="-122"/>
                          <a:cs typeface="Times New Roman" charset="0"/>
                        </a:rPr>
                        <a:t>－</a:t>
                      </a:r>
                      <a:endParaRPr lang="zh-CN" sz="1200" b="0" kern="100" dirty="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r>
              <a:tr h="0">
                <a:tc>
                  <a:txBody>
                    <a:bodyPr/>
                    <a:lstStyle/>
                    <a:p>
                      <a:pPr algn="ctr">
                        <a:spcAft>
                          <a:spcPts val="0"/>
                        </a:spcAft>
                      </a:pPr>
                      <a:r>
                        <a:rPr lang="en-US" sz="1050" b="0" kern="100">
                          <a:solidFill>
                            <a:schemeClr val="tx1"/>
                          </a:solidFill>
                          <a:effectLst/>
                        </a:rPr>
                        <a:t>LUNG_DISCRETE</a:t>
                      </a:r>
                      <a:br>
                        <a:rPr lang="en-US" sz="1050" b="0" kern="100">
                          <a:solidFill>
                            <a:schemeClr val="tx1"/>
                          </a:solidFill>
                          <a:effectLst/>
                        </a:rPr>
                      </a:br>
                      <a:r>
                        <a:rPr lang="en-US" sz="1050" b="0" kern="100">
                          <a:solidFill>
                            <a:schemeClr val="tx1"/>
                          </a:solidFill>
                          <a:effectLst/>
                        </a:rPr>
                        <a:t>(73x325,class:7)</a:t>
                      </a:r>
                      <a:endParaRPr lang="zh-CN" sz="1200" b="0" kern="10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71.14±8.41</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0.3084</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0.0158</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79.23±8.18</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0.0482</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0.2362</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64.28±9.20</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0.0034</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0.0029</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71.14±5.48</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0.6491</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0.0025</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dirty="0">
                          <a:effectLst/>
                          <a:latin typeface="宋体" charset="-122"/>
                          <a:ea typeface="DengXian" charset="-122"/>
                          <a:cs typeface="Times New Roman" charset="0"/>
                        </a:rPr>
                        <a:t>84.85±3.16</a:t>
                      </a:r>
                      <a:br>
                        <a:rPr lang="en-US" sz="1050" b="0" kern="100" dirty="0">
                          <a:effectLst/>
                          <a:latin typeface="宋体" charset="-122"/>
                          <a:ea typeface="DengXian" charset="-122"/>
                          <a:cs typeface="Times New Roman" charset="0"/>
                        </a:rPr>
                      </a:br>
                      <a:r>
                        <a:rPr lang="en-US" sz="1050" b="0" kern="100" dirty="0">
                          <a:effectLst/>
                          <a:latin typeface="宋体" charset="-122"/>
                          <a:ea typeface="DengXian" charset="-122"/>
                          <a:cs typeface="Times New Roman" charset="0"/>
                        </a:rPr>
                        <a:t>0.9327</a:t>
                      </a:r>
                      <a:endParaRPr lang="zh-CN" sz="1200" b="0" kern="100" dirty="0">
                        <a:effectLst/>
                        <a:latin typeface="DengXian" charset="-122"/>
                        <a:ea typeface="DengXian" charset="-122"/>
                        <a:cs typeface="Times New Roman" charset="0"/>
                      </a:endParaRPr>
                    </a:p>
                    <a:p>
                      <a:pPr algn="ctr">
                        <a:spcAft>
                          <a:spcPts val="0"/>
                        </a:spcAft>
                      </a:pPr>
                      <a:r>
                        <a:rPr lang="zh-CN" sz="1050" b="0" kern="100" dirty="0">
                          <a:effectLst/>
                          <a:latin typeface="DengXian" charset="-122"/>
                          <a:ea typeface="宋体" charset="-122"/>
                          <a:cs typeface="Times New Roman" charset="0"/>
                        </a:rPr>
                        <a:t>－</a:t>
                      </a:r>
                      <a:endParaRPr lang="zh-CN" sz="1200" b="0" kern="100" dirty="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r>
              <a:tr h="410210">
                <a:tc>
                  <a:txBody>
                    <a:bodyPr/>
                    <a:lstStyle/>
                    <a:p>
                      <a:pPr algn="ctr">
                        <a:spcAft>
                          <a:spcPts val="0"/>
                        </a:spcAft>
                      </a:pPr>
                      <a:r>
                        <a:rPr lang="en-US" sz="1050" b="0" kern="100">
                          <a:solidFill>
                            <a:schemeClr val="tx1"/>
                          </a:solidFill>
                          <a:effectLst/>
                        </a:rPr>
                        <a:t>ISOLET5</a:t>
                      </a:r>
                      <a:br>
                        <a:rPr lang="en-US" sz="1050" b="0" kern="100">
                          <a:solidFill>
                            <a:schemeClr val="tx1"/>
                          </a:solidFill>
                          <a:effectLst/>
                        </a:rPr>
                      </a:br>
                      <a:r>
                        <a:rPr lang="en-US" sz="1050" b="0" kern="100">
                          <a:solidFill>
                            <a:schemeClr val="tx1"/>
                          </a:solidFill>
                          <a:effectLst/>
                        </a:rPr>
                        <a:t>(1559x617,class:26)</a:t>
                      </a:r>
                      <a:endParaRPr lang="zh-CN" sz="1200" b="0" kern="10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49.90±4.00</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4.6838</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2.6778e-7</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86.14±1.36</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1.1678</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0.8540</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63.05±2.94</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0.1440</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1.6578e-6</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82.36±3.11</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3.6057</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0.0718</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dirty="0">
                          <a:effectLst/>
                          <a:latin typeface="宋体" charset="-122"/>
                          <a:ea typeface="DengXian" charset="-122"/>
                          <a:cs typeface="Times New Roman" charset="0"/>
                        </a:rPr>
                        <a:t>86.40±2.34</a:t>
                      </a:r>
                      <a:br>
                        <a:rPr lang="en-US" sz="1050" b="0" kern="100" dirty="0">
                          <a:effectLst/>
                          <a:latin typeface="宋体" charset="-122"/>
                          <a:ea typeface="DengXian" charset="-122"/>
                          <a:cs typeface="Times New Roman" charset="0"/>
                        </a:rPr>
                      </a:br>
                      <a:r>
                        <a:rPr lang="en-US" sz="1050" b="0" kern="100" dirty="0">
                          <a:effectLst/>
                          <a:latin typeface="宋体" charset="-122"/>
                          <a:ea typeface="DengXian" charset="-122"/>
                          <a:cs typeface="Times New Roman" charset="0"/>
                        </a:rPr>
                        <a:t>5.3912</a:t>
                      </a:r>
                      <a:endParaRPr lang="zh-CN" sz="1200" b="0" kern="100" dirty="0">
                        <a:effectLst/>
                        <a:latin typeface="DengXian" charset="-122"/>
                        <a:ea typeface="DengXian" charset="-122"/>
                        <a:cs typeface="Times New Roman" charset="0"/>
                      </a:endParaRPr>
                    </a:p>
                    <a:p>
                      <a:pPr algn="ctr">
                        <a:spcAft>
                          <a:spcPts val="0"/>
                        </a:spcAft>
                      </a:pPr>
                      <a:r>
                        <a:rPr lang="zh-CN" sz="1050" b="0" kern="100" dirty="0">
                          <a:effectLst/>
                          <a:latin typeface="DengXian" charset="-122"/>
                          <a:ea typeface="宋体" charset="-122"/>
                          <a:cs typeface="Times New Roman" charset="0"/>
                        </a:rPr>
                        <a:t>－</a:t>
                      </a:r>
                      <a:endParaRPr lang="zh-CN" sz="1200" b="0" kern="100" dirty="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r>
              <a:tr h="0">
                <a:tc>
                  <a:txBody>
                    <a:bodyPr/>
                    <a:lstStyle/>
                    <a:p>
                      <a:pPr algn="ctr">
                        <a:spcAft>
                          <a:spcPts val="0"/>
                        </a:spcAft>
                      </a:pPr>
                      <a:r>
                        <a:rPr lang="en-US" sz="1050" b="0" kern="100" dirty="0">
                          <a:solidFill>
                            <a:schemeClr val="tx1"/>
                          </a:solidFill>
                          <a:effectLst/>
                        </a:rPr>
                        <a:t>ISOLET</a:t>
                      </a:r>
                      <a:br>
                        <a:rPr lang="en-US" sz="1050" b="0" kern="100" dirty="0">
                          <a:solidFill>
                            <a:schemeClr val="tx1"/>
                          </a:solidFill>
                          <a:effectLst/>
                        </a:rPr>
                      </a:br>
                      <a:r>
                        <a:rPr lang="en-US" sz="1050" b="0" kern="100" dirty="0">
                          <a:solidFill>
                            <a:schemeClr val="tx1"/>
                          </a:solidFill>
                          <a:effectLst/>
                        </a:rPr>
                        <a:t>(1559x617,class:26)</a:t>
                      </a:r>
                      <a:endParaRPr lang="zh-CN" sz="1200" b="0" kern="100" dirty="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45.25±2.06</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4.7121</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1.1557e-8</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86.02±1.81</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1.2450</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0.1330</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63.58±2.54</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0.1366</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1.4194e-6</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80.89±3.25</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3.6701</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0.0068</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dirty="0">
                          <a:effectLst/>
                          <a:latin typeface="宋体" charset="-122"/>
                          <a:ea typeface="DengXian" charset="-122"/>
                          <a:cs typeface="Times New Roman" charset="0"/>
                        </a:rPr>
                        <a:t>89.03±3.11</a:t>
                      </a:r>
                      <a:br>
                        <a:rPr lang="en-US" sz="1050" b="0" kern="100" dirty="0">
                          <a:effectLst/>
                          <a:latin typeface="宋体" charset="-122"/>
                          <a:ea typeface="DengXian" charset="-122"/>
                          <a:cs typeface="Times New Roman" charset="0"/>
                        </a:rPr>
                      </a:br>
                      <a:r>
                        <a:rPr lang="en-US" sz="1050" b="0" kern="100" dirty="0">
                          <a:effectLst/>
                          <a:latin typeface="宋体" charset="-122"/>
                          <a:ea typeface="DengXian" charset="-122"/>
                          <a:cs typeface="Times New Roman" charset="0"/>
                        </a:rPr>
                        <a:t>4.4487</a:t>
                      </a:r>
                      <a:endParaRPr lang="zh-CN" sz="1200" b="0" kern="100" dirty="0">
                        <a:effectLst/>
                        <a:latin typeface="DengXian" charset="-122"/>
                        <a:ea typeface="DengXian" charset="-122"/>
                        <a:cs typeface="Times New Roman" charset="0"/>
                      </a:endParaRPr>
                    </a:p>
                    <a:p>
                      <a:pPr algn="ctr">
                        <a:spcAft>
                          <a:spcPts val="0"/>
                        </a:spcAft>
                      </a:pPr>
                      <a:r>
                        <a:rPr lang="zh-CN" sz="1050" b="0" kern="100" dirty="0">
                          <a:effectLst/>
                          <a:latin typeface="DengXian" charset="-122"/>
                          <a:ea typeface="宋体" charset="-122"/>
                          <a:cs typeface="Times New Roman" charset="0"/>
                        </a:rPr>
                        <a:t>－</a:t>
                      </a:r>
                      <a:endParaRPr lang="zh-CN" sz="1200" b="0" kern="100" dirty="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r>
              <a:tr h="0">
                <a:tc>
                  <a:txBody>
                    <a:bodyPr/>
                    <a:lstStyle/>
                    <a:p>
                      <a:pPr algn="ctr">
                        <a:spcAft>
                          <a:spcPts val="0"/>
                        </a:spcAft>
                      </a:pPr>
                      <a:r>
                        <a:rPr lang="en-US" sz="1050" b="0" kern="100" dirty="0">
                          <a:solidFill>
                            <a:schemeClr val="tx1"/>
                          </a:solidFill>
                          <a:effectLst/>
                        </a:rPr>
                        <a:t>COIL20</a:t>
                      </a:r>
                      <a:br>
                        <a:rPr lang="en-US" sz="1050" b="0" kern="100" dirty="0">
                          <a:solidFill>
                            <a:schemeClr val="tx1"/>
                          </a:solidFill>
                          <a:effectLst/>
                        </a:rPr>
                      </a:br>
                      <a:r>
                        <a:rPr lang="en-US" sz="1050" b="0" kern="100" dirty="0">
                          <a:solidFill>
                            <a:schemeClr val="tx1"/>
                          </a:solidFill>
                          <a:effectLst/>
                        </a:rPr>
                        <a:t>(1440x1024,class:20)</a:t>
                      </a:r>
                      <a:endParaRPr lang="zh-CN" sz="1200" b="0" kern="100" dirty="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72.63±2.62</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11.4341</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1.3667e-7</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95.55±1.21</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1.5625</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0.1706</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a:effectLst/>
                          <a:latin typeface="宋体" charset="-122"/>
                          <a:ea typeface="DengXian" charset="-122"/>
                          <a:cs typeface="Times New Roman" charset="0"/>
                        </a:rPr>
                        <a:t>68.61±0.47</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0.1853</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2.4107e-11</a:t>
                      </a:r>
                      <a:endParaRPr lang="zh-CN" sz="1200" b="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0" kern="100" dirty="0">
                          <a:effectLst/>
                          <a:latin typeface="宋体" charset="-122"/>
                          <a:ea typeface="DengXian" charset="-122"/>
                          <a:cs typeface="Times New Roman" charset="0"/>
                        </a:rPr>
                        <a:t>97.22±1.07</a:t>
                      </a:r>
                      <a:br>
                        <a:rPr lang="en-US" sz="1050" b="0" kern="100" dirty="0">
                          <a:effectLst/>
                          <a:latin typeface="宋体" charset="-122"/>
                          <a:ea typeface="DengXian" charset="-122"/>
                          <a:cs typeface="Times New Roman" charset="0"/>
                        </a:rPr>
                      </a:br>
                      <a:r>
                        <a:rPr lang="en-US" sz="1050" b="0" kern="100" dirty="0">
                          <a:effectLst/>
                          <a:latin typeface="宋体" charset="-122"/>
                          <a:ea typeface="DengXian" charset="-122"/>
                          <a:cs typeface="Times New Roman" charset="0"/>
                        </a:rPr>
                        <a:t>15.4507</a:t>
                      </a:r>
                      <a:endParaRPr lang="zh-CN" sz="1200" b="0" kern="100" dirty="0">
                        <a:effectLst/>
                        <a:latin typeface="DengXian" charset="-122"/>
                        <a:ea typeface="DengXian" charset="-122"/>
                        <a:cs typeface="Times New Roman" charset="0"/>
                      </a:endParaRPr>
                    </a:p>
                    <a:p>
                      <a:pPr algn="ctr">
                        <a:spcAft>
                          <a:spcPts val="0"/>
                        </a:spcAft>
                      </a:pPr>
                      <a:r>
                        <a:rPr lang="en-US" sz="1050" b="0" kern="100" dirty="0">
                          <a:effectLst/>
                          <a:latin typeface="宋体" charset="-122"/>
                          <a:ea typeface="DengXian" charset="-122"/>
                          <a:cs typeface="Times New Roman" charset="0"/>
                        </a:rPr>
                        <a:t>0.5260</a:t>
                      </a:r>
                      <a:endParaRPr lang="zh-CN" sz="1200" b="0" kern="100" dirty="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c>
                  <a:txBody>
                    <a:bodyPr/>
                    <a:lstStyle/>
                    <a:p>
                      <a:pPr algn="ctr">
                        <a:spcAft>
                          <a:spcPts val="0"/>
                        </a:spcAft>
                      </a:pPr>
                      <a:r>
                        <a:rPr lang="en-US" sz="1050" b="0" kern="100">
                          <a:effectLst/>
                          <a:latin typeface="宋体" charset="-122"/>
                          <a:ea typeface="DengXian" charset="-122"/>
                          <a:cs typeface="Times New Roman" charset="0"/>
                        </a:rPr>
                        <a:t>96.73±0.99</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16.8142</a:t>
                      </a:r>
                      <a:endParaRPr lang="zh-CN" sz="1200" b="0" kern="100">
                        <a:effectLst/>
                        <a:latin typeface="DengXian" charset="-122"/>
                        <a:ea typeface="DengXian" charset="-122"/>
                        <a:cs typeface="Times New Roman" charset="0"/>
                      </a:endParaRPr>
                    </a:p>
                    <a:p>
                      <a:pPr algn="ctr">
                        <a:spcAft>
                          <a:spcPts val="0"/>
                        </a:spcAft>
                      </a:pPr>
                      <a:r>
                        <a:rPr lang="zh-CN" sz="1050" b="0" kern="100">
                          <a:effectLst/>
                          <a:latin typeface="DengXian" charset="-122"/>
                          <a:ea typeface="宋体" charset="-122"/>
                          <a:cs typeface="Times New Roman" charset="0"/>
                        </a:rPr>
                        <a:t>－</a:t>
                      </a:r>
                      <a:endParaRPr lang="zh-CN" sz="1200" b="0" kern="100">
                        <a:effectLst/>
                        <a:latin typeface="DengXian" charset="-122"/>
                        <a:ea typeface="DengXian" charset="-122"/>
                        <a:cs typeface="Times New Roman" charset="0"/>
                      </a:endParaRPr>
                    </a:p>
                  </a:txBody>
                  <a:tcPr marL="68580" marR="68580" marT="0" marB="0" anchor="ctr">
                    <a:noFill/>
                  </a:tcPr>
                </a:tc>
              </a:tr>
              <a:tr h="463550">
                <a:tc>
                  <a:txBody>
                    <a:bodyPr/>
                    <a:lstStyle/>
                    <a:p>
                      <a:pPr algn="ctr">
                        <a:spcAft>
                          <a:spcPts val="0"/>
                        </a:spcAft>
                      </a:pPr>
                      <a:r>
                        <a:rPr lang="en-US" sz="1050" b="0" kern="100" dirty="0">
                          <a:solidFill>
                            <a:schemeClr val="tx1"/>
                          </a:solidFill>
                          <a:effectLst/>
                        </a:rPr>
                        <a:t>COLON</a:t>
                      </a:r>
                      <a:endParaRPr lang="zh-CN" sz="1200" b="0" kern="100" dirty="0">
                        <a:solidFill>
                          <a:schemeClr val="tx1"/>
                        </a:solidFill>
                        <a:effectLst/>
                      </a:endParaRPr>
                    </a:p>
                    <a:p>
                      <a:pPr algn="ctr">
                        <a:spcAft>
                          <a:spcPts val="0"/>
                        </a:spcAft>
                      </a:pPr>
                      <a:r>
                        <a:rPr lang="en-US" sz="1050" b="0" kern="100" dirty="0">
                          <a:solidFill>
                            <a:schemeClr val="tx1"/>
                          </a:solidFill>
                          <a:effectLst/>
                        </a:rPr>
                        <a:t>(62x2000,class:2)</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b="0" kern="100">
                          <a:effectLst/>
                          <a:latin typeface="宋体" charset="-122"/>
                          <a:ea typeface="DengXian" charset="-122"/>
                          <a:cs typeface="Times New Roman" charset="0"/>
                        </a:rPr>
                        <a:t>72.30±18.73</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49.3434</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0.2225</a:t>
                      </a:r>
                      <a:endParaRPr lang="zh-CN" sz="1200" b="0" kern="10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b="0" kern="100">
                          <a:effectLst/>
                          <a:latin typeface="宋体" charset="-122"/>
                          <a:ea typeface="DengXian" charset="-122"/>
                          <a:cs typeface="Times New Roman" charset="0"/>
                        </a:rPr>
                        <a:t>83.97±11.53</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0.0670</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0.8356</a:t>
                      </a:r>
                      <a:endParaRPr lang="zh-CN" sz="1200" b="0" kern="10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b="0" kern="100">
                          <a:effectLst/>
                          <a:latin typeface="宋体" charset="-122"/>
                          <a:ea typeface="DengXian" charset="-122"/>
                          <a:cs typeface="Times New Roman" charset="0"/>
                        </a:rPr>
                        <a:t>64.23±15.89</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0.0066</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0.0385</a:t>
                      </a:r>
                      <a:endParaRPr lang="zh-CN" sz="1200" b="0" kern="10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b="0" kern="100">
                          <a:effectLst/>
                          <a:latin typeface="宋体" charset="-122"/>
                          <a:ea typeface="DengXian" charset="-122"/>
                          <a:cs typeface="Times New Roman" charset="0"/>
                        </a:rPr>
                        <a:t>64.23±13.00</a:t>
                      </a:r>
                      <a:br>
                        <a:rPr lang="en-US" sz="1050" b="0" kern="100">
                          <a:effectLst/>
                          <a:latin typeface="宋体" charset="-122"/>
                          <a:ea typeface="DengXian" charset="-122"/>
                          <a:cs typeface="Times New Roman" charset="0"/>
                        </a:rPr>
                      </a:br>
                      <a:r>
                        <a:rPr lang="en-US" sz="1050" b="0" kern="100">
                          <a:effectLst/>
                          <a:latin typeface="宋体" charset="-122"/>
                          <a:ea typeface="DengXian" charset="-122"/>
                          <a:cs typeface="Times New Roman" charset="0"/>
                        </a:rPr>
                        <a:t>40.8704</a:t>
                      </a:r>
                      <a:endParaRPr lang="zh-CN" sz="1200" b="0" kern="100">
                        <a:effectLst/>
                        <a:latin typeface="DengXian" charset="-122"/>
                        <a:ea typeface="DengXian" charset="-122"/>
                        <a:cs typeface="Times New Roman" charset="0"/>
                      </a:endParaRPr>
                    </a:p>
                    <a:p>
                      <a:pPr algn="ctr">
                        <a:spcAft>
                          <a:spcPts val="0"/>
                        </a:spcAft>
                      </a:pPr>
                      <a:r>
                        <a:rPr lang="en-US" sz="1050" b="0" kern="100">
                          <a:effectLst/>
                          <a:latin typeface="宋体" charset="-122"/>
                          <a:ea typeface="DengXian" charset="-122"/>
                          <a:cs typeface="Times New Roman" charset="0"/>
                        </a:rPr>
                        <a:t>0.0191</a:t>
                      </a:r>
                      <a:endParaRPr lang="zh-CN" sz="1200" b="0" kern="10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b="0" kern="100" dirty="0">
                          <a:effectLst/>
                          <a:latin typeface="宋体" charset="-122"/>
                          <a:ea typeface="DengXian" charset="-122"/>
                          <a:cs typeface="Times New Roman" charset="0"/>
                        </a:rPr>
                        <a:t>85.38±6.32</a:t>
                      </a:r>
                      <a:br>
                        <a:rPr lang="en-US" sz="1050" b="0" kern="100" dirty="0">
                          <a:effectLst/>
                          <a:latin typeface="宋体" charset="-122"/>
                          <a:ea typeface="DengXian" charset="-122"/>
                          <a:cs typeface="Times New Roman" charset="0"/>
                        </a:rPr>
                      </a:br>
                      <a:r>
                        <a:rPr lang="en-US" sz="1050" b="0" kern="100" dirty="0">
                          <a:effectLst/>
                          <a:latin typeface="宋体" charset="-122"/>
                          <a:ea typeface="DengXian" charset="-122"/>
                          <a:cs typeface="Times New Roman" charset="0"/>
                        </a:rPr>
                        <a:t>46.3781</a:t>
                      </a:r>
                      <a:endParaRPr lang="zh-CN" sz="1200" b="0" kern="100" dirty="0">
                        <a:effectLst/>
                        <a:latin typeface="DengXian" charset="-122"/>
                        <a:ea typeface="DengXian" charset="-122"/>
                        <a:cs typeface="Times New Roman" charset="0"/>
                      </a:endParaRPr>
                    </a:p>
                    <a:p>
                      <a:pPr algn="ctr">
                        <a:spcAft>
                          <a:spcPts val="0"/>
                        </a:spcAft>
                      </a:pPr>
                      <a:r>
                        <a:rPr lang="zh-CN" sz="1050" b="0" kern="100" dirty="0">
                          <a:effectLst/>
                          <a:latin typeface="DengXian" charset="-122"/>
                          <a:ea typeface="宋体" charset="-122"/>
                          <a:cs typeface="Times New Roman" charset="0"/>
                        </a:rPr>
                        <a:t>－</a:t>
                      </a:r>
                      <a:endParaRPr lang="zh-CN" sz="1200" b="0" kern="100" dirty="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1680647618"/>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特征选择</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438659" y="1094704"/>
            <a:ext cx="2150772" cy="369332"/>
          </a:xfrm>
          <a:prstGeom prst="rect">
            <a:avLst/>
          </a:prstGeom>
          <a:noFill/>
        </p:spPr>
        <p:txBody>
          <a:bodyPr wrap="square" rtlCol="0">
            <a:spAutoFit/>
          </a:bodyPr>
          <a:lstStyle/>
          <a:p>
            <a:r>
              <a:rPr kumimoji="1" lang="zh-CN" altLang="en-US" dirty="0" smtClean="0"/>
              <a:t>实验三：算法比较</a:t>
            </a:r>
            <a:endParaRPr kumimoji="1" lang="zh-CN" altLang="en-US" dirty="0"/>
          </a:p>
        </p:txBody>
      </p:sp>
      <p:pic>
        <p:nvPicPr>
          <p:cNvPr id="30" name="图片 29"/>
          <p:cNvPicPr/>
          <p:nvPr/>
        </p:nvPicPr>
        <p:blipFill>
          <a:blip r:embed="rId2" cstate="print">
            <a:extLst>
              <a:ext uri="{28A0092B-C50C-407E-A947-70E740481C1C}">
                <a14:useLocalDpi xmlns:a14="http://schemas.microsoft.com/office/drawing/2010/main" val="0"/>
              </a:ext>
            </a:extLst>
          </a:blip>
          <a:stretch>
            <a:fillRect/>
          </a:stretch>
        </p:blipFill>
        <p:spPr>
          <a:xfrm>
            <a:off x="388656" y="1666602"/>
            <a:ext cx="2519680" cy="2159635"/>
          </a:xfrm>
          <a:prstGeom prst="rect">
            <a:avLst/>
          </a:prstGeom>
        </p:spPr>
      </p:pic>
      <p:pic>
        <p:nvPicPr>
          <p:cNvPr id="31" name="图片 30"/>
          <p:cNvPicPr/>
          <p:nvPr/>
        </p:nvPicPr>
        <p:blipFill>
          <a:blip r:embed="rId3" cstate="print">
            <a:extLst>
              <a:ext uri="{28A0092B-C50C-407E-A947-70E740481C1C}">
                <a14:useLocalDpi xmlns:a14="http://schemas.microsoft.com/office/drawing/2010/main" val="0"/>
              </a:ext>
            </a:extLst>
          </a:blip>
          <a:stretch>
            <a:fillRect/>
          </a:stretch>
        </p:blipFill>
        <p:spPr>
          <a:xfrm>
            <a:off x="3254205" y="1666601"/>
            <a:ext cx="2519680" cy="2159635"/>
          </a:xfrm>
          <a:prstGeom prst="rect">
            <a:avLst/>
          </a:prstGeom>
        </p:spPr>
      </p:pic>
      <p:pic>
        <p:nvPicPr>
          <p:cNvPr id="32" name="图片 31"/>
          <p:cNvPicPr/>
          <p:nvPr/>
        </p:nvPicPr>
        <p:blipFill>
          <a:blip r:embed="rId4" cstate="print">
            <a:extLst>
              <a:ext uri="{28A0092B-C50C-407E-A947-70E740481C1C}">
                <a14:useLocalDpi xmlns:a14="http://schemas.microsoft.com/office/drawing/2010/main" val="0"/>
              </a:ext>
            </a:extLst>
          </a:blip>
          <a:stretch>
            <a:fillRect/>
          </a:stretch>
        </p:blipFill>
        <p:spPr>
          <a:xfrm>
            <a:off x="6119754" y="1666600"/>
            <a:ext cx="2519680" cy="2159635"/>
          </a:xfrm>
          <a:prstGeom prst="rect">
            <a:avLst/>
          </a:prstGeom>
        </p:spPr>
      </p:pic>
      <p:pic>
        <p:nvPicPr>
          <p:cNvPr id="33" name="图片 32"/>
          <p:cNvPicPr/>
          <p:nvPr/>
        </p:nvPicPr>
        <p:blipFill>
          <a:blip r:embed="rId5" cstate="print">
            <a:extLst>
              <a:ext uri="{28A0092B-C50C-407E-A947-70E740481C1C}">
                <a14:useLocalDpi xmlns:a14="http://schemas.microsoft.com/office/drawing/2010/main" val="0"/>
              </a:ext>
            </a:extLst>
          </a:blip>
          <a:stretch>
            <a:fillRect/>
          </a:stretch>
        </p:blipFill>
        <p:spPr>
          <a:xfrm>
            <a:off x="388656" y="4203740"/>
            <a:ext cx="2519680" cy="2159635"/>
          </a:xfrm>
          <a:prstGeom prst="rect">
            <a:avLst/>
          </a:prstGeom>
        </p:spPr>
      </p:pic>
      <p:pic>
        <p:nvPicPr>
          <p:cNvPr id="34" name="图片 33"/>
          <p:cNvPicPr/>
          <p:nvPr/>
        </p:nvPicPr>
        <p:blipFill>
          <a:blip r:embed="rId6" cstate="print">
            <a:extLst>
              <a:ext uri="{28A0092B-C50C-407E-A947-70E740481C1C}">
                <a14:useLocalDpi xmlns:a14="http://schemas.microsoft.com/office/drawing/2010/main" val="0"/>
              </a:ext>
            </a:extLst>
          </a:blip>
          <a:stretch>
            <a:fillRect/>
          </a:stretch>
        </p:blipFill>
        <p:spPr>
          <a:xfrm>
            <a:off x="3254205" y="4203740"/>
            <a:ext cx="2519680" cy="2159635"/>
          </a:xfrm>
          <a:prstGeom prst="rect">
            <a:avLst/>
          </a:prstGeom>
        </p:spPr>
      </p:pic>
      <p:pic>
        <p:nvPicPr>
          <p:cNvPr id="35" name="图片 34"/>
          <p:cNvPicPr/>
          <p:nvPr/>
        </p:nvPicPr>
        <p:blipFill>
          <a:blip r:embed="rId7" cstate="print">
            <a:extLst>
              <a:ext uri="{28A0092B-C50C-407E-A947-70E740481C1C}">
                <a14:useLocalDpi xmlns:a14="http://schemas.microsoft.com/office/drawing/2010/main" val="0"/>
              </a:ext>
            </a:extLst>
          </a:blip>
          <a:stretch>
            <a:fillRect/>
          </a:stretch>
        </p:blipFill>
        <p:spPr>
          <a:xfrm>
            <a:off x="6119754" y="4203739"/>
            <a:ext cx="2519680" cy="2159635"/>
          </a:xfrm>
          <a:prstGeom prst="rect">
            <a:avLst/>
          </a:prstGeom>
        </p:spPr>
      </p:pic>
      <p:sp>
        <p:nvSpPr>
          <p:cNvPr id="22" name="文本框 21"/>
          <p:cNvSpPr txBox="1"/>
          <p:nvPr/>
        </p:nvSpPr>
        <p:spPr>
          <a:xfrm>
            <a:off x="3254205" y="1413940"/>
            <a:ext cx="2565959" cy="276999"/>
          </a:xfrm>
          <a:prstGeom prst="rect">
            <a:avLst/>
          </a:prstGeom>
          <a:noFill/>
        </p:spPr>
        <p:txBody>
          <a:bodyPr wrap="none" rtlCol="0">
            <a:spAutoFit/>
          </a:bodyPr>
          <a:lstStyle/>
          <a:p>
            <a:r>
              <a:rPr kumimoji="1" lang="zh-CN" altLang="en-US" sz="1200" dirty="0" smtClean="0">
                <a:solidFill>
                  <a:schemeClr val="tx1">
                    <a:lumMod val="65000"/>
                    <a:lumOff val="35000"/>
                  </a:schemeClr>
                </a:solidFill>
              </a:rPr>
              <a:t>不同数据集下</a:t>
            </a:r>
            <a:r>
              <a:rPr lang="zh-CN" altLang="zh-CN" sz="1200" dirty="0">
                <a:solidFill>
                  <a:schemeClr val="tx1">
                    <a:lumMod val="65000"/>
                    <a:lumOff val="35000"/>
                  </a:schemeClr>
                </a:solidFill>
              </a:rPr>
              <a:t>分类精度</a:t>
            </a:r>
            <a:r>
              <a:rPr lang="en-US" altLang="zh-CN" sz="1200" dirty="0">
                <a:solidFill>
                  <a:schemeClr val="tx1">
                    <a:lumMod val="65000"/>
                    <a:lumOff val="35000"/>
                  </a:schemeClr>
                </a:solidFill>
              </a:rPr>
              <a:t>VS </a:t>
            </a:r>
            <a:r>
              <a:rPr lang="zh-CN" altLang="zh-CN" sz="1200" dirty="0">
                <a:solidFill>
                  <a:schemeClr val="tx1">
                    <a:lumMod val="65000"/>
                    <a:lumOff val="35000"/>
                  </a:schemeClr>
                </a:solidFill>
              </a:rPr>
              <a:t>特征数目 </a:t>
            </a:r>
            <a:endParaRPr kumimoji="1" lang="zh-CN" altLang="en-US" sz="1200" dirty="0">
              <a:solidFill>
                <a:schemeClr val="tx1">
                  <a:lumMod val="65000"/>
                  <a:lumOff val="35000"/>
                </a:schemeClr>
              </a:solidFill>
            </a:endParaRPr>
          </a:p>
        </p:txBody>
      </p:sp>
      <p:sp>
        <p:nvSpPr>
          <p:cNvPr id="24" name="文本框 23"/>
          <p:cNvSpPr txBox="1"/>
          <p:nvPr/>
        </p:nvSpPr>
        <p:spPr>
          <a:xfrm>
            <a:off x="1253951" y="3190463"/>
            <a:ext cx="662361" cy="369332"/>
          </a:xfrm>
          <a:prstGeom prst="rect">
            <a:avLst/>
          </a:prstGeom>
          <a:noFill/>
        </p:spPr>
        <p:txBody>
          <a:bodyPr wrap="none" rtlCol="0">
            <a:spAutoFit/>
          </a:bodyPr>
          <a:lstStyle/>
          <a:p>
            <a:r>
              <a:rPr kumimoji="1" lang="en-US" altLang="zh-CN" dirty="0" smtClean="0">
                <a:solidFill>
                  <a:schemeClr val="bg1">
                    <a:lumMod val="50000"/>
                  </a:schemeClr>
                </a:solidFill>
              </a:rPr>
              <a:t>USPS</a:t>
            </a:r>
            <a:endParaRPr kumimoji="1" lang="zh-CN" altLang="en-US" dirty="0">
              <a:solidFill>
                <a:schemeClr val="bg1">
                  <a:lumMod val="50000"/>
                </a:schemeClr>
              </a:solidFill>
            </a:endParaRPr>
          </a:p>
        </p:txBody>
      </p:sp>
      <p:sp>
        <p:nvSpPr>
          <p:cNvPr id="39" name="文本框 38"/>
          <p:cNvSpPr txBox="1"/>
          <p:nvPr/>
        </p:nvSpPr>
        <p:spPr>
          <a:xfrm>
            <a:off x="3955165" y="3204206"/>
            <a:ext cx="1164037" cy="369332"/>
          </a:xfrm>
          <a:prstGeom prst="rect">
            <a:avLst/>
          </a:prstGeom>
          <a:noFill/>
        </p:spPr>
        <p:txBody>
          <a:bodyPr wrap="none" rtlCol="0">
            <a:spAutoFit/>
          </a:bodyPr>
          <a:lstStyle/>
          <a:p>
            <a:r>
              <a:rPr kumimoji="1" lang="en-US" altLang="zh-CN" smtClean="0">
                <a:solidFill>
                  <a:schemeClr val="bg1">
                    <a:lumMod val="50000"/>
                  </a:schemeClr>
                </a:solidFill>
              </a:rPr>
              <a:t>MADELON</a:t>
            </a:r>
            <a:endParaRPr kumimoji="1" lang="zh-CN" altLang="en-US" dirty="0">
              <a:solidFill>
                <a:schemeClr val="bg1">
                  <a:lumMod val="50000"/>
                </a:schemeClr>
              </a:solidFill>
            </a:endParaRPr>
          </a:p>
        </p:txBody>
      </p:sp>
      <p:sp>
        <p:nvSpPr>
          <p:cNvPr id="40" name="文本框 39"/>
          <p:cNvSpPr txBox="1"/>
          <p:nvPr/>
        </p:nvSpPr>
        <p:spPr>
          <a:xfrm>
            <a:off x="7048413" y="3204206"/>
            <a:ext cx="822661" cy="646331"/>
          </a:xfrm>
          <a:prstGeom prst="rect">
            <a:avLst/>
          </a:prstGeom>
          <a:noFill/>
        </p:spPr>
        <p:txBody>
          <a:bodyPr wrap="none" rtlCol="0">
            <a:spAutoFit/>
          </a:bodyPr>
          <a:lstStyle/>
          <a:p>
            <a:r>
              <a:rPr kumimoji="1" lang="en-US" altLang="zh-CN" dirty="0" smtClean="0">
                <a:solidFill>
                  <a:schemeClr val="bg1">
                    <a:lumMod val="50000"/>
                  </a:schemeClr>
                </a:solidFill>
              </a:rPr>
              <a:t>ISOLET</a:t>
            </a:r>
          </a:p>
          <a:p>
            <a:endParaRPr kumimoji="1" lang="zh-CN" altLang="en-US" dirty="0">
              <a:solidFill>
                <a:schemeClr val="bg1">
                  <a:lumMod val="50000"/>
                </a:schemeClr>
              </a:solidFill>
            </a:endParaRPr>
          </a:p>
        </p:txBody>
      </p:sp>
      <p:sp>
        <p:nvSpPr>
          <p:cNvPr id="41" name="文本框 40"/>
          <p:cNvSpPr txBox="1"/>
          <p:nvPr/>
        </p:nvSpPr>
        <p:spPr>
          <a:xfrm>
            <a:off x="1253951" y="5738334"/>
            <a:ext cx="939681" cy="369332"/>
          </a:xfrm>
          <a:prstGeom prst="rect">
            <a:avLst/>
          </a:prstGeom>
          <a:noFill/>
        </p:spPr>
        <p:txBody>
          <a:bodyPr wrap="none" rtlCol="0">
            <a:spAutoFit/>
          </a:bodyPr>
          <a:lstStyle/>
          <a:p>
            <a:r>
              <a:rPr kumimoji="1" lang="en-US" altLang="zh-CN" dirty="0" smtClean="0">
                <a:solidFill>
                  <a:schemeClr val="bg1">
                    <a:lumMod val="50000"/>
                  </a:schemeClr>
                </a:solidFill>
              </a:rPr>
              <a:t>ISOLET5</a:t>
            </a:r>
            <a:endParaRPr kumimoji="1" lang="zh-CN" altLang="en-US" dirty="0">
              <a:solidFill>
                <a:schemeClr val="bg1">
                  <a:lumMod val="50000"/>
                </a:schemeClr>
              </a:solidFill>
            </a:endParaRPr>
          </a:p>
        </p:txBody>
      </p:sp>
      <p:sp>
        <p:nvSpPr>
          <p:cNvPr id="42" name="文本框 41"/>
          <p:cNvSpPr txBox="1"/>
          <p:nvPr/>
        </p:nvSpPr>
        <p:spPr>
          <a:xfrm>
            <a:off x="4182863" y="5738334"/>
            <a:ext cx="852798" cy="646331"/>
          </a:xfrm>
          <a:prstGeom prst="rect">
            <a:avLst/>
          </a:prstGeom>
          <a:noFill/>
        </p:spPr>
        <p:txBody>
          <a:bodyPr wrap="none" rtlCol="0">
            <a:spAutoFit/>
          </a:bodyPr>
          <a:lstStyle/>
          <a:p>
            <a:r>
              <a:rPr kumimoji="1" lang="en-US" altLang="zh-CN" dirty="0" smtClean="0">
                <a:solidFill>
                  <a:schemeClr val="bg1">
                    <a:lumMod val="50000"/>
                  </a:schemeClr>
                </a:solidFill>
              </a:rPr>
              <a:t>COLON</a:t>
            </a:r>
          </a:p>
          <a:p>
            <a:endParaRPr kumimoji="1" lang="zh-CN" altLang="en-US" dirty="0">
              <a:solidFill>
                <a:schemeClr val="bg1">
                  <a:lumMod val="50000"/>
                </a:schemeClr>
              </a:solidFill>
            </a:endParaRPr>
          </a:p>
        </p:txBody>
      </p:sp>
      <p:sp>
        <p:nvSpPr>
          <p:cNvPr id="43" name="文本框 42"/>
          <p:cNvSpPr txBox="1"/>
          <p:nvPr/>
        </p:nvSpPr>
        <p:spPr>
          <a:xfrm>
            <a:off x="7048413" y="5738334"/>
            <a:ext cx="848053" cy="369332"/>
          </a:xfrm>
          <a:prstGeom prst="rect">
            <a:avLst/>
          </a:prstGeom>
          <a:noFill/>
        </p:spPr>
        <p:txBody>
          <a:bodyPr wrap="none" rtlCol="0">
            <a:spAutoFit/>
          </a:bodyPr>
          <a:lstStyle/>
          <a:p>
            <a:r>
              <a:rPr kumimoji="1" lang="en-US" altLang="zh-CN" dirty="0" smtClean="0">
                <a:solidFill>
                  <a:schemeClr val="bg1">
                    <a:lumMod val="50000"/>
                  </a:schemeClr>
                </a:solidFill>
              </a:rPr>
              <a:t>COIL20</a:t>
            </a:r>
            <a:endParaRPr kumimoji="1" lang="zh-CN" altLang="en-US" dirty="0">
              <a:solidFill>
                <a:schemeClr val="bg1">
                  <a:lumMod val="50000"/>
                </a:schemeClr>
              </a:solidFill>
            </a:endParaRPr>
          </a:p>
        </p:txBody>
      </p:sp>
    </p:spTree>
    <p:extLst>
      <p:ext uri="{BB962C8B-B14F-4D97-AF65-F5344CB8AC3E}">
        <p14:creationId xmlns:p14="http://schemas.microsoft.com/office/powerpoint/2010/main" val="1369484448"/>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特征选择</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65171" y="1069343"/>
            <a:ext cx="3451539" cy="369332"/>
          </a:xfrm>
          <a:prstGeom prst="rect">
            <a:avLst/>
          </a:prstGeom>
          <a:noFill/>
        </p:spPr>
        <p:txBody>
          <a:bodyPr wrap="square" rtlCol="0">
            <a:spAutoFit/>
          </a:bodyPr>
          <a:lstStyle/>
          <a:p>
            <a:r>
              <a:rPr kumimoji="1" lang="zh-CN" altLang="en-US" dirty="0" smtClean="0"/>
              <a:t>实验四</a:t>
            </a:r>
            <a:r>
              <a:rPr kumimoji="1" lang="zh-CN" altLang="en-US" smtClean="0"/>
              <a:t>：噪声数据算法</a:t>
            </a:r>
            <a:r>
              <a:rPr kumimoji="1" lang="zh-CN" altLang="en-US" dirty="0" smtClean="0"/>
              <a:t>比较</a:t>
            </a:r>
            <a:endParaRPr kumimoji="1"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37305184"/>
              </p:ext>
            </p:extLst>
          </p:nvPr>
        </p:nvGraphicFramePr>
        <p:xfrm>
          <a:off x="429263" y="1532586"/>
          <a:ext cx="8123854" cy="3939969"/>
        </p:xfrm>
        <a:graphic>
          <a:graphicData uri="http://schemas.openxmlformats.org/drawingml/2006/table">
            <a:tbl>
              <a:tblPr firstRow="1" firstCol="1" bandRow="1">
                <a:tableStyleId>{5C22544A-7EE6-4342-B048-85BDC9FD1C3A}</a:tableStyleId>
              </a:tblPr>
              <a:tblGrid>
                <a:gridCol w="1918707"/>
                <a:gridCol w="1309792"/>
                <a:gridCol w="1309792"/>
                <a:gridCol w="1222803"/>
                <a:gridCol w="1222803"/>
                <a:gridCol w="1139957"/>
              </a:tblGrid>
              <a:tr h="347729">
                <a:tc gridSpan="6">
                  <a:txBody>
                    <a:bodyPr/>
                    <a:lstStyle/>
                    <a:p>
                      <a:pPr algn="ctr">
                        <a:spcAft>
                          <a:spcPts val="0"/>
                        </a:spcAft>
                      </a:pPr>
                      <a:r>
                        <a:rPr lang="zh-CN" sz="1400" b="0" kern="100" dirty="0" smtClean="0">
                          <a:solidFill>
                            <a:schemeClr val="tx1"/>
                          </a:solidFill>
                          <a:effectLst/>
                          <a:latin typeface="+mn-ea"/>
                          <a:ea typeface="+mn-ea"/>
                        </a:rPr>
                        <a:t>选取</a:t>
                      </a:r>
                      <a:r>
                        <a:rPr lang="en-US" altLang="zh-CN" sz="1400" b="0" kern="100" dirty="0" smtClean="0">
                          <a:solidFill>
                            <a:schemeClr val="tx1"/>
                          </a:solidFill>
                          <a:effectLst/>
                          <a:latin typeface="+mn-ea"/>
                          <a:ea typeface="+mn-ea"/>
                        </a:rPr>
                        <a:t>40</a:t>
                      </a:r>
                      <a:r>
                        <a:rPr lang="zh-CN" sz="1400" b="0" kern="100" dirty="0" smtClean="0">
                          <a:solidFill>
                            <a:schemeClr val="tx1"/>
                          </a:solidFill>
                          <a:effectLst/>
                          <a:latin typeface="+mn-ea"/>
                          <a:ea typeface="+mn-ea"/>
                        </a:rPr>
                        <a:t>个</a:t>
                      </a:r>
                      <a:r>
                        <a:rPr lang="zh-CN" sz="1400" b="0" kern="100" dirty="0">
                          <a:solidFill>
                            <a:schemeClr val="tx1"/>
                          </a:solidFill>
                          <a:effectLst/>
                          <a:latin typeface="+mn-ea"/>
                          <a:ea typeface="+mn-ea"/>
                        </a:rPr>
                        <a:t>特征的性能</a:t>
                      </a:r>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平均精度</a:t>
                      </a:r>
                      <a:r>
                        <a:rPr lang="en-US" sz="1400" b="0" kern="100" dirty="0">
                          <a:solidFill>
                            <a:schemeClr val="tx1"/>
                          </a:solidFill>
                          <a:effectLst/>
                          <a:latin typeface="+mn-ea"/>
                          <a:ea typeface="+mn-ea"/>
                        </a:rPr>
                        <a:t>±</a:t>
                      </a:r>
                      <a:r>
                        <a:rPr lang="zh-CN" sz="1400" b="0" kern="100" dirty="0">
                          <a:solidFill>
                            <a:schemeClr val="tx1"/>
                          </a:solidFill>
                          <a:effectLst/>
                          <a:latin typeface="+mn-ea"/>
                          <a:ea typeface="+mn-ea"/>
                        </a:rPr>
                        <a:t>方差</a:t>
                      </a:r>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时间</a:t>
                      </a:r>
                      <a:r>
                        <a:rPr lang="en-US" sz="1400" b="0" kern="100" dirty="0">
                          <a:solidFill>
                            <a:schemeClr val="tx1"/>
                          </a:solidFill>
                          <a:effectLst/>
                          <a:latin typeface="+mn-ea"/>
                          <a:ea typeface="+mn-ea"/>
                        </a:rPr>
                        <a:t>: </a:t>
                      </a:r>
                      <a:r>
                        <a:rPr lang="zh-CN" sz="1400" b="0" kern="100" dirty="0">
                          <a:solidFill>
                            <a:schemeClr val="tx1"/>
                          </a:solidFill>
                          <a:effectLst/>
                          <a:latin typeface="+mn-ea"/>
                          <a:ea typeface="+mn-ea"/>
                        </a:rPr>
                        <a:t>秒</a:t>
                      </a:r>
                      <a:r>
                        <a:rPr lang="en-US" sz="1400" b="0" kern="100" dirty="0">
                          <a:solidFill>
                            <a:schemeClr val="tx1"/>
                          </a:solidFill>
                          <a:effectLst/>
                          <a:latin typeface="+mn-ea"/>
                          <a:ea typeface="+mn-ea"/>
                        </a:rPr>
                        <a:t>, p-value</a:t>
                      </a:r>
                      <a:r>
                        <a:rPr lang="en-US" sz="1400" b="0" kern="100" dirty="0" smtClean="0">
                          <a:solidFill>
                            <a:schemeClr val="tx1"/>
                          </a:solidFill>
                          <a:effectLst/>
                          <a:latin typeface="+mn-ea"/>
                          <a:ea typeface="+mn-ea"/>
                        </a:rPr>
                        <a:t>)</a:t>
                      </a:r>
                      <a:endParaRPr lang="zh-CN" sz="1400" b="0" kern="100" dirty="0">
                        <a:solidFill>
                          <a:schemeClr val="tx1"/>
                        </a:solidFill>
                        <a:effectLst/>
                        <a:latin typeface="+mn-ea"/>
                        <a:ea typeface="+mn-ea"/>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1820">
                <a:tc>
                  <a:txBody>
                    <a:bodyPr/>
                    <a:lstStyle/>
                    <a:p>
                      <a:pPr algn="just">
                        <a:spcAft>
                          <a:spcPts val="0"/>
                        </a:spcAft>
                      </a:pPr>
                      <a:r>
                        <a:rPr lang="en-US" sz="1050" b="0" kern="100" dirty="0">
                          <a:solidFill>
                            <a:schemeClr val="tx1"/>
                          </a:solidFill>
                          <a:effectLst/>
                        </a:rPr>
                        <a:t> </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UMM</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MCFS</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LS</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DFS</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050" b="0" kern="0" dirty="0">
                          <a:solidFill>
                            <a:schemeClr val="tx1"/>
                          </a:solidFill>
                          <a:effectLst/>
                        </a:rPr>
                        <a:t>L21FS</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1050" b="0" kern="100" dirty="0">
                          <a:solidFill>
                            <a:schemeClr val="tx1"/>
                          </a:solidFill>
                          <a:effectLst/>
                        </a:rPr>
                        <a:t>USPS</a:t>
                      </a:r>
                      <a:br>
                        <a:rPr lang="en-US" sz="1050" b="0" kern="100" dirty="0">
                          <a:solidFill>
                            <a:schemeClr val="tx1"/>
                          </a:solidFill>
                          <a:effectLst/>
                        </a:rPr>
                      </a:br>
                      <a:r>
                        <a:rPr lang="en-US" sz="1050" b="0" kern="100" dirty="0">
                          <a:solidFill>
                            <a:schemeClr val="tx1"/>
                          </a:solidFill>
                          <a:effectLst/>
                        </a:rPr>
                        <a:t>(2007x256, class:10)</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50" kern="100" dirty="0">
                          <a:effectLst/>
                          <a:latin typeface="宋体" charset="-122"/>
                          <a:ea typeface="DengXian" charset="-122"/>
                          <a:cs typeface="Times New Roman" charset="0"/>
                        </a:rPr>
                        <a:t>83.20±1.82</a:t>
                      </a:r>
                      <a:br>
                        <a:rPr lang="en-US" sz="1050" kern="100" dirty="0">
                          <a:effectLst/>
                          <a:latin typeface="宋体" charset="-122"/>
                          <a:ea typeface="DengXian" charset="-122"/>
                          <a:cs typeface="Times New Roman" charset="0"/>
                        </a:rPr>
                      </a:br>
                      <a:r>
                        <a:rPr lang="en-US" sz="1050" kern="100" dirty="0">
                          <a:effectLst/>
                          <a:latin typeface="宋体" charset="-122"/>
                          <a:ea typeface="DengXian" charset="-122"/>
                          <a:cs typeface="Times New Roman" charset="0"/>
                        </a:rPr>
                        <a:t>2.9615</a:t>
                      </a:r>
                      <a:endParaRPr lang="zh-CN" sz="1200" kern="100" dirty="0">
                        <a:effectLst/>
                        <a:latin typeface="DengXian" charset="-122"/>
                        <a:ea typeface="DengXian" charset="-122"/>
                        <a:cs typeface="Times New Roman" charset="0"/>
                      </a:endParaRPr>
                    </a:p>
                    <a:p>
                      <a:pPr algn="ctr">
                        <a:spcAft>
                          <a:spcPts val="0"/>
                        </a:spcAft>
                      </a:pPr>
                      <a:r>
                        <a:rPr lang="en-US" sz="1050" kern="100" dirty="0">
                          <a:effectLst/>
                          <a:latin typeface="宋体" charset="-122"/>
                          <a:ea typeface="DengXian" charset="-122"/>
                          <a:cs typeface="Times New Roman" charset="0"/>
                        </a:rPr>
                        <a:t>9.8808e-5</a:t>
                      </a:r>
                      <a:endParaRPr lang="zh-CN" sz="1200" kern="100" dirty="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50" kern="100">
                          <a:effectLst/>
                          <a:latin typeface="宋体" charset="-122"/>
                          <a:ea typeface="DengXian" charset="-122"/>
                          <a:cs typeface="Times New Roman" charset="0"/>
                        </a:rPr>
                        <a:t>89.93±1.71</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0.3138</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0.4292</a:t>
                      </a:r>
                      <a:endParaRPr lang="zh-CN" sz="1200" kern="10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50" kern="100">
                          <a:effectLst/>
                          <a:latin typeface="宋体" charset="-122"/>
                          <a:ea typeface="DengXian" charset="-122"/>
                          <a:cs typeface="Times New Roman" charset="0"/>
                        </a:rPr>
                        <a:t>70.20±3.10</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0.1310</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1.5564e-6</a:t>
                      </a:r>
                      <a:endParaRPr lang="zh-CN" sz="1200" kern="10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50" b="1" kern="100">
                          <a:effectLst/>
                          <a:latin typeface="宋体" charset="-122"/>
                          <a:ea typeface="DengXian" charset="-122"/>
                          <a:cs typeface="Times New Roman" charset="0"/>
                        </a:rPr>
                        <a:t>92.17±1.41</a:t>
                      </a:r>
                      <a:br>
                        <a:rPr lang="en-US" sz="1050" b="1" kern="100">
                          <a:effectLst/>
                          <a:latin typeface="宋体" charset="-122"/>
                          <a:ea typeface="DengXian" charset="-122"/>
                          <a:cs typeface="Times New Roman" charset="0"/>
                        </a:rPr>
                      </a:br>
                      <a:r>
                        <a:rPr lang="en-US" sz="1050" b="1" kern="100">
                          <a:effectLst/>
                          <a:latin typeface="宋体" charset="-122"/>
                          <a:ea typeface="DengXian" charset="-122"/>
                          <a:cs typeface="Times New Roman" charset="0"/>
                        </a:rPr>
                        <a:t>0.1548</a:t>
                      </a:r>
                      <a:endParaRPr lang="zh-CN" sz="1200" kern="100">
                        <a:effectLst/>
                        <a:latin typeface="DengXian" charset="-122"/>
                        <a:ea typeface="DengXian" charset="-122"/>
                        <a:cs typeface="Times New Roman" charset="0"/>
                      </a:endParaRPr>
                    </a:p>
                    <a:p>
                      <a:pPr algn="ctr">
                        <a:spcAft>
                          <a:spcPts val="0"/>
                        </a:spcAft>
                      </a:pPr>
                      <a:r>
                        <a:rPr lang="en-US" sz="1050" b="1" kern="100">
                          <a:effectLst/>
                          <a:latin typeface="宋体" charset="-122"/>
                          <a:ea typeface="DengXian" charset="-122"/>
                          <a:cs typeface="Times New Roman" charset="0"/>
                        </a:rPr>
                        <a:t>0.1571</a:t>
                      </a:r>
                      <a:endParaRPr lang="zh-CN" sz="1200" kern="10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spcAft>
                          <a:spcPts val="0"/>
                        </a:spcAft>
                      </a:pPr>
                      <a:r>
                        <a:rPr lang="en-US" sz="1050" kern="100">
                          <a:effectLst/>
                          <a:latin typeface="宋体" charset="-122"/>
                          <a:ea typeface="DengXian" charset="-122"/>
                          <a:cs typeface="Times New Roman" charset="0"/>
                        </a:rPr>
                        <a:t>90.78±1.09</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0.2387</a:t>
                      </a:r>
                      <a:endParaRPr lang="zh-CN" sz="1200" kern="100">
                        <a:effectLst/>
                        <a:latin typeface="DengXian" charset="-122"/>
                        <a:ea typeface="DengXian" charset="-122"/>
                        <a:cs typeface="Times New Roman" charset="0"/>
                      </a:endParaRPr>
                    </a:p>
                    <a:p>
                      <a:pPr algn="ctr">
                        <a:spcAft>
                          <a:spcPts val="0"/>
                        </a:spcAft>
                      </a:pPr>
                      <a:r>
                        <a:rPr lang="zh-CN" sz="1050" kern="100">
                          <a:effectLst/>
                          <a:latin typeface="DengXian" charset="-122"/>
                          <a:ea typeface="宋体" charset="-122"/>
                          <a:cs typeface="Times New Roman" charset="0"/>
                        </a:rPr>
                        <a:t>－</a:t>
                      </a:r>
                      <a:endParaRPr lang="zh-CN" sz="1200" kern="100">
                        <a:effectLst/>
                        <a:latin typeface="DengXian" charset="-122"/>
                        <a:ea typeface="DengXian" charset="-122"/>
                        <a:cs typeface="Times New Roman" charset="0"/>
                      </a:endParaRPr>
                    </a:p>
                  </a:txBody>
                  <a:tcPr marL="68580" marR="68580" marT="0" marB="0" anchor="ctr">
                    <a:lnT w="12700" cap="flat" cmpd="sng" algn="ctr">
                      <a:solidFill>
                        <a:schemeClr val="tx1"/>
                      </a:solidFill>
                      <a:prstDash val="solid"/>
                      <a:round/>
                      <a:headEnd type="none" w="med" len="med"/>
                      <a:tailEnd type="none" w="med" len="med"/>
                    </a:lnT>
                    <a:noFill/>
                  </a:tcPr>
                </a:tc>
              </a:tr>
              <a:tr h="0">
                <a:tc>
                  <a:txBody>
                    <a:bodyPr/>
                    <a:lstStyle/>
                    <a:p>
                      <a:pPr algn="ctr">
                        <a:spcAft>
                          <a:spcPts val="0"/>
                        </a:spcAft>
                      </a:pPr>
                      <a:r>
                        <a:rPr lang="en-US" sz="1050" b="0" kern="100" dirty="0">
                          <a:solidFill>
                            <a:schemeClr val="tx1"/>
                          </a:solidFill>
                          <a:effectLst/>
                        </a:rPr>
                        <a:t>MADELON</a:t>
                      </a:r>
                      <a:br>
                        <a:rPr lang="en-US" sz="1050" b="0" kern="100" dirty="0">
                          <a:solidFill>
                            <a:schemeClr val="tx1"/>
                          </a:solidFill>
                          <a:effectLst/>
                        </a:rPr>
                      </a:br>
                      <a:r>
                        <a:rPr lang="en-US" sz="1050" b="0" kern="100" dirty="0">
                          <a:solidFill>
                            <a:schemeClr val="tx1"/>
                          </a:solidFill>
                          <a:effectLst/>
                        </a:rPr>
                        <a:t>(2000x500,class:2)</a:t>
                      </a:r>
                      <a:endParaRPr lang="zh-CN" sz="1200" b="0" kern="100" dirty="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60.60±1.98</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4.8088</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0.9446</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59.00±2.23</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0.0567</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0.2857</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60.50±1.70</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 0.1826</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0.8813</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58.70±1.65</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0.5200</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0.1573</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1" kern="100">
                          <a:effectLst/>
                          <a:latin typeface="宋体" charset="-122"/>
                          <a:ea typeface="DengXian" charset="-122"/>
                          <a:cs typeface="Times New Roman" charset="0"/>
                        </a:rPr>
                        <a:t>60.70±1.95</a:t>
                      </a:r>
                      <a:endParaRPr lang="zh-CN" sz="1200" kern="100">
                        <a:effectLst/>
                        <a:latin typeface="DengXian" charset="-122"/>
                        <a:ea typeface="DengXian" charset="-122"/>
                        <a:cs typeface="Times New Roman" charset="0"/>
                      </a:endParaRPr>
                    </a:p>
                    <a:p>
                      <a:pPr algn="ctr">
                        <a:spcAft>
                          <a:spcPts val="0"/>
                        </a:spcAft>
                      </a:pPr>
                      <a:r>
                        <a:rPr lang="en-US" sz="1050" b="1" kern="100">
                          <a:effectLst/>
                          <a:latin typeface="宋体" charset="-122"/>
                          <a:ea typeface="DengXian" charset="-122"/>
                          <a:cs typeface="Times New Roman" charset="0"/>
                        </a:rPr>
                        <a:t>0.5276</a:t>
                      </a:r>
                      <a:endParaRPr lang="zh-CN" sz="1200" kern="100">
                        <a:effectLst/>
                        <a:latin typeface="DengXian" charset="-122"/>
                        <a:ea typeface="DengXian" charset="-122"/>
                        <a:cs typeface="Times New Roman" charset="0"/>
                      </a:endParaRPr>
                    </a:p>
                    <a:p>
                      <a:pPr algn="ctr">
                        <a:spcAft>
                          <a:spcPts val="0"/>
                        </a:spcAft>
                      </a:pPr>
                      <a:r>
                        <a:rPr lang="zh-CN" sz="1050" b="1" kern="100">
                          <a:effectLst/>
                          <a:latin typeface="DengXian" charset="-122"/>
                          <a:ea typeface="宋体" charset="-122"/>
                          <a:cs typeface="Times New Roman" charset="0"/>
                        </a:rPr>
                        <a:t>－</a:t>
                      </a:r>
                      <a:endParaRPr lang="zh-CN" sz="1200" kern="10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r>
              <a:tr h="0">
                <a:tc>
                  <a:txBody>
                    <a:bodyPr/>
                    <a:lstStyle/>
                    <a:p>
                      <a:pPr algn="ctr">
                        <a:spcAft>
                          <a:spcPts val="0"/>
                        </a:spcAft>
                      </a:pPr>
                      <a:r>
                        <a:rPr lang="en-US" sz="1050" b="0" kern="100">
                          <a:solidFill>
                            <a:schemeClr val="tx1"/>
                          </a:solidFill>
                          <a:effectLst/>
                        </a:rPr>
                        <a:t>LUNG_DISCRETE</a:t>
                      </a:r>
                      <a:br>
                        <a:rPr lang="en-US" sz="1050" b="0" kern="100">
                          <a:solidFill>
                            <a:schemeClr val="tx1"/>
                          </a:solidFill>
                          <a:effectLst/>
                        </a:rPr>
                      </a:br>
                      <a:r>
                        <a:rPr lang="en-US" sz="1050" b="0" kern="100">
                          <a:solidFill>
                            <a:schemeClr val="tx1"/>
                          </a:solidFill>
                          <a:effectLst/>
                        </a:rPr>
                        <a:t>(73x325,class:7)</a:t>
                      </a:r>
                      <a:endParaRPr lang="zh-CN" sz="1200" b="0" kern="10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69.80±8.49</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0.3220</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0.0293</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76.57±7.47</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0.0436</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0.1848</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64.28±9.20</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0.0024</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0.0078</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72.47±9.15</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0.2646</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0.0778</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1" kern="100">
                          <a:effectLst/>
                          <a:latin typeface="宋体" charset="-122"/>
                          <a:ea typeface="DengXian" charset="-122"/>
                          <a:cs typeface="Times New Roman" charset="0"/>
                        </a:rPr>
                        <a:t>83.42±5.78</a:t>
                      </a:r>
                      <a:endParaRPr lang="zh-CN" sz="1200" kern="100">
                        <a:effectLst/>
                        <a:latin typeface="DengXian" charset="-122"/>
                        <a:ea typeface="DengXian" charset="-122"/>
                        <a:cs typeface="Times New Roman" charset="0"/>
                      </a:endParaRPr>
                    </a:p>
                    <a:p>
                      <a:pPr algn="ctr">
                        <a:spcAft>
                          <a:spcPts val="0"/>
                        </a:spcAft>
                      </a:pPr>
                      <a:r>
                        <a:rPr lang="en-US" sz="1050" b="1" kern="100">
                          <a:effectLst/>
                          <a:latin typeface="宋体" charset="-122"/>
                          <a:ea typeface="DengXian" charset="-122"/>
                          <a:cs typeface="Times New Roman" charset="0"/>
                        </a:rPr>
                        <a:t>0.4309</a:t>
                      </a:r>
                      <a:endParaRPr lang="zh-CN" sz="1200" kern="100">
                        <a:effectLst/>
                        <a:latin typeface="DengXian" charset="-122"/>
                        <a:ea typeface="DengXian" charset="-122"/>
                        <a:cs typeface="Times New Roman" charset="0"/>
                      </a:endParaRPr>
                    </a:p>
                    <a:p>
                      <a:pPr algn="ctr">
                        <a:spcAft>
                          <a:spcPts val="0"/>
                        </a:spcAft>
                      </a:pPr>
                      <a:r>
                        <a:rPr lang="zh-CN" sz="1050" b="1" kern="100">
                          <a:effectLst/>
                          <a:latin typeface="DengXian" charset="-122"/>
                          <a:ea typeface="宋体" charset="-122"/>
                          <a:cs typeface="Times New Roman" charset="0"/>
                        </a:rPr>
                        <a:t>－</a:t>
                      </a:r>
                      <a:endParaRPr lang="zh-CN" sz="1200" kern="10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r>
              <a:tr h="410210">
                <a:tc>
                  <a:txBody>
                    <a:bodyPr/>
                    <a:lstStyle/>
                    <a:p>
                      <a:pPr algn="ctr">
                        <a:spcAft>
                          <a:spcPts val="0"/>
                        </a:spcAft>
                      </a:pPr>
                      <a:r>
                        <a:rPr lang="en-US" sz="1050" b="0" kern="100">
                          <a:solidFill>
                            <a:schemeClr val="tx1"/>
                          </a:solidFill>
                          <a:effectLst/>
                        </a:rPr>
                        <a:t>ISOLET5</a:t>
                      </a:r>
                      <a:br>
                        <a:rPr lang="en-US" sz="1050" b="0" kern="100">
                          <a:solidFill>
                            <a:schemeClr val="tx1"/>
                          </a:solidFill>
                          <a:effectLst/>
                        </a:rPr>
                      </a:br>
                      <a:r>
                        <a:rPr lang="en-US" sz="1050" b="0" kern="100">
                          <a:solidFill>
                            <a:schemeClr val="tx1"/>
                          </a:solidFill>
                          <a:effectLst/>
                        </a:rPr>
                        <a:t>(1559x617,class:26)</a:t>
                      </a:r>
                      <a:endParaRPr lang="zh-CN" sz="1200" b="0" kern="10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50.61±4.74</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4.7239</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8.7922e-7</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84.46±4.58</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1.2656</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0.5914</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62.15±1.16</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0.1414</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6.1962e-8</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65.29±4.17</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1.5309</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2.3321e-5</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1" kern="100">
                          <a:effectLst/>
                          <a:latin typeface="宋体" charset="-122"/>
                          <a:ea typeface="DengXian" charset="-122"/>
                          <a:cs typeface="Times New Roman" charset="0"/>
                        </a:rPr>
                        <a:t>85.8±2.21</a:t>
                      </a:r>
                      <a:br>
                        <a:rPr lang="en-US" sz="1050" b="1" kern="100">
                          <a:effectLst/>
                          <a:latin typeface="宋体" charset="-122"/>
                          <a:ea typeface="DengXian" charset="-122"/>
                          <a:cs typeface="Times New Roman" charset="0"/>
                        </a:rPr>
                      </a:br>
                      <a:r>
                        <a:rPr lang="en-US" sz="1050" b="1" kern="100">
                          <a:effectLst/>
                          <a:latin typeface="宋体" charset="-122"/>
                          <a:ea typeface="DengXian" charset="-122"/>
                          <a:cs typeface="Times New Roman" charset="0"/>
                        </a:rPr>
                        <a:t>2.0919</a:t>
                      </a:r>
                      <a:endParaRPr lang="zh-CN" sz="1200" kern="100">
                        <a:effectLst/>
                        <a:latin typeface="DengXian" charset="-122"/>
                        <a:ea typeface="DengXian" charset="-122"/>
                        <a:cs typeface="Times New Roman" charset="0"/>
                      </a:endParaRPr>
                    </a:p>
                    <a:p>
                      <a:pPr algn="ctr">
                        <a:spcAft>
                          <a:spcPts val="0"/>
                        </a:spcAft>
                      </a:pPr>
                      <a:r>
                        <a:rPr lang="zh-CN" sz="1050" b="1" kern="100">
                          <a:effectLst/>
                          <a:latin typeface="DengXian" charset="-122"/>
                          <a:ea typeface="宋体" charset="-122"/>
                          <a:cs typeface="Times New Roman" charset="0"/>
                        </a:rPr>
                        <a:t>－</a:t>
                      </a:r>
                      <a:endParaRPr lang="zh-CN" sz="1200" kern="10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r>
              <a:tr h="0">
                <a:tc>
                  <a:txBody>
                    <a:bodyPr/>
                    <a:lstStyle/>
                    <a:p>
                      <a:pPr algn="ctr">
                        <a:spcAft>
                          <a:spcPts val="0"/>
                        </a:spcAft>
                      </a:pPr>
                      <a:r>
                        <a:rPr lang="en-US" sz="1050" b="0" kern="100" dirty="0">
                          <a:solidFill>
                            <a:schemeClr val="tx1"/>
                          </a:solidFill>
                          <a:effectLst/>
                        </a:rPr>
                        <a:t>ISOLET</a:t>
                      </a:r>
                      <a:br>
                        <a:rPr lang="en-US" sz="1050" b="0" kern="100" dirty="0">
                          <a:solidFill>
                            <a:schemeClr val="tx1"/>
                          </a:solidFill>
                          <a:effectLst/>
                        </a:rPr>
                      </a:br>
                      <a:r>
                        <a:rPr lang="en-US" sz="1050" b="0" kern="100" dirty="0">
                          <a:solidFill>
                            <a:schemeClr val="tx1"/>
                          </a:solidFill>
                          <a:effectLst/>
                        </a:rPr>
                        <a:t>(1559x617,class:26)</a:t>
                      </a:r>
                      <a:endParaRPr lang="zh-CN" sz="1200" b="0" kern="100" dirty="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45.00±2.17</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4.7068</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2.5932e-9</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87.37±1.67</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1.1739</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0.4005</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64.03±2.23</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0.1444</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2.6152e-7</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70.25±5.06</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1.2809</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1.6017e-4</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1" kern="100">
                          <a:effectLst/>
                          <a:latin typeface="宋体" charset="-122"/>
                          <a:ea typeface="DengXian" charset="-122"/>
                          <a:cs typeface="Times New Roman" charset="0"/>
                        </a:rPr>
                        <a:t>88.58±2.17</a:t>
                      </a:r>
                      <a:br>
                        <a:rPr lang="en-US" sz="1050" b="1" kern="100">
                          <a:effectLst/>
                          <a:latin typeface="宋体" charset="-122"/>
                          <a:ea typeface="DengXian" charset="-122"/>
                          <a:cs typeface="Times New Roman" charset="0"/>
                        </a:rPr>
                      </a:br>
                      <a:r>
                        <a:rPr lang="en-US" sz="1050" b="1" kern="100">
                          <a:effectLst/>
                          <a:latin typeface="宋体" charset="-122"/>
                          <a:ea typeface="DengXian" charset="-122"/>
                          <a:cs typeface="Times New Roman" charset="0"/>
                        </a:rPr>
                        <a:t>2.3248</a:t>
                      </a:r>
                      <a:endParaRPr lang="zh-CN" sz="1200" kern="100">
                        <a:effectLst/>
                        <a:latin typeface="DengXian" charset="-122"/>
                        <a:ea typeface="DengXian" charset="-122"/>
                        <a:cs typeface="Times New Roman" charset="0"/>
                      </a:endParaRPr>
                    </a:p>
                    <a:p>
                      <a:pPr algn="ctr">
                        <a:spcAft>
                          <a:spcPts val="0"/>
                        </a:spcAft>
                      </a:pPr>
                      <a:r>
                        <a:rPr lang="zh-CN" sz="1050" b="1" kern="100">
                          <a:effectLst/>
                          <a:latin typeface="DengXian" charset="-122"/>
                          <a:ea typeface="宋体" charset="-122"/>
                          <a:cs typeface="Times New Roman" charset="0"/>
                        </a:rPr>
                        <a:t>－</a:t>
                      </a:r>
                      <a:endParaRPr lang="zh-CN" sz="1200" kern="10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r>
              <a:tr h="0">
                <a:tc>
                  <a:txBody>
                    <a:bodyPr/>
                    <a:lstStyle/>
                    <a:p>
                      <a:pPr algn="ctr">
                        <a:spcAft>
                          <a:spcPts val="0"/>
                        </a:spcAft>
                      </a:pPr>
                      <a:r>
                        <a:rPr lang="en-US" sz="1050" b="0" kern="100" dirty="0">
                          <a:solidFill>
                            <a:schemeClr val="tx1"/>
                          </a:solidFill>
                          <a:effectLst/>
                        </a:rPr>
                        <a:t>COIL20</a:t>
                      </a:r>
                      <a:br>
                        <a:rPr lang="en-US" sz="1050" b="0" kern="100" dirty="0">
                          <a:solidFill>
                            <a:schemeClr val="tx1"/>
                          </a:solidFill>
                          <a:effectLst/>
                        </a:rPr>
                      </a:br>
                      <a:r>
                        <a:rPr lang="en-US" sz="1050" b="0" kern="100" dirty="0">
                          <a:solidFill>
                            <a:schemeClr val="tx1"/>
                          </a:solidFill>
                          <a:effectLst/>
                        </a:rPr>
                        <a:t>(1440x1024,class:20)</a:t>
                      </a:r>
                      <a:endParaRPr lang="zh-CN" sz="1200" b="0" kern="100" dirty="0">
                        <a:solidFill>
                          <a:schemeClr val="tx1"/>
                        </a:solidFill>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72.98+2.69</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11.4180</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2.9313e-7</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95.69±0.71</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1.4816</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0.3171</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67.22±3.23</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0.1872</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1.7285e-7</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kern="100">
                          <a:effectLst/>
                          <a:latin typeface="宋体" charset="-122"/>
                          <a:ea typeface="DengXian" charset="-122"/>
                          <a:cs typeface="Times New Roman" charset="0"/>
                        </a:rPr>
                        <a:t>93.05±1.45</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5.7293</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0.0087</a:t>
                      </a:r>
                      <a:endParaRPr lang="zh-CN" sz="1200" kern="100">
                        <a:effectLst/>
                        <a:latin typeface="DengXian" charset="-122"/>
                        <a:ea typeface="DengXian" charset="-122"/>
                        <a:cs typeface="Times New Roman" charset="0"/>
                      </a:endParaRPr>
                    </a:p>
                  </a:txBody>
                  <a:tcPr marL="68580" marR="68580" marT="0" marB="0" anchor="ctr">
                    <a:noFill/>
                  </a:tcPr>
                </a:tc>
                <a:tc>
                  <a:txBody>
                    <a:bodyPr/>
                    <a:lstStyle/>
                    <a:p>
                      <a:pPr algn="ctr">
                        <a:spcAft>
                          <a:spcPts val="0"/>
                        </a:spcAft>
                      </a:pPr>
                      <a:r>
                        <a:rPr lang="en-US" sz="1050" b="1" kern="100">
                          <a:effectLst/>
                          <a:latin typeface="宋体" charset="-122"/>
                          <a:ea typeface="DengXian" charset="-122"/>
                          <a:cs typeface="Times New Roman" charset="0"/>
                        </a:rPr>
                        <a:t>96.52±1.38</a:t>
                      </a:r>
                      <a:br>
                        <a:rPr lang="en-US" sz="1050" b="1" kern="100">
                          <a:effectLst/>
                          <a:latin typeface="宋体" charset="-122"/>
                          <a:ea typeface="DengXian" charset="-122"/>
                          <a:cs typeface="Times New Roman" charset="0"/>
                        </a:rPr>
                      </a:br>
                      <a:r>
                        <a:rPr lang="en-US" sz="1050" b="1" kern="100">
                          <a:effectLst/>
                          <a:latin typeface="宋体" charset="-122"/>
                          <a:ea typeface="DengXian" charset="-122"/>
                          <a:cs typeface="Times New Roman" charset="0"/>
                        </a:rPr>
                        <a:t>7.7865</a:t>
                      </a:r>
                      <a:endParaRPr lang="zh-CN" sz="1200" kern="100">
                        <a:effectLst/>
                        <a:latin typeface="DengXian" charset="-122"/>
                        <a:ea typeface="DengXian" charset="-122"/>
                        <a:cs typeface="Times New Roman" charset="0"/>
                      </a:endParaRPr>
                    </a:p>
                    <a:p>
                      <a:pPr algn="ctr">
                        <a:spcAft>
                          <a:spcPts val="0"/>
                        </a:spcAft>
                      </a:pPr>
                      <a:r>
                        <a:rPr lang="zh-CN" sz="1050" b="1" kern="100">
                          <a:effectLst/>
                          <a:latin typeface="DengXian" charset="-122"/>
                          <a:ea typeface="宋体" charset="-122"/>
                          <a:cs typeface="Times New Roman" charset="0"/>
                        </a:rPr>
                        <a:t>－</a:t>
                      </a:r>
                      <a:endParaRPr lang="zh-CN" sz="1200" kern="100">
                        <a:effectLst/>
                        <a:latin typeface="DengXian" charset="-122"/>
                        <a:ea typeface="DengXian" charset="-122"/>
                        <a:cs typeface="Times New Roman" charset="0"/>
                      </a:endParaRPr>
                    </a:p>
                  </a:txBody>
                  <a:tcPr marL="68580" marR="68580" marT="0" marB="0" anchor="ctr">
                    <a:solidFill>
                      <a:schemeClr val="accent1">
                        <a:lumMod val="20000"/>
                        <a:lumOff val="80000"/>
                      </a:schemeClr>
                    </a:solidFill>
                  </a:tcPr>
                </a:tc>
              </a:tr>
              <a:tr h="463550">
                <a:tc>
                  <a:txBody>
                    <a:bodyPr/>
                    <a:lstStyle/>
                    <a:p>
                      <a:pPr algn="ctr">
                        <a:spcAft>
                          <a:spcPts val="0"/>
                        </a:spcAft>
                      </a:pPr>
                      <a:r>
                        <a:rPr lang="en-US" sz="1050" b="0" kern="100" dirty="0">
                          <a:solidFill>
                            <a:schemeClr val="tx1"/>
                          </a:solidFill>
                          <a:effectLst/>
                        </a:rPr>
                        <a:t>COLON</a:t>
                      </a:r>
                      <a:endParaRPr lang="zh-CN" sz="1200" b="0" kern="100" dirty="0">
                        <a:solidFill>
                          <a:schemeClr val="tx1"/>
                        </a:solidFill>
                        <a:effectLst/>
                      </a:endParaRPr>
                    </a:p>
                    <a:p>
                      <a:pPr algn="ctr">
                        <a:spcAft>
                          <a:spcPts val="0"/>
                        </a:spcAft>
                      </a:pPr>
                      <a:r>
                        <a:rPr lang="en-US" sz="1050" b="0" kern="100" dirty="0">
                          <a:solidFill>
                            <a:schemeClr val="tx1"/>
                          </a:solidFill>
                          <a:effectLst/>
                        </a:rPr>
                        <a:t>(62x2000,class:2)</a:t>
                      </a:r>
                      <a:endParaRPr lang="zh-CN" sz="1200" b="0" kern="100" dirty="0">
                        <a:solidFill>
                          <a:schemeClr val="tx1"/>
                        </a:solidFill>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kern="100">
                          <a:effectLst/>
                          <a:latin typeface="宋体" charset="-122"/>
                          <a:ea typeface="DengXian" charset="-122"/>
                          <a:cs typeface="Times New Roman" charset="0"/>
                        </a:rPr>
                        <a:t>72.30±2.69</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11.4180</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0.3634</a:t>
                      </a:r>
                      <a:endParaRPr lang="zh-CN" sz="1200" kern="10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kern="100">
                          <a:effectLst/>
                          <a:latin typeface="宋体" charset="-122"/>
                          <a:ea typeface="DengXian" charset="-122"/>
                          <a:cs typeface="Times New Roman" charset="0"/>
                        </a:rPr>
                        <a:t>78.84±10.27</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0.0787</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0.6272</a:t>
                      </a:r>
                      <a:endParaRPr lang="zh-CN" sz="1200" kern="10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kern="100">
                          <a:effectLst/>
                          <a:latin typeface="宋体" charset="-122"/>
                          <a:ea typeface="DengXian" charset="-122"/>
                          <a:cs typeface="Times New Roman" charset="0"/>
                        </a:rPr>
                        <a:t>64.23±15.89</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0.0064</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0.0802</a:t>
                      </a:r>
                      <a:endParaRPr lang="zh-CN" sz="1200" kern="10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kern="100">
                          <a:effectLst/>
                          <a:latin typeface="宋体" charset="-122"/>
                          <a:ea typeface="DengXian" charset="-122"/>
                          <a:cs typeface="Times New Roman" charset="0"/>
                        </a:rPr>
                        <a:t>72.30±15.75</a:t>
                      </a:r>
                      <a:br>
                        <a:rPr lang="en-US" sz="1050" kern="100">
                          <a:effectLst/>
                          <a:latin typeface="宋体" charset="-122"/>
                          <a:ea typeface="DengXian" charset="-122"/>
                          <a:cs typeface="Times New Roman" charset="0"/>
                        </a:rPr>
                      </a:br>
                      <a:r>
                        <a:rPr lang="en-US" sz="1050" kern="100">
                          <a:effectLst/>
                          <a:latin typeface="宋体" charset="-122"/>
                          <a:ea typeface="DengXian" charset="-122"/>
                          <a:cs typeface="Times New Roman" charset="0"/>
                        </a:rPr>
                        <a:t>39.5869</a:t>
                      </a:r>
                      <a:endParaRPr lang="zh-CN" sz="1200" kern="100">
                        <a:effectLst/>
                        <a:latin typeface="DengXian" charset="-122"/>
                        <a:ea typeface="DengXian" charset="-122"/>
                        <a:cs typeface="Times New Roman" charset="0"/>
                      </a:endParaRPr>
                    </a:p>
                    <a:p>
                      <a:pPr algn="ctr">
                        <a:spcAft>
                          <a:spcPts val="0"/>
                        </a:spcAft>
                      </a:pPr>
                      <a:r>
                        <a:rPr lang="en-US" sz="1050" kern="100">
                          <a:effectLst/>
                          <a:latin typeface="宋体" charset="-122"/>
                          <a:ea typeface="DengXian" charset="-122"/>
                          <a:cs typeface="Times New Roman" charset="0"/>
                        </a:rPr>
                        <a:t>0.2996</a:t>
                      </a:r>
                      <a:endParaRPr lang="zh-CN" sz="1200" kern="10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050" b="1" kern="100" dirty="0">
                          <a:effectLst/>
                          <a:latin typeface="宋体" charset="-122"/>
                          <a:ea typeface="DengXian" charset="-122"/>
                          <a:cs typeface="Times New Roman" charset="0"/>
                        </a:rPr>
                        <a:t>82.17±8.29</a:t>
                      </a:r>
                      <a:br>
                        <a:rPr lang="en-US" sz="1050" b="1" kern="100" dirty="0">
                          <a:effectLst/>
                          <a:latin typeface="宋体" charset="-122"/>
                          <a:ea typeface="DengXian" charset="-122"/>
                          <a:cs typeface="Times New Roman" charset="0"/>
                        </a:rPr>
                      </a:br>
                      <a:r>
                        <a:rPr lang="en-US" sz="1050" b="1" kern="100" dirty="0">
                          <a:effectLst/>
                          <a:latin typeface="宋体" charset="-122"/>
                          <a:ea typeface="DengXian" charset="-122"/>
                          <a:cs typeface="Times New Roman" charset="0"/>
                        </a:rPr>
                        <a:t>41.0819</a:t>
                      </a:r>
                      <a:endParaRPr lang="zh-CN" sz="1200" kern="100" dirty="0">
                        <a:effectLst/>
                        <a:latin typeface="DengXian" charset="-122"/>
                        <a:ea typeface="DengXian" charset="-122"/>
                        <a:cs typeface="Times New Roman" charset="0"/>
                      </a:endParaRPr>
                    </a:p>
                    <a:p>
                      <a:pPr algn="ctr">
                        <a:spcAft>
                          <a:spcPts val="0"/>
                        </a:spcAft>
                      </a:pPr>
                      <a:r>
                        <a:rPr lang="zh-CN" sz="1050" b="1" kern="100" dirty="0">
                          <a:effectLst/>
                          <a:latin typeface="DengXian" charset="-122"/>
                          <a:ea typeface="宋体" charset="-122"/>
                          <a:cs typeface="Times New Roman" charset="0"/>
                        </a:rPr>
                        <a:t>－</a:t>
                      </a:r>
                      <a:endParaRPr lang="zh-CN" sz="1200" kern="100" dirty="0">
                        <a:effectLst/>
                        <a:latin typeface="DengXian" charset="-122"/>
                        <a:ea typeface="DengXian" charset="-122"/>
                        <a:cs typeface="Times New Roman" charset="0"/>
                      </a:endParaRPr>
                    </a:p>
                  </a:txBody>
                  <a:tcPr marL="68580" marR="6858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1484860177"/>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特征选择</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65171" y="1069343"/>
            <a:ext cx="3451539" cy="369332"/>
          </a:xfrm>
          <a:prstGeom prst="rect">
            <a:avLst/>
          </a:prstGeom>
          <a:noFill/>
        </p:spPr>
        <p:txBody>
          <a:bodyPr wrap="square" rtlCol="0">
            <a:spAutoFit/>
          </a:bodyPr>
          <a:lstStyle/>
          <a:p>
            <a:r>
              <a:rPr kumimoji="1" lang="zh-CN" altLang="en-US" dirty="0" smtClean="0"/>
              <a:t>实验五：噪声特征算法比较</a:t>
            </a:r>
            <a:endParaRPr kumimoji="1" lang="zh-CN" altLang="en-US" dirty="0"/>
          </a:p>
        </p:txBody>
      </p:sp>
      <p:sp>
        <p:nvSpPr>
          <p:cNvPr id="15" name="文本框 14"/>
          <p:cNvSpPr txBox="1"/>
          <p:nvPr/>
        </p:nvSpPr>
        <p:spPr>
          <a:xfrm>
            <a:off x="2905516" y="3831201"/>
            <a:ext cx="3332964" cy="307777"/>
          </a:xfrm>
          <a:prstGeom prst="rect">
            <a:avLst/>
          </a:prstGeom>
          <a:noFill/>
        </p:spPr>
        <p:txBody>
          <a:bodyPr wrap="none" rtlCol="0">
            <a:spAutoFit/>
          </a:bodyPr>
          <a:lstStyle/>
          <a:p>
            <a:r>
              <a:rPr kumimoji="1" lang="zh-CN" altLang="en-US" sz="1400" dirty="0" smtClean="0">
                <a:solidFill>
                  <a:schemeClr val="bg1">
                    <a:lumMod val="50000"/>
                  </a:schemeClr>
                </a:solidFill>
              </a:rPr>
              <a:t>（用</a:t>
            </a:r>
            <a:r>
              <a:rPr kumimoji="1" lang="en-US" altLang="zh-CN" sz="1400" dirty="0" smtClean="0">
                <a:solidFill>
                  <a:schemeClr val="bg1">
                    <a:lumMod val="50000"/>
                  </a:schemeClr>
                </a:solidFill>
              </a:rPr>
              <a:t>8X8</a:t>
            </a:r>
            <a:r>
              <a:rPr kumimoji="1" lang="zh-CN" altLang="en-US" sz="1400" dirty="0" smtClean="0">
                <a:solidFill>
                  <a:schemeClr val="bg1">
                    <a:lumMod val="50000"/>
                  </a:schemeClr>
                </a:solidFill>
              </a:rPr>
              <a:t>大小的黑色方块随机进行遮罩）</a:t>
            </a:r>
            <a:endParaRPr kumimoji="1" lang="zh-CN" altLang="en-US" sz="1400" dirty="0">
              <a:solidFill>
                <a:schemeClr val="bg1">
                  <a:lumMod val="50000"/>
                </a:schemeClr>
              </a:solidFill>
            </a:endParaRPr>
          </a:p>
        </p:txBody>
      </p:sp>
      <p:pic>
        <p:nvPicPr>
          <p:cNvPr id="18" name="图片 17" descr="../../L1FS/pictures/occupt.png"/>
          <p:cNvPicPr/>
          <p:nvPr/>
        </p:nvPicPr>
        <p:blipFill>
          <a:blip r:embed="rId2">
            <a:extLst>
              <a:ext uri="{28A0092B-C50C-407E-A947-70E740481C1C}">
                <a14:useLocalDpi xmlns:a14="http://schemas.microsoft.com/office/drawing/2010/main" val="0"/>
              </a:ext>
            </a:extLst>
          </a:blip>
          <a:srcRect/>
          <a:stretch>
            <a:fillRect/>
          </a:stretch>
        </p:blipFill>
        <p:spPr bwMode="auto">
          <a:xfrm>
            <a:off x="1658301" y="1573561"/>
            <a:ext cx="5827395" cy="2214245"/>
          </a:xfrm>
          <a:prstGeom prst="rect">
            <a:avLst/>
          </a:prstGeom>
          <a:noFill/>
          <a:ln>
            <a:noFill/>
          </a:ln>
        </p:spPr>
      </p:pic>
      <p:pic>
        <p:nvPicPr>
          <p:cNvPr id="19" name="图片 18"/>
          <p:cNvPicPr/>
          <p:nvPr/>
        </p:nvPicPr>
        <p:blipFill>
          <a:blip r:embed="rId3" cstate="print">
            <a:extLst>
              <a:ext uri="{28A0092B-C50C-407E-A947-70E740481C1C}">
                <a14:useLocalDpi xmlns:a14="http://schemas.microsoft.com/office/drawing/2010/main" val="0"/>
              </a:ext>
            </a:extLst>
          </a:blip>
          <a:stretch>
            <a:fillRect/>
          </a:stretch>
        </p:blipFill>
        <p:spPr>
          <a:xfrm>
            <a:off x="164423" y="4224347"/>
            <a:ext cx="2519680" cy="2159635"/>
          </a:xfrm>
          <a:prstGeom prst="rect">
            <a:avLst/>
          </a:prstGeom>
        </p:spPr>
      </p:pic>
      <p:pic>
        <p:nvPicPr>
          <p:cNvPr id="20" name="图片 19"/>
          <p:cNvPicPr/>
          <p:nvPr/>
        </p:nvPicPr>
        <p:blipFill>
          <a:blip r:embed="rId4" cstate="print">
            <a:extLst>
              <a:ext uri="{28A0092B-C50C-407E-A947-70E740481C1C}">
                <a14:useLocalDpi xmlns:a14="http://schemas.microsoft.com/office/drawing/2010/main" val="0"/>
              </a:ext>
            </a:extLst>
          </a:blip>
          <a:stretch>
            <a:fillRect/>
          </a:stretch>
        </p:blipFill>
        <p:spPr>
          <a:xfrm>
            <a:off x="2696913" y="4219564"/>
            <a:ext cx="2519680" cy="2159635"/>
          </a:xfrm>
          <a:prstGeom prst="rect">
            <a:avLst/>
          </a:prstGeom>
        </p:spPr>
      </p:pic>
      <p:sp>
        <p:nvSpPr>
          <p:cNvPr id="16" name="文本框 15"/>
          <p:cNvSpPr txBox="1"/>
          <p:nvPr/>
        </p:nvSpPr>
        <p:spPr>
          <a:xfrm>
            <a:off x="854194" y="6379199"/>
            <a:ext cx="1265090" cy="307777"/>
          </a:xfrm>
          <a:prstGeom prst="rect">
            <a:avLst/>
          </a:prstGeom>
          <a:noFill/>
        </p:spPr>
        <p:txBody>
          <a:bodyPr wrap="none" rtlCol="0">
            <a:spAutoFit/>
          </a:bodyPr>
          <a:lstStyle/>
          <a:p>
            <a:r>
              <a:rPr kumimoji="1" lang="zh-CN" altLang="en-US" sz="1400" dirty="0" smtClean="0">
                <a:solidFill>
                  <a:schemeClr val="bg1">
                    <a:lumMod val="50000"/>
                  </a:schemeClr>
                </a:solidFill>
              </a:rPr>
              <a:t>（前</a:t>
            </a:r>
            <a:r>
              <a:rPr kumimoji="1" lang="en-US" altLang="zh-CN" sz="1400" dirty="0" smtClean="0">
                <a:solidFill>
                  <a:schemeClr val="bg1">
                    <a:lumMod val="50000"/>
                  </a:schemeClr>
                </a:solidFill>
              </a:rPr>
              <a:t>20</a:t>
            </a:r>
            <a:r>
              <a:rPr kumimoji="1" lang="zh-CN" altLang="en-US" sz="1400" dirty="0" smtClean="0">
                <a:solidFill>
                  <a:schemeClr val="bg1">
                    <a:lumMod val="50000"/>
                  </a:schemeClr>
                </a:solidFill>
              </a:rPr>
              <a:t>特征）</a:t>
            </a:r>
            <a:endParaRPr kumimoji="1" lang="zh-CN" altLang="en-US" sz="1400" dirty="0">
              <a:solidFill>
                <a:schemeClr val="bg1">
                  <a:lumMod val="50000"/>
                </a:schemeClr>
              </a:solidFill>
            </a:endParaRPr>
          </a:p>
        </p:txBody>
      </p:sp>
      <p:sp>
        <p:nvSpPr>
          <p:cNvPr id="21" name="文本框 20"/>
          <p:cNvSpPr txBox="1"/>
          <p:nvPr/>
        </p:nvSpPr>
        <p:spPr>
          <a:xfrm>
            <a:off x="3306908" y="6379198"/>
            <a:ext cx="1265090" cy="307777"/>
          </a:xfrm>
          <a:prstGeom prst="rect">
            <a:avLst/>
          </a:prstGeom>
          <a:noFill/>
        </p:spPr>
        <p:txBody>
          <a:bodyPr wrap="none" rtlCol="0">
            <a:spAutoFit/>
          </a:bodyPr>
          <a:lstStyle/>
          <a:p>
            <a:r>
              <a:rPr kumimoji="1" lang="zh-CN" altLang="en-US" sz="1400" dirty="0" smtClean="0">
                <a:solidFill>
                  <a:schemeClr val="bg1">
                    <a:lumMod val="50000"/>
                  </a:schemeClr>
                </a:solidFill>
              </a:rPr>
              <a:t>（前</a:t>
            </a:r>
            <a:r>
              <a:rPr kumimoji="1" lang="en-US" altLang="zh-CN" sz="1400" dirty="0">
                <a:solidFill>
                  <a:schemeClr val="bg1">
                    <a:lumMod val="50000"/>
                  </a:schemeClr>
                </a:solidFill>
              </a:rPr>
              <a:t>4</a:t>
            </a:r>
            <a:r>
              <a:rPr kumimoji="1" lang="en-US" altLang="zh-CN" sz="1400" dirty="0" smtClean="0">
                <a:solidFill>
                  <a:schemeClr val="bg1">
                    <a:lumMod val="50000"/>
                  </a:schemeClr>
                </a:solidFill>
              </a:rPr>
              <a:t>0</a:t>
            </a:r>
            <a:r>
              <a:rPr kumimoji="1" lang="zh-CN" altLang="en-US" sz="1400" dirty="0" smtClean="0">
                <a:solidFill>
                  <a:schemeClr val="bg1">
                    <a:lumMod val="50000"/>
                  </a:schemeClr>
                </a:solidFill>
              </a:rPr>
              <a:t>特征）</a:t>
            </a:r>
            <a:endParaRPr kumimoji="1" lang="zh-CN" altLang="en-US" sz="1400" dirty="0">
              <a:solidFill>
                <a:schemeClr val="bg1">
                  <a:lumMod val="50000"/>
                </a:schemeClr>
              </a:solidFill>
            </a:endParaRPr>
          </a:p>
        </p:txBody>
      </p:sp>
      <p:sp>
        <p:nvSpPr>
          <p:cNvPr id="22" name="矩形 21"/>
          <p:cNvSpPr/>
          <p:nvPr/>
        </p:nvSpPr>
        <p:spPr>
          <a:xfrm>
            <a:off x="5660894" y="4514551"/>
            <a:ext cx="3017025" cy="1569660"/>
          </a:xfrm>
          <a:prstGeom prst="rect">
            <a:avLst/>
          </a:prstGeom>
        </p:spPr>
        <p:txBody>
          <a:bodyPr wrap="square">
            <a:spAutoFit/>
          </a:bodyPr>
          <a:lstStyle/>
          <a:p>
            <a:pPr algn="just"/>
            <a:r>
              <a:rPr lang="zh-CN" altLang="zh-CN" sz="1600" dirty="0">
                <a:cs typeface="Times New Roman" charset="0"/>
              </a:rPr>
              <a:t>本文的方法无论是在原始图像上还是特征噪声图像上都比其他算法表现出了更好的分类精度。 而且，当关注精度下降率时，本文提出的方法的性能下降率很小</a:t>
            </a:r>
            <a:r>
              <a:rPr lang="zh-CN" altLang="zh-CN" sz="1600" dirty="0"/>
              <a:t> </a:t>
            </a:r>
            <a:r>
              <a:rPr lang="zh-CN" altLang="en-US" sz="1600" dirty="0" smtClean="0"/>
              <a:t>。</a:t>
            </a:r>
            <a:endParaRPr lang="zh-CN" altLang="en-US" sz="1600" dirty="0"/>
          </a:p>
        </p:txBody>
      </p:sp>
    </p:spTree>
    <p:extLst>
      <p:ext uri="{BB962C8B-B14F-4D97-AF65-F5344CB8AC3E}">
        <p14:creationId xmlns:p14="http://schemas.microsoft.com/office/powerpoint/2010/main" val="1359114052"/>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05550197"/>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总结展望</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anose="020B0503020204020204" pitchFamily="34" charset="-122"/>
                <a:ea typeface="微软雅黑" panose="020B0503020204020204" pitchFamily="34" charset="-122"/>
              </a:rPr>
              <a:t>总结</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084930"/>
            <a:ext cx="4292600" cy="1159428"/>
            <a:chOff x="4459613" y="3390547"/>
            <a:chExt cx="4292600" cy="1159428"/>
          </a:xfrm>
        </p:grpSpPr>
        <p:sp>
          <p:nvSpPr>
            <p:cNvPr id="25" name="矩形 24"/>
            <p:cNvSpPr/>
            <p:nvPr/>
          </p:nvSpPr>
          <p:spPr>
            <a:xfrm>
              <a:off x="4459613" y="3718978"/>
              <a:ext cx="4292600" cy="830997"/>
            </a:xfrm>
            <a:prstGeom prst="rect">
              <a:avLst/>
            </a:prstGeom>
          </p:spPr>
          <p:txBody>
            <a:bodyPr wrap="square">
              <a:spAutoFit/>
            </a:bodyPr>
            <a:lstStyle/>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通过</a:t>
              </a:r>
              <a:r>
                <a:rPr lang="en-US" altLang="zh-CN" sz="1200" dirty="0" smtClean="0">
                  <a:solidFill>
                    <a:srgbClr val="666666"/>
                  </a:solidFill>
                  <a:latin typeface="微软雅黑" panose="020B0503020204020204" pitchFamily="34" charset="-122"/>
                  <a:ea typeface="微软雅黑" panose="020B0503020204020204" pitchFamily="34" charset="-122"/>
                </a:rPr>
                <a:t>L2P</a:t>
              </a:r>
              <a:r>
                <a:rPr lang="zh-CN" altLang="en-US" sz="1200" dirty="0" smtClean="0">
                  <a:solidFill>
                    <a:srgbClr val="666666"/>
                  </a:solidFill>
                  <a:latin typeface="微软雅黑" panose="020B0503020204020204" pitchFamily="34" charset="-122"/>
                  <a:ea typeface="微软雅黑" panose="020B0503020204020204" pitchFamily="34" charset="-122"/>
                </a:rPr>
                <a:t>范数改进了传统的基于平方</a:t>
              </a:r>
              <a:r>
                <a:rPr lang="en-US" altLang="zh-CN" sz="1200" dirty="0" smtClean="0">
                  <a:solidFill>
                    <a:srgbClr val="666666"/>
                  </a:solidFill>
                  <a:latin typeface="微软雅黑" panose="020B0503020204020204" pitchFamily="34" charset="-122"/>
                  <a:ea typeface="微软雅黑" panose="020B0503020204020204" pitchFamily="34" charset="-122"/>
                </a:rPr>
                <a:t>L2</a:t>
              </a:r>
              <a:r>
                <a:rPr lang="zh-CN" altLang="en-US" sz="1200" dirty="0" smtClean="0">
                  <a:solidFill>
                    <a:srgbClr val="666666"/>
                  </a:solidFill>
                  <a:latin typeface="微软雅黑" panose="020B0503020204020204" pitchFamily="34" charset="-122"/>
                  <a:ea typeface="微软雅黑" panose="020B0503020204020204" pitchFamily="34" charset="-122"/>
                </a:rPr>
                <a:t>范数距离的</a:t>
              </a:r>
              <a:r>
                <a:rPr lang="en-US" altLang="zh-CN" sz="1200" dirty="0" smtClean="0">
                  <a:solidFill>
                    <a:srgbClr val="666666"/>
                  </a:solidFill>
                  <a:latin typeface="微软雅黑" panose="020B0503020204020204" pitchFamily="34" charset="-122"/>
                  <a:ea typeface="微软雅黑" panose="020B0503020204020204" pitchFamily="34" charset="-122"/>
                </a:rPr>
                <a:t>TWSVM</a:t>
              </a:r>
              <a:r>
                <a:rPr lang="zh-CN" altLang="en-US" sz="1200" dirty="0" smtClean="0">
                  <a:solidFill>
                    <a:srgbClr val="666666"/>
                  </a:solidFill>
                  <a:latin typeface="微软雅黑" panose="020B0503020204020204" pitchFamily="34" charset="-122"/>
                  <a:ea typeface="微软雅黑" panose="020B0503020204020204" pitchFamily="34" charset="-122"/>
                </a:rPr>
                <a:t>，接着设计了一个迭代算法求解最终分类平面，并设计了一个新颖的迭代算法使得目标函数值</a:t>
              </a:r>
              <a:r>
                <a:rPr lang="zh-CN" altLang="en-US" sz="1200" dirty="0" smtClean="0">
                  <a:solidFill>
                    <a:srgbClr val="666666"/>
                  </a:solidFill>
                  <a:latin typeface="微软雅黑" panose="020B0503020204020204" pitchFamily="34" charset="-122"/>
                  <a:ea typeface="微软雅黑" panose="020B0503020204020204" pitchFamily="34" charset="-122"/>
                </a:rPr>
                <a:t>能够收敛到</a:t>
              </a:r>
              <a:r>
                <a:rPr lang="zh-CN" altLang="en-US" sz="1200" dirty="0" smtClean="0">
                  <a:solidFill>
                    <a:srgbClr val="666666"/>
                  </a:solidFill>
                  <a:latin typeface="微软雅黑" panose="020B0503020204020204" pitchFamily="34" charset="-122"/>
                  <a:ea typeface="微软雅黑" panose="020B0503020204020204" pitchFamily="34" charset="-122"/>
                </a:rPr>
                <a:t>一个局部最小值。实验表明该算法具有更好的分类精度和鲁棒性。</a:t>
              </a:r>
              <a:endParaRPr lang="zh-HK" altLang="zh-HK" sz="12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390547"/>
              <a:ext cx="1909695"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2PTWSVM</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27" name="矩形 26"/>
          <p:cNvSpPr/>
          <p:nvPr/>
        </p:nvSpPr>
        <p:spPr>
          <a:xfrm>
            <a:off x="4542620" y="1735090"/>
            <a:ext cx="4292600" cy="954107"/>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本文</a:t>
            </a:r>
            <a:r>
              <a:rPr lang="zh-CN" altLang="en-US" sz="1400" dirty="0" smtClean="0">
                <a:solidFill>
                  <a:srgbClr val="666666"/>
                </a:solidFill>
                <a:latin typeface="微软雅黑" panose="020B0503020204020204" pitchFamily="34" charset="-122"/>
                <a:ea typeface="微软雅黑" panose="020B0503020204020204" pitchFamily="34" charset="-122"/>
              </a:rPr>
              <a:t>针对</a:t>
            </a:r>
            <a:r>
              <a:rPr lang="zh-CN" altLang="en-US" sz="1400" dirty="0" smtClean="0">
                <a:solidFill>
                  <a:srgbClr val="666666"/>
                </a:solidFill>
                <a:latin typeface="微软雅黑" panose="020B0503020204020204" pitchFamily="34" charset="-122"/>
                <a:ea typeface="微软雅黑" panose="020B0503020204020204" pitchFamily="34" charset="-122"/>
              </a:rPr>
              <a:t>算法</a:t>
            </a:r>
            <a:r>
              <a:rPr lang="zh-CN" altLang="en-US" sz="1400" dirty="0" smtClean="0">
                <a:solidFill>
                  <a:srgbClr val="666666"/>
                </a:solidFill>
                <a:latin typeface="微软雅黑" panose="020B0503020204020204" pitchFamily="34" charset="-122"/>
                <a:ea typeface="微软雅黑" panose="020B0503020204020204" pitchFamily="34" charset="-122"/>
              </a:rPr>
              <a:t>鲁棒性的问题，分别在分类算法和特征选择上通过</a:t>
            </a:r>
            <a:r>
              <a:rPr lang="en-US" altLang="zh-CN" sz="1400" dirty="0" smtClean="0">
                <a:solidFill>
                  <a:srgbClr val="666666"/>
                </a:solidFill>
                <a:latin typeface="微软雅黑" panose="020B0503020204020204" pitchFamily="34" charset="-122"/>
                <a:ea typeface="微软雅黑" panose="020B0503020204020204" pitchFamily="34" charset="-122"/>
              </a:rPr>
              <a:t>L2P</a:t>
            </a:r>
            <a:r>
              <a:rPr lang="zh-CN" altLang="en-US" sz="1400" dirty="0" smtClean="0">
                <a:solidFill>
                  <a:srgbClr val="666666"/>
                </a:solidFill>
                <a:latin typeface="微软雅黑" panose="020B0503020204020204" pitchFamily="34" charset="-122"/>
                <a:ea typeface="微软雅黑" panose="020B0503020204020204" pitchFamily="34" charset="-122"/>
              </a:rPr>
              <a:t>范数距离度量提出了改进的鲁棒算法。新的算法相比传统算法而言，从理论到实验保证了其鲁棒性。</a:t>
            </a:r>
            <a:endParaRPr lang="zh-HK" altLang="zh-HK" sz="1400" dirty="0">
              <a:solidFill>
                <a:srgbClr val="666666"/>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4542620" y="4804103"/>
            <a:ext cx="4292600" cy="1118527"/>
            <a:chOff x="4459613" y="4760561"/>
            <a:chExt cx="4292600" cy="1118527"/>
          </a:xfrm>
        </p:grpSpPr>
        <p:sp>
          <p:nvSpPr>
            <p:cNvPr id="29" name="矩形 28"/>
            <p:cNvSpPr/>
            <p:nvPr/>
          </p:nvSpPr>
          <p:spPr>
            <a:xfrm>
              <a:off x="4459613" y="5048091"/>
              <a:ext cx="4292600" cy="830997"/>
            </a:xfrm>
            <a:prstGeom prst="rect">
              <a:avLst/>
            </a:prstGeom>
          </p:spPr>
          <p:txBody>
            <a:bodyPr wrap="square">
              <a:spAutoFit/>
            </a:bodyPr>
            <a:lstStyle/>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通过结合传统的</a:t>
              </a:r>
              <a:r>
                <a:rPr lang="en-US" altLang="zh-CN" sz="1200" dirty="0" smtClean="0">
                  <a:solidFill>
                    <a:srgbClr val="666666"/>
                  </a:solidFill>
                  <a:latin typeface="微软雅黑" panose="020B0503020204020204" pitchFamily="34" charset="-122"/>
                  <a:ea typeface="微软雅黑" panose="020B0503020204020204" pitchFamily="34" charset="-122"/>
                </a:rPr>
                <a:t>LDA</a:t>
              </a:r>
              <a:r>
                <a:rPr lang="zh-CN" altLang="en-US" sz="1200" dirty="0" smtClean="0">
                  <a:solidFill>
                    <a:srgbClr val="666666"/>
                  </a:solidFill>
                  <a:latin typeface="微软雅黑" panose="020B0503020204020204" pitchFamily="34" charset="-122"/>
                  <a:ea typeface="微软雅黑" panose="020B0503020204020204" pitchFamily="34" charset="-122"/>
                </a:rPr>
                <a:t>特征抽取方法与</a:t>
              </a:r>
              <a:r>
                <a:rPr lang="en-US" altLang="zh-CN" sz="1200" dirty="0" smtClean="0">
                  <a:solidFill>
                    <a:srgbClr val="666666"/>
                  </a:solidFill>
                  <a:latin typeface="微软雅黑" panose="020B0503020204020204" pitchFamily="34" charset="-122"/>
                  <a:ea typeface="微软雅黑" panose="020B0503020204020204" pitchFamily="34" charset="-122"/>
                </a:rPr>
                <a:t>L21</a:t>
              </a:r>
              <a:r>
                <a:rPr lang="zh-CN" altLang="en-US" sz="1200" dirty="0" smtClean="0">
                  <a:solidFill>
                    <a:srgbClr val="666666"/>
                  </a:solidFill>
                  <a:latin typeface="微软雅黑" panose="020B0503020204020204" pitchFamily="34" charset="-122"/>
                  <a:ea typeface="微软雅黑" panose="020B0503020204020204" pitchFamily="34" charset="-122"/>
                </a:rPr>
                <a:t>范数距离度量，我们提出了一种新的</a:t>
              </a:r>
              <a:r>
                <a:rPr lang="zh-CN" altLang="en-US" sz="1200" dirty="0" smtClean="0">
                  <a:solidFill>
                    <a:srgbClr val="666666"/>
                  </a:solidFill>
                  <a:latin typeface="微软雅黑" panose="020B0503020204020204" pitchFamily="34" charset="-122"/>
                  <a:ea typeface="微软雅黑" panose="020B0503020204020204" pitchFamily="34" charset="-122"/>
                </a:rPr>
                <a:t>特征选择方法</a:t>
              </a:r>
              <a:r>
                <a:rPr lang="en-US" altLang="zh-CN" sz="1200" dirty="0" smtClean="0">
                  <a:solidFill>
                    <a:srgbClr val="666666"/>
                  </a:solidFill>
                  <a:latin typeface="微软雅黑" panose="020B0503020204020204" pitchFamily="34" charset="-122"/>
                  <a:ea typeface="微软雅黑" panose="020B0503020204020204" pitchFamily="34" charset="-122"/>
                </a:rPr>
                <a:t>L21FS</a:t>
              </a:r>
              <a:r>
                <a:rPr lang="zh-HK" altLang="zh-HK" sz="12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2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该算法能够提供更加稀疏的解，提高特征选择算法的精度。并且，该算法不仅对噪声数据鲁棒，还对噪声特征鲁棒。</a:t>
              </a:r>
              <a:r>
                <a:rPr lang="zh-HK" altLang="zh-HK" sz="12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2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3" y="4760561"/>
              <a:ext cx="2171700"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L21FS</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总结展望</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anose="020B0503020204020204" pitchFamily="34" charset="-122"/>
                <a:ea typeface="微软雅黑" panose="020B0503020204020204" pitchFamily="34" charset="-122"/>
              </a:rPr>
              <a:t>展望</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103412"/>
            <a:ext cx="4292600" cy="759318"/>
            <a:chOff x="4459613" y="3390547"/>
            <a:chExt cx="4292600" cy="759318"/>
          </a:xfrm>
        </p:grpSpPr>
        <p:sp>
          <p:nvSpPr>
            <p:cNvPr id="25" name="矩形 24"/>
            <p:cNvSpPr/>
            <p:nvPr/>
          </p:nvSpPr>
          <p:spPr>
            <a:xfrm>
              <a:off x="4459613" y="3718978"/>
              <a:ext cx="4292600" cy="430887"/>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在求解</a:t>
              </a:r>
              <a:r>
                <a:rPr lang="en-US" altLang="zh-CN"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L21FS</a:t>
              </a:r>
              <a:r>
                <a:rPr lang="zh-CN" altLang="en-US"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中，我们将商形式的目标函数中的分母固定以求解。另一种思路是将其转化为差形式来求解，这需要后续的工作支持。</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390547"/>
              <a:ext cx="1909695"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2</a:t>
              </a:r>
              <a:r>
                <a:rPr lang="zh-CN" altLang="en-US" b="1" dirty="0" smtClean="0">
                  <a:solidFill>
                    <a:srgbClr val="92D14F"/>
                  </a:solidFill>
                  <a:latin typeface="微软雅黑" panose="020B0503020204020204" pitchFamily="34" charset="-122"/>
                  <a:ea typeface="微软雅黑" panose="020B0503020204020204" pitchFamily="34" charset="-122"/>
                </a:rPr>
                <a:t> </a:t>
              </a:r>
              <a:r>
                <a:rPr lang="en-US" altLang="zh-CN" b="1" dirty="0" smtClean="0">
                  <a:solidFill>
                    <a:srgbClr val="92D14F"/>
                  </a:solidFill>
                  <a:latin typeface="微软雅黑" panose="020B0503020204020204" pitchFamily="34" charset="-122"/>
                  <a:ea typeface="微软雅黑" panose="020B0503020204020204" pitchFamily="34" charset="-122"/>
                </a:rPr>
                <a:t>L21FS</a:t>
              </a:r>
              <a:r>
                <a:rPr lang="zh-CN" altLang="en-US" b="1" dirty="0" smtClean="0">
                  <a:solidFill>
                    <a:srgbClr val="92D14F"/>
                  </a:solidFill>
                  <a:latin typeface="微软雅黑" panose="020B0503020204020204" pitchFamily="34" charset="-122"/>
                  <a:ea typeface="微软雅黑" panose="020B0503020204020204" pitchFamily="34" charset="-122"/>
                </a:rPr>
                <a:t>差形式</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552417" y="4464528"/>
            <a:ext cx="4292601" cy="1093196"/>
            <a:chOff x="4459612" y="4760561"/>
            <a:chExt cx="4292601" cy="1093196"/>
          </a:xfrm>
        </p:grpSpPr>
        <p:sp>
          <p:nvSpPr>
            <p:cNvPr id="29" name="矩形 28"/>
            <p:cNvSpPr/>
            <p:nvPr/>
          </p:nvSpPr>
          <p:spPr>
            <a:xfrm>
              <a:off x="4459613" y="5084316"/>
              <a:ext cx="4292600" cy="769441"/>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在两个算法中都需要涉及到求逆运算，在解决奇异性问题时我们通过加入一个很小的正则项，但这可能影响算法精度。在</a:t>
              </a:r>
              <a:r>
                <a:rPr lang="en-US" altLang="zh-CN" sz="1100" dirty="0" smtClean="0">
                  <a:solidFill>
                    <a:srgbClr val="666666"/>
                  </a:solidFill>
                  <a:latin typeface="微软雅黑" panose="020B0503020204020204" pitchFamily="34" charset="-122"/>
                  <a:ea typeface="微软雅黑" panose="020B0503020204020204" pitchFamily="34" charset="-122"/>
                </a:rPr>
                <a:t>L21FS</a:t>
              </a:r>
              <a:r>
                <a:rPr lang="zh-CN" altLang="en-US" sz="1100" dirty="0" smtClean="0">
                  <a:solidFill>
                    <a:srgbClr val="666666"/>
                  </a:solidFill>
                  <a:latin typeface="微软雅黑" panose="020B0503020204020204" pitchFamily="34" charset="-122"/>
                  <a:ea typeface="微软雅黑" panose="020B0503020204020204" pitchFamily="34" charset="-122"/>
                </a:rPr>
                <a:t>中，</a:t>
              </a:r>
              <a:r>
                <a:rPr lang="en-US" altLang="zh-CN" sz="1100" dirty="0" smtClean="0">
                  <a:solidFill>
                    <a:srgbClr val="666666"/>
                  </a:solidFill>
                  <a:latin typeface="微软雅黑" panose="020B0503020204020204" pitchFamily="34" charset="-122"/>
                  <a:ea typeface="微软雅黑" panose="020B0503020204020204" pitchFamily="34" charset="-122"/>
                </a:rPr>
                <a:t>Sb</a:t>
              </a:r>
              <a:r>
                <a:rPr lang="zh-CN" altLang="en-US" sz="1100" dirty="0" smtClean="0">
                  <a:solidFill>
                    <a:srgbClr val="666666"/>
                  </a:solidFill>
                  <a:latin typeface="微软雅黑" panose="020B0503020204020204" pitchFamily="34" charset="-122"/>
                  <a:ea typeface="微软雅黑" panose="020B0503020204020204" pitchFamily="34" charset="-122"/>
                </a:rPr>
                <a:t>的秩为</a:t>
              </a:r>
              <a:r>
                <a:rPr lang="en-US" altLang="zh-CN" sz="1100" dirty="0" smtClean="0">
                  <a:solidFill>
                    <a:srgbClr val="666666"/>
                  </a:solidFill>
                  <a:latin typeface="微软雅黑" panose="020B0503020204020204" pitchFamily="34" charset="-122"/>
                  <a:ea typeface="微软雅黑" panose="020B0503020204020204" pitchFamily="34" charset="-122"/>
                </a:rPr>
                <a:t>C-1</a:t>
              </a:r>
              <a:r>
                <a:rPr lang="zh-CN" altLang="en-US" sz="1100" dirty="0" smtClean="0">
                  <a:solidFill>
                    <a:srgbClr val="666666"/>
                  </a:solidFill>
                  <a:latin typeface="微软雅黑" panose="020B0503020204020204" pitchFamily="34" charset="-122"/>
                  <a:ea typeface="微软雅黑" panose="020B0503020204020204" pitchFamily="34" charset="-122"/>
                </a:rPr>
                <a:t>，我们默认</a:t>
              </a:r>
              <a:r>
                <a:rPr lang="en-US" altLang="zh-CN" sz="1100" dirty="0" smtClean="0">
                  <a:solidFill>
                    <a:srgbClr val="666666"/>
                  </a:solidFill>
                  <a:latin typeface="微软雅黑" panose="020B0503020204020204" pitchFamily="34" charset="-122"/>
                  <a:ea typeface="微软雅黑" panose="020B0503020204020204" pitchFamily="34" charset="-122"/>
                </a:rPr>
                <a:t>W</a:t>
              </a:r>
              <a:r>
                <a:rPr lang="zh-CN" altLang="en-US" sz="1100" dirty="0" smtClean="0">
                  <a:solidFill>
                    <a:srgbClr val="666666"/>
                  </a:solidFill>
                  <a:latin typeface="微软雅黑" panose="020B0503020204020204" pitchFamily="34" charset="-122"/>
                  <a:ea typeface="微软雅黑" panose="020B0503020204020204" pitchFamily="34" charset="-122"/>
                </a:rPr>
                <a:t>维度为</a:t>
              </a:r>
              <a:r>
                <a:rPr lang="en-US" altLang="zh-CN" sz="1100" dirty="0" smtClean="0">
                  <a:solidFill>
                    <a:srgbClr val="666666"/>
                  </a:solidFill>
                  <a:latin typeface="微软雅黑" panose="020B0503020204020204" pitchFamily="34" charset="-122"/>
                  <a:ea typeface="微软雅黑" panose="020B0503020204020204" pitchFamily="34" charset="-122"/>
                </a:rPr>
                <a:t>C-1</a:t>
              </a:r>
              <a:r>
                <a:rPr lang="zh-CN" altLang="en-US" sz="1100" dirty="0" smtClean="0">
                  <a:solidFill>
                    <a:srgbClr val="666666"/>
                  </a:solidFill>
                  <a:latin typeface="微软雅黑" panose="020B0503020204020204" pitchFamily="34" charset="-122"/>
                  <a:ea typeface="微软雅黑" panose="020B0503020204020204" pitchFamily="34" charset="-122"/>
                </a:rPr>
                <a:t>，如何选取最好维度仍有待研究。</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2" y="4760561"/>
              <a:ext cx="2785459"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3</a:t>
              </a:r>
              <a:r>
                <a:rPr lang="zh-CN" altLang="en-US" b="1" dirty="0" smtClean="0">
                  <a:solidFill>
                    <a:srgbClr val="92D14F"/>
                  </a:solidFill>
                  <a:latin typeface="微软雅黑" panose="020B0503020204020204" pitchFamily="34" charset="-122"/>
                  <a:ea typeface="微软雅黑" panose="020B0503020204020204" pitchFamily="34" charset="-122"/>
                </a:rPr>
                <a:t> 奇异性问题</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8" name="组合 31"/>
          <p:cNvGrpSpPr/>
          <p:nvPr/>
        </p:nvGrpSpPr>
        <p:grpSpPr>
          <a:xfrm>
            <a:off x="4552417" y="1399837"/>
            <a:ext cx="4292600" cy="1097872"/>
            <a:chOff x="4459613" y="3390547"/>
            <a:chExt cx="4292600" cy="1097872"/>
          </a:xfrm>
        </p:grpSpPr>
        <p:sp>
          <p:nvSpPr>
            <p:cNvPr id="33" name="矩形 32"/>
            <p:cNvSpPr/>
            <p:nvPr/>
          </p:nvSpPr>
          <p:spPr>
            <a:xfrm>
              <a:off x="4459613" y="3718978"/>
              <a:ext cx="4292600" cy="769441"/>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在</a:t>
              </a:r>
              <a:r>
                <a:rPr lang="en-US" altLang="zh-CN" sz="1100" dirty="0" smtClean="0">
                  <a:solidFill>
                    <a:srgbClr val="666666"/>
                  </a:solidFill>
                  <a:latin typeface="微软雅黑" panose="020B0503020204020204" pitchFamily="34" charset="-122"/>
                  <a:ea typeface="微软雅黑" panose="020B0503020204020204" pitchFamily="34" charset="-122"/>
                </a:rPr>
                <a:t>2PTWSVM</a:t>
              </a:r>
              <a:r>
                <a:rPr lang="zh-CN" altLang="en-US" sz="1100" dirty="0" smtClean="0">
                  <a:solidFill>
                    <a:srgbClr val="666666"/>
                  </a:solidFill>
                  <a:latin typeface="微软雅黑" panose="020B0503020204020204" pitchFamily="34" charset="-122"/>
                  <a:ea typeface="微软雅黑" panose="020B0503020204020204" pitchFamily="34" charset="-122"/>
                </a:rPr>
                <a:t>中，在</a:t>
              </a:r>
              <a:r>
                <a:rPr lang="en-US" altLang="zh-CN" sz="1100" dirty="0" smtClean="0">
                  <a:solidFill>
                    <a:srgbClr val="666666"/>
                  </a:solidFill>
                  <a:latin typeface="微软雅黑" panose="020B0503020204020204" pitchFamily="34" charset="-122"/>
                  <a:ea typeface="微软雅黑" panose="020B0503020204020204" pitchFamily="34" charset="-122"/>
                </a:rPr>
                <a:t>P</a:t>
              </a:r>
              <a:r>
                <a:rPr lang="zh-CN" altLang="en-US" sz="1100" dirty="0" smtClean="0">
                  <a:solidFill>
                    <a:srgbClr val="666666"/>
                  </a:solidFill>
                  <a:latin typeface="微软雅黑" panose="020B0503020204020204" pitchFamily="34" charset="-122"/>
                  <a:ea typeface="微软雅黑" panose="020B0503020204020204" pitchFamily="34" charset="-122"/>
                </a:rPr>
                <a:t>值对分类精度影响的实验中，我们发现最优</a:t>
              </a:r>
              <a:r>
                <a:rPr lang="en-US" altLang="zh-CN" sz="1100" dirty="0" smtClean="0">
                  <a:solidFill>
                    <a:srgbClr val="666666"/>
                  </a:solidFill>
                  <a:latin typeface="微软雅黑" panose="020B0503020204020204" pitchFamily="34" charset="-122"/>
                  <a:ea typeface="微软雅黑" panose="020B0503020204020204" pitchFamily="34" charset="-122"/>
                </a:rPr>
                <a:t>P</a:t>
              </a:r>
              <a:r>
                <a:rPr lang="zh-CN" altLang="en-US" sz="1100" dirty="0" smtClean="0">
                  <a:solidFill>
                    <a:srgbClr val="666666"/>
                  </a:solidFill>
                  <a:latin typeface="微软雅黑" panose="020B0503020204020204" pitchFamily="34" charset="-122"/>
                  <a:ea typeface="微软雅黑" panose="020B0503020204020204" pitchFamily="34" charset="-122"/>
                </a:rPr>
                <a:t>值受各方面影响较大，如何确定一个最优的</a:t>
              </a:r>
              <a:r>
                <a:rPr lang="en-US" altLang="zh-CN" sz="1100" dirty="0" smtClean="0">
                  <a:solidFill>
                    <a:srgbClr val="666666"/>
                  </a:solidFill>
                  <a:latin typeface="微软雅黑" panose="020B0503020204020204" pitchFamily="34" charset="-122"/>
                  <a:ea typeface="微软雅黑" panose="020B0503020204020204" pitchFamily="34" charset="-122"/>
                </a:rPr>
                <a:t>P</a:t>
              </a:r>
              <a:r>
                <a:rPr lang="zh-CN" altLang="en-US" sz="1100" dirty="0" smtClean="0">
                  <a:solidFill>
                    <a:srgbClr val="666666"/>
                  </a:solidFill>
                  <a:latin typeface="微软雅黑" panose="020B0503020204020204" pitchFamily="34" charset="-122"/>
                  <a:ea typeface="微软雅黑" panose="020B0503020204020204" pitchFamily="34" charset="-122"/>
                </a:rPr>
                <a:t>值仍是一个问题</a:t>
              </a:r>
              <a:r>
                <a:rPr lang="zh-CN" altLang="en-US"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在</a:t>
              </a:r>
              <a:r>
                <a:rPr lang="en-US" altLang="zh-CN"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L21FS</a:t>
              </a:r>
              <a:r>
                <a:rPr lang="zh-CN" altLang="en-US"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中，我们通过</a:t>
              </a:r>
              <a:r>
                <a:rPr lang="en-US" altLang="zh-CN"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L2P</a:t>
              </a:r>
              <a:r>
                <a:rPr lang="zh-CN" altLang="en-US"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范数的一个特例</a:t>
              </a:r>
              <a:r>
                <a:rPr lang="en-US" altLang="zh-CN"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L21</a:t>
              </a:r>
              <a:r>
                <a:rPr lang="zh-CN" altLang="en-US"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范数优化算法，如何将其推广至</a:t>
              </a:r>
              <a:r>
                <a:rPr lang="en-US" altLang="zh-CN"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L2P</a:t>
              </a:r>
              <a:r>
                <a:rPr lang="zh-CN" altLang="en-US"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特征选择仍是后续工作</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459613" y="3390547"/>
              <a:ext cx="1909695"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1</a:t>
              </a:r>
              <a:r>
                <a:rPr lang="zh-CN" altLang="en-US" b="1" dirty="0" smtClean="0">
                  <a:solidFill>
                    <a:srgbClr val="92D14F"/>
                  </a:solidFill>
                  <a:latin typeface="微软雅黑" panose="020B0503020204020204" pitchFamily="34" charset="-122"/>
                  <a:ea typeface="微软雅黑" panose="020B0503020204020204" pitchFamily="34" charset="-122"/>
                </a:rPr>
                <a:t> </a:t>
              </a:r>
              <a:r>
                <a:rPr lang="en-US" altLang="zh-CN" b="1" dirty="0" smtClean="0">
                  <a:solidFill>
                    <a:srgbClr val="92D14F"/>
                  </a:solidFill>
                  <a:latin typeface="微软雅黑" panose="020B0503020204020204" pitchFamily="34" charset="-122"/>
                  <a:ea typeface="微软雅黑" panose="020B0503020204020204" pitchFamily="34" charset="-122"/>
                </a:rPr>
                <a:t>P</a:t>
              </a:r>
              <a:r>
                <a:rPr lang="zh-CN" altLang="en-US" b="1" dirty="0" smtClean="0">
                  <a:solidFill>
                    <a:srgbClr val="92D14F"/>
                  </a:solidFill>
                  <a:latin typeface="微软雅黑" panose="020B0503020204020204" pitchFamily="34" charset="-122"/>
                  <a:ea typeface="微软雅黑" panose="020B0503020204020204" pitchFamily="34" charset="-122"/>
                </a:rPr>
                <a:t>值的确定</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32489107"/>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55958" y="3358348"/>
            <a:ext cx="4572875"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spc="300" dirty="0" smtClean="0">
                <a:latin typeface="微软雅黑" panose="020B0503020204020204" pitchFamily="34" charset="-122"/>
                <a:ea typeface="微软雅黑" panose="020B0503020204020204" pitchFamily="34" charset="-122"/>
              </a:rPr>
              <a:t>  谢谢</a:t>
            </a:r>
            <a:r>
              <a:rPr lang="zh-CN" altLang="en-US" sz="6600" b="1" spc="300" dirty="0" smtClean="0">
                <a:latin typeface="微软雅黑" panose="020B0503020204020204" pitchFamily="34" charset="-122"/>
                <a:ea typeface="微软雅黑" panose="020B0503020204020204" pitchFamily="34" charset="-122"/>
              </a:rPr>
              <a:t>！</a:t>
            </a:r>
            <a:endParaRPr lang="zh-HK" altLang="en-US" sz="6600" b="1"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440867" y="6190274"/>
            <a:ext cx="1663700" cy="461665"/>
          </a:xfrm>
          <a:prstGeom prst="rect">
            <a:avLst/>
          </a:prstGeom>
          <a:noFill/>
        </p:spPr>
        <p:txBody>
          <a:bodyPr wrap="square" rtlCol="0">
            <a:spAutoFit/>
          </a:bodyPr>
          <a:lstStyle/>
          <a:p>
            <a:pPr algn="ctr"/>
            <a:r>
              <a:rPr lang="zh-CN" altLang="en-US" sz="2400" b="1" spc="300" dirty="0" smtClean="0">
                <a:solidFill>
                  <a:srgbClr val="0174AB"/>
                </a:solidFill>
                <a:latin typeface="微软雅黑" panose="020B0503020204020204" pitchFamily="34" charset="-122"/>
                <a:ea typeface="微软雅黑" panose="020B0503020204020204" pitchFamily="34" charset="-122"/>
              </a:rPr>
              <a:t>马旭</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 name="文本框 5"/>
          <p:cNvSpPr txBox="1"/>
          <p:nvPr/>
        </p:nvSpPr>
        <p:spPr>
          <a:xfrm>
            <a:off x="1663935" y="4296561"/>
            <a:ext cx="6288901" cy="523220"/>
          </a:xfrm>
          <a:prstGeom prst="rect">
            <a:avLst/>
          </a:prstGeom>
          <a:noFill/>
        </p:spPr>
        <p:txBody>
          <a:bodyPr wrap="none" rtlCol="0">
            <a:spAutoFit/>
          </a:bodyPr>
          <a:lstStyle/>
          <a:p>
            <a:r>
              <a:rPr kumimoji="1" lang="zh-CN" altLang="en-US" sz="2800" dirty="0" smtClean="0"/>
              <a:t>谢谢各位</a:t>
            </a:r>
            <a:r>
              <a:rPr kumimoji="1" lang="zh-CN" altLang="en-US" sz="2800" dirty="0" smtClean="0"/>
              <a:t>老师同学指正</a:t>
            </a:r>
            <a:r>
              <a:rPr kumimoji="1" lang="zh-CN" altLang="en-US" sz="2800" dirty="0" smtClean="0"/>
              <a:t>以及宝贵意见！</a:t>
            </a:r>
            <a:endParaRPr kumimoji="1" lang="zh-CN" altLang="en-US" sz="2800" dirty="0"/>
          </a:p>
        </p:txBody>
      </p:sp>
      <p:sp>
        <p:nvSpPr>
          <p:cNvPr id="8" name="文本框 7"/>
          <p:cNvSpPr txBox="1"/>
          <p:nvPr/>
        </p:nvSpPr>
        <p:spPr>
          <a:xfrm>
            <a:off x="7602666" y="6282607"/>
            <a:ext cx="1003801" cy="369332"/>
          </a:xfrm>
          <a:prstGeom prst="rect">
            <a:avLst/>
          </a:prstGeom>
          <a:noFill/>
        </p:spPr>
        <p:txBody>
          <a:bodyPr wrap="none" rtlCol="0">
            <a:spAutoFit/>
          </a:bodyPr>
          <a:lstStyle/>
          <a:p>
            <a:r>
              <a:rPr kumimoji="1" lang="en-US" altLang="zh-CN" b="1" dirty="0" smtClean="0"/>
              <a:t>3150116</a:t>
            </a:r>
            <a:endParaRPr kumimoji="1" lang="zh-CN" altLang="en-US" b="1" dirty="0"/>
          </a:p>
        </p:txBody>
      </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研究现状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34206" y="2323272"/>
            <a:ext cx="6222661" cy="1569660"/>
          </a:xfrm>
          <a:prstGeom prst="rect">
            <a:avLst/>
          </a:prstGeom>
        </p:spPr>
        <p:txBody>
          <a:bodyPr wrap="square">
            <a:spAutoFit/>
          </a:bodyPr>
          <a:lstStyle/>
          <a:p>
            <a:pPr algn="just"/>
            <a:r>
              <a:rPr lang="zh-CN" altLang="en-US" sz="2400" dirty="0"/>
              <a:t>传统模式识别算法中距离度量往往是基于平方 </a:t>
            </a:r>
            <a:r>
              <a:rPr lang="en-US" altLang="zh-CN" sz="2400" dirty="0"/>
              <a:t>L2 </a:t>
            </a:r>
            <a:r>
              <a:rPr lang="zh-CN" altLang="en-US" sz="2400" dirty="0"/>
              <a:t>范数距离度量。而在实际应用中</a:t>
            </a:r>
            <a:r>
              <a:rPr lang="zh-CN" altLang="en-US" sz="2400" dirty="0" smtClean="0"/>
              <a:t>平方</a:t>
            </a:r>
            <a:r>
              <a:rPr lang="en-US" altLang="zh-CN" sz="2400" dirty="0" smtClean="0"/>
              <a:t>L2 </a:t>
            </a:r>
            <a:r>
              <a:rPr lang="zh-CN" altLang="en-US" sz="2400" dirty="0"/>
              <a:t>范数距离度量往往会放大噪声数据在整体数据距离中占比，导致算法的鲁棒性较差。 </a:t>
            </a:r>
            <a:endParaRPr lang="en-US" altLang="zh-CN" sz="2400" dirty="0" smtClean="0"/>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066453" y="3573063"/>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研究现状</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研究现状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95151" y="1565575"/>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43" name="矩形 42"/>
          <p:cNvSpPr/>
          <p:nvPr/>
        </p:nvSpPr>
        <p:spPr>
          <a:xfrm>
            <a:off x="2074503" y="1654666"/>
            <a:ext cx="3175784" cy="1231106"/>
          </a:xfrm>
          <a:prstGeom prst="rect">
            <a:avLst/>
          </a:prstGeom>
        </p:spPr>
        <p:txBody>
          <a:bodyPr wrap="square">
            <a:spAutoFit/>
          </a:bodyPr>
          <a:lstStyle/>
          <a:p>
            <a:pPr lvl="0" algn="just"/>
            <a:r>
              <a:rPr lang="en-US" altLang="zh-CN" b="1" dirty="0" smtClean="0">
                <a:solidFill>
                  <a:schemeClr val="accent1"/>
                </a:solidFill>
                <a:latin typeface="微软雅黑" panose="020B0503020204020204" pitchFamily="34" charset="-122"/>
                <a:ea typeface="微软雅黑" panose="020B0503020204020204" pitchFamily="34" charset="-122"/>
              </a:rPr>
              <a:t>TWSVM</a:t>
            </a:r>
          </a:p>
          <a:p>
            <a:pPr lvl="0" algn="just"/>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不同于传统</a:t>
            </a:r>
            <a:r>
              <a:rPr lang="en-US" altLang="zh-CN" sz="1400" dirty="0" smtClean="0">
                <a:solidFill>
                  <a:srgbClr val="666666"/>
                </a:solidFill>
                <a:latin typeface="微软雅黑" panose="020B0503020204020204" pitchFamily="34" charset="-122"/>
                <a:ea typeface="微软雅黑" panose="020B0503020204020204" pitchFamily="34" charset="-122"/>
              </a:rPr>
              <a:t>SVM</a:t>
            </a:r>
            <a:r>
              <a:rPr lang="zh-CN" altLang="en-US" sz="1400" dirty="0" smtClean="0">
                <a:solidFill>
                  <a:srgbClr val="666666"/>
                </a:solidFill>
                <a:latin typeface="微软雅黑" panose="020B0503020204020204" pitchFamily="34" charset="-122"/>
                <a:ea typeface="微软雅黑" panose="020B0503020204020204" pitchFamily="34" charset="-122"/>
              </a:rPr>
              <a:t>，</a:t>
            </a:r>
            <a:r>
              <a:rPr lang="en-US" altLang="zh-CN" sz="1400" dirty="0" smtClean="0">
                <a:solidFill>
                  <a:srgbClr val="666666"/>
                </a:solidFill>
                <a:latin typeface="微软雅黑" panose="020B0503020204020204" pitchFamily="34" charset="-122"/>
                <a:ea typeface="微软雅黑" panose="020B0503020204020204" pitchFamily="34" charset="-122"/>
              </a:rPr>
              <a:t>TWSVM</a:t>
            </a:r>
            <a:r>
              <a:rPr lang="zh-CN" altLang="en-US" sz="1400" dirty="0" smtClean="0">
                <a:solidFill>
                  <a:srgbClr val="666666"/>
                </a:solidFill>
                <a:latin typeface="微软雅黑" panose="020B0503020204020204" pitchFamily="34" charset="-122"/>
                <a:ea typeface="微软雅黑" panose="020B0503020204020204" pitchFamily="34" charset="-122"/>
              </a:rPr>
              <a:t>寻找两个非平行平面，通过拉格朗日法求解，规模约为原始</a:t>
            </a:r>
            <a:r>
              <a:rPr lang="en-US" altLang="zh-CN" sz="1400" dirty="0" smtClean="0">
                <a:solidFill>
                  <a:srgbClr val="666666"/>
                </a:solidFill>
                <a:latin typeface="微软雅黑" panose="020B0503020204020204" pitchFamily="34" charset="-122"/>
                <a:ea typeface="微软雅黑" panose="020B0503020204020204" pitchFamily="34" charset="-122"/>
              </a:rPr>
              <a:t>SVM</a:t>
            </a:r>
            <a:r>
              <a:rPr lang="zh-CN" altLang="en-US" sz="1400" dirty="0" smtClean="0">
                <a:solidFill>
                  <a:srgbClr val="666666"/>
                </a:solidFill>
                <a:latin typeface="微软雅黑" panose="020B0503020204020204" pitchFamily="34" charset="-122"/>
                <a:ea typeface="微软雅黑" panose="020B0503020204020204" pitchFamily="34" charset="-122"/>
              </a:rPr>
              <a:t>的</a:t>
            </a:r>
            <a:r>
              <a:rPr lang="en-US" altLang="zh-CN" sz="1400" dirty="0" smtClean="0">
                <a:solidFill>
                  <a:srgbClr val="666666"/>
                </a:solidFill>
                <a:latin typeface="微软雅黑" panose="020B0503020204020204" pitchFamily="34" charset="-122"/>
                <a:ea typeface="微软雅黑" panose="020B0503020204020204" pitchFamily="34" charset="-122"/>
              </a:rPr>
              <a:t>1/4.</a:t>
            </a:r>
          </a:p>
        </p:txBody>
      </p:sp>
      <p:sp>
        <p:nvSpPr>
          <p:cNvPr id="45" name="矩形 44"/>
          <p:cNvSpPr/>
          <p:nvPr/>
        </p:nvSpPr>
        <p:spPr>
          <a:xfrm>
            <a:off x="2082972" y="3562530"/>
            <a:ext cx="3172076" cy="1446550"/>
          </a:xfrm>
          <a:prstGeom prst="rect">
            <a:avLst/>
          </a:prstGeom>
        </p:spPr>
        <p:txBody>
          <a:bodyPr wrap="square">
            <a:spAutoFit/>
          </a:bodyPr>
          <a:lstStyle/>
          <a:p>
            <a:pPr lvl="0" algn="just"/>
            <a:r>
              <a:rPr lang="en-US" altLang="zh-CN" b="1" dirty="0" smtClean="0">
                <a:solidFill>
                  <a:schemeClr val="accent1"/>
                </a:solidFill>
                <a:latin typeface="微软雅黑" panose="020B0503020204020204" pitchFamily="34" charset="-122"/>
                <a:ea typeface="微软雅黑" panose="020B0503020204020204" pitchFamily="34" charset="-122"/>
              </a:rPr>
              <a:t>L1TWSVM</a:t>
            </a:r>
          </a:p>
          <a:p>
            <a:pPr lvl="0" algn="just"/>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通过一个替代项，将原目标函数转化为一个凸规划问题，通过拉格朗日函数求解得到一个解析解。迭代</a:t>
            </a:r>
            <a:r>
              <a:rPr lang="zh-CN" altLang="en-US" sz="1400" dirty="0" smtClean="0">
                <a:solidFill>
                  <a:srgbClr val="666666"/>
                </a:solidFill>
                <a:latin typeface="微软雅黑" panose="020B0503020204020204" pitchFamily="34" charset="-122"/>
                <a:ea typeface="微软雅黑" panose="020B0503020204020204" pitchFamily="34" charset="-122"/>
              </a:rPr>
              <a:t>求解</a:t>
            </a:r>
            <a:r>
              <a:rPr lang="zh-CN" altLang="en-US" sz="1400" dirty="0" smtClean="0">
                <a:solidFill>
                  <a:srgbClr val="666666"/>
                </a:solidFill>
                <a:latin typeface="微软雅黑" panose="020B0503020204020204" pitchFamily="34" charset="-122"/>
                <a:ea typeface="微软雅黑" panose="020B0503020204020204" pitchFamily="34" charset="-122"/>
              </a:rPr>
              <a:t>直到</a:t>
            </a:r>
            <a:r>
              <a:rPr lang="zh-CN" altLang="en-US" sz="1400" dirty="0" smtClean="0">
                <a:solidFill>
                  <a:srgbClr val="666666"/>
                </a:solidFill>
                <a:latin typeface="微软雅黑" panose="020B0503020204020204" pitchFamily="34" charset="-122"/>
                <a:ea typeface="微软雅黑" panose="020B0503020204020204" pitchFamily="34" charset="-122"/>
              </a:rPr>
              <a:t>收敛</a:t>
            </a:r>
            <a:r>
              <a:rPr lang="zh-CN" altLang="en-US" sz="1400" dirty="0" smtClean="0">
                <a:solidFill>
                  <a:srgbClr val="666666"/>
                </a:solidFill>
                <a:latin typeface="微软雅黑" panose="020B0503020204020204" pitchFamily="34" charset="-122"/>
                <a:ea typeface="微软雅黑" panose="020B0503020204020204" pitchFamily="34" charset="-122"/>
              </a:rPr>
              <a:t>至一个局部最优值。</a:t>
            </a:r>
            <a:endParaRPr lang="en-US" altLang="zh-CN" sz="1400" dirty="0" smtClean="0">
              <a:solidFill>
                <a:srgbClr val="666666"/>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60832" y="3775694"/>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2</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48" name="矩形 47"/>
          <p:cNvSpPr/>
          <p:nvPr/>
        </p:nvSpPr>
        <p:spPr>
          <a:xfrm>
            <a:off x="923724" y="777697"/>
            <a:ext cx="3558123" cy="679448"/>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分类算法（</a:t>
            </a:r>
            <a:r>
              <a:rPr lang="en-US" altLang="zh-CN" b="1" spc="300" dirty="0" smtClean="0">
                <a:latin typeface="微软雅黑" panose="020B0503020204020204" pitchFamily="34" charset="-122"/>
                <a:ea typeface="微软雅黑" panose="020B0503020204020204" pitchFamily="34" charset="-122"/>
              </a:rPr>
              <a:t>TWSVM</a:t>
            </a:r>
            <a:r>
              <a:rPr lang="zh-CN" altLang="en-US" b="1" spc="300" dirty="0" smtClean="0">
                <a:latin typeface="微软雅黑" panose="020B0503020204020204" pitchFamily="34" charset="-122"/>
                <a:ea typeface="微软雅黑" panose="020B0503020204020204" pitchFamily="34" charset="-122"/>
              </a:rPr>
              <a:t>）研究现状</a:t>
            </a:r>
            <a:endParaRPr lang="en-US" altLang="zh-CN" b="1" spc="3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700937" y="2793136"/>
            <a:ext cx="7959905" cy="400110"/>
          </a:xfrm>
          <a:prstGeom prst="rect">
            <a:avLst/>
          </a:prstGeom>
          <a:noFill/>
        </p:spPr>
        <p:txBody>
          <a:bodyPr wrap="square" rtlCol="0">
            <a:spAutoFit/>
          </a:bodyPr>
          <a:lstStyle/>
          <a:p>
            <a:r>
              <a:rPr kumimoji="1" lang="en-US" altLang="zh-CN" sz="1000" dirty="0">
                <a:solidFill>
                  <a:schemeClr val="tx1">
                    <a:lumMod val="50000"/>
                    <a:lumOff val="50000"/>
                  </a:schemeClr>
                </a:solidFill>
                <a:latin typeface="Times New Roman" charset="0"/>
                <a:ea typeface="Times New Roman" charset="0"/>
                <a:cs typeface="Times New Roman" charset="0"/>
              </a:rPr>
              <a:t>JAYADEVA, KHEMCHANDANI R, CHANDRA S. Twin Support Vector Machines for pattern classification [J]. IEEE Transactions on Pattern Analysis &amp; Machine Intelligence, 2007, 29(5): 905. </a:t>
            </a:r>
          </a:p>
        </p:txBody>
      </p:sp>
      <p:sp>
        <p:nvSpPr>
          <p:cNvPr id="12" name="文本框 11"/>
          <p:cNvSpPr txBox="1"/>
          <p:nvPr/>
        </p:nvSpPr>
        <p:spPr>
          <a:xfrm>
            <a:off x="804169" y="5468417"/>
            <a:ext cx="7467905" cy="246221"/>
          </a:xfrm>
          <a:prstGeom prst="rect">
            <a:avLst/>
          </a:prstGeom>
          <a:noFill/>
        </p:spPr>
        <p:txBody>
          <a:bodyPr wrap="square" rtlCol="0">
            <a:spAutoFit/>
          </a:bodyPr>
          <a:lstStyle>
            <a:defPPr>
              <a:defRPr lang="zh-HK"/>
            </a:defPPr>
            <a:lvl1pPr>
              <a:defRPr kumimoji="1" sz="800">
                <a:solidFill>
                  <a:schemeClr val="tx1">
                    <a:lumMod val="50000"/>
                    <a:lumOff val="50000"/>
                  </a:schemeClr>
                </a:solidFill>
                <a:latin typeface="Times New Roman" charset="0"/>
                <a:ea typeface="Times New Roman" charset="0"/>
                <a:cs typeface="Times New Roman" charset="0"/>
              </a:defRPr>
            </a:lvl1pPr>
          </a:lstStyle>
          <a:p>
            <a:r>
              <a:rPr lang="en-US" altLang="zh-CN" sz="1000" dirty="0" smtClean="0"/>
              <a:t>He Yan, </a:t>
            </a:r>
            <a:r>
              <a:rPr lang="en-US" altLang="zh-CN" sz="1000" b="1" dirty="0"/>
              <a:t>Efficient and robust TWSVM classifier based on L1-norm distance metric for pattern </a:t>
            </a:r>
            <a:r>
              <a:rPr lang="en-US" altLang="zh-CN" sz="1000" b="1" dirty="0" smtClean="0"/>
              <a:t>classification.</a:t>
            </a:r>
            <a:endParaRPr lang="en-US" altLang="zh-CN" sz="1000" dirty="0"/>
          </a:p>
        </p:txBody>
      </p:sp>
      <p:pic>
        <p:nvPicPr>
          <p:cNvPr id="7" name="图片 6"/>
          <p:cNvPicPr>
            <a:picLocks noChangeAspect="1"/>
          </p:cNvPicPr>
          <p:nvPr/>
        </p:nvPicPr>
        <p:blipFill>
          <a:blip r:embed="rId2"/>
          <a:stretch>
            <a:fillRect/>
          </a:stretch>
        </p:blipFill>
        <p:spPr>
          <a:xfrm>
            <a:off x="5403317" y="3861992"/>
            <a:ext cx="3446814" cy="962422"/>
          </a:xfrm>
          <a:prstGeom prst="rect">
            <a:avLst/>
          </a:prstGeom>
        </p:spPr>
      </p:pic>
      <p:pic>
        <p:nvPicPr>
          <p:cNvPr id="2" name="图片 1"/>
          <p:cNvPicPr>
            <a:picLocks noChangeAspect="1"/>
          </p:cNvPicPr>
          <p:nvPr/>
        </p:nvPicPr>
        <p:blipFill>
          <a:blip r:embed="rId3"/>
          <a:stretch>
            <a:fillRect/>
          </a:stretch>
        </p:blipFill>
        <p:spPr>
          <a:xfrm>
            <a:off x="5403317" y="1695743"/>
            <a:ext cx="3376018" cy="1008421"/>
          </a:xfrm>
          <a:prstGeom prst="rect">
            <a:avLst/>
          </a:prstGeom>
        </p:spPr>
      </p:pic>
    </p:spTree>
    <p:extLst>
      <p:ext uri="{BB962C8B-B14F-4D97-AF65-F5344CB8AC3E}">
        <p14:creationId xmlns:p14="http://schemas.microsoft.com/office/powerpoint/2010/main" val="560958601"/>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研究现状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723727" y="14693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43" name="矩形 42"/>
          <p:cNvSpPr/>
          <p:nvPr/>
        </p:nvSpPr>
        <p:spPr>
          <a:xfrm>
            <a:off x="2070795" y="1698795"/>
            <a:ext cx="3175784" cy="1015663"/>
          </a:xfrm>
          <a:prstGeom prst="rect">
            <a:avLst/>
          </a:prstGeom>
        </p:spPr>
        <p:txBody>
          <a:bodyPr wrap="square">
            <a:spAutoFit/>
          </a:bodyPr>
          <a:lstStyle/>
          <a:p>
            <a:pPr lvl="0" algn="just"/>
            <a:r>
              <a:rPr lang="en-US" altLang="zh-CN" b="1" smtClean="0">
                <a:solidFill>
                  <a:schemeClr val="accent1"/>
                </a:solidFill>
                <a:latin typeface="微软雅黑" panose="020B0503020204020204" pitchFamily="34" charset="-122"/>
                <a:ea typeface="微软雅黑" panose="020B0503020204020204" pitchFamily="34" charset="-122"/>
              </a:rPr>
              <a:t>LDA</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lvl="0" algn="just"/>
            <a:r>
              <a:rPr lang="en-US" altLang="zh-CN" sz="1400" dirty="0" smtClean="0">
                <a:solidFill>
                  <a:srgbClr val="666666"/>
                </a:solidFill>
                <a:latin typeface="微软雅黑" panose="020B0503020204020204" pitchFamily="34" charset="-122"/>
                <a:ea typeface="微软雅黑" panose="020B0503020204020204" pitchFamily="34" charset="-122"/>
              </a:rPr>
              <a:t>Fisher</a:t>
            </a:r>
            <a:r>
              <a:rPr lang="zh-CN" altLang="en-US" sz="1400" dirty="0" smtClean="0">
                <a:solidFill>
                  <a:srgbClr val="666666"/>
                </a:solidFill>
                <a:latin typeface="微软雅黑" panose="020B0503020204020204" pitchFamily="34" charset="-122"/>
                <a:ea typeface="微软雅黑" panose="020B0503020204020204" pitchFamily="34" charset="-122"/>
              </a:rPr>
              <a:t>线性判别公式最大化不同类样本之间的距离，最小化同类样本之间的距离。</a:t>
            </a:r>
            <a:endParaRPr lang="zh-CN" altLang="en-US" sz="1400" dirty="0">
              <a:solidFill>
                <a:srgbClr val="666666"/>
              </a:solidFill>
              <a:latin typeface="微软雅黑" panose="020B0503020204020204" pitchFamily="34" charset="-122"/>
              <a:ea typeface="微软雅黑" panose="020B0503020204020204" pitchFamily="34" charset="-122"/>
            </a:endParaRPr>
          </a:p>
        </p:txBody>
      </p:sp>
      <p:sp>
        <p:nvSpPr>
          <p:cNvPr id="44" name="矩形 43"/>
          <p:cNvSpPr/>
          <p:nvPr/>
        </p:nvSpPr>
        <p:spPr>
          <a:xfrm>
            <a:off x="2095058" y="5058309"/>
            <a:ext cx="3172076" cy="800219"/>
          </a:xfrm>
          <a:prstGeom prst="rect">
            <a:avLst/>
          </a:prstGeom>
        </p:spPr>
        <p:txBody>
          <a:bodyPr wrap="square">
            <a:spAutoFit/>
          </a:bodyPr>
          <a:lstStyle/>
          <a:p>
            <a:pPr algn="just"/>
            <a:r>
              <a:rPr lang="en-US" altLang="zh-CN" dirty="0" smtClean="0">
                <a:solidFill>
                  <a:schemeClr val="accent1"/>
                </a:solidFill>
                <a:latin typeface="微软雅黑" panose="020B0503020204020204" pitchFamily="34" charset="-122"/>
                <a:ea typeface="微软雅黑" panose="020B0503020204020204" pitchFamily="34" charset="-122"/>
              </a:rPr>
              <a:t>DFS</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algn="just"/>
            <a:r>
              <a:rPr lang="zh-CN" altLang="en-US" sz="1400" dirty="0" smtClean="0">
                <a:solidFill>
                  <a:srgbClr val="666666"/>
                </a:solidFill>
                <a:latin typeface="微软雅黑" panose="020B0503020204020204" pitchFamily="34" charset="-122"/>
                <a:ea typeface="微软雅黑" panose="020B0503020204020204" pitchFamily="34" charset="-122"/>
              </a:rPr>
              <a:t>改进</a:t>
            </a:r>
            <a:r>
              <a:rPr lang="en-US" altLang="zh-CN" sz="1400" dirty="0" smtClean="0">
                <a:solidFill>
                  <a:srgbClr val="666666"/>
                </a:solidFill>
                <a:latin typeface="微软雅黑" panose="020B0503020204020204" pitchFamily="34" charset="-122"/>
                <a:ea typeface="微软雅黑" panose="020B0503020204020204" pitchFamily="34" charset="-122"/>
              </a:rPr>
              <a:t>LDFS</a:t>
            </a:r>
            <a:r>
              <a:rPr lang="zh-CN" altLang="en-US" sz="1400" dirty="0" smtClean="0">
                <a:solidFill>
                  <a:srgbClr val="666666"/>
                </a:solidFill>
                <a:latin typeface="微软雅黑" panose="020B0503020204020204" pitchFamily="34" charset="-122"/>
                <a:ea typeface="微软雅黑" panose="020B0503020204020204" pitchFamily="34" charset="-122"/>
              </a:rPr>
              <a:t>，</a:t>
            </a:r>
            <a:r>
              <a:rPr lang="zh-CN" altLang="en-US" sz="1400" dirty="0" smtClean="0">
                <a:solidFill>
                  <a:srgbClr val="666666"/>
                </a:solidFill>
                <a:latin typeface="微软雅黑" panose="020B0503020204020204" pitchFamily="34" charset="-122"/>
                <a:ea typeface="微软雅黑" panose="020B0503020204020204" pitchFamily="34" charset="-122"/>
              </a:rPr>
              <a:t>通过</a:t>
            </a:r>
            <a:r>
              <a:rPr lang="en-US" altLang="zh-CN" sz="1400" dirty="0" smtClean="0">
                <a:solidFill>
                  <a:srgbClr val="666666"/>
                </a:solidFill>
                <a:latin typeface="微软雅黑" panose="020B0503020204020204" pitchFamily="34" charset="-122"/>
                <a:ea typeface="微软雅黑" panose="020B0503020204020204" pitchFamily="34" charset="-122"/>
              </a:rPr>
              <a:t>21</a:t>
            </a:r>
            <a:r>
              <a:rPr lang="zh-CN" altLang="en-US" sz="1400" dirty="0" smtClean="0">
                <a:solidFill>
                  <a:srgbClr val="666666"/>
                </a:solidFill>
                <a:latin typeface="微软雅黑" panose="020B0503020204020204" pitchFamily="34" charset="-122"/>
                <a:ea typeface="微软雅黑" panose="020B0503020204020204" pitchFamily="34" charset="-122"/>
              </a:rPr>
              <a:t>范数正则项来强调解的稀疏</a:t>
            </a:r>
            <a:r>
              <a:rPr lang="zh-CN" altLang="en-US" sz="1400" dirty="0" smtClean="0">
                <a:solidFill>
                  <a:srgbClr val="666666"/>
                </a:solidFill>
                <a:latin typeface="微软雅黑" panose="020B0503020204020204" pitchFamily="34" charset="-122"/>
                <a:ea typeface="微软雅黑" panose="020B0503020204020204" pitchFamily="34" charset="-122"/>
              </a:rPr>
              <a:t>性，避免平凡解的存在。</a:t>
            </a:r>
            <a:endParaRPr lang="en-US" altLang="zh-CN" sz="1400" dirty="0" smtClean="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05939" y="4892413"/>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46" name="矩形 45"/>
          <p:cNvSpPr/>
          <p:nvPr/>
        </p:nvSpPr>
        <p:spPr>
          <a:xfrm>
            <a:off x="923725" y="777697"/>
            <a:ext cx="3274788" cy="679448"/>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特征选择研究现状</a:t>
            </a:r>
            <a:endParaRPr lang="zh-HK" altLang="en-US" b="1" spc="300" dirty="0">
              <a:latin typeface="微软雅黑" panose="020B0503020204020204" pitchFamily="34" charset="-122"/>
              <a:ea typeface="微软雅黑" panose="020B0503020204020204" pitchFamily="34" charset="-122"/>
            </a:endParaRPr>
          </a:p>
        </p:txBody>
      </p:sp>
      <p:sp>
        <p:nvSpPr>
          <p:cNvPr id="53" name="矩形 52"/>
          <p:cNvSpPr/>
          <p:nvPr/>
        </p:nvSpPr>
        <p:spPr>
          <a:xfrm>
            <a:off x="839099" y="2824485"/>
            <a:ext cx="6740893" cy="246221"/>
          </a:xfrm>
          <a:prstGeom prst="rect">
            <a:avLst/>
          </a:prstGeom>
        </p:spPr>
        <p:txBody>
          <a:bodyPr wrap="square">
            <a:spAutoFit/>
          </a:bodyPr>
          <a:lstStyle/>
          <a:p>
            <a:r>
              <a:rPr kumimoji="1" lang="en-US" altLang="zh-CN" sz="1000" dirty="0">
                <a:solidFill>
                  <a:schemeClr val="tx1">
                    <a:lumMod val="50000"/>
                    <a:lumOff val="50000"/>
                  </a:schemeClr>
                </a:solidFill>
                <a:latin typeface="Times New Roman" charset="0"/>
                <a:ea typeface="Times New Roman" charset="0"/>
                <a:cs typeface="Times New Roman" charset="0"/>
              </a:rPr>
              <a:t>Fisher discriminant analysis</a:t>
            </a:r>
          </a:p>
        </p:txBody>
      </p:sp>
      <p:sp>
        <p:nvSpPr>
          <p:cNvPr id="59" name="矩形 58"/>
          <p:cNvSpPr/>
          <p:nvPr/>
        </p:nvSpPr>
        <p:spPr>
          <a:xfrm>
            <a:off x="821311" y="6092127"/>
            <a:ext cx="8181021" cy="400110"/>
          </a:xfrm>
          <a:prstGeom prst="rect">
            <a:avLst/>
          </a:prstGeom>
        </p:spPr>
        <p:txBody>
          <a:bodyPr wrap="square">
            <a:spAutoFit/>
          </a:bodyPr>
          <a:lstStyle/>
          <a:p>
            <a:r>
              <a:rPr kumimoji="1" lang="en-US" altLang="zh-CN" sz="1000" dirty="0">
                <a:solidFill>
                  <a:schemeClr val="tx1">
                    <a:lumMod val="50000"/>
                    <a:lumOff val="50000"/>
                  </a:schemeClr>
                </a:solidFill>
                <a:latin typeface="Times New Roman" charset="0"/>
                <a:ea typeface="Times New Roman" charset="0"/>
                <a:cs typeface="Times New Roman" charset="0"/>
              </a:rPr>
              <a:t>Tao H, </a:t>
            </a:r>
            <a:r>
              <a:rPr kumimoji="1" lang="en-US" altLang="zh-CN" sz="1000" dirty="0" err="1">
                <a:solidFill>
                  <a:schemeClr val="tx1">
                    <a:lumMod val="50000"/>
                    <a:lumOff val="50000"/>
                  </a:schemeClr>
                </a:solidFill>
                <a:latin typeface="Times New Roman" charset="0"/>
                <a:ea typeface="Times New Roman" charset="0"/>
                <a:cs typeface="Times New Roman" charset="0"/>
              </a:rPr>
              <a:t>Hou</a:t>
            </a:r>
            <a:r>
              <a:rPr kumimoji="1" lang="en-US" altLang="zh-CN" sz="1000" dirty="0">
                <a:solidFill>
                  <a:schemeClr val="tx1">
                    <a:lumMod val="50000"/>
                    <a:lumOff val="50000"/>
                  </a:schemeClr>
                </a:solidFill>
                <a:latin typeface="Times New Roman" charset="0"/>
                <a:ea typeface="Times New Roman" charset="0"/>
                <a:cs typeface="Times New Roman" charset="0"/>
              </a:rPr>
              <a:t> C, </a:t>
            </a:r>
            <a:r>
              <a:rPr kumimoji="1" lang="en-US" altLang="zh-CN" sz="1000" dirty="0" err="1">
                <a:solidFill>
                  <a:schemeClr val="tx1">
                    <a:lumMod val="50000"/>
                    <a:lumOff val="50000"/>
                  </a:schemeClr>
                </a:solidFill>
                <a:latin typeface="Times New Roman" charset="0"/>
                <a:ea typeface="Times New Roman" charset="0"/>
                <a:cs typeface="Times New Roman" charset="0"/>
              </a:rPr>
              <a:t>Nie</a:t>
            </a:r>
            <a:r>
              <a:rPr kumimoji="1" lang="en-US" altLang="zh-CN" sz="1000" dirty="0">
                <a:solidFill>
                  <a:schemeClr val="tx1">
                    <a:lumMod val="50000"/>
                    <a:lumOff val="50000"/>
                  </a:schemeClr>
                </a:solidFill>
                <a:latin typeface="Times New Roman" charset="0"/>
                <a:ea typeface="Times New Roman" charset="0"/>
                <a:cs typeface="Times New Roman" charset="0"/>
              </a:rPr>
              <a:t> F, et al. Effective Discriminative Feature Selection With Nontrivial Solution[J]. IEEE Transactions on Neural Networks &amp; Learning Systems, 2016, 27(4):796-808.</a:t>
            </a:r>
            <a:endParaRPr kumimoji="1" lang="zh-CN" altLang="en-US" sz="1000" dirty="0">
              <a:solidFill>
                <a:schemeClr val="tx1">
                  <a:lumMod val="50000"/>
                  <a:lumOff val="50000"/>
                </a:schemeClr>
              </a:solidFill>
              <a:latin typeface="Times New Roman" charset="0"/>
              <a:ea typeface="Times New Roman" charset="0"/>
              <a:cs typeface="Times New Roman" charset="0"/>
            </a:endParaRPr>
          </a:p>
        </p:txBody>
      </p:sp>
      <p:pic>
        <p:nvPicPr>
          <p:cNvPr id="2" name="图片 1"/>
          <p:cNvPicPr>
            <a:picLocks noChangeAspect="1"/>
          </p:cNvPicPr>
          <p:nvPr/>
        </p:nvPicPr>
        <p:blipFill>
          <a:blip r:embed="rId2"/>
          <a:stretch>
            <a:fillRect/>
          </a:stretch>
        </p:blipFill>
        <p:spPr>
          <a:xfrm>
            <a:off x="5487577" y="1515144"/>
            <a:ext cx="2195108" cy="1148603"/>
          </a:xfrm>
          <a:prstGeom prst="rect">
            <a:avLst/>
          </a:prstGeom>
        </p:spPr>
      </p:pic>
      <p:sp>
        <p:nvSpPr>
          <p:cNvPr id="23" name="矩形 22"/>
          <p:cNvSpPr/>
          <p:nvPr/>
        </p:nvSpPr>
        <p:spPr>
          <a:xfrm>
            <a:off x="2074503" y="3408710"/>
            <a:ext cx="3172076" cy="1015663"/>
          </a:xfrm>
          <a:prstGeom prst="rect">
            <a:avLst/>
          </a:prstGeom>
        </p:spPr>
        <p:txBody>
          <a:bodyPr wrap="square">
            <a:spAutoFit/>
          </a:bodyPr>
          <a:lstStyle/>
          <a:p>
            <a:pPr algn="just"/>
            <a:r>
              <a:rPr lang="en-US" altLang="zh-CN" dirty="0" smtClean="0">
                <a:solidFill>
                  <a:schemeClr val="accent1"/>
                </a:solidFill>
                <a:latin typeface="微软雅黑" panose="020B0503020204020204" pitchFamily="34" charset="-122"/>
                <a:ea typeface="微软雅黑" panose="020B0503020204020204" pitchFamily="34" charset="-122"/>
              </a:rPr>
              <a:t>LDFS</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algn="just"/>
            <a:r>
              <a:rPr lang="zh-CN" altLang="en-US" sz="1400" dirty="0" smtClean="0">
                <a:solidFill>
                  <a:srgbClr val="666666"/>
                </a:solidFill>
                <a:latin typeface="微软雅黑" panose="020B0503020204020204" pitchFamily="34" charset="-122"/>
                <a:ea typeface="微软雅黑" panose="020B0503020204020204" pitchFamily="34" charset="-122"/>
              </a:rPr>
              <a:t>将特征抽取</a:t>
            </a:r>
            <a:r>
              <a:rPr lang="en-US" altLang="zh-CN" sz="1400" dirty="0" smtClean="0">
                <a:solidFill>
                  <a:srgbClr val="666666"/>
                </a:solidFill>
                <a:latin typeface="微软雅黑" panose="020B0503020204020204" pitchFamily="34" charset="-122"/>
                <a:ea typeface="微软雅黑" panose="020B0503020204020204" pitchFamily="34" charset="-122"/>
              </a:rPr>
              <a:t>LDA</a:t>
            </a:r>
            <a:r>
              <a:rPr lang="zh-CN" altLang="en-US" sz="1400" dirty="0" smtClean="0">
                <a:solidFill>
                  <a:srgbClr val="666666"/>
                </a:solidFill>
                <a:latin typeface="微软雅黑" panose="020B0503020204020204" pitchFamily="34" charset="-122"/>
                <a:ea typeface="微软雅黑" panose="020B0503020204020204" pitchFamily="34" charset="-122"/>
              </a:rPr>
              <a:t>转化为特征选择算法，</a:t>
            </a:r>
            <a:r>
              <a:rPr lang="zh-CN" altLang="en-US" sz="1400" dirty="0" smtClean="0">
                <a:solidFill>
                  <a:srgbClr val="666666"/>
                </a:solidFill>
                <a:latin typeface="微软雅黑" panose="020B0503020204020204" pitchFamily="34" charset="-122"/>
                <a:ea typeface="微软雅黑" panose="020B0503020204020204" pitchFamily="34" charset="-122"/>
              </a:rPr>
              <a:t>通过</a:t>
            </a:r>
            <a:r>
              <a:rPr lang="zh-CN" altLang="en-US" sz="1400" dirty="0" smtClean="0">
                <a:solidFill>
                  <a:srgbClr val="666666"/>
                </a:solidFill>
                <a:latin typeface="微软雅黑" panose="020B0503020204020204" pitchFamily="34" charset="-122"/>
                <a:ea typeface="微软雅黑" panose="020B0503020204020204" pitchFamily="34" charset="-122"/>
              </a:rPr>
              <a:t>无穷</a:t>
            </a:r>
            <a:r>
              <a:rPr lang="en-US" altLang="zh-CN" sz="1400" dirty="0" smtClean="0">
                <a:solidFill>
                  <a:srgbClr val="666666"/>
                </a:solidFill>
                <a:latin typeface="微软雅黑" panose="020B0503020204020204" pitchFamily="34" charset="-122"/>
                <a:ea typeface="微软雅黑" panose="020B0503020204020204" pitchFamily="34" charset="-122"/>
              </a:rPr>
              <a:t>1</a:t>
            </a:r>
            <a:r>
              <a:rPr lang="zh-CN" altLang="en-US" sz="1400" dirty="0" smtClean="0">
                <a:solidFill>
                  <a:srgbClr val="666666"/>
                </a:solidFill>
                <a:latin typeface="微软雅黑" panose="020B0503020204020204" pitchFamily="34" charset="-122"/>
                <a:ea typeface="微软雅黑" panose="020B0503020204020204" pitchFamily="34" charset="-122"/>
              </a:rPr>
              <a:t>范</a:t>
            </a:r>
            <a:r>
              <a:rPr lang="zh-CN" altLang="en-US" sz="1400" dirty="0" smtClean="0">
                <a:solidFill>
                  <a:srgbClr val="666666"/>
                </a:solidFill>
                <a:latin typeface="微软雅黑" panose="020B0503020204020204" pitchFamily="34" charset="-122"/>
                <a:ea typeface="微软雅黑" panose="020B0503020204020204" pitchFamily="34" charset="-122"/>
              </a:rPr>
              <a:t>数正则项来强调解的稀疏性。</a:t>
            </a:r>
            <a:endParaRPr lang="en-US" altLang="zh-CN" sz="1400" dirty="0" smtClean="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71698" y="315666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174AB"/>
                </a:solidFill>
                <a:latin typeface="微软雅黑" panose="020B0503020204020204" pitchFamily="34" charset="-122"/>
                <a:ea typeface="微软雅黑" panose="020B0503020204020204" pitchFamily="34" charset="-122"/>
              </a:rPr>
              <a:t>2</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5" name="矩形 24"/>
          <p:cNvSpPr/>
          <p:nvPr/>
        </p:nvSpPr>
        <p:spPr>
          <a:xfrm>
            <a:off x="787070" y="4356383"/>
            <a:ext cx="8215262" cy="400110"/>
          </a:xfrm>
          <a:prstGeom prst="rect">
            <a:avLst/>
          </a:prstGeom>
        </p:spPr>
        <p:txBody>
          <a:bodyPr wrap="square">
            <a:spAutoFit/>
          </a:bodyPr>
          <a:lstStyle/>
          <a:p>
            <a:r>
              <a:rPr kumimoji="1" lang="en-US" altLang="zh-CN" sz="1000" dirty="0" err="1">
                <a:solidFill>
                  <a:schemeClr val="tx1">
                    <a:lumMod val="50000"/>
                    <a:lumOff val="50000"/>
                  </a:schemeClr>
                </a:solidFill>
                <a:latin typeface="Times New Roman" charset="0"/>
                <a:ea typeface="Times New Roman" charset="0"/>
                <a:cs typeface="Times New Roman" charset="0"/>
              </a:rPr>
              <a:t>Masaeli</a:t>
            </a:r>
            <a:r>
              <a:rPr kumimoji="1" lang="en-US" altLang="zh-CN" sz="1000" dirty="0">
                <a:solidFill>
                  <a:schemeClr val="tx1">
                    <a:lumMod val="50000"/>
                    <a:lumOff val="50000"/>
                  </a:schemeClr>
                </a:solidFill>
                <a:latin typeface="Times New Roman" charset="0"/>
                <a:ea typeface="Times New Roman" charset="0"/>
                <a:cs typeface="Times New Roman" charset="0"/>
              </a:rPr>
              <a:t> M, Fung G, </a:t>
            </a:r>
            <a:r>
              <a:rPr kumimoji="1" lang="en-US" altLang="zh-CN" sz="1000" dirty="0" err="1">
                <a:solidFill>
                  <a:schemeClr val="tx1">
                    <a:lumMod val="50000"/>
                    <a:lumOff val="50000"/>
                  </a:schemeClr>
                </a:solidFill>
                <a:latin typeface="Times New Roman" charset="0"/>
                <a:ea typeface="Times New Roman" charset="0"/>
                <a:cs typeface="Times New Roman" charset="0"/>
              </a:rPr>
              <a:t>Dy</a:t>
            </a:r>
            <a:r>
              <a:rPr kumimoji="1" lang="en-US" altLang="zh-CN" sz="1000" dirty="0">
                <a:solidFill>
                  <a:schemeClr val="tx1">
                    <a:lumMod val="50000"/>
                    <a:lumOff val="50000"/>
                  </a:schemeClr>
                </a:solidFill>
                <a:latin typeface="Times New Roman" charset="0"/>
                <a:ea typeface="Times New Roman" charset="0"/>
                <a:cs typeface="Times New Roman" charset="0"/>
              </a:rPr>
              <a:t> J G. From Transformation-Based Dimensionality Reduction to Feature Selection[C]// International Conference on Machine Learning. DBLP, 2010:751-758.</a:t>
            </a:r>
            <a:endParaRPr kumimoji="1" lang="zh-CN" altLang="en-US" sz="1000" dirty="0">
              <a:solidFill>
                <a:schemeClr val="tx1">
                  <a:lumMod val="50000"/>
                  <a:lumOff val="50000"/>
                </a:schemeClr>
              </a:solidFill>
              <a:latin typeface="Times New Roman" charset="0"/>
              <a:ea typeface="Times New Roman" charset="0"/>
              <a:cs typeface="Times New Roman" charset="0"/>
            </a:endParaRPr>
          </a:p>
        </p:txBody>
      </p:sp>
      <p:pic>
        <p:nvPicPr>
          <p:cNvPr id="4" name="图片 3"/>
          <p:cNvPicPr>
            <a:picLocks noChangeAspect="1"/>
          </p:cNvPicPr>
          <p:nvPr/>
        </p:nvPicPr>
        <p:blipFill>
          <a:blip r:embed="rId3"/>
          <a:stretch>
            <a:fillRect/>
          </a:stretch>
        </p:blipFill>
        <p:spPr>
          <a:xfrm>
            <a:off x="5531784" y="3351251"/>
            <a:ext cx="3214422" cy="1011531"/>
          </a:xfrm>
          <a:prstGeom prst="rect">
            <a:avLst/>
          </a:prstGeom>
        </p:spPr>
      </p:pic>
      <p:pic>
        <p:nvPicPr>
          <p:cNvPr id="5" name="图片 4"/>
          <p:cNvPicPr>
            <a:picLocks noChangeAspect="1"/>
          </p:cNvPicPr>
          <p:nvPr/>
        </p:nvPicPr>
        <p:blipFill>
          <a:blip r:embed="rId4"/>
          <a:stretch>
            <a:fillRect/>
          </a:stretch>
        </p:blipFill>
        <p:spPr>
          <a:xfrm>
            <a:off x="5424719" y="4940135"/>
            <a:ext cx="3428551" cy="1102035"/>
          </a:xfrm>
          <a:prstGeom prst="rect">
            <a:avLst/>
          </a:prstGeom>
        </p:spPr>
      </p:pic>
    </p:spTree>
    <p:extLst>
      <p:ext uri="{BB962C8B-B14F-4D97-AF65-F5344CB8AC3E}">
        <p14:creationId xmlns:p14="http://schemas.microsoft.com/office/powerpoint/2010/main" val="1321614958"/>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研究现状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分类算法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特征选择</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3"/>
          <p:cNvCxnSpPr/>
          <p:nvPr/>
        </p:nvCxnSpPr>
        <p:spPr>
          <a:xfrm>
            <a:off x="2285565" y="1551265"/>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16987" y="1683877"/>
            <a:ext cx="2612933" cy="523220"/>
          </a:xfrm>
          <a:prstGeom prst="rect">
            <a:avLst/>
          </a:prstGeom>
          <a:noFill/>
        </p:spPr>
        <p:txBody>
          <a:bodyPr wrap="square" rtlCol="0">
            <a:spAutoFit/>
          </a:bodyPr>
          <a:lstStyle/>
          <a:p>
            <a:r>
              <a:rPr lang="en-US" altLang="zh-CN" sz="2800" b="1" spc="300" dirty="0" smtClean="0">
                <a:solidFill>
                  <a:schemeClr val="accent1"/>
                </a:solidFill>
                <a:latin typeface="微软雅黑" panose="020B0503020204020204" pitchFamily="34" charset="-122"/>
                <a:ea typeface="微软雅黑" panose="020B0503020204020204" pitchFamily="34" charset="-122"/>
              </a:rPr>
              <a:t>L1TWSVM</a:t>
            </a:r>
            <a:endParaRPr lang="zh-HK" altLang="en-US" sz="2800" b="1" spc="300" dirty="0">
              <a:solidFill>
                <a:schemeClr val="accent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316987" y="3654200"/>
            <a:ext cx="1795461" cy="523220"/>
          </a:xfrm>
          <a:prstGeom prst="rect">
            <a:avLst/>
          </a:prstGeom>
          <a:noFill/>
        </p:spPr>
        <p:txBody>
          <a:bodyPr wrap="square" rtlCol="0">
            <a:spAutoFit/>
          </a:bodyPr>
          <a:lstStyle/>
          <a:p>
            <a:r>
              <a:rPr lang="en-US" altLang="zh-CN" sz="2800" b="1" spc="300" dirty="0" smtClean="0">
                <a:solidFill>
                  <a:schemeClr val="accent1"/>
                </a:solidFill>
                <a:latin typeface="微软雅黑" panose="020B0503020204020204" pitchFamily="34" charset="-122"/>
                <a:ea typeface="微软雅黑" panose="020B0503020204020204" pitchFamily="34" charset="-122"/>
              </a:rPr>
              <a:t>DFS</a:t>
            </a:r>
            <a:endParaRPr lang="zh-HK" altLang="en-US" sz="2800" b="1" spc="300" dirty="0">
              <a:solidFill>
                <a:schemeClr val="accent1"/>
              </a:solidFill>
              <a:latin typeface="微软雅黑" panose="020B0503020204020204" pitchFamily="34" charset="-122"/>
              <a:ea typeface="微软雅黑" panose="020B0503020204020204" pitchFamily="34" charset="-122"/>
            </a:endParaRPr>
          </a:p>
        </p:txBody>
      </p:sp>
      <p:grpSp>
        <p:nvGrpSpPr>
          <p:cNvPr id="26" name="组合 18"/>
          <p:cNvGrpSpPr/>
          <p:nvPr/>
        </p:nvGrpSpPr>
        <p:grpSpPr>
          <a:xfrm>
            <a:off x="413398" y="1914296"/>
            <a:ext cx="1351979" cy="1399876"/>
            <a:chOff x="1709739" y="2636838"/>
            <a:chExt cx="1590160" cy="1584325"/>
          </a:xfrm>
          <a:effectLst/>
        </p:grpSpPr>
        <p:sp>
          <p:nvSpPr>
            <p:cNvPr id="27"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8"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9"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0"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1"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2"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3"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4"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5"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6" name="文本框 35"/>
          <p:cNvSpPr txBox="1"/>
          <p:nvPr/>
        </p:nvSpPr>
        <p:spPr>
          <a:xfrm>
            <a:off x="413398" y="3469534"/>
            <a:ext cx="1351979" cy="707886"/>
          </a:xfrm>
          <a:prstGeom prst="rect">
            <a:avLst/>
          </a:prstGeom>
          <a:noFill/>
        </p:spPr>
        <p:txBody>
          <a:bodyPr wrap="square" rtlCol="0">
            <a:spAutoFit/>
          </a:bodyPr>
          <a:lstStyle/>
          <a:p>
            <a:pPr algn="ctr"/>
            <a:r>
              <a:rPr lang="zh-CN" altLang="en-US" sz="4000" b="1" spc="300" dirty="0" smtClean="0">
                <a:solidFill>
                  <a:srgbClr val="0174AB"/>
                </a:solidFill>
                <a:latin typeface="微软雅黑" panose="020B0503020204020204" pitchFamily="34" charset="-122"/>
                <a:ea typeface="微软雅黑" panose="020B0503020204020204" pitchFamily="34" charset="-122"/>
              </a:rPr>
              <a:t>不足</a:t>
            </a:r>
            <a:endParaRPr lang="zh-HK" altLang="en-US" sz="4000" b="1" spc="300" dirty="0">
              <a:solidFill>
                <a:srgbClr val="0174AB"/>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49608" y="2267949"/>
            <a:ext cx="5507417" cy="646331"/>
          </a:xfrm>
          <a:prstGeom prst="rect">
            <a:avLst/>
          </a:prstGeom>
          <a:noFill/>
        </p:spPr>
        <p:txBody>
          <a:bodyPr wrap="square" rtlCol="0">
            <a:spAutoFit/>
          </a:bodyPr>
          <a:lstStyle/>
          <a:p>
            <a:r>
              <a:rPr kumimoji="1" lang="zh-CN" altLang="en-US" dirty="0" smtClean="0"/>
              <a:t>尽管</a:t>
            </a:r>
            <a:r>
              <a:rPr kumimoji="1" lang="zh-CN" altLang="en-US" dirty="0" smtClean="0"/>
              <a:t>算法在距离</a:t>
            </a:r>
            <a:r>
              <a:rPr kumimoji="1" lang="zh-CN" altLang="en-US" dirty="0" smtClean="0"/>
              <a:t>度量中应用了</a:t>
            </a:r>
            <a:r>
              <a:rPr kumimoji="1" lang="en-US" altLang="zh-CN" dirty="0" smtClean="0"/>
              <a:t>L1</a:t>
            </a:r>
            <a:r>
              <a:rPr kumimoji="1" lang="zh-CN" altLang="en-US" dirty="0" smtClean="0"/>
              <a:t>范数距离，但是相比较</a:t>
            </a:r>
            <a:r>
              <a:rPr kumimoji="1" lang="en-US" altLang="zh-CN" dirty="0" smtClean="0"/>
              <a:t>L2P</a:t>
            </a:r>
            <a:r>
              <a:rPr kumimoji="1" lang="zh-CN" altLang="en-US" dirty="0" smtClean="0"/>
              <a:t>范数距离，仍然不够鲁棒。</a:t>
            </a:r>
            <a:endParaRPr kumimoji="1" lang="zh-CN" altLang="en-US" dirty="0"/>
          </a:p>
        </p:txBody>
      </p:sp>
      <p:sp>
        <p:nvSpPr>
          <p:cNvPr id="5" name="文本框 4"/>
          <p:cNvSpPr txBox="1"/>
          <p:nvPr/>
        </p:nvSpPr>
        <p:spPr>
          <a:xfrm>
            <a:off x="2649608" y="4177420"/>
            <a:ext cx="5443194" cy="923330"/>
          </a:xfrm>
          <a:prstGeom prst="rect">
            <a:avLst/>
          </a:prstGeom>
          <a:noFill/>
        </p:spPr>
        <p:txBody>
          <a:bodyPr wrap="square" rtlCol="0">
            <a:spAutoFit/>
          </a:bodyPr>
          <a:lstStyle/>
          <a:p>
            <a:r>
              <a:rPr kumimoji="1" lang="zh-CN" altLang="en-US" dirty="0" smtClean="0"/>
              <a:t>算法在正则项中使用了</a:t>
            </a:r>
            <a:r>
              <a:rPr kumimoji="1" lang="en-US" altLang="zh-CN" dirty="0" smtClean="0"/>
              <a:t>L21</a:t>
            </a:r>
            <a:r>
              <a:rPr kumimoji="1" lang="zh-CN" altLang="en-US" dirty="0" smtClean="0"/>
              <a:t>范数来强调了解的稀疏性，为特征选择做了保证。但是在学习函数中，仍是基于传统的平方</a:t>
            </a:r>
            <a:r>
              <a:rPr kumimoji="1" lang="en-US" altLang="zh-CN" dirty="0" smtClean="0"/>
              <a:t>L2</a:t>
            </a:r>
            <a:r>
              <a:rPr kumimoji="1" lang="zh-CN" altLang="en-US" dirty="0" smtClean="0"/>
              <a:t>范数距离。</a:t>
            </a:r>
            <a:endParaRPr kumimoji="1" lang="zh-CN" altLang="en-US" dirty="0"/>
          </a:p>
        </p:txBody>
      </p:sp>
    </p:spTree>
    <p:extLst>
      <p:ext uri="{BB962C8B-B14F-4D97-AF65-F5344CB8AC3E}">
        <p14:creationId xmlns:p14="http://schemas.microsoft.com/office/powerpoint/2010/main" val="2003657390"/>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17071</TotalTime>
  <Words>2195</Words>
  <Application>Microsoft Macintosh PowerPoint</Application>
  <PresentationFormat>全屏显示(4:3)</PresentationFormat>
  <Paragraphs>725</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30</vt:i4>
      </vt:variant>
    </vt:vector>
  </HeadingPairs>
  <TitlesOfParts>
    <vt:vector size="43" baseType="lpstr">
      <vt:lpstr>Adobe 仿宋 Std R</vt:lpstr>
      <vt:lpstr>Calibri</vt:lpstr>
      <vt:lpstr>Calibri Light</vt:lpstr>
      <vt:lpstr>Cambria Math</vt:lpstr>
      <vt:lpstr>DengXian</vt:lpstr>
      <vt:lpstr>Times New Roman</vt:lpstr>
      <vt:lpstr>黑体</vt:lpstr>
      <vt:lpstr>宋体</vt:lpstr>
      <vt:lpstr>微软雅黑</vt:lpstr>
      <vt:lpstr>新細明體</vt:lpstr>
      <vt:lpstr>Arial</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Microsoft Office 用户</cp:lastModifiedBy>
  <cp:revision>337</cp:revision>
  <dcterms:created xsi:type="dcterms:W3CDTF">2015-02-19T23:46:49Z</dcterms:created>
  <dcterms:modified xsi:type="dcterms:W3CDTF">2018-06-14T08:30:38Z</dcterms:modified>
</cp:coreProperties>
</file>