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822" r:id="rId3"/>
    <p:sldId id="2823" r:id="rId5"/>
    <p:sldId id="2824" r:id="rId6"/>
    <p:sldId id="2861" r:id="rId7"/>
    <p:sldId id="2831" r:id="rId8"/>
    <p:sldId id="2859" r:id="rId9"/>
    <p:sldId id="2829" r:id="rId10"/>
    <p:sldId id="2828" r:id="rId11"/>
    <p:sldId id="2834" r:id="rId12"/>
    <p:sldId id="2833" r:id="rId13"/>
    <p:sldId id="2862" r:id="rId14"/>
    <p:sldId id="2837" r:id="rId15"/>
    <p:sldId id="2839" r:id="rId16"/>
    <p:sldId id="2840" r:id="rId17"/>
    <p:sldId id="2843" r:id="rId1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5"/>
    <a:srgbClr val="E9EAEF"/>
    <a:srgbClr val="3869FE"/>
    <a:srgbClr val="1A3083"/>
    <a:srgbClr val="0E1A46"/>
    <a:srgbClr val="A35BD7"/>
    <a:srgbClr val="FFFFFF"/>
    <a:srgbClr val="F4AB63"/>
    <a:srgbClr val="A4D16D"/>
    <a:srgbClr val="DD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8" autoAdjust="0"/>
    <p:restoredTop sz="95317" autoAdjust="0"/>
  </p:normalViewPr>
  <p:slideViewPr>
    <p:cSldViewPr>
      <p:cViewPr>
        <p:scale>
          <a:sx n="50" d="100"/>
          <a:sy n="50" d="100"/>
        </p:scale>
        <p:origin x="-282" y="-1566"/>
      </p:cViewPr>
      <p:guideLst>
        <p:guide orient="horz" pos="367"/>
        <p:guide orient="horz" pos="4183"/>
        <p:guide pos="4024"/>
        <p:guide pos="510"/>
        <p:guide pos="7492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15645" y="-254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606604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辉</a:t>
            </a:r>
            <a:endParaRPr lang="zh-CN" altLang="en-US" sz="80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5" y="3595097"/>
            <a:ext cx="583135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dirty="0" smtClean="0">
                <a:solidFill>
                  <a:schemeClr val="accent1"/>
                </a:solidFill>
                <a:cs typeface="Arial" panose="020B0604020202020204" pitchFamily="34" charset="0"/>
              </a:rPr>
              <a:t>LIUHUIQIANG</a:t>
            </a:r>
            <a:endParaRPr lang="zh-CN" altLang="en-US" sz="3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48995" y="5202555"/>
            <a:ext cx="2458720" cy="347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职业：软件工程师</a:t>
            </a:r>
            <a:endParaRPr lang="zh-CN" altLang="en-US" sz="18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健康事业优势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990" y="121031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世界上最好的细胞营养品 </a:t>
            </a:r>
            <a:r>
              <a:rPr lang="en-US" altLang="zh-CN" sz="2800">
                <a:latin typeface="Arial" panose="020B0604020202020204" pitchFamily="34" charset="0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</a:rPr>
              <a:t>收获</a:t>
            </a:r>
            <a:r>
              <a:rPr lang="zh-CN" altLang="en-US" sz="2800" b="1">
                <a:solidFill>
                  <a:srgbClr val="00B050"/>
                </a:solidFill>
                <a:latin typeface="Arial" panose="020B0604020202020204" pitchFamily="34" charset="0"/>
              </a:rPr>
              <a:t>健康</a:t>
            </a:r>
            <a:endParaRPr lang="zh-CN" altLang="en-US" sz="2800">
              <a:latin typeface="Arial" panose="020B0604020202020204" pitchFamily="34" charset="0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公平公正的事业 </a:t>
            </a:r>
            <a:r>
              <a:rPr lang="en-US" altLang="zh-CN" sz="2800">
                <a:latin typeface="Arial" panose="020B0604020202020204" pitchFamily="34" charset="0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</a:rPr>
              <a:t>没有年龄、学历、职业的限制</a:t>
            </a:r>
            <a:endParaRPr lang="zh-CN" altLang="en-US" sz="2800">
              <a:latin typeface="Arial" panose="020B0604020202020204" pitchFamily="34" charset="0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投资小，风险小 </a:t>
            </a:r>
            <a:r>
              <a:rPr lang="en-US" altLang="zh-CN" sz="2800">
                <a:latin typeface="Arial" panose="020B0604020202020204" pitchFamily="34" charset="0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</a:rPr>
              <a:t>不需要大量的投资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时间自由，财富自由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打破朝九晚五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完善的奖励机制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个人价值的实现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价值的延续，事业的传承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健康事业优势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990" y="121031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六大黄金标准：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第一、USANA是按药品的GMP标准来生产的细胞营养保健品；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第二、得到FDA认可并且得到注册有证书；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第三、主动要求按照美国药典USP标准进行生产；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第四、最多产品纳入多国药典手册（医生桌上参考手册）；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第五、更高水准的NSF；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第六、UNPA美国天然产品联盟组织五十大组织成员。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Group 5"/>
          <p:cNvGrpSpPr/>
          <p:nvPr/>
        </p:nvGrpSpPr>
        <p:grpSpPr bwMode="auto">
          <a:xfrm>
            <a:off x="4694215" y="2259670"/>
            <a:ext cx="3462814" cy="3375906"/>
            <a:chOff x="0" y="0"/>
            <a:chExt cx="7716441" cy="7523163"/>
          </a:xfrm>
        </p:grpSpPr>
        <p:sp>
          <p:nvSpPr>
            <p:cNvPr id="30726" name="AutoShape 6"/>
            <p:cNvSpPr/>
            <p:nvPr/>
          </p:nvSpPr>
          <p:spPr bwMode="auto">
            <a:xfrm>
              <a:off x="3855839" y="0"/>
              <a:ext cx="3117690" cy="2341563"/>
            </a:xfrm>
            <a:custGeom>
              <a:avLst/>
              <a:gdLst>
                <a:gd name="T0" fmla="*/ 1558845 w 21600"/>
                <a:gd name="T1" fmla="*/ 1170782 h 21600"/>
                <a:gd name="T2" fmla="*/ 1558845 w 21600"/>
                <a:gd name="T3" fmla="*/ 1170782 h 21600"/>
                <a:gd name="T4" fmla="*/ 1558845 w 21600"/>
                <a:gd name="T5" fmla="*/ 1170782 h 21600"/>
                <a:gd name="T6" fmla="*/ 1558845 w 21600"/>
                <a:gd name="T7" fmla="*/ 11707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6" y="0"/>
                  </a:moveTo>
                  <a:lnTo>
                    <a:pt x="0" y="10"/>
                  </a:lnTo>
                  <a:lnTo>
                    <a:pt x="181" y="11854"/>
                  </a:lnTo>
                  <a:lnTo>
                    <a:pt x="14811" y="21599"/>
                  </a:lnTo>
                  <a:lnTo>
                    <a:pt x="21599" y="1389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7" name="AutoShape 7"/>
            <p:cNvSpPr/>
            <p:nvPr/>
          </p:nvSpPr>
          <p:spPr bwMode="auto">
            <a:xfrm>
              <a:off x="5994092" y="1504950"/>
              <a:ext cx="1719174" cy="3317875"/>
            </a:xfrm>
            <a:custGeom>
              <a:avLst/>
              <a:gdLst>
                <a:gd name="T0" fmla="*/ 859587 w 21600"/>
                <a:gd name="T1" fmla="*/ 1658938 h 21600"/>
                <a:gd name="T2" fmla="*/ 859587 w 21600"/>
                <a:gd name="T3" fmla="*/ 1658938 h 21600"/>
                <a:gd name="T4" fmla="*/ 859587 w 21600"/>
                <a:gd name="T5" fmla="*/ 1658938 h 21600"/>
                <a:gd name="T6" fmla="*/ 859587 w 21600"/>
                <a:gd name="T7" fmla="*/ 16589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2159" y="0"/>
                  </a:moveTo>
                  <a:lnTo>
                    <a:pt x="0" y="5438"/>
                  </a:lnTo>
                  <a:lnTo>
                    <a:pt x="6423" y="20020"/>
                  </a:lnTo>
                  <a:lnTo>
                    <a:pt x="6234" y="20144"/>
                  </a:lnTo>
                  <a:lnTo>
                    <a:pt x="21600" y="21599"/>
                  </a:lnTo>
                  <a:lnTo>
                    <a:pt x="12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8" name="AutoShape 8"/>
            <p:cNvSpPr/>
            <p:nvPr/>
          </p:nvSpPr>
          <p:spPr bwMode="auto">
            <a:xfrm>
              <a:off x="5049578" y="4598988"/>
              <a:ext cx="2666863" cy="2924175"/>
            </a:xfrm>
            <a:custGeom>
              <a:avLst/>
              <a:gdLst>
                <a:gd name="T0" fmla="*/ 1333432 w 21600"/>
                <a:gd name="T1" fmla="*/ 1462088 h 21600"/>
                <a:gd name="T2" fmla="*/ 1333432 w 21600"/>
                <a:gd name="T3" fmla="*/ 1462088 h 21600"/>
                <a:gd name="T4" fmla="*/ 1333432 w 21600"/>
                <a:gd name="T5" fmla="*/ 1462088 h 21600"/>
                <a:gd name="T6" fmla="*/ 1333432 w 21600"/>
                <a:gd name="T7" fmla="*/ 14620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664" y="0"/>
                  </a:moveTo>
                  <a:lnTo>
                    <a:pt x="0" y="13332"/>
                  </a:lnTo>
                  <a:lnTo>
                    <a:pt x="4256" y="21599"/>
                  </a:lnTo>
                  <a:lnTo>
                    <a:pt x="21599" y="1770"/>
                  </a:lnTo>
                  <a:lnTo>
                    <a:pt x="21571" y="1650"/>
                  </a:lnTo>
                  <a:lnTo>
                    <a:pt x="11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9" name="AutoShape 9"/>
            <p:cNvSpPr/>
            <p:nvPr/>
          </p:nvSpPr>
          <p:spPr bwMode="auto">
            <a:xfrm>
              <a:off x="2128728" y="6403975"/>
              <a:ext cx="3446286" cy="1119188"/>
            </a:xfrm>
            <a:custGeom>
              <a:avLst/>
              <a:gdLst>
                <a:gd name="T0" fmla="*/ 1723143 w 21600"/>
                <a:gd name="T1" fmla="*/ 559594 h 21600"/>
                <a:gd name="T2" fmla="*/ 1723143 w 21600"/>
                <a:gd name="T3" fmla="*/ 559594 h 21600"/>
                <a:gd name="T4" fmla="*/ 1723143 w 21600"/>
                <a:gd name="T5" fmla="*/ 559594 h 21600"/>
                <a:gd name="T6" fmla="*/ 1723143 w 21600"/>
                <a:gd name="T7" fmla="*/ 5595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306" y="0"/>
                  </a:moveTo>
                  <a:lnTo>
                    <a:pt x="18276" y="122"/>
                  </a:lnTo>
                  <a:lnTo>
                    <a:pt x="3798" y="122"/>
                  </a:lnTo>
                  <a:lnTo>
                    <a:pt x="0" y="21316"/>
                  </a:lnTo>
                  <a:lnTo>
                    <a:pt x="74" y="21600"/>
                  </a:lnTo>
                  <a:lnTo>
                    <a:pt x="21597" y="21600"/>
                  </a:lnTo>
                  <a:lnTo>
                    <a:pt x="21600" y="21592"/>
                  </a:lnTo>
                  <a:lnTo>
                    <a:pt x="183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0" name="AutoShape 10"/>
            <p:cNvSpPr/>
            <p:nvPr/>
          </p:nvSpPr>
          <p:spPr bwMode="auto">
            <a:xfrm>
              <a:off x="0" y="4597400"/>
              <a:ext cx="2735122" cy="2911475"/>
            </a:xfrm>
            <a:custGeom>
              <a:avLst/>
              <a:gdLst>
                <a:gd name="T0" fmla="*/ 1367561 w 21600"/>
                <a:gd name="T1" fmla="*/ 1455738 h 21600"/>
                <a:gd name="T2" fmla="*/ 1367561 w 21600"/>
                <a:gd name="T3" fmla="*/ 1455738 h 21600"/>
                <a:gd name="T4" fmla="*/ 1367561 w 21600"/>
                <a:gd name="T5" fmla="*/ 1455738 h 21600"/>
                <a:gd name="T6" fmla="*/ 1367561 w 21600"/>
                <a:gd name="T7" fmla="*/ 14557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941" y="0"/>
                  </a:moveTo>
                  <a:lnTo>
                    <a:pt x="3" y="1781"/>
                  </a:lnTo>
                  <a:lnTo>
                    <a:pt x="0" y="1790"/>
                  </a:lnTo>
                  <a:lnTo>
                    <a:pt x="16814" y="21599"/>
                  </a:lnTo>
                  <a:lnTo>
                    <a:pt x="21600" y="13449"/>
                  </a:lnTo>
                  <a:lnTo>
                    <a:pt x="21358" y="13449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1" name="AutoShape 11"/>
            <p:cNvSpPr/>
            <p:nvPr/>
          </p:nvSpPr>
          <p:spPr bwMode="auto">
            <a:xfrm>
              <a:off x="0" y="1477963"/>
              <a:ext cx="1776321" cy="3359150"/>
            </a:xfrm>
            <a:custGeom>
              <a:avLst/>
              <a:gdLst>
                <a:gd name="T0" fmla="*/ 888161 w 21600"/>
                <a:gd name="T1" fmla="*/ 1679575 h 21600"/>
                <a:gd name="T2" fmla="*/ 888161 w 21600"/>
                <a:gd name="T3" fmla="*/ 1679575 h 21600"/>
                <a:gd name="T4" fmla="*/ 888161 w 21600"/>
                <a:gd name="T5" fmla="*/ 1679575 h 21600"/>
                <a:gd name="T6" fmla="*/ 888161 w 21600"/>
                <a:gd name="T7" fmla="*/ 16795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445" y="0"/>
                  </a:moveTo>
                  <a:lnTo>
                    <a:pt x="0" y="21600"/>
                  </a:lnTo>
                  <a:lnTo>
                    <a:pt x="15312" y="20056"/>
                  </a:lnTo>
                  <a:lnTo>
                    <a:pt x="15143" y="19943"/>
                  </a:lnTo>
                  <a:lnTo>
                    <a:pt x="21484" y="5269"/>
                  </a:lnTo>
                  <a:lnTo>
                    <a:pt x="21599" y="5238"/>
                  </a:lnTo>
                  <a:lnTo>
                    <a:pt x="9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2" name="AutoShape 12"/>
            <p:cNvSpPr/>
            <p:nvPr/>
          </p:nvSpPr>
          <p:spPr bwMode="auto">
            <a:xfrm>
              <a:off x="769897" y="1588"/>
              <a:ext cx="3122453" cy="2292350"/>
            </a:xfrm>
            <a:custGeom>
              <a:avLst/>
              <a:gdLst>
                <a:gd name="T0" fmla="*/ 1561227 w 21600"/>
                <a:gd name="T1" fmla="*/ 1146175 h 21600"/>
                <a:gd name="T2" fmla="*/ 1561227 w 21600"/>
                <a:gd name="T3" fmla="*/ 1146175 h 21600"/>
                <a:gd name="T4" fmla="*/ 1561227 w 21600"/>
                <a:gd name="T5" fmla="*/ 1146175 h 21600"/>
                <a:gd name="T6" fmla="*/ 1561227 w 21600"/>
                <a:gd name="T7" fmla="*/ 11461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41" y="0"/>
                  </a:moveTo>
                  <a:lnTo>
                    <a:pt x="0" y="13938"/>
                  </a:lnTo>
                  <a:lnTo>
                    <a:pt x="6966" y="21599"/>
                  </a:lnTo>
                  <a:lnTo>
                    <a:pt x="21599" y="12067"/>
                  </a:lnTo>
                  <a:lnTo>
                    <a:pt x="21523" y="12033"/>
                  </a:lnTo>
                  <a:lnTo>
                    <a:pt x="21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749" name="AutoShape 29"/>
          <p:cNvSpPr/>
          <p:nvPr/>
        </p:nvSpPr>
        <p:spPr bwMode="auto">
          <a:xfrm>
            <a:off x="7265739" y="4818638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0" name="AutoShape 30"/>
          <p:cNvSpPr/>
          <p:nvPr/>
        </p:nvSpPr>
        <p:spPr bwMode="auto">
          <a:xfrm>
            <a:off x="5633368" y="2651128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1" name="AutoShape 31"/>
          <p:cNvSpPr/>
          <p:nvPr/>
        </p:nvSpPr>
        <p:spPr bwMode="auto">
          <a:xfrm>
            <a:off x="6936602" y="2650845"/>
            <a:ext cx="330659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2" name="AutoShape 32"/>
          <p:cNvSpPr/>
          <p:nvPr/>
        </p:nvSpPr>
        <p:spPr bwMode="auto">
          <a:xfrm>
            <a:off x="5256543" y="4746646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3" name="AutoShape 33"/>
          <p:cNvSpPr/>
          <p:nvPr/>
        </p:nvSpPr>
        <p:spPr bwMode="auto">
          <a:xfrm>
            <a:off x="6208391" y="5263982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4" name="AutoShape 34"/>
          <p:cNvSpPr/>
          <p:nvPr/>
        </p:nvSpPr>
        <p:spPr bwMode="auto">
          <a:xfrm>
            <a:off x="7560403" y="3531997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5" name="AutoShape 35"/>
          <p:cNvSpPr/>
          <p:nvPr/>
        </p:nvSpPr>
        <p:spPr bwMode="auto">
          <a:xfrm>
            <a:off x="4906630" y="3511906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6" name="AutoShape 36"/>
          <p:cNvSpPr/>
          <p:nvPr/>
        </p:nvSpPr>
        <p:spPr bwMode="auto">
          <a:xfrm>
            <a:off x="2251238" y="2702418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7" name="AutoShape 37"/>
          <p:cNvSpPr/>
          <p:nvPr/>
        </p:nvSpPr>
        <p:spPr bwMode="auto">
          <a:xfrm>
            <a:off x="2700733" y="2402732"/>
            <a:ext cx="1391198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8" name="AutoShape 38"/>
          <p:cNvSpPr/>
          <p:nvPr/>
        </p:nvSpPr>
        <p:spPr bwMode="auto">
          <a:xfrm>
            <a:off x="4202429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59" name="AutoShape 39"/>
          <p:cNvSpPr/>
          <p:nvPr/>
        </p:nvSpPr>
        <p:spPr bwMode="auto">
          <a:xfrm>
            <a:off x="8773510" y="2702418"/>
            <a:ext cx="1789519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0" name="AutoShape 40"/>
          <p:cNvSpPr/>
          <p:nvPr/>
        </p:nvSpPr>
        <p:spPr bwMode="auto">
          <a:xfrm>
            <a:off x="8766814" y="2402732"/>
            <a:ext cx="1429865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1" name="AutoShape 41"/>
          <p:cNvSpPr/>
          <p:nvPr/>
        </p:nvSpPr>
        <p:spPr bwMode="auto">
          <a:xfrm>
            <a:off x="8480521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2" name="AutoShape 42"/>
          <p:cNvSpPr/>
          <p:nvPr/>
        </p:nvSpPr>
        <p:spPr bwMode="auto">
          <a:xfrm>
            <a:off x="2252912" y="3943856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3" name="AutoShape 43"/>
          <p:cNvSpPr/>
          <p:nvPr/>
        </p:nvSpPr>
        <p:spPr bwMode="auto">
          <a:xfrm>
            <a:off x="2704577" y="3644170"/>
            <a:ext cx="1394049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4" name="AutoShape 44"/>
          <p:cNvSpPr/>
          <p:nvPr/>
        </p:nvSpPr>
        <p:spPr bwMode="auto">
          <a:xfrm>
            <a:off x="4204103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5" name="AutoShape 45"/>
          <p:cNvSpPr/>
          <p:nvPr/>
        </p:nvSpPr>
        <p:spPr bwMode="auto">
          <a:xfrm>
            <a:off x="8745049" y="3943856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6" name="AutoShape 46"/>
          <p:cNvSpPr/>
          <p:nvPr/>
        </p:nvSpPr>
        <p:spPr bwMode="auto">
          <a:xfrm>
            <a:off x="8737515" y="3644170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7" name="AutoShape 47"/>
          <p:cNvSpPr/>
          <p:nvPr/>
        </p:nvSpPr>
        <p:spPr bwMode="auto">
          <a:xfrm>
            <a:off x="8451222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8" name="AutoShape 48"/>
          <p:cNvSpPr/>
          <p:nvPr/>
        </p:nvSpPr>
        <p:spPr bwMode="auto">
          <a:xfrm>
            <a:off x="2252912" y="5175247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9" name="AutoShape 49"/>
          <p:cNvSpPr/>
          <p:nvPr/>
        </p:nvSpPr>
        <p:spPr bwMode="auto">
          <a:xfrm>
            <a:off x="2702444" y="4876399"/>
            <a:ext cx="1389486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0" name="AutoShape 50"/>
          <p:cNvSpPr/>
          <p:nvPr/>
        </p:nvSpPr>
        <p:spPr bwMode="auto">
          <a:xfrm>
            <a:off x="4204103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71" name="AutoShape 51"/>
          <p:cNvSpPr/>
          <p:nvPr/>
        </p:nvSpPr>
        <p:spPr bwMode="auto">
          <a:xfrm>
            <a:off x="8745049" y="5175247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2" name="AutoShape 52"/>
          <p:cNvSpPr/>
          <p:nvPr/>
        </p:nvSpPr>
        <p:spPr bwMode="auto">
          <a:xfrm>
            <a:off x="8737515" y="4876399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3" name="AutoShape 53"/>
          <p:cNvSpPr/>
          <p:nvPr/>
        </p:nvSpPr>
        <p:spPr bwMode="auto">
          <a:xfrm>
            <a:off x="8451222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健康事业优势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4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8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4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6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8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4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6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2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4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9" grpId="0" autoUpdateAnimBg="0"/>
      <p:bldP spid="30750" grpId="0" autoUpdateAnimBg="0"/>
      <p:bldP spid="30751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9" grpId="0" autoUpdateAnimBg="0"/>
      <p:bldP spid="30760" grpId="0" autoUpdateAnimBg="0"/>
      <p:bldP spid="30762" grpId="0" autoUpdateAnimBg="0"/>
      <p:bldP spid="30763" grpId="0" autoUpdateAnimBg="0"/>
      <p:bldP spid="30765" grpId="0" autoUpdateAnimBg="0"/>
      <p:bldP spid="30766" grpId="0" autoUpdateAnimBg="0"/>
      <p:bldP spid="30768" grpId="0" autoUpdateAnimBg="0"/>
      <p:bldP spid="30769" grpId="0" autoUpdateAnimBg="0"/>
      <p:bldP spid="30771" grpId="0" autoUpdateAnimBg="0"/>
      <p:bldP spid="3077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814622" y="3457298"/>
            <a:ext cx="5516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对健康未来计划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821" y="1445953"/>
            <a:ext cx="4011895" cy="2450259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" y="3946416"/>
            <a:ext cx="4011895" cy="18090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9658" y="5909406"/>
            <a:ext cx="1123616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2800" y="5971634"/>
            <a:ext cx="11233150" cy="55399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691" y="4369404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8819" y="1445953"/>
            <a:ext cx="4011895" cy="2450259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48819" y="3946416"/>
            <a:ext cx="4011895" cy="1809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5693" y="4406338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22818" y="1445953"/>
            <a:ext cx="4011895" cy="2450259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22818" y="3946416"/>
            <a:ext cx="4011895" cy="1809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89693" y="4406338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824035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对健康未来计划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ferris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5796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</a:t>
            </a:r>
            <a:endParaRPr lang="zh-CN" altLang="en-US" sz="72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6" y="3595097"/>
            <a:ext cx="3852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2" y="1799771"/>
            <a:ext cx="12858397" cy="3633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253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13427" y="22514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02815" y="41076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7091961" y="2155752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接触健康前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091961" y="3025268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接触健康后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091961" y="3894784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健康事业优势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091961" y="4764300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对健康未来的计划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/>
      <p:bldP spid="19" grpId="0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338622" y="345729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接触健康前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3102230" y="1934344"/>
            <a:ext cx="2362794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初中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3102230" y="3354817"/>
            <a:ext cx="2362794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高中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102230" y="4792069"/>
            <a:ext cx="2362794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495945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7388243" y="1934344"/>
            <a:ext cx="2362794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实习</a:t>
            </a:r>
            <a:endParaRPr lang="zh-CN" altLang="en-US" sz="1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7388243" y="3354817"/>
            <a:ext cx="2362794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第一份工作</a:t>
            </a:r>
            <a:endParaRPr lang="zh-CN" altLang="en-US" sz="1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497226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/>
          <p:nvPr/>
        </p:nvSpPr>
        <p:spPr>
          <a:xfrm>
            <a:off x="7388243" y="4804881"/>
            <a:ext cx="2362794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涨薪</a:t>
            </a:r>
            <a:endParaRPr lang="zh-CN" altLang="en-US" sz="1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64706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64706" y="3075388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64706" y="4500479"/>
            <a:ext cx="1431664" cy="127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1950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075388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500479"/>
            <a:ext cx="1431664" cy="12768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3200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1" grpId="0" bldLvl="0" animBg="1"/>
      <p:bldP spid="73" grpId="0" bldLvl="0" animBg="1"/>
      <p:bldP spid="46" grpId="0" bldLvl="0" animBg="1"/>
      <p:bldP spid="63" grpId="0" bldLvl="0" animBg="1"/>
      <p:bldP spid="65" grpId="0" bldLvl="0" animBg="1"/>
      <p:bldP spid="74" grpId="0"/>
      <p:bldP spid="75" grpId="0" bldLvl="0" animBg="1"/>
      <p:bldP spid="78" grpId="0"/>
      <p:bldP spid="79" grpId="0" bldLvl="0" animBg="1"/>
      <p:bldP spid="80" grpId="0"/>
      <p:bldP spid="81" grpId="0" bldLvl="0" animBg="1"/>
      <p:bldP spid="84" grpId="0" bldLvl="0" animBg="1"/>
      <p:bldP spid="87" grpId="0"/>
      <p:bldP spid="90" grpId="0" bldLvl="0" animBg="1"/>
      <p:bldP spid="91" grpId="0"/>
      <p:bldP spid="92" grpId="0" bldLvl="0" animBg="1"/>
      <p:bldP spid="93" grpId="0"/>
      <p:bldP spid="68" grpId="0" bldLvl="0" animBg="1"/>
      <p:bldP spid="70" grpId="0" bldLvl="0" animBg="1"/>
      <p:bldP spid="72" grpId="0" bldLvl="0" animBg="1"/>
      <p:bldP spid="45" grpId="0" bldLvl="0" animBg="1"/>
      <p:bldP spid="48" grpId="0" bldLvl="0" animBg="1"/>
      <p:bldP spid="6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104900"/>
            <a:ext cx="114179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/>
              <a:t>我来自江西赣州一个普通的农村家庭，小时候是个留守儿童，跟爷爷奶奶们生活在一起（割过水稻、鱼草，劈过材，放过牛）。很长一段时间只有过年时候才能见到父母，甚至过年时候都不回来。我做为一个孩子的角色来讲，听到他们最多的解释是要挣钱供我兄弟二人读书，挣生活费，是为了让以后的生活过的很好。可以说在我的成长历程当中一直都是被这样一种“家庭经济条件不好，需要努力打拼挣钱”一直所笼罩着的。所以我一直觉得我应该还算是个“听话懂事，勤俭节约的孩子”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97230" y="629285"/>
            <a:ext cx="114642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>
                <a:latin typeface="+mj-ea"/>
                <a:ea typeface="+mj-ea"/>
                <a:cs typeface="+mj-ea"/>
              </a:rPr>
              <a:t>大学实习是在上海一家台资企业，世界</a:t>
            </a:r>
            <a:r>
              <a:rPr lang="en-US" altLang="zh-CN" sz="2400">
                <a:latin typeface="+mj-ea"/>
                <a:ea typeface="+mj-ea"/>
                <a:cs typeface="+mj-ea"/>
              </a:rPr>
              <a:t>500</a:t>
            </a:r>
            <a:r>
              <a:rPr lang="zh-CN" altLang="en-US" sz="2400">
                <a:latin typeface="+mj-ea"/>
                <a:ea typeface="+mj-ea"/>
                <a:cs typeface="+mj-ea"/>
              </a:rPr>
              <a:t>强的公司，主要负责苹果手机、电脑的生产和维修，我相对还算幸运的。毕业后回到南昌。</a:t>
            </a:r>
            <a:r>
              <a:rPr lang="en-US" altLang="zh-CN" sz="2400">
                <a:latin typeface="+mj-ea"/>
                <a:ea typeface="+mj-ea"/>
                <a:cs typeface="+mj-ea"/>
              </a:rPr>
              <a:t>18</a:t>
            </a:r>
            <a:r>
              <a:rPr lang="zh-CN" altLang="en-US" sz="2400">
                <a:latin typeface="+mj-ea"/>
                <a:ea typeface="+mj-ea"/>
                <a:cs typeface="+mj-ea"/>
              </a:rPr>
              <a:t>年来到深圳，促使我来到深圳的原因有两个，一个是自己内心还是不甘心以后的生活就这样了</a:t>
            </a:r>
            <a:r>
              <a:rPr lang="en-US" altLang="zh-CN" sz="2400">
                <a:latin typeface="+mj-ea"/>
                <a:ea typeface="+mj-ea"/>
                <a:cs typeface="+mj-ea"/>
              </a:rPr>
              <a:t>;</a:t>
            </a:r>
            <a:r>
              <a:rPr lang="zh-CN" altLang="en-US" sz="2400">
                <a:latin typeface="+mj-ea"/>
                <a:ea typeface="+mj-ea"/>
                <a:cs typeface="+mj-ea"/>
              </a:rPr>
              <a:t>另个就是我一个很要好的朋友的建议，我还记得那时候还是夏天，天气很热。我买了一个西瓜到他家去，然后他请我喝他自家酿的米酒（想想其实我还是蛮赚的哈</a:t>
            </a:r>
            <a:r>
              <a:rPr lang="en-US" altLang="zh-CN" sz="2400">
                <a:latin typeface="+mj-ea"/>
                <a:ea typeface="+mj-ea"/>
                <a:cs typeface="+mj-ea"/>
              </a:rPr>
              <a:t>~haha</a:t>
            </a:r>
            <a:r>
              <a:rPr lang="zh-CN" altLang="en-US" sz="2400">
                <a:latin typeface="+mj-ea"/>
                <a:ea typeface="+mj-ea"/>
                <a:cs typeface="+mj-ea"/>
              </a:rPr>
              <a:t>）。他说人还是要有梦想的，沿海等一线城市还是有很多发展机会的，我想我现在遇到</a:t>
            </a:r>
            <a:r>
              <a:rPr lang="en-US" altLang="zh-CN" sz="2400">
                <a:latin typeface="+mj-ea"/>
                <a:ea typeface="+mj-ea"/>
                <a:cs typeface="+mj-ea"/>
              </a:rPr>
              <a:t>XX</a:t>
            </a:r>
            <a:r>
              <a:rPr lang="zh-CN" altLang="en-US" sz="2400">
                <a:latin typeface="+mj-ea"/>
                <a:ea typeface="+mj-ea"/>
                <a:cs typeface="+mj-ea"/>
              </a:rPr>
              <a:t>，遇到这个大家庭就是我的机会（大家同意还是不同意啊）。在这里我看到了一个努力、积极向上的团队，大家一起学习一起进步，朝着一个共同的目标在奋斗。在这里大家互帮互助，这是在很多传统行业都很缺少的。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338622" y="345729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接触健康后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40835" y="2344933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/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/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/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/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 userDrawn="1"/>
          </p:nvSpPr>
          <p:spPr>
            <a:xfrm rot="18920653">
              <a:off x="6614389" y="1959675"/>
              <a:ext cx="1084827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3328205">
              <a:off x="6381839" y="5171931"/>
              <a:ext cx="1276620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 rot="18872992">
              <a:off x="9524091" y="5259067"/>
              <a:ext cx="1436559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924671" y="2712385"/>
            <a:ext cx="3609160" cy="572731"/>
            <a:chOff x="8633669" y="2306010"/>
            <a:chExt cx="2990246" cy="625370"/>
          </a:xfrm>
        </p:grpSpPr>
        <p:sp>
          <p:nvSpPr>
            <p:cNvPr id="3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0"/>
          <p:cNvGrpSpPr/>
          <p:nvPr/>
        </p:nvGrpSpPr>
        <p:grpSpPr>
          <a:xfrm>
            <a:off x="6924671" y="3535890"/>
            <a:ext cx="3609160" cy="572731"/>
            <a:chOff x="8633669" y="2306010"/>
            <a:chExt cx="2990246" cy="625370"/>
          </a:xfrm>
        </p:grpSpPr>
        <p:sp>
          <p:nvSpPr>
            <p:cNvPr id="34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0"/>
          <p:cNvGrpSpPr/>
          <p:nvPr/>
        </p:nvGrpSpPr>
        <p:grpSpPr>
          <a:xfrm>
            <a:off x="6924671" y="4359397"/>
            <a:ext cx="3609160" cy="572731"/>
            <a:chOff x="8633669" y="2306010"/>
            <a:chExt cx="2990246" cy="625370"/>
          </a:xfrm>
        </p:grpSpPr>
        <p:sp>
          <p:nvSpPr>
            <p:cNvPr id="37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0"/>
          <p:cNvGrpSpPr/>
          <p:nvPr/>
        </p:nvGrpSpPr>
        <p:grpSpPr>
          <a:xfrm>
            <a:off x="6924671" y="5182902"/>
            <a:ext cx="3609160" cy="572731"/>
            <a:chOff x="8633669" y="2306010"/>
            <a:chExt cx="2990246" cy="625370"/>
          </a:xfrm>
        </p:grpSpPr>
        <p:sp>
          <p:nvSpPr>
            <p:cNvPr id="4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接触健康后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622" y="3457298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健康事业优势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刘辉镪">
  <a:themeElements>
    <a:clrScheme name="自定义 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3636"/>
      </a:accent1>
      <a:accent2>
        <a:srgbClr val="7F7F7F"/>
      </a:accent2>
      <a:accent3>
        <a:srgbClr val="363636"/>
      </a:accent3>
      <a:accent4>
        <a:srgbClr val="7F7F7F"/>
      </a:accent4>
      <a:accent5>
        <a:srgbClr val="363636"/>
      </a:accent5>
      <a:accent6>
        <a:srgbClr val="7F7F7F"/>
      </a:accent6>
      <a:hlink>
        <a:srgbClr val="363636"/>
      </a:hlink>
      <a:folHlink>
        <a:srgbClr val="7F7F7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2913</Words>
  <Application>WPS 演示</Application>
  <PresentationFormat>自定义</PresentationFormat>
  <Paragraphs>184</Paragraphs>
  <Slides>15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</vt:lpstr>
      <vt:lpstr>微软雅黑</vt:lpstr>
      <vt:lpstr>Times New Roman</vt:lpstr>
      <vt:lpstr>Lato</vt:lpstr>
      <vt:lpstr>MS PGothic</vt:lpstr>
      <vt:lpstr>Gill Sans</vt:lpstr>
      <vt:lpstr>Arial Unicode MS</vt:lpstr>
      <vt:lpstr>Calibri Light</vt:lpstr>
      <vt:lpstr>Segoe Print</vt:lpstr>
      <vt:lpstr>Gill Sans MT</vt:lpstr>
      <vt:lpstr>刘辉镪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>80003904</cp:lastModifiedBy>
  <cp:revision>45</cp:revision>
  <dcterms:created xsi:type="dcterms:W3CDTF">2016-12-18T14:19:00Z</dcterms:created>
  <dcterms:modified xsi:type="dcterms:W3CDTF">2019-12-04T12:41:19Z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2052-10.8.2.7090</vt:lpwstr>
  </property>
</Properties>
</file>