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5" r:id="rId2"/>
  </p:sldMasterIdLst>
  <p:notesMasterIdLst>
    <p:notesMasterId r:id="rId52"/>
  </p:notesMasterIdLst>
  <p:sldIdLst>
    <p:sldId id="473" r:id="rId3"/>
    <p:sldId id="474" r:id="rId4"/>
    <p:sldId id="504" r:id="rId5"/>
    <p:sldId id="522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20" r:id="rId14"/>
    <p:sldId id="531" r:id="rId15"/>
    <p:sldId id="478" r:id="rId16"/>
    <p:sldId id="479" r:id="rId17"/>
    <p:sldId id="480" r:id="rId18"/>
    <p:sldId id="532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21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530" r:id="rId50"/>
    <p:sldId id="308" r:id="rId51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0060"/>
    <a:srgbClr val="9C41A2"/>
    <a:srgbClr val="990099"/>
    <a:srgbClr val="00CC66"/>
    <a:srgbClr val="00CC00"/>
    <a:srgbClr val="FF9900"/>
    <a:srgbClr val="CC0099"/>
    <a:srgbClr val="CC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558" autoAdjust="0"/>
  </p:normalViewPr>
  <p:slideViewPr>
    <p:cSldViewPr showGuides="1">
      <p:cViewPr varScale="1">
        <p:scale>
          <a:sx n="94" d="100"/>
          <a:sy n="94" d="100"/>
        </p:scale>
        <p:origin x="-522" y="-10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36B0F-8AD6-42D1-B76C-E22FF17C13B0}" type="doc">
      <dgm:prSet loTypeId="urn:microsoft.com/office/officeart/2005/8/layout/radial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F096EFB-3A23-44EF-B2FE-30AF3C3D0E44}">
      <dgm:prSet phldrT="[文本]"/>
      <dgm:spPr/>
      <dgm:t>
        <a:bodyPr/>
        <a:lstStyle/>
        <a:p>
          <a:r>
            <a:rPr lang="zh-CN" altLang="en-US" dirty="0" smtClean="0"/>
            <a:t>分析方法</a:t>
          </a:r>
          <a:endParaRPr lang="zh-CN" altLang="en-US" dirty="0"/>
        </a:p>
      </dgm:t>
    </dgm:pt>
    <dgm:pt modelId="{B7C2332E-793C-429D-8E1D-B4863C19E74D}" type="parTrans" cxnId="{AE7D6648-ADED-47DB-B4DC-E9670750293B}">
      <dgm:prSet/>
      <dgm:spPr/>
      <dgm:t>
        <a:bodyPr/>
        <a:lstStyle/>
        <a:p>
          <a:endParaRPr lang="zh-CN" altLang="en-US"/>
        </a:p>
      </dgm:t>
    </dgm:pt>
    <dgm:pt modelId="{9593A92D-295D-4A07-9623-9D2BC6C6F232}" type="sibTrans" cxnId="{AE7D6648-ADED-47DB-B4DC-E9670750293B}">
      <dgm:prSet/>
      <dgm:spPr/>
      <dgm:t>
        <a:bodyPr/>
        <a:lstStyle/>
        <a:p>
          <a:endParaRPr lang="zh-CN" altLang="en-US"/>
        </a:p>
      </dgm:t>
    </dgm:pt>
    <dgm:pt modelId="{85393AA4-3DED-4AE6-B633-DE78E8269825}">
      <dgm:prSet phldrT="[文本]"/>
      <dgm:spPr/>
      <dgm:t>
        <a:bodyPr/>
        <a:lstStyle/>
        <a:p>
          <a:r>
            <a:rPr lang="zh-CN" altLang="en-US" dirty="0" smtClean="0"/>
            <a:t>上卷</a:t>
          </a:r>
          <a:endParaRPr lang="zh-CN" altLang="en-US" dirty="0"/>
        </a:p>
      </dgm:t>
    </dgm:pt>
    <dgm:pt modelId="{1DAA08ED-49A3-4F91-9B25-0BB742A38083}" type="parTrans" cxnId="{43B3FDB2-5A80-4B75-8D87-BA582EB06D6B}">
      <dgm:prSet/>
      <dgm:spPr/>
      <dgm:t>
        <a:bodyPr/>
        <a:lstStyle/>
        <a:p>
          <a:endParaRPr lang="zh-CN" altLang="en-US"/>
        </a:p>
      </dgm:t>
    </dgm:pt>
    <dgm:pt modelId="{46288884-0685-4CF6-B9FD-DB57BCD0670D}" type="sibTrans" cxnId="{43B3FDB2-5A80-4B75-8D87-BA582EB06D6B}">
      <dgm:prSet/>
      <dgm:spPr/>
      <dgm:t>
        <a:bodyPr/>
        <a:lstStyle/>
        <a:p>
          <a:endParaRPr lang="zh-CN" altLang="en-US"/>
        </a:p>
      </dgm:t>
    </dgm:pt>
    <dgm:pt modelId="{1C231EE0-A284-46CB-8B19-9BA42852CC58}">
      <dgm:prSet phldrT="[文本]"/>
      <dgm:spPr/>
      <dgm:t>
        <a:bodyPr/>
        <a:lstStyle/>
        <a:p>
          <a:r>
            <a:rPr lang="zh-CN" altLang="en-US" dirty="0" smtClean="0"/>
            <a:t>下钻</a:t>
          </a:r>
          <a:endParaRPr lang="zh-CN" altLang="en-US" dirty="0"/>
        </a:p>
      </dgm:t>
    </dgm:pt>
    <dgm:pt modelId="{5D261F64-54F6-4C12-B921-BB961D519A26}" type="parTrans" cxnId="{5DE89314-AECE-4F6D-B853-3329895949BC}">
      <dgm:prSet/>
      <dgm:spPr/>
      <dgm:t>
        <a:bodyPr/>
        <a:lstStyle/>
        <a:p>
          <a:endParaRPr lang="zh-CN" altLang="en-US"/>
        </a:p>
      </dgm:t>
    </dgm:pt>
    <dgm:pt modelId="{DE6F498C-EB6C-47FC-8BD2-F63B172CEB12}" type="sibTrans" cxnId="{5DE89314-AECE-4F6D-B853-3329895949BC}">
      <dgm:prSet/>
      <dgm:spPr/>
      <dgm:t>
        <a:bodyPr/>
        <a:lstStyle/>
        <a:p>
          <a:endParaRPr lang="zh-CN" altLang="en-US"/>
        </a:p>
      </dgm:t>
    </dgm:pt>
    <dgm:pt modelId="{CA446CC7-D7B2-43CD-856F-1112004283D2}">
      <dgm:prSet phldrT="[文本]"/>
      <dgm:spPr/>
      <dgm:t>
        <a:bodyPr/>
        <a:lstStyle/>
        <a:p>
          <a:r>
            <a:rPr lang="zh-CN" altLang="en-US" dirty="0" smtClean="0"/>
            <a:t>切片</a:t>
          </a:r>
          <a:endParaRPr lang="zh-CN" altLang="en-US" dirty="0"/>
        </a:p>
      </dgm:t>
    </dgm:pt>
    <dgm:pt modelId="{11D9D045-A8AF-4ABE-A6FC-699C7C6E7D08}" type="parTrans" cxnId="{73346258-FC8D-4675-9CD0-BA18D194EC8A}">
      <dgm:prSet/>
      <dgm:spPr/>
      <dgm:t>
        <a:bodyPr/>
        <a:lstStyle/>
        <a:p>
          <a:endParaRPr lang="zh-CN" altLang="en-US"/>
        </a:p>
      </dgm:t>
    </dgm:pt>
    <dgm:pt modelId="{65219ADE-3C57-4F1C-A49B-A1FB9BA4F81B}" type="sibTrans" cxnId="{73346258-FC8D-4675-9CD0-BA18D194EC8A}">
      <dgm:prSet/>
      <dgm:spPr/>
      <dgm:t>
        <a:bodyPr/>
        <a:lstStyle/>
        <a:p>
          <a:endParaRPr lang="zh-CN" altLang="en-US"/>
        </a:p>
      </dgm:t>
    </dgm:pt>
    <dgm:pt modelId="{FB1BD76E-DBD2-4785-BAC7-7DE17361A18C}">
      <dgm:prSet phldrT="[文本]"/>
      <dgm:spPr/>
      <dgm:t>
        <a:bodyPr/>
        <a:lstStyle/>
        <a:p>
          <a:r>
            <a:rPr lang="zh-CN" altLang="en-US" dirty="0" smtClean="0"/>
            <a:t>切块</a:t>
          </a:r>
          <a:endParaRPr lang="zh-CN" altLang="en-US" dirty="0"/>
        </a:p>
      </dgm:t>
    </dgm:pt>
    <dgm:pt modelId="{DA0839EE-53D0-4F3C-ABD0-4A84220EC3D2}" type="parTrans" cxnId="{7DE1B41B-AFDE-43C6-90B7-462B43461EFB}">
      <dgm:prSet/>
      <dgm:spPr/>
      <dgm:t>
        <a:bodyPr/>
        <a:lstStyle/>
        <a:p>
          <a:endParaRPr lang="zh-CN" altLang="en-US"/>
        </a:p>
      </dgm:t>
    </dgm:pt>
    <dgm:pt modelId="{03D39871-802E-4D39-A25E-C6DB965F0004}" type="sibTrans" cxnId="{7DE1B41B-AFDE-43C6-90B7-462B43461EFB}">
      <dgm:prSet/>
      <dgm:spPr/>
      <dgm:t>
        <a:bodyPr/>
        <a:lstStyle/>
        <a:p>
          <a:endParaRPr lang="zh-CN" altLang="en-US"/>
        </a:p>
      </dgm:t>
    </dgm:pt>
    <dgm:pt modelId="{A3CB352F-FA33-4C19-BAAB-5C1AC6614431}">
      <dgm:prSet phldrT="[文本]"/>
      <dgm:spPr/>
      <dgm:t>
        <a:bodyPr/>
        <a:lstStyle/>
        <a:p>
          <a:r>
            <a:rPr lang="zh-CN" altLang="en-US" dirty="0" smtClean="0"/>
            <a:t>旋转</a:t>
          </a:r>
          <a:endParaRPr lang="zh-CN" altLang="en-US" dirty="0"/>
        </a:p>
      </dgm:t>
    </dgm:pt>
    <dgm:pt modelId="{FCAAFAF9-52CB-460E-9633-9C096393C65B}" type="parTrans" cxnId="{A4AB5C2B-B774-4FF6-988A-449705EAB402}">
      <dgm:prSet/>
      <dgm:spPr/>
      <dgm:t>
        <a:bodyPr/>
        <a:lstStyle/>
        <a:p>
          <a:endParaRPr lang="zh-CN" altLang="en-US"/>
        </a:p>
      </dgm:t>
    </dgm:pt>
    <dgm:pt modelId="{6414F7FC-FB05-4DD0-974B-6DFD20194660}" type="sibTrans" cxnId="{A4AB5C2B-B774-4FF6-988A-449705EAB402}">
      <dgm:prSet/>
      <dgm:spPr/>
      <dgm:t>
        <a:bodyPr/>
        <a:lstStyle/>
        <a:p>
          <a:endParaRPr lang="zh-CN" altLang="en-US"/>
        </a:p>
      </dgm:t>
    </dgm:pt>
    <dgm:pt modelId="{6766187F-4288-41F3-8663-F634DDFB118D}" type="pres">
      <dgm:prSet presAssocID="{9F736B0F-8AD6-42D1-B76C-E22FF17C13B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6F4B8A-A456-4A07-8746-DA5CF96EEA40}" type="pres">
      <dgm:prSet presAssocID="{9F736B0F-8AD6-42D1-B76C-E22FF17C13B0}" presName="radial" presStyleCnt="0">
        <dgm:presLayoutVars>
          <dgm:animLvl val="ctr"/>
        </dgm:presLayoutVars>
      </dgm:prSet>
      <dgm:spPr/>
    </dgm:pt>
    <dgm:pt modelId="{C70BDD4A-08F8-43EE-AA6D-2F27421EB6D3}" type="pres">
      <dgm:prSet presAssocID="{3F096EFB-3A23-44EF-B2FE-30AF3C3D0E44}" presName="centerShape" presStyleLbl="vennNode1" presStyleIdx="0" presStyleCnt="6" custScaleX="78814" custScaleY="82616"/>
      <dgm:spPr/>
      <dgm:t>
        <a:bodyPr/>
        <a:lstStyle/>
        <a:p>
          <a:endParaRPr lang="zh-CN" altLang="en-US"/>
        </a:p>
      </dgm:t>
    </dgm:pt>
    <dgm:pt modelId="{98D39F96-C97D-4EA3-AF13-3E85ABE90610}" type="pres">
      <dgm:prSet presAssocID="{85393AA4-3DED-4AE6-B633-DE78E8269825}" presName="node" presStyleLbl="vennNode1" presStyleIdx="1" presStyleCnt="6" custScaleX="162305" custScaleY="1587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C9F34C-33BE-4A61-A043-7687DEF7DA72}" type="pres">
      <dgm:prSet presAssocID="{1C231EE0-A284-46CB-8B19-9BA42852CC58}" presName="node" presStyleLbl="vennNode1" presStyleIdx="2" presStyleCnt="6" custScaleX="162305" custScaleY="1587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E61563-34DB-4DAD-BCA8-8EFC5D3C5115}" type="pres">
      <dgm:prSet presAssocID="{CA446CC7-D7B2-43CD-856F-1112004283D2}" presName="node" presStyleLbl="vennNode1" presStyleIdx="3" presStyleCnt="6" custScaleX="162305" custScaleY="1587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29C6B-3777-4937-8F83-185419B8CCDC}" type="pres">
      <dgm:prSet presAssocID="{FB1BD76E-DBD2-4785-BAC7-7DE17361A18C}" presName="node" presStyleLbl="vennNode1" presStyleIdx="4" presStyleCnt="6" custScaleX="162305" custScaleY="1587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D355FB-DE64-4903-958E-66851B1DD3A4}" type="pres">
      <dgm:prSet presAssocID="{A3CB352F-FA33-4C19-BAAB-5C1AC6614431}" presName="node" presStyleLbl="vennNode1" presStyleIdx="5" presStyleCnt="6" custScaleX="162305" custScaleY="1587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60EE82-99E5-4932-ABD8-678031255EAE}" type="presOf" srcId="{85393AA4-3DED-4AE6-B633-DE78E8269825}" destId="{98D39F96-C97D-4EA3-AF13-3E85ABE90610}" srcOrd="0" destOrd="0" presId="urn:microsoft.com/office/officeart/2005/8/layout/radial3"/>
    <dgm:cxn modelId="{5DE89314-AECE-4F6D-B853-3329895949BC}" srcId="{3F096EFB-3A23-44EF-B2FE-30AF3C3D0E44}" destId="{1C231EE0-A284-46CB-8B19-9BA42852CC58}" srcOrd="1" destOrd="0" parTransId="{5D261F64-54F6-4C12-B921-BB961D519A26}" sibTransId="{DE6F498C-EB6C-47FC-8BD2-F63B172CEB12}"/>
    <dgm:cxn modelId="{E64AD971-C805-4D27-A0BB-58AA51B53A2B}" type="presOf" srcId="{1C231EE0-A284-46CB-8B19-9BA42852CC58}" destId="{76C9F34C-33BE-4A61-A043-7687DEF7DA72}" srcOrd="0" destOrd="0" presId="urn:microsoft.com/office/officeart/2005/8/layout/radial3"/>
    <dgm:cxn modelId="{A4AB5C2B-B774-4FF6-988A-449705EAB402}" srcId="{3F096EFB-3A23-44EF-B2FE-30AF3C3D0E44}" destId="{A3CB352F-FA33-4C19-BAAB-5C1AC6614431}" srcOrd="4" destOrd="0" parTransId="{FCAAFAF9-52CB-460E-9633-9C096393C65B}" sibTransId="{6414F7FC-FB05-4DD0-974B-6DFD20194660}"/>
    <dgm:cxn modelId="{43B3FDB2-5A80-4B75-8D87-BA582EB06D6B}" srcId="{3F096EFB-3A23-44EF-B2FE-30AF3C3D0E44}" destId="{85393AA4-3DED-4AE6-B633-DE78E8269825}" srcOrd="0" destOrd="0" parTransId="{1DAA08ED-49A3-4F91-9B25-0BB742A38083}" sibTransId="{46288884-0685-4CF6-B9FD-DB57BCD0670D}"/>
    <dgm:cxn modelId="{7DE1B41B-AFDE-43C6-90B7-462B43461EFB}" srcId="{3F096EFB-3A23-44EF-B2FE-30AF3C3D0E44}" destId="{FB1BD76E-DBD2-4785-BAC7-7DE17361A18C}" srcOrd="3" destOrd="0" parTransId="{DA0839EE-53D0-4F3C-ABD0-4A84220EC3D2}" sibTransId="{03D39871-802E-4D39-A25E-C6DB965F0004}"/>
    <dgm:cxn modelId="{AE7D6648-ADED-47DB-B4DC-E9670750293B}" srcId="{9F736B0F-8AD6-42D1-B76C-E22FF17C13B0}" destId="{3F096EFB-3A23-44EF-B2FE-30AF3C3D0E44}" srcOrd="0" destOrd="0" parTransId="{B7C2332E-793C-429D-8E1D-B4863C19E74D}" sibTransId="{9593A92D-295D-4A07-9623-9D2BC6C6F232}"/>
    <dgm:cxn modelId="{0A20EFBE-62F5-4F4C-9521-D886698CE1B5}" type="presOf" srcId="{3F096EFB-3A23-44EF-B2FE-30AF3C3D0E44}" destId="{C70BDD4A-08F8-43EE-AA6D-2F27421EB6D3}" srcOrd="0" destOrd="0" presId="urn:microsoft.com/office/officeart/2005/8/layout/radial3"/>
    <dgm:cxn modelId="{E363F763-CD44-4A8D-B2AE-4C60BC6341D0}" type="presOf" srcId="{CA446CC7-D7B2-43CD-856F-1112004283D2}" destId="{68E61563-34DB-4DAD-BCA8-8EFC5D3C5115}" srcOrd="0" destOrd="0" presId="urn:microsoft.com/office/officeart/2005/8/layout/radial3"/>
    <dgm:cxn modelId="{D7345168-C1BF-4457-9586-DB292DF4C4D7}" type="presOf" srcId="{A3CB352F-FA33-4C19-BAAB-5C1AC6614431}" destId="{42D355FB-DE64-4903-958E-66851B1DD3A4}" srcOrd="0" destOrd="0" presId="urn:microsoft.com/office/officeart/2005/8/layout/radial3"/>
    <dgm:cxn modelId="{965FAF29-E0BB-4F03-A239-C5BB8DF96937}" type="presOf" srcId="{FB1BD76E-DBD2-4785-BAC7-7DE17361A18C}" destId="{C1929C6B-3777-4937-8F83-185419B8CCDC}" srcOrd="0" destOrd="0" presId="urn:microsoft.com/office/officeart/2005/8/layout/radial3"/>
    <dgm:cxn modelId="{73346258-FC8D-4675-9CD0-BA18D194EC8A}" srcId="{3F096EFB-3A23-44EF-B2FE-30AF3C3D0E44}" destId="{CA446CC7-D7B2-43CD-856F-1112004283D2}" srcOrd="2" destOrd="0" parTransId="{11D9D045-A8AF-4ABE-A6FC-699C7C6E7D08}" sibTransId="{65219ADE-3C57-4F1C-A49B-A1FB9BA4F81B}"/>
    <dgm:cxn modelId="{8F573040-2C33-409B-A10D-F2E81D59AEA6}" type="presOf" srcId="{9F736B0F-8AD6-42D1-B76C-E22FF17C13B0}" destId="{6766187F-4288-41F3-8663-F634DDFB118D}" srcOrd="0" destOrd="0" presId="urn:microsoft.com/office/officeart/2005/8/layout/radial3"/>
    <dgm:cxn modelId="{FC22F20C-3E86-422E-99E6-723EDED08EFF}" type="presParOf" srcId="{6766187F-4288-41F3-8663-F634DDFB118D}" destId="{A76F4B8A-A456-4A07-8746-DA5CF96EEA40}" srcOrd="0" destOrd="0" presId="urn:microsoft.com/office/officeart/2005/8/layout/radial3"/>
    <dgm:cxn modelId="{036ACFF6-87D6-4717-84CA-25543FAEC4A0}" type="presParOf" srcId="{A76F4B8A-A456-4A07-8746-DA5CF96EEA40}" destId="{C70BDD4A-08F8-43EE-AA6D-2F27421EB6D3}" srcOrd="0" destOrd="0" presId="urn:microsoft.com/office/officeart/2005/8/layout/radial3"/>
    <dgm:cxn modelId="{A00C4AC5-3850-4547-B86D-72CAB87E6337}" type="presParOf" srcId="{A76F4B8A-A456-4A07-8746-DA5CF96EEA40}" destId="{98D39F96-C97D-4EA3-AF13-3E85ABE90610}" srcOrd="1" destOrd="0" presId="urn:microsoft.com/office/officeart/2005/8/layout/radial3"/>
    <dgm:cxn modelId="{BFA7F61C-9AF6-4E62-8DCC-07BFB4C2343C}" type="presParOf" srcId="{A76F4B8A-A456-4A07-8746-DA5CF96EEA40}" destId="{76C9F34C-33BE-4A61-A043-7687DEF7DA72}" srcOrd="2" destOrd="0" presId="urn:microsoft.com/office/officeart/2005/8/layout/radial3"/>
    <dgm:cxn modelId="{ADD78150-5923-4453-BD69-C1349A83F1CE}" type="presParOf" srcId="{A76F4B8A-A456-4A07-8746-DA5CF96EEA40}" destId="{68E61563-34DB-4DAD-BCA8-8EFC5D3C5115}" srcOrd="3" destOrd="0" presId="urn:microsoft.com/office/officeart/2005/8/layout/radial3"/>
    <dgm:cxn modelId="{EA6F7697-D71C-4A30-8366-16938073FF05}" type="presParOf" srcId="{A76F4B8A-A456-4A07-8746-DA5CF96EEA40}" destId="{C1929C6B-3777-4937-8F83-185419B8CCDC}" srcOrd="4" destOrd="0" presId="urn:microsoft.com/office/officeart/2005/8/layout/radial3"/>
    <dgm:cxn modelId="{3C15BB10-941D-4C47-871D-1206CA308064}" type="presParOf" srcId="{A76F4B8A-A456-4A07-8746-DA5CF96EEA40}" destId="{42D355FB-DE64-4903-958E-66851B1DD3A4}" srcOrd="5" destOrd="0" presId="urn:microsoft.com/office/officeart/2005/8/layout/radial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9852AE-54DB-4D2D-B664-26EFC716B33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334E80-C0DA-45A0-B3AA-4ADD300D821A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200" b="1" dirty="0" smtClean="0"/>
            <a:t>常用修饰</a:t>
          </a:r>
          <a:endParaRPr lang="zh-CN" altLang="en-US" sz="3200" b="1" dirty="0"/>
        </a:p>
      </dgm:t>
    </dgm:pt>
    <dgm:pt modelId="{1A3A277D-C3DD-4ADF-A5B5-277B04C1943A}" type="parTrans" cxnId="{9E1A748A-4027-4BB5-AA98-C8C4F21FFB6E}">
      <dgm:prSet/>
      <dgm:spPr/>
      <dgm:t>
        <a:bodyPr/>
        <a:lstStyle/>
        <a:p>
          <a:endParaRPr lang="zh-CN" altLang="en-US"/>
        </a:p>
      </dgm:t>
    </dgm:pt>
    <dgm:pt modelId="{5800ADA6-5804-4A71-8508-505AAB8AB066}" type="sibTrans" cxnId="{9E1A748A-4027-4BB5-AA98-C8C4F21FFB6E}">
      <dgm:prSet/>
      <dgm:spPr/>
      <dgm:t>
        <a:bodyPr/>
        <a:lstStyle/>
        <a:p>
          <a:endParaRPr lang="zh-CN" altLang="en-US"/>
        </a:p>
      </dgm:t>
    </dgm:pt>
    <dgm:pt modelId="{AA9DB42B-44B2-49AD-9C2D-62471E1B4EAD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i="0" dirty="0" smtClean="0"/>
            <a:t>应用表格样式恢复网格线</a:t>
          </a:r>
          <a:r>
            <a:rPr lang="en-US" altLang="zh-CN" sz="1800" b="1" i="0" dirty="0" smtClean="0"/>
            <a:t>(</a:t>
          </a:r>
          <a:r>
            <a:rPr lang="zh-CN" altLang="en-US" sz="1800" b="1" i="0" dirty="0" smtClean="0"/>
            <a:t>现有、自定义、主题</a:t>
          </a:r>
          <a:r>
            <a:rPr lang="en-US" altLang="zh-CN" sz="1800" b="1" i="0" dirty="0" smtClean="0"/>
            <a:t>)</a:t>
          </a:r>
          <a:endParaRPr lang="zh-CN" altLang="en-US" sz="1800" b="1" i="0" dirty="0"/>
        </a:p>
      </dgm:t>
    </dgm:pt>
    <dgm:pt modelId="{42D3B5A2-E879-47F8-AD3B-C400AD6D3170}" type="parTrans" cxnId="{626D2596-901E-466C-8904-B7617F921915}">
      <dgm:prSet/>
      <dgm:spPr/>
      <dgm:t>
        <a:bodyPr/>
        <a:lstStyle/>
        <a:p>
          <a:endParaRPr lang="zh-CN" altLang="en-US"/>
        </a:p>
      </dgm:t>
    </dgm:pt>
    <dgm:pt modelId="{253F74B4-C13D-4DDF-BEDF-42756C3AEC55}" type="sibTrans" cxnId="{626D2596-901E-466C-8904-B7617F921915}">
      <dgm:prSet/>
      <dgm:spPr/>
      <dgm:t>
        <a:bodyPr/>
        <a:lstStyle/>
        <a:p>
          <a:endParaRPr lang="zh-CN" altLang="en-US"/>
        </a:p>
      </dgm:t>
    </dgm:pt>
    <dgm:pt modelId="{BA94863D-29D9-489A-BB96-2EC5FE6D4FE0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i="0" dirty="0" smtClean="0"/>
            <a:t>数字格式化</a:t>
          </a:r>
          <a:endParaRPr lang="zh-CN" altLang="en-US" sz="1800" b="1" i="0" dirty="0"/>
        </a:p>
      </dgm:t>
    </dgm:pt>
    <dgm:pt modelId="{E2AFD02F-4712-4FE3-AF23-DA590E4ADE71}" type="parTrans" cxnId="{BEBC0C1B-64F1-4B74-A3A4-75A4D4C3F567}">
      <dgm:prSet/>
      <dgm:spPr/>
      <dgm:t>
        <a:bodyPr/>
        <a:lstStyle/>
        <a:p>
          <a:endParaRPr lang="zh-CN" altLang="en-US"/>
        </a:p>
      </dgm:t>
    </dgm:pt>
    <dgm:pt modelId="{5C064ADF-9ED2-421D-BAE3-446B755B7B18}" type="sibTrans" cxnId="{BEBC0C1B-64F1-4B74-A3A4-75A4D4C3F567}">
      <dgm:prSet/>
      <dgm:spPr/>
      <dgm:t>
        <a:bodyPr/>
        <a:lstStyle/>
        <a:p>
          <a:endParaRPr lang="zh-CN" altLang="en-US"/>
        </a:p>
      </dgm:t>
    </dgm:pt>
    <dgm:pt modelId="{8916D396-9E26-4003-91A4-3CEDB148E71C}">
      <dgm:prSet phldrT="[文本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200" b="1" dirty="0" smtClean="0"/>
            <a:t>布局管理</a:t>
          </a:r>
          <a:endParaRPr lang="zh-CN" altLang="en-US" sz="3200" b="1" dirty="0"/>
        </a:p>
      </dgm:t>
    </dgm:pt>
    <dgm:pt modelId="{81679C72-D058-46BB-97BF-38005289FE89}" type="parTrans" cxnId="{CB38DF2A-0E86-4B11-822E-47C84E394388}">
      <dgm:prSet/>
      <dgm:spPr/>
      <dgm:t>
        <a:bodyPr/>
        <a:lstStyle/>
        <a:p>
          <a:endParaRPr lang="zh-CN" altLang="en-US"/>
        </a:p>
      </dgm:t>
    </dgm:pt>
    <dgm:pt modelId="{E916D07D-7F36-48D3-976A-F5540840F7A3}" type="sibTrans" cxnId="{CB38DF2A-0E86-4B11-822E-47C84E394388}">
      <dgm:prSet/>
      <dgm:spPr/>
      <dgm:t>
        <a:bodyPr/>
        <a:lstStyle/>
        <a:p>
          <a:endParaRPr lang="zh-CN" altLang="en-US"/>
        </a:p>
      </dgm:t>
    </dgm:pt>
    <dgm:pt modelId="{E739AE9C-C11F-4A4A-A25B-55BA5DACBB3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i="0" dirty="0" smtClean="0"/>
            <a:t>压缩</a:t>
          </a:r>
          <a:endParaRPr lang="zh-CN" altLang="en-US" sz="1800" b="1" i="0" dirty="0"/>
        </a:p>
      </dgm:t>
    </dgm:pt>
    <dgm:pt modelId="{25C12862-9E5E-45A1-B32F-E70C5CA0AD34}" type="parTrans" cxnId="{B9728F15-D7CC-498E-AF3D-2A897152E5C6}">
      <dgm:prSet/>
      <dgm:spPr/>
      <dgm:t>
        <a:bodyPr/>
        <a:lstStyle/>
        <a:p>
          <a:endParaRPr lang="zh-CN" altLang="en-US"/>
        </a:p>
      </dgm:t>
    </dgm:pt>
    <dgm:pt modelId="{DBC17CE8-8B1C-4AA3-B468-5A41C2043D20}" type="sibTrans" cxnId="{B9728F15-D7CC-498E-AF3D-2A897152E5C6}">
      <dgm:prSet/>
      <dgm:spPr/>
      <dgm:t>
        <a:bodyPr/>
        <a:lstStyle/>
        <a:p>
          <a:endParaRPr lang="zh-CN" altLang="en-US"/>
        </a:p>
      </dgm:t>
    </dgm:pt>
    <dgm:pt modelId="{309504E7-ECC1-4A73-912C-709F3FEA4EC6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i="0" dirty="0" smtClean="0"/>
            <a:t>表格</a:t>
          </a:r>
          <a:endParaRPr lang="zh-CN" altLang="en-US" sz="1800" b="1" i="0" dirty="0"/>
        </a:p>
      </dgm:t>
    </dgm:pt>
    <dgm:pt modelId="{47EEA028-0BD9-4C56-873D-C5A681973CDE}" type="parTrans" cxnId="{1824C8A9-327D-476E-9A9B-7FF4E9741C74}">
      <dgm:prSet/>
      <dgm:spPr/>
      <dgm:t>
        <a:bodyPr/>
        <a:lstStyle/>
        <a:p>
          <a:endParaRPr lang="zh-CN" altLang="en-US"/>
        </a:p>
      </dgm:t>
    </dgm:pt>
    <dgm:pt modelId="{5DAC63C9-57D4-4348-B1E2-A68581A47DD4}" type="sibTrans" cxnId="{1824C8A9-327D-476E-9A9B-7FF4E9741C74}">
      <dgm:prSet/>
      <dgm:spPr/>
      <dgm:t>
        <a:bodyPr/>
        <a:lstStyle/>
        <a:p>
          <a:endParaRPr lang="zh-CN" altLang="en-US"/>
        </a:p>
      </dgm:t>
    </dgm:pt>
    <dgm:pt modelId="{EA723679-3B7B-4B39-9C05-71021EBC7A36}">
      <dgm:prSet phldrT="[文本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200" b="1" dirty="0" smtClean="0"/>
            <a:t>其他设置</a:t>
          </a:r>
          <a:endParaRPr lang="zh-CN" altLang="en-US" sz="3200" b="1" dirty="0"/>
        </a:p>
      </dgm:t>
    </dgm:pt>
    <dgm:pt modelId="{C6A64F14-E7B9-48FE-B913-762E307FF7AB}" type="parTrans" cxnId="{E42F354E-4725-4F5C-8286-E48227BC5B56}">
      <dgm:prSet/>
      <dgm:spPr/>
      <dgm:t>
        <a:bodyPr/>
        <a:lstStyle/>
        <a:p>
          <a:endParaRPr lang="zh-CN" altLang="en-US"/>
        </a:p>
      </dgm:t>
    </dgm:pt>
    <dgm:pt modelId="{D8E3F960-FEA3-45E3-81E8-967C9C64CD88}" type="sibTrans" cxnId="{E42F354E-4725-4F5C-8286-E48227BC5B56}">
      <dgm:prSet/>
      <dgm:spPr/>
      <dgm:t>
        <a:bodyPr/>
        <a:lstStyle/>
        <a:p>
          <a:endParaRPr lang="zh-CN" altLang="en-US"/>
        </a:p>
      </dgm:t>
    </dgm:pt>
    <dgm:pt modelId="{58BA5CB5-2034-4ADB-952F-B69C9D5DA8E3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i="0" dirty="0" smtClean="0"/>
            <a:t>分类汇总</a:t>
          </a:r>
          <a:endParaRPr lang="zh-CN" altLang="en-US" sz="1800" b="1" i="0" dirty="0"/>
        </a:p>
      </dgm:t>
    </dgm:pt>
    <dgm:pt modelId="{49C29C8F-F54A-4829-AE74-84274B7FBCE4}" type="parTrans" cxnId="{18DC4117-EC40-4AF5-A004-70A4E0DF03C9}">
      <dgm:prSet/>
      <dgm:spPr/>
      <dgm:t>
        <a:bodyPr/>
        <a:lstStyle/>
        <a:p>
          <a:endParaRPr lang="zh-CN" altLang="en-US"/>
        </a:p>
      </dgm:t>
    </dgm:pt>
    <dgm:pt modelId="{D6D7BDBC-FBBB-4BEF-B6AB-8B85665F4AEC}" type="sibTrans" cxnId="{18DC4117-EC40-4AF5-A004-70A4E0DF03C9}">
      <dgm:prSet/>
      <dgm:spPr/>
      <dgm:t>
        <a:bodyPr/>
        <a:lstStyle/>
        <a:p>
          <a:endParaRPr lang="zh-CN" altLang="en-US"/>
        </a:p>
      </dgm:t>
    </dgm:pt>
    <dgm:pt modelId="{2911E976-93D8-4875-8157-4D0C271DE217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i="0" dirty="0" smtClean="0"/>
            <a:t>空白行</a:t>
          </a:r>
          <a:endParaRPr lang="zh-CN" altLang="en-US" sz="1800" b="1" i="0" dirty="0"/>
        </a:p>
      </dgm:t>
    </dgm:pt>
    <dgm:pt modelId="{B90B72B1-4F38-48D5-A314-C4BE05C3157A}" type="parTrans" cxnId="{B2E61FBD-03EE-45B7-BDD2-2E0F8855068A}">
      <dgm:prSet/>
      <dgm:spPr/>
      <dgm:t>
        <a:bodyPr/>
        <a:lstStyle/>
        <a:p>
          <a:endParaRPr lang="zh-CN" altLang="en-US"/>
        </a:p>
      </dgm:t>
    </dgm:pt>
    <dgm:pt modelId="{957542C1-FDFD-4895-857A-6F431B366A7A}" type="sibTrans" cxnId="{B2E61FBD-03EE-45B7-BDD2-2E0F8855068A}">
      <dgm:prSet/>
      <dgm:spPr/>
      <dgm:t>
        <a:bodyPr/>
        <a:lstStyle/>
        <a:p>
          <a:endParaRPr lang="zh-CN" altLang="en-US"/>
        </a:p>
      </dgm:t>
    </dgm:pt>
    <dgm:pt modelId="{0AB0E575-5EE1-45E8-B524-FB8470E35397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i="0" dirty="0" smtClean="0"/>
            <a:t>大纲</a:t>
          </a:r>
          <a:endParaRPr lang="zh-CN" altLang="en-US" sz="1800" b="1" i="0" dirty="0"/>
        </a:p>
      </dgm:t>
    </dgm:pt>
    <dgm:pt modelId="{E842E014-7852-4AE3-8AA1-2F7A86DA66B2}" type="parTrans" cxnId="{8B78806B-97FE-4822-A4BE-3BFE75657B4D}">
      <dgm:prSet/>
      <dgm:spPr/>
    </dgm:pt>
    <dgm:pt modelId="{CAFFF0DF-F59D-4C42-9445-E9D49B3A064A}" type="sibTrans" cxnId="{8B78806B-97FE-4822-A4BE-3BFE75657B4D}">
      <dgm:prSet/>
      <dgm:spPr/>
    </dgm:pt>
    <dgm:pt modelId="{9669F4A6-A7C0-4E63-9F11-2368218C1674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i="0" dirty="0" smtClean="0"/>
            <a:t>行列总计</a:t>
          </a:r>
          <a:endParaRPr lang="zh-CN" altLang="en-US" sz="1800" b="1" i="0" dirty="0"/>
        </a:p>
      </dgm:t>
    </dgm:pt>
    <dgm:pt modelId="{7DF37118-DAFC-4173-851D-32715633C2FA}" type="parTrans" cxnId="{C7A1FE55-9360-4B40-BD1D-F9A73FDE8985}">
      <dgm:prSet/>
      <dgm:spPr/>
    </dgm:pt>
    <dgm:pt modelId="{5E0FA43E-49F8-40E5-9422-38D25D444B68}" type="sibTrans" cxnId="{C7A1FE55-9360-4B40-BD1D-F9A73FDE8985}">
      <dgm:prSet/>
      <dgm:spPr/>
    </dgm:pt>
    <dgm:pt modelId="{C349B929-7F1E-4ABB-B376-F1262B4BB1F7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i="0" dirty="0" smtClean="0"/>
            <a:t>行列字段格式化</a:t>
          </a:r>
          <a:endParaRPr lang="zh-CN" altLang="en-US" sz="1800" b="1" i="0" dirty="0"/>
        </a:p>
      </dgm:t>
    </dgm:pt>
    <dgm:pt modelId="{E4636539-0346-4612-BB6D-4D33641B01E2}" type="parTrans" cxnId="{428CA490-EF6E-4BE4-B586-79B8FF055F7A}">
      <dgm:prSet/>
      <dgm:spPr/>
    </dgm:pt>
    <dgm:pt modelId="{D2CACAA9-B556-492B-8CB4-8BE4A7DF9549}" type="sibTrans" cxnId="{428CA490-EF6E-4BE4-B586-79B8FF055F7A}">
      <dgm:prSet/>
      <dgm:spPr/>
    </dgm:pt>
    <dgm:pt modelId="{F4A2132A-2DB3-40ED-B046-29187AAE074F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b="1" i="0" dirty="0" smtClean="0"/>
            <a:t>+/-</a:t>
          </a:r>
          <a:r>
            <a:rPr lang="zh-CN" altLang="en-US" sz="1800" b="1" i="0" dirty="0" smtClean="0"/>
            <a:t>标签</a:t>
          </a:r>
          <a:endParaRPr lang="zh-CN" altLang="en-US" sz="1800" b="1" i="0" dirty="0"/>
        </a:p>
      </dgm:t>
    </dgm:pt>
    <dgm:pt modelId="{C657E08A-5DDE-4ECC-838F-AF8B69C82F16}" type="parTrans" cxnId="{15EF63FB-587D-4178-8EB7-96DDFA9D2EF3}">
      <dgm:prSet/>
      <dgm:spPr/>
    </dgm:pt>
    <dgm:pt modelId="{AF5295B1-CCE6-40EE-8E26-7C79E1DFC004}" type="sibTrans" cxnId="{15EF63FB-587D-4178-8EB7-96DDFA9D2EF3}">
      <dgm:prSet/>
      <dgm:spPr/>
    </dgm:pt>
    <dgm:pt modelId="{480DF015-89FB-437B-A142-ECDCD91B1775}" type="pres">
      <dgm:prSet presAssocID="{139852AE-54DB-4D2D-B664-26EFC716B3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5317A1-FA8F-4C58-A3CB-7A4EB022F328}" type="pres">
      <dgm:prSet presAssocID="{FB334E80-C0DA-45A0-B3AA-4ADD300D821A}" presName="linNode" presStyleCnt="0"/>
      <dgm:spPr/>
    </dgm:pt>
    <dgm:pt modelId="{1636528E-6718-44BE-8C94-F39825D2F2F9}" type="pres">
      <dgm:prSet presAssocID="{FB334E80-C0DA-45A0-B3AA-4ADD300D821A}" presName="parentText" presStyleLbl="node1" presStyleIdx="0" presStyleCnt="3" custScaleX="720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6E2DAC-B07A-43CD-B577-10231C0A916C}" type="pres">
      <dgm:prSet presAssocID="{FB334E80-C0DA-45A0-B3AA-4ADD300D821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F4148-B052-45BC-A82D-4C8CB3099045}" type="pres">
      <dgm:prSet presAssocID="{5800ADA6-5804-4A71-8508-505AAB8AB066}" presName="sp" presStyleCnt="0"/>
      <dgm:spPr/>
    </dgm:pt>
    <dgm:pt modelId="{D709A912-3113-4EBC-98A8-D37F736C5471}" type="pres">
      <dgm:prSet presAssocID="{8916D396-9E26-4003-91A4-3CEDB148E71C}" presName="linNode" presStyleCnt="0"/>
      <dgm:spPr/>
    </dgm:pt>
    <dgm:pt modelId="{0E7BFF3C-5B65-4E06-927B-36B4B6F4DBDC}" type="pres">
      <dgm:prSet presAssocID="{8916D396-9E26-4003-91A4-3CEDB148E71C}" presName="parentText" presStyleLbl="node1" presStyleIdx="1" presStyleCnt="3" custScaleX="720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E62FC-766A-491D-A473-797A401BB199}" type="pres">
      <dgm:prSet presAssocID="{8916D396-9E26-4003-91A4-3CEDB148E71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8B5E4-8E57-454E-9414-7E05D39F96BA}" type="pres">
      <dgm:prSet presAssocID="{E916D07D-7F36-48D3-976A-F5540840F7A3}" presName="sp" presStyleCnt="0"/>
      <dgm:spPr/>
    </dgm:pt>
    <dgm:pt modelId="{514CB3C8-0833-4143-BA8C-1659A2817C59}" type="pres">
      <dgm:prSet presAssocID="{EA723679-3B7B-4B39-9C05-71021EBC7A36}" presName="linNode" presStyleCnt="0"/>
      <dgm:spPr/>
    </dgm:pt>
    <dgm:pt modelId="{ED0325A4-BB4F-4929-BA10-6E7A1D2090A3}" type="pres">
      <dgm:prSet presAssocID="{EA723679-3B7B-4B39-9C05-71021EBC7A36}" presName="parentText" presStyleLbl="node1" presStyleIdx="2" presStyleCnt="3" custScaleX="720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AA09C6-B734-4F72-A94E-07B6A65B55DB}" type="pres">
      <dgm:prSet presAssocID="{EA723679-3B7B-4B39-9C05-71021EBC7A3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AFCE8C-D2DB-4776-92C4-B8ECAA6B69E7}" type="presOf" srcId="{FB334E80-C0DA-45A0-B3AA-4ADD300D821A}" destId="{1636528E-6718-44BE-8C94-F39825D2F2F9}" srcOrd="0" destOrd="0" presId="urn:microsoft.com/office/officeart/2005/8/layout/vList5"/>
    <dgm:cxn modelId="{80461A53-7388-469D-9F90-766EDBE31BC1}" type="presOf" srcId="{AA9DB42B-44B2-49AD-9C2D-62471E1B4EAD}" destId="{7E6E2DAC-B07A-43CD-B577-10231C0A916C}" srcOrd="0" destOrd="0" presId="urn:microsoft.com/office/officeart/2005/8/layout/vList5"/>
    <dgm:cxn modelId="{1824C8A9-327D-476E-9A9B-7FF4E9741C74}" srcId="{8916D396-9E26-4003-91A4-3CEDB148E71C}" destId="{309504E7-ECC1-4A73-912C-709F3FEA4EC6}" srcOrd="2" destOrd="0" parTransId="{47EEA028-0BD9-4C56-873D-C5A681973CDE}" sibTransId="{5DAC63C9-57D4-4348-B1E2-A68581A47DD4}"/>
    <dgm:cxn modelId="{7C5887D4-BB34-4868-9C5B-632C5D4BAED8}" type="presOf" srcId="{0AB0E575-5EE1-45E8-B524-FB8470E35397}" destId="{5E0E62FC-766A-491D-A473-797A401BB199}" srcOrd="0" destOrd="1" presId="urn:microsoft.com/office/officeart/2005/8/layout/vList5"/>
    <dgm:cxn modelId="{DAAC8088-D879-49F0-8032-8EE5371897D6}" type="presOf" srcId="{58BA5CB5-2034-4ADB-952F-B69C9D5DA8E3}" destId="{27AA09C6-B734-4F72-A94E-07B6A65B55DB}" srcOrd="0" destOrd="0" presId="urn:microsoft.com/office/officeart/2005/8/layout/vList5"/>
    <dgm:cxn modelId="{CB38DF2A-0E86-4B11-822E-47C84E394388}" srcId="{139852AE-54DB-4D2D-B664-26EFC716B333}" destId="{8916D396-9E26-4003-91A4-3CEDB148E71C}" srcOrd="1" destOrd="0" parTransId="{81679C72-D058-46BB-97BF-38005289FE89}" sibTransId="{E916D07D-7F36-48D3-976A-F5540840F7A3}"/>
    <dgm:cxn modelId="{BEBC0C1B-64F1-4B74-A3A4-75A4D4C3F567}" srcId="{FB334E80-C0DA-45A0-B3AA-4ADD300D821A}" destId="{BA94863D-29D9-489A-BB96-2EC5FE6D4FE0}" srcOrd="1" destOrd="0" parTransId="{E2AFD02F-4712-4FE3-AF23-DA590E4ADE71}" sibTransId="{5C064ADF-9ED2-421D-BAE3-446B755B7B18}"/>
    <dgm:cxn modelId="{C7A1FE55-9360-4B40-BD1D-F9A73FDE8985}" srcId="{EA723679-3B7B-4B39-9C05-71021EBC7A36}" destId="{9669F4A6-A7C0-4E63-9F11-2368218C1674}" srcOrd="2" destOrd="0" parTransId="{7DF37118-DAFC-4173-851D-32715633C2FA}" sibTransId="{5E0FA43E-49F8-40E5-9422-38D25D444B68}"/>
    <dgm:cxn modelId="{18DC4117-EC40-4AF5-A004-70A4E0DF03C9}" srcId="{EA723679-3B7B-4B39-9C05-71021EBC7A36}" destId="{58BA5CB5-2034-4ADB-952F-B69C9D5DA8E3}" srcOrd="0" destOrd="0" parTransId="{49C29C8F-F54A-4829-AE74-84274B7FBCE4}" sibTransId="{D6D7BDBC-FBBB-4BEF-B6AB-8B85665F4AEC}"/>
    <dgm:cxn modelId="{15EF63FB-587D-4178-8EB7-96DDFA9D2EF3}" srcId="{EA723679-3B7B-4B39-9C05-71021EBC7A36}" destId="{F4A2132A-2DB3-40ED-B046-29187AAE074F}" srcOrd="3" destOrd="0" parTransId="{C657E08A-5DDE-4ECC-838F-AF8B69C82F16}" sibTransId="{AF5295B1-CCE6-40EE-8E26-7C79E1DFC004}"/>
    <dgm:cxn modelId="{E42F354E-4725-4F5C-8286-E48227BC5B56}" srcId="{139852AE-54DB-4D2D-B664-26EFC716B333}" destId="{EA723679-3B7B-4B39-9C05-71021EBC7A36}" srcOrd="2" destOrd="0" parTransId="{C6A64F14-E7B9-48FE-B913-762E307FF7AB}" sibTransId="{D8E3F960-FEA3-45E3-81E8-967C9C64CD88}"/>
    <dgm:cxn modelId="{C005FBD3-1197-4090-BC3A-BE6FDA13F7FE}" type="presOf" srcId="{139852AE-54DB-4D2D-B664-26EFC716B333}" destId="{480DF015-89FB-437B-A142-ECDCD91B1775}" srcOrd="0" destOrd="0" presId="urn:microsoft.com/office/officeart/2005/8/layout/vList5"/>
    <dgm:cxn modelId="{B2E61FBD-03EE-45B7-BDD2-2E0F8855068A}" srcId="{EA723679-3B7B-4B39-9C05-71021EBC7A36}" destId="{2911E976-93D8-4875-8157-4D0C271DE217}" srcOrd="1" destOrd="0" parTransId="{B90B72B1-4F38-48D5-A314-C4BE05C3157A}" sibTransId="{957542C1-FDFD-4895-857A-6F431B366A7A}"/>
    <dgm:cxn modelId="{B9728F15-D7CC-498E-AF3D-2A897152E5C6}" srcId="{8916D396-9E26-4003-91A4-3CEDB148E71C}" destId="{E739AE9C-C11F-4A4A-A25B-55BA5DACBB3D}" srcOrd="0" destOrd="0" parTransId="{25C12862-9E5E-45A1-B32F-E70C5CA0AD34}" sibTransId="{DBC17CE8-8B1C-4AA3-B468-5A41C2043D20}"/>
    <dgm:cxn modelId="{DEFC4592-20E6-4C8F-9C90-F17AECD63EDD}" type="presOf" srcId="{9669F4A6-A7C0-4E63-9F11-2368218C1674}" destId="{27AA09C6-B734-4F72-A94E-07B6A65B55DB}" srcOrd="0" destOrd="2" presId="urn:microsoft.com/office/officeart/2005/8/layout/vList5"/>
    <dgm:cxn modelId="{1A1EB6CC-FF05-446A-9DFB-66E45BF680B0}" type="presOf" srcId="{C349B929-7F1E-4ABB-B376-F1262B4BB1F7}" destId="{7E6E2DAC-B07A-43CD-B577-10231C0A916C}" srcOrd="0" destOrd="2" presId="urn:microsoft.com/office/officeart/2005/8/layout/vList5"/>
    <dgm:cxn modelId="{428CA490-EF6E-4BE4-B586-79B8FF055F7A}" srcId="{FB334E80-C0DA-45A0-B3AA-4ADD300D821A}" destId="{C349B929-7F1E-4ABB-B376-F1262B4BB1F7}" srcOrd="2" destOrd="0" parTransId="{E4636539-0346-4612-BB6D-4D33641B01E2}" sibTransId="{D2CACAA9-B556-492B-8CB4-8BE4A7DF9549}"/>
    <dgm:cxn modelId="{9E1A748A-4027-4BB5-AA98-C8C4F21FFB6E}" srcId="{139852AE-54DB-4D2D-B664-26EFC716B333}" destId="{FB334E80-C0DA-45A0-B3AA-4ADD300D821A}" srcOrd="0" destOrd="0" parTransId="{1A3A277D-C3DD-4ADF-A5B5-277B04C1943A}" sibTransId="{5800ADA6-5804-4A71-8508-505AAB8AB066}"/>
    <dgm:cxn modelId="{B0C4DCDB-BEC4-427E-A9D8-E92E6CD2ECA8}" type="presOf" srcId="{F4A2132A-2DB3-40ED-B046-29187AAE074F}" destId="{27AA09C6-B734-4F72-A94E-07B6A65B55DB}" srcOrd="0" destOrd="3" presId="urn:microsoft.com/office/officeart/2005/8/layout/vList5"/>
    <dgm:cxn modelId="{8B78806B-97FE-4822-A4BE-3BFE75657B4D}" srcId="{8916D396-9E26-4003-91A4-3CEDB148E71C}" destId="{0AB0E575-5EE1-45E8-B524-FB8470E35397}" srcOrd="1" destOrd="0" parTransId="{E842E014-7852-4AE3-8AA1-2F7A86DA66B2}" sibTransId="{CAFFF0DF-F59D-4C42-9445-E9D49B3A064A}"/>
    <dgm:cxn modelId="{626D2596-901E-466C-8904-B7617F921915}" srcId="{FB334E80-C0DA-45A0-B3AA-4ADD300D821A}" destId="{AA9DB42B-44B2-49AD-9C2D-62471E1B4EAD}" srcOrd="0" destOrd="0" parTransId="{42D3B5A2-E879-47F8-AD3B-C400AD6D3170}" sibTransId="{253F74B4-C13D-4DDF-BEDF-42756C3AEC55}"/>
    <dgm:cxn modelId="{F752D445-8FC1-4DA7-81CA-3BEDCBE3C2A5}" type="presOf" srcId="{309504E7-ECC1-4A73-912C-709F3FEA4EC6}" destId="{5E0E62FC-766A-491D-A473-797A401BB199}" srcOrd="0" destOrd="2" presId="urn:microsoft.com/office/officeart/2005/8/layout/vList5"/>
    <dgm:cxn modelId="{C4DA578B-00B1-47AB-850B-4AAE2764F09D}" type="presOf" srcId="{2911E976-93D8-4875-8157-4D0C271DE217}" destId="{27AA09C6-B734-4F72-A94E-07B6A65B55DB}" srcOrd="0" destOrd="1" presId="urn:microsoft.com/office/officeart/2005/8/layout/vList5"/>
    <dgm:cxn modelId="{3260AFBA-2DA6-497F-818C-B69E5E7543CC}" type="presOf" srcId="{BA94863D-29D9-489A-BB96-2EC5FE6D4FE0}" destId="{7E6E2DAC-B07A-43CD-B577-10231C0A916C}" srcOrd="0" destOrd="1" presId="urn:microsoft.com/office/officeart/2005/8/layout/vList5"/>
    <dgm:cxn modelId="{9B625380-9552-4CB6-A1FA-23D5C676C042}" type="presOf" srcId="{EA723679-3B7B-4B39-9C05-71021EBC7A36}" destId="{ED0325A4-BB4F-4929-BA10-6E7A1D2090A3}" srcOrd="0" destOrd="0" presId="urn:microsoft.com/office/officeart/2005/8/layout/vList5"/>
    <dgm:cxn modelId="{26645ED8-7633-40EF-BCA3-662840A66D67}" type="presOf" srcId="{E739AE9C-C11F-4A4A-A25B-55BA5DACBB3D}" destId="{5E0E62FC-766A-491D-A473-797A401BB199}" srcOrd="0" destOrd="0" presId="urn:microsoft.com/office/officeart/2005/8/layout/vList5"/>
    <dgm:cxn modelId="{E07D8ECF-9CEF-45BC-BC6F-CAFA512D5B06}" type="presOf" srcId="{8916D396-9E26-4003-91A4-3CEDB148E71C}" destId="{0E7BFF3C-5B65-4E06-927B-36B4B6F4DBDC}" srcOrd="0" destOrd="0" presId="urn:microsoft.com/office/officeart/2005/8/layout/vList5"/>
    <dgm:cxn modelId="{64F1ABF9-3C70-4B8C-B944-09C5A18C5BE6}" type="presParOf" srcId="{480DF015-89FB-437B-A142-ECDCD91B1775}" destId="{065317A1-FA8F-4C58-A3CB-7A4EB022F328}" srcOrd="0" destOrd="0" presId="urn:microsoft.com/office/officeart/2005/8/layout/vList5"/>
    <dgm:cxn modelId="{CA66D77F-19F0-4932-BF0F-1194DE8B1AF6}" type="presParOf" srcId="{065317A1-FA8F-4C58-A3CB-7A4EB022F328}" destId="{1636528E-6718-44BE-8C94-F39825D2F2F9}" srcOrd="0" destOrd="0" presId="urn:microsoft.com/office/officeart/2005/8/layout/vList5"/>
    <dgm:cxn modelId="{A7F8EF8B-A721-4BEA-B887-0E5B7CEA0BCD}" type="presParOf" srcId="{065317A1-FA8F-4C58-A3CB-7A4EB022F328}" destId="{7E6E2DAC-B07A-43CD-B577-10231C0A916C}" srcOrd="1" destOrd="0" presId="urn:microsoft.com/office/officeart/2005/8/layout/vList5"/>
    <dgm:cxn modelId="{7AE13590-18AC-4F08-9263-1693A100FF57}" type="presParOf" srcId="{480DF015-89FB-437B-A142-ECDCD91B1775}" destId="{431F4148-B052-45BC-A82D-4C8CB3099045}" srcOrd="1" destOrd="0" presId="urn:microsoft.com/office/officeart/2005/8/layout/vList5"/>
    <dgm:cxn modelId="{73A6F362-17A8-4E2A-9B02-213CED464287}" type="presParOf" srcId="{480DF015-89FB-437B-A142-ECDCD91B1775}" destId="{D709A912-3113-4EBC-98A8-D37F736C5471}" srcOrd="2" destOrd="0" presId="urn:microsoft.com/office/officeart/2005/8/layout/vList5"/>
    <dgm:cxn modelId="{B704BE92-C3FA-41A2-A041-766B964D585E}" type="presParOf" srcId="{D709A912-3113-4EBC-98A8-D37F736C5471}" destId="{0E7BFF3C-5B65-4E06-927B-36B4B6F4DBDC}" srcOrd="0" destOrd="0" presId="urn:microsoft.com/office/officeart/2005/8/layout/vList5"/>
    <dgm:cxn modelId="{C2396CB8-270D-4560-8C9F-42548685DFEE}" type="presParOf" srcId="{D709A912-3113-4EBC-98A8-D37F736C5471}" destId="{5E0E62FC-766A-491D-A473-797A401BB199}" srcOrd="1" destOrd="0" presId="urn:microsoft.com/office/officeart/2005/8/layout/vList5"/>
    <dgm:cxn modelId="{FC7969CA-07E9-44E3-9B61-02B6CB179CDF}" type="presParOf" srcId="{480DF015-89FB-437B-A142-ECDCD91B1775}" destId="{C328B5E4-8E57-454E-9414-7E05D39F96BA}" srcOrd="3" destOrd="0" presId="urn:microsoft.com/office/officeart/2005/8/layout/vList5"/>
    <dgm:cxn modelId="{13E237F5-9063-499B-B2EE-5B9D83AF273B}" type="presParOf" srcId="{480DF015-89FB-437B-A142-ECDCD91B1775}" destId="{514CB3C8-0833-4143-BA8C-1659A2817C59}" srcOrd="4" destOrd="0" presId="urn:microsoft.com/office/officeart/2005/8/layout/vList5"/>
    <dgm:cxn modelId="{554399AD-A0BE-40AE-ABF1-66F06676E424}" type="presParOf" srcId="{514CB3C8-0833-4143-BA8C-1659A2817C59}" destId="{ED0325A4-BB4F-4929-BA10-6E7A1D2090A3}" srcOrd="0" destOrd="0" presId="urn:microsoft.com/office/officeart/2005/8/layout/vList5"/>
    <dgm:cxn modelId="{CEE46E50-EB46-4A1A-B4B5-8EED74B9F4BC}" type="presParOf" srcId="{514CB3C8-0833-4143-BA8C-1659A2817C59}" destId="{27AA09C6-B734-4F72-A94E-07B6A65B55DB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1614565-5F08-49A5-8412-432652473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首先，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平台可以看作是一个即席查询系统，通过这个系统可以快速提取出相对实时的业务数据。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更进一步，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传统的查询和报表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是告诉你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业务结果是什么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what happened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多维分析平台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则更进一步告诉你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原因是什么或者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下一步会怎么样（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What next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当对数据源修改影响其范围时，包括行列的增加和减少等，需要更新数据源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7473-00FD-4400-9616-BB56E26325B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48613-AE74-40B6-9740-607DD9FCE76C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33400" indent="-533400" eaLnBrk="1" hangingPunct="1"/>
            <a:r>
              <a:rPr lang="zh-CN" altLang="en-US" sz="3200" dirty="0" smtClean="0">
                <a:ea typeface="宋体" pitchFamily="2" charset="-122"/>
              </a:rPr>
              <a:t>度量值（</a:t>
            </a:r>
            <a:r>
              <a:rPr lang="en-US" altLang="zh-CN" sz="3200" dirty="0" smtClean="0">
                <a:ea typeface="宋体" pitchFamily="2" charset="-122"/>
              </a:rPr>
              <a:t>Measure</a:t>
            </a:r>
            <a:r>
              <a:rPr lang="zh-CN" altLang="en-US" sz="3200" dirty="0" smtClean="0">
                <a:ea typeface="宋体" pitchFamily="2" charset="-122"/>
              </a:rPr>
              <a:t>）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度量值是一组值，是客户发生事件或动作的事实记录。</a:t>
            </a:r>
            <a:endParaRPr lang="en-US" altLang="zh-CN" dirty="0" smtClean="0">
              <a:ea typeface="宋体" pitchFamily="2" charset="-122"/>
            </a:endParaRP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如：客户销售，记录销售数量、金额等等。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度量值所在的表称为事实数据表，常规多维数据集的结构中只能有一个事实数据表。</a:t>
            </a:r>
            <a:endParaRPr lang="en-US" altLang="zh-CN" dirty="0" smtClean="0">
              <a:ea typeface="宋体" pitchFamily="2" charset="-122"/>
            </a:endParaRPr>
          </a:p>
          <a:p>
            <a:pPr marL="990600" lvl="1" indent="-533400" eaLnBrk="1" hangingPunct="1"/>
            <a:endParaRPr lang="en-US" altLang="zh-CN" dirty="0" smtClean="0">
              <a:ea typeface="宋体" pitchFamily="2" charset="-122"/>
            </a:endParaRPr>
          </a:p>
          <a:p>
            <a:pPr marL="533400" indent="-533400" eaLnBrk="1" hangingPunct="1"/>
            <a:r>
              <a:rPr lang="zh-CN" altLang="en-US" sz="3200" dirty="0" smtClean="0">
                <a:ea typeface="宋体" pitchFamily="2" charset="-122"/>
              </a:rPr>
              <a:t>维度（</a:t>
            </a:r>
            <a:r>
              <a:rPr lang="en-US" altLang="zh-CN" sz="3200" dirty="0" smtClean="0">
                <a:ea typeface="宋体" pitchFamily="2" charset="-122"/>
              </a:rPr>
              <a:t>Dimension</a:t>
            </a:r>
            <a:r>
              <a:rPr lang="zh-CN" altLang="en-US" sz="3200" dirty="0" smtClean="0">
                <a:ea typeface="宋体" pitchFamily="2" charset="-122"/>
              </a:rPr>
              <a:t>）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维度（也简称为维）是人们观察数据的角度。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例如，时间维，地区维等。 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包含维度信息的表是维度表，维度表包含描述事实数据表中的事实记录的特性。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描述维度的字段称为维度属性 </a:t>
            </a:r>
          </a:p>
          <a:p>
            <a:endParaRPr lang="en-US" altLang="zh-CN" dirty="0" smtClean="0"/>
          </a:p>
          <a:p>
            <a:pPr marL="533400" indent="-533400" eaLnBrk="1" hangingPunct="1"/>
            <a:r>
              <a:rPr lang="zh-CN" altLang="en-US" sz="3200" dirty="0" smtClean="0">
                <a:ea typeface="宋体" pitchFamily="2" charset="-122"/>
              </a:rPr>
              <a:t>维度成员（</a:t>
            </a:r>
            <a:r>
              <a:rPr lang="en-US" altLang="zh-CN" sz="3200" dirty="0" smtClean="0">
                <a:ea typeface="宋体" pitchFamily="2" charset="-122"/>
              </a:rPr>
              <a:t>Dimension Member</a:t>
            </a:r>
            <a:r>
              <a:rPr lang="zh-CN" altLang="en-US" sz="3200" dirty="0" smtClean="0">
                <a:ea typeface="宋体" pitchFamily="2" charset="-122"/>
              </a:rPr>
              <a:t>）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维的一个取值称为该维的一个维度成员（简称维成员）。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例如，考虑时间维具有日、月、年这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个级别，分别在日、月、年上各取一个值组合起来，就得到了时间维的一个维成员，即</a:t>
            </a:r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zh-CN" altLang="en-US" dirty="0" smtClean="0">
                <a:ea typeface="宋体" pitchFamily="2" charset="-122"/>
              </a:rPr>
              <a:t>某年某月某日</a:t>
            </a:r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。 </a:t>
            </a:r>
          </a:p>
          <a:p>
            <a:endParaRPr lang="en-US" altLang="zh-CN" dirty="0" smtClean="0"/>
          </a:p>
          <a:p>
            <a:pPr marL="533400" indent="-533400" eaLnBrk="1" hangingPunct="1"/>
            <a:r>
              <a:rPr lang="zh-CN" altLang="en-US" sz="3200" dirty="0" smtClean="0">
                <a:ea typeface="宋体" pitchFamily="2" charset="-122"/>
              </a:rPr>
              <a:t>维的级别（</a:t>
            </a:r>
            <a:r>
              <a:rPr lang="en-US" altLang="zh-CN" sz="3200" dirty="0" smtClean="0">
                <a:ea typeface="宋体" pitchFamily="2" charset="-122"/>
              </a:rPr>
              <a:t>Dimension Level</a:t>
            </a:r>
            <a:r>
              <a:rPr lang="zh-CN" altLang="en-US" sz="3200" dirty="0" smtClean="0">
                <a:ea typeface="宋体" pitchFamily="2" charset="-122"/>
              </a:rPr>
              <a:t>）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人们观察数据的某个特定角度（即某个维）还可以存在不同的细节程度，我们称这些维度的不同的细节程度为维的级别。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一个维往往具有多个级别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marL="990600" lvl="1" indent="-533400" eaLnBrk="1" hangingPunct="1"/>
            <a:r>
              <a:rPr lang="zh-CN" altLang="en-US" dirty="0" smtClean="0">
                <a:ea typeface="宋体" pitchFamily="2" charset="-122"/>
              </a:rPr>
              <a:t>例如描述时间维时（“月、季度、年”为层次结构），则月、季度、年为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个级别，可从不同级别来描述。</a:t>
            </a:r>
          </a:p>
          <a:p>
            <a:pPr algn="l">
              <a:lnSpc>
                <a:spcPct val="120000"/>
              </a:lnSpc>
            </a:pPr>
            <a:r>
              <a:rPr lang="en-US" altLang="zh-CN" dirty="0" smtClean="0"/>
              <a:t>CELL</a:t>
            </a:r>
          </a:p>
          <a:p>
            <a:pPr lvl="1" algn="l">
              <a:lnSpc>
                <a:spcPct val="120000"/>
              </a:lnSpc>
            </a:pPr>
            <a:r>
              <a:rPr lang="zh-CN" altLang="en-US" dirty="0" smtClean="0"/>
              <a:t>是一个操作算子，用于支持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数据库中的多聚合运算。它是</a:t>
            </a:r>
            <a:r>
              <a:rPr lang="en-US" altLang="zh-CN" dirty="0" smtClean="0"/>
              <a:t>GROUP-BY</a:t>
            </a:r>
            <a:r>
              <a:rPr lang="zh-CN" altLang="en-US" dirty="0" smtClean="0"/>
              <a:t>算子的</a:t>
            </a:r>
            <a:r>
              <a:rPr lang="en-US" altLang="zh-CN" dirty="0" smtClean="0"/>
              <a:t>N-</a:t>
            </a:r>
            <a:r>
              <a:rPr lang="zh-CN" altLang="en-US" dirty="0" smtClean="0"/>
              <a:t>维推广</a:t>
            </a:r>
            <a:r>
              <a:rPr lang="en-US" altLang="zh-CN" dirty="0" smtClean="0"/>
              <a:t>(GENERALIZATION). CUBE</a:t>
            </a:r>
            <a:r>
              <a:rPr lang="zh-CN" altLang="en-US" dirty="0" smtClean="0"/>
              <a:t>计算属性列表中所有属性的可能组合的</a:t>
            </a:r>
            <a:r>
              <a:rPr lang="en-US" altLang="zh-CN" dirty="0" smtClean="0"/>
              <a:t>GROUP-Bys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的行为：计算数据和整理数据，而透视表是完成者两项工作的最快最有效的方法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6B4D-628C-445A-B6B1-F041B93907F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84150" y="150813"/>
            <a:ext cx="7077075" cy="6553200"/>
          </a:xfrm>
          <a:prstGeom prst="rect">
            <a:avLst/>
          </a:prstGeom>
          <a:solidFill>
            <a:srgbClr val="C60C3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marL="203200" indent="-203200" algn="ctr" defTabSz="912813">
              <a:spcBef>
                <a:spcPct val="25000"/>
              </a:spcBef>
              <a:spcAft>
                <a:spcPct val="25000"/>
              </a:spcAft>
              <a:defRPr/>
            </a:pPr>
            <a:endParaRPr lang="zh-CN" altLang="en-US" sz="1300" b="0">
              <a:solidFill>
                <a:srgbClr val="FFFFFF"/>
              </a:solidFill>
              <a:latin typeface="Verdan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0200" y="236538"/>
            <a:ext cx="67691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0200" y="1473200"/>
            <a:ext cx="6769100" cy="175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1" y="241300"/>
            <a:ext cx="691700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1" y="1471614"/>
            <a:ext cx="6917002" cy="5019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18813" y="241300"/>
            <a:ext cx="1728390" cy="62499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241300"/>
            <a:ext cx="5023512" cy="6249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84150" y="150813"/>
            <a:ext cx="7077075" cy="6553200"/>
          </a:xfrm>
          <a:prstGeom prst="rect">
            <a:avLst/>
          </a:prstGeom>
          <a:solidFill>
            <a:srgbClr val="C60C3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marL="203200" indent="-203200" algn="ctr" defTabSz="912813">
              <a:spcBef>
                <a:spcPct val="25000"/>
              </a:spcBef>
              <a:spcAft>
                <a:spcPct val="25000"/>
              </a:spcAft>
              <a:defRPr/>
            </a:pPr>
            <a:endParaRPr lang="zh-CN" altLang="en-US" sz="1300" b="0">
              <a:solidFill>
                <a:srgbClr val="FFFFFF"/>
              </a:solidFill>
              <a:latin typeface="Verdan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0200" y="236538"/>
            <a:ext cx="67691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0200" y="1473200"/>
            <a:ext cx="6769100" cy="175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153949"/>
            <a:ext cx="9493250" cy="444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762001"/>
            <a:ext cx="9493250" cy="167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1" y="241300"/>
            <a:ext cx="691700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200" y="1471614"/>
            <a:ext cx="3375952" cy="5019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1251" y="1471614"/>
            <a:ext cx="3375951" cy="5019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906000" cy="126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5589588"/>
            <a:ext cx="9906000" cy="1268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654" y="71414"/>
            <a:ext cx="9493250" cy="4445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762001"/>
            <a:ext cx="9493250" cy="167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1" y="241300"/>
            <a:ext cx="691700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1" y="1471614"/>
            <a:ext cx="6917002" cy="5019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18813" y="241300"/>
            <a:ext cx="1728390" cy="62499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241300"/>
            <a:ext cx="5023512" cy="6249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1" y="241300"/>
            <a:ext cx="691700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200" y="1471614"/>
            <a:ext cx="3375952" cy="5019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1251" y="1471614"/>
            <a:ext cx="3375951" cy="5019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906000" cy="126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5589588"/>
            <a:ext cx="9906000" cy="1268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4787900" y="6629400"/>
            <a:ext cx="2492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0C833304-5861-46C6-BD59-7B0ABC49AE3E}" type="slidenum">
              <a:rPr lang="zh-CN" altLang="en-US" sz="800" b="0">
                <a:solidFill>
                  <a:srgbClr val="3C3737"/>
                </a:solidFill>
                <a:latin typeface="Verdana" pitchFamily="34" charset="0"/>
                <a:ea typeface="MS PGothic" pitchFamily="34" charset="-128"/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zh-CN" sz="800" b="0" dirty="0">
              <a:solidFill>
                <a:srgbClr val="3C3737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-7938" y="665163"/>
            <a:ext cx="9910763" cy="158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lIns="91406" tIns="45703" rIns="91406" bIns="45703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1400" b="0" dirty="0">
              <a:solidFill>
                <a:srgbClr val="000000"/>
              </a:solidFill>
              <a:ea typeface="宋体"/>
            </a:endParaRPr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-4763" y="6477000"/>
            <a:ext cx="9910763" cy="1588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lIns="91406" tIns="45703" rIns="91406" bIns="45703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1400" b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1029" name="Picture 2" descr="C:\Documents and Settings\Administrator\桌面\卡当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02663" y="6510338"/>
            <a:ext cx="124460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23" r:id="rId2"/>
    <p:sldLayoutId id="2147483724" r:id="rId3"/>
    <p:sldLayoutId id="2147483725" r:id="rId4"/>
    <p:sldLayoutId id="2147483726" r:id="rId5"/>
    <p:sldLayoutId id="214748374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341313" indent="-227013" algn="l" rtl="0" eaLnBrk="0" fontAlgn="base" hangingPunct="0">
        <a:spcBef>
          <a:spcPct val="35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6826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028700" indent="-23018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373188" indent="-230188" algn="l" rtl="0" eaLnBrk="0" fontAlgn="base" hangingPunct="0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1830388" indent="-230188" algn="l" rtl="0" fontAlgn="base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7588" indent="-230188" algn="l" rtl="0" fontAlgn="base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4788" indent="-230188" algn="l" rtl="0" fontAlgn="base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1988" indent="-230188" algn="l" rtl="0" fontAlgn="base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4787900" y="6629400"/>
            <a:ext cx="2492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A2972F11-21E8-42D5-8E3D-08593175E581}" type="slidenum">
              <a:rPr lang="zh-CN" altLang="en-US" sz="800" b="0">
                <a:solidFill>
                  <a:srgbClr val="3C3737"/>
                </a:solidFill>
                <a:latin typeface="Verdana" pitchFamily="34" charset="0"/>
                <a:ea typeface="MS PGothic" pitchFamily="34" charset="-128"/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zh-CN" sz="800" b="0" dirty="0">
              <a:solidFill>
                <a:srgbClr val="3C3737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-7938" y="665163"/>
            <a:ext cx="9910763" cy="158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lIns="91406" tIns="45703" rIns="91406" bIns="45703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1400" b="0" dirty="0">
              <a:solidFill>
                <a:srgbClr val="000000"/>
              </a:solidFill>
              <a:ea typeface="宋体"/>
            </a:endParaRPr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-4763" y="6477000"/>
            <a:ext cx="9910763" cy="1588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lIns="91406" tIns="45703" rIns="91406" bIns="45703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1400" b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2053" name="Picture 2" descr="C:\Documents and Settings\Administrator\桌面\卡当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02663" y="6510338"/>
            <a:ext cx="124460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4" r:id="rId2"/>
    <p:sldLayoutId id="2147483735" r:id="rId3"/>
    <p:sldLayoutId id="2147483736" r:id="rId4"/>
    <p:sldLayoutId id="2147483737" r:id="rId5"/>
    <p:sldLayoutId id="2147483748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341313" indent="-227013" algn="l" rtl="0" eaLnBrk="0" fontAlgn="base" hangingPunct="0">
        <a:spcBef>
          <a:spcPct val="35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6826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028700" indent="-23018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373188" indent="-230188" algn="l" rtl="0" eaLnBrk="0" fontAlgn="base" hangingPunct="0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1830388" indent="-230188" algn="l" rtl="0" fontAlgn="base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7588" indent="-230188" algn="l" rtl="0" fontAlgn="base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4788" indent="-230188" algn="l" rtl="0" fontAlgn="base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1988" indent="-230188" algn="l" rtl="0" fontAlgn="base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www.kadan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1"/>
          <p:cNvSpPr>
            <a:spLocks noChangeArrowheads="1"/>
          </p:cNvSpPr>
          <p:nvPr/>
        </p:nvSpPr>
        <p:spPr bwMode="auto">
          <a:xfrm>
            <a:off x="0" y="2273300"/>
            <a:ext cx="9906000" cy="24479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867" name="Text Box 33"/>
          <p:cNvSpPr txBox="1">
            <a:spLocks noChangeArrowheads="1"/>
          </p:cNvSpPr>
          <p:nvPr/>
        </p:nvSpPr>
        <p:spPr bwMode="auto">
          <a:xfrm>
            <a:off x="4349750" y="6381750"/>
            <a:ext cx="146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2012.12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54" name="Rectangle 34"/>
          <p:cNvSpPr>
            <a:spLocks noChangeArrowheads="1"/>
          </p:cNvSpPr>
          <p:nvPr/>
        </p:nvSpPr>
        <p:spPr bwMode="auto">
          <a:xfrm>
            <a:off x="95250" y="1773238"/>
            <a:ext cx="428625" cy="4270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36869" name="Rectangle 35"/>
          <p:cNvSpPr>
            <a:spLocks noChangeArrowheads="1"/>
          </p:cNvSpPr>
          <p:nvPr/>
        </p:nvSpPr>
        <p:spPr bwMode="auto">
          <a:xfrm>
            <a:off x="617538" y="1773238"/>
            <a:ext cx="428625" cy="4270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156" name="Rectangle 36"/>
          <p:cNvSpPr>
            <a:spLocks noChangeArrowheads="1"/>
          </p:cNvSpPr>
          <p:nvPr/>
        </p:nvSpPr>
        <p:spPr bwMode="auto">
          <a:xfrm>
            <a:off x="1139825" y="1773238"/>
            <a:ext cx="428625" cy="427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36871" name="Picture 2" descr="封1"/>
          <p:cNvPicPr preferRelativeResize="0">
            <a:picLocks noChangeArrowheads="1"/>
          </p:cNvPicPr>
          <p:nvPr/>
        </p:nvPicPr>
        <p:blipFill>
          <a:blip r:embed="rId2" cstate="print"/>
          <a:srcRect l="34026" t="59952" r="50865" b="29364"/>
          <a:stretch>
            <a:fillRect/>
          </a:stretch>
        </p:blipFill>
        <p:spPr bwMode="auto">
          <a:xfrm>
            <a:off x="3606800" y="3573463"/>
            <a:ext cx="14398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2" descr="封1"/>
          <p:cNvPicPr preferRelativeResize="0">
            <a:picLocks noChangeArrowheads="1"/>
          </p:cNvPicPr>
          <p:nvPr/>
        </p:nvPicPr>
        <p:blipFill>
          <a:blip r:embed="rId2" cstate="print"/>
          <a:srcRect l="33795" t="23166" r="50981" b="66071"/>
          <a:stretch>
            <a:fillRect/>
          </a:stretch>
        </p:blipFill>
        <p:spPr bwMode="auto">
          <a:xfrm>
            <a:off x="319088" y="357346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3" name="Picture 2" descr="封1"/>
          <p:cNvPicPr preferRelativeResize="0">
            <a:picLocks noChangeArrowheads="1"/>
          </p:cNvPicPr>
          <p:nvPr/>
        </p:nvPicPr>
        <p:blipFill>
          <a:blip r:embed="rId2" cstate="print"/>
          <a:srcRect l="69437" t="23247" r="15456" b="66151"/>
          <a:stretch>
            <a:fillRect/>
          </a:stretch>
        </p:blipFill>
        <p:spPr bwMode="auto">
          <a:xfrm>
            <a:off x="1954213" y="357346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4" name="Picture 2" descr="封1"/>
          <p:cNvPicPr preferRelativeResize="0">
            <a:picLocks noChangeArrowheads="1"/>
          </p:cNvPicPr>
          <p:nvPr/>
        </p:nvPicPr>
        <p:blipFill>
          <a:blip r:embed="rId2" cstate="print"/>
          <a:srcRect l="51674" t="47554" r="33218" b="41518"/>
          <a:stretch>
            <a:fillRect/>
          </a:stretch>
        </p:blipFill>
        <p:spPr bwMode="auto">
          <a:xfrm>
            <a:off x="5240338" y="357346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5" name="Text Box 32"/>
          <p:cNvSpPr txBox="1">
            <a:spLocks noChangeArrowheads="1"/>
          </p:cNvSpPr>
          <p:nvPr/>
        </p:nvSpPr>
        <p:spPr bwMode="auto">
          <a:xfrm>
            <a:off x="1928812" y="2638425"/>
            <a:ext cx="65525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/>
              <a:t>基于</a:t>
            </a:r>
            <a:r>
              <a:rPr lang="en-US" altLang="zh-CN" sz="3600" dirty="0" smtClean="0"/>
              <a:t>Excel</a:t>
            </a:r>
            <a:r>
              <a:rPr lang="zh-CN" altLang="en-US" sz="3600" dirty="0" smtClean="0"/>
              <a:t>的数据在线分析处理</a:t>
            </a:r>
            <a:endParaRPr lang="zh-CN" altLang="en-US" sz="3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876" name="Picture 20" descr="C:\Documents and Settings\Administrator\桌面\卡当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163" y="1052513"/>
            <a:ext cx="3835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3200" dirty="0" smtClean="0"/>
              <a:t>1.3.4</a:t>
            </a:r>
            <a:r>
              <a:rPr lang="zh-CN" altLang="en-US" sz="3200" dirty="0" smtClean="0"/>
              <a:t>、数据立方上的操作</a:t>
            </a:r>
            <a:endParaRPr lang="zh-CN" altLang="en-US" sz="3600" b="1" dirty="0" smtClean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68824" y="2636912"/>
            <a:ext cx="2843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“一月”和“二月”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AND</a:t>
            </a: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区域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“杭州”和“宁波”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右箭头 75"/>
          <p:cNvSpPr/>
          <p:nvPr/>
        </p:nvSpPr>
        <p:spPr>
          <a:xfrm>
            <a:off x="3714742" y="3929067"/>
            <a:ext cx="2012170" cy="5715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AutoShape 26"/>
          <p:cNvSpPr>
            <a:spLocks noChangeArrowheads="1"/>
          </p:cNvSpPr>
          <p:nvPr/>
        </p:nvSpPr>
        <p:spPr bwMode="gray">
          <a:xfrm>
            <a:off x="1547789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26"/>
          <p:cNvSpPr>
            <a:spLocks noChangeArrowheads="1"/>
          </p:cNvSpPr>
          <p:nvPr/>
        </p:nvSpPr>
        <p:spPr bwMode="gray">
          <a:xfrm>
            <a:off x="1547789" y="336073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gray">
          <a:xfrm>
            <a:off x="2012136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gray">
          <a:xfrm>
            <a:off x="2012136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26"/>
          <p:cNvSpPr>
            <a:spLocks noChangeArrowheads="1"/>
          </p:cNvSpPr>
          <p:nvPr/>
        </p:nvSpPr>
        <p:spPr bwMode="gray">
          <a:xfrm>
            <a:off x="1547789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27"/>
          <p:cNvSpPr>
            <a:spLocks noChangeArrowheads="1"/>
          </p:cNvSpPr>
          <p:nvPr/>
        </p:nvSpPr>
        <p:spPr bwMode="gray">
          <a:xfrm>
            <a:off x="2476483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28"/>
          <p:cNvSpPr>
            <a:spLocks noChangeArrowheads="1"/>
          </p:cNvSpPr>
          <p:nvPr/>
        </p:nvSpPr>
        <p:spPr bwMode="gray">
          <a:xfrm>
            <a:off x="2012136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AutoShape 27"/>
          <p:cNvSpPr>
            <a:spLocks noChangeArrowheads="1"/>
          </p:cNvSpPr>
          <p:nvPr/>
        </p:nvSpPr>
        <p:spPr bwMode="gray">
          <a:xfrm>
            <a:off x="2476483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27"/>
          <p:cNvSpPr>
            <a:spLocks noChangeArrowheads="1"/>
          </p:cNvSpPr>
          <p:nvPr/>
        </p:nvSpPr>
        <p:spPr bwMode="gray">
          <a:xfrm>
            <a:off x="2476483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26"/>
          <p:cNvSpPr>
            <a:spLocks noChangeArrowheads="1"/>
          </p:cNvSpPr>
          <p:nvPr/>
        </p:nvSpPr>
        <p:spPr bwMode="gray">
          <a:xfrm>
            <a:off x="1393006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AutoShape 26"/>
          <p:cNvSpPr>
            <a:spLocks noChangeArrowheads="1"/>
          </p:cNvSpPr>
          <p:nvPr/>
        </p:nvSpPr>
        <p:spPr bwMode="gray">
          <a:xfrm>
            <a:off x="1393006" y="35036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AutoShape 27"/>
          <p:cNvSpPr>
            <a:spLocks noChangeArrowheads="1"/>
          </p:cNvSpPr>
          <p:nvPr/>
        </p:nvSpPr>
        <p:spPr bwMode="gray">
          <a:xfrm>
            <a:off x="1857353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AutoShape 28"/>
          <p:cNvSpPr>
            <a:spLocks noChangeArrowheads="1"/>
          </p:cNvSpPr>
          <p:nvPr/>
        </p:nvSpPr>
        <p:spPr bwMode="gray">
          <a:xfrm>
            <a:off x="1857353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AutoShape 26"/>
          <p:cNvSpPr>
            <a:spLocks noChangeArrowheads="1"/>
          </p:cNvSpPr>
          <p:nvPr/>
        </p:nvSpPr>
        <p:spPr bwMode="gray">
          <a:xfrm>
            <a:off x="1393006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AutoShape 27"/>
          <p:cNvSpPr>
            <a:spLocks noChangeArrowheads="1"/>
          </p:cNvSpPr>
          <p:nvPr/>
        </p:nvSpPr>
        <p:spPr bwMode="gray">
          <a:xfrm>
            <a:off x="2321700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AutoShape 28"/>
          <p:cNvSpPr>
            <a:spLocks noChangeArrowheads="1"/>
          </p:cNvSpPr>
          <p:nvPr/>
        </p:nvSpPr>
        <p:spPr bwMode="gray">
          <a:xfrm>
            <a:off x="1857353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27"/>
          <p:cNvSpPr>
            <a:spLocks noChangeArrowheads="1"/>
          </p:cNvSpPr>
          <p:nvPr/>
        </p:nvSpPr>
        <p:spPr bwMode="gray">
          <a:xfrm>
            <a:off x="2321700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AutoShape 27"/>
          <p:cNvSpPr>
            <a:spLocks noChangeArrowheads="1"/>
          </p:cNvSpPr>
          <p:nvPr/>
        </p:nvSpPr>
        <p:spPr bwMode="gray">
          <a:xfrm>
            <a:off x="2321700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AutoShape 26"/>
          <p:cNvSpPr>
            <a:spLocks noChangeArrowheads="1"/>
          </p:cNvSpPr>
          <p:nvPr/>
        </p:nvSpPr>
        <p:spPr bwMode="gray">
          <a:xfrm>
            <a:off x="1238224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AutoShape 26"/>
          <p:cNvSpPr>
            <a:spLocks noChangeArrowheads="1"/>
          </p:cNvSpPr>
          <p:nvPr/>
        </p:nvSpPr>
        <p:spPr bwMode="gray">
          <a:xfrm>
            <a:off x="1238224" y="36464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AutoShape 27"/>
          <p:cNvSpPr>
            <a:spLocks noChangeArrowheads="1"/>
          </p:cNvSpPr>
          <p:nvPr/>
        </p:nvSpPr>
        <p:spPr bwMode="gray">
          <a:xfrm>
            <a:off x="1702571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AutoShape 28"/>
          <p:cNvSpPr>
            <a:spLocks noChangeArrowheads="1"/>
          </p:cNvSpPr>
          <p:nvPr/>
        </p:nvSpPr>
        <p:spPr bwMode="gray">
          <a:xfrm>
            <a:off x="1702571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AutoShape 26"/>
          <p:cNvSpPr>
            <a:spLocks noChangeArrowheads="1"/>
          </p:cNvSpPr>
          <p:nvPr/>
        </p:nvSpPr>
        <p:spPr bwMode="gray">
          <a:xfrm>
            <a:off x="1238224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AutoShape 27"/>
          <p:cNvSpPr>
            <a:spLocks noChangeArrowheads="1"/>
          </p:cNvSpPr>
          <p:nvPr/>
        </p:nvSpPr>
        <p:spPr bwMode="gray">
          <a:xfrm>
            <a:off x="2166918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AutoShape 28"/>
          <p:cNvSpPr>
            <a:spLocks noChangeArrowheads="1"/>
          </p:cNvSpPr>
          <p:nvPr/>
        </p:nvSpPr>
        <p:spPr bwMode="gray">
          <a:xfrm>
            <a:off x="1702571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AutoShape 27"/>
          <p:cNvSpPr>
            <a:spLocks noChangeArrowheads="1"/>
          </p:cNvSpPr>
          <p:nvPr/>
        </p:nvSpPr>
        <p:spPr bwMode="gray">
          <a:xfrm>
            <a:off x="2166918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AutoShape 27"/>
          <p:cNvSpPr>
            <a:spLocks noChangeArrowheads="1"/>
          </p:cNvSpPr>
          <p:nvPr/>
        </p:nvSpPr>
        <p:spPr bwMode="gray">
          <a:xfrm>
            <a:off x="2166918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95607" y="34718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一月</a:t>
            </a:r>
            <a:endParaRPr lang="zh-CN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95607" y="39004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二月</a:t>
            </a:r>
            <a:endParaRPr lang="zh-CN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95607" y="43291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三月</a:t>
            </a:r>
            <a:endParaRPr lang="zh-CN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207262" y="3471861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207262" y="3900489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200</a:t>
            </a:r>
            <a:endParaRPr lang="zh-CN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251989" y="4329117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400</a:t>
            </a:r>
            <a:endParaRPr lang="zh-CN" altLang="en-US" sz="1400" dirty="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495300" y="1295401"/>
            <a:ext cx="8915400" cy="1054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切块（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dice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在给定的数据立方体的两个或多个维上进行的选择操作。切块的结果是得到了一个子立方体。</a:t>
            </a:r>
          </a:p>
        </p:txBody>
      </p:sp>
      <p:sp>
        <p:nvSpPr>
          <p:cNvPr id="73" name="AutoShape 26"/>
          <p:cNvSpPr>
            <a:spLocks noChangeArrowheads="1"/>
          </p:cNvSpPr>
          <p:nvPr/>
        </p:nvSpPr>
        <p:spPr bwMode="gray">
          <a:xfrm>
            <a:off x="7197344" y="371475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28"/>
          <p:cNvSpPr>
            <a:spLocks noChangeArrowheads="1"/>
          </p:cNvSpPr>
          <p:nvPr/>
        </p:nvSpPr>
        <p:spPr bwMode="gray">
          <a:xfrm>
            <a:off x="7661691" y="371475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26"/>
          <p:cNvSpPr>
            <a:spLocks noChangeArrowheads="1"/>
          </p:cNvSpPr>
          <p:nvPr/>
        </p:nvSpPr>
        <p:spPr bwMode="gray">
          <a:xfrm>
            <a:off x="7042561" y="385763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28"/>
          <p:cNvSpPr>
            <a:spLocks noChangeArrowheads="1"/>
          </p:cNvSpPr>
          <p:nvPr/>
        </p:nvSpPr>
        <p:spPr bwMode="gray">
          <a:xfrm>
            <a:off x="7506908" y="385763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AutoShape 26"/>
          <p:cNvSpPr>
            <a:spLocks noChangeArrowheads="1"/>
          </p:cNvSpPr>
          <p:nvPr/>
        </p:nvSpPr>
        <p:spPr bwMode="gray">
          <a:xfrm>
            <a:off x="6887779" y="400050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AutoShape 28"/>
          <p:cNvSpPr>
            <a:spLocks noChangeArrowheads="1"/>
          </p:cNvSpPr>
          <p:nvPr/>
        </p:nvSpPr>
        <p:spPr bwMode="gray">
          <a:xfrm>
            <a:off x="7352126" y="400050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345162" y="42576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二月</a:t>
            </a:r>
            <a:endParaRPr lang="zh-CN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56817" y="4257679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200</a:t>
            </a:r>
            <a:endParaRPr lang="zh-CN" altLang="en-US" sz="1400" dirty="0"/>
          </a:p>
        </p:txBody>
      </p:sp>
      <p:sp>
        <p:nvSpPr>
          <p:cNvPr id="60" name="AutoShape 26"/>
          <p:cNvSpPr>
            <a:spLocks noChangeArrowheads="1"/>
          </p:cNvSpPr>
          <p:nvPr/>
        </p:nvSpPr>
        <p:spPr bwMode="gray">
          <a:xfrm>
            <a:off x="7150914" y="32432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28"/>
          <p:cNvSpPr>
            <a:spLocks noChangeArrowheads="1"/>
          </p:cNvSpPr>
          <p:nvPr/>
        </p:nvSpPr>
        <p:spPr bwMode="gray">
          <a:xfrm>
            <a:off x="7615261" y="32432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26"/>
          <p:cNvSpPr>
            <a:spLocks noChangeArrowheads="1"/>
          </p:cNvSpPr>
          <p:nvPr/>
        </p:nvSpPr>
        <p:spPr bwMode="gray">
          <a:xfrm>
            <a:off x="6996132" y="338614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28"/>
          <p:cNvSpPr>
            <a:spLocks noChangeArrowheads="1"/>
          </p:cNvSpPr>
          <p:nvPr/>
        </p:nvSpPr>
        <p:spPr bwMode="gray">
          <a:xfrm>
            <a:off x="7460479" y="338614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26"/>
          <p:cNvSpPr>
            <a:spLocks noChangeArrowheads="1"/>
          </p:cNvSpPr>
          <p:nvPr/>
        </p:nvSpPr>
        <p:spPr bwMode="gray">
          <a:xfrm>
            <a:off x="6841350" y="352901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28"/>
          <p:cNvSpPr>
            <a:spLocks noChangeArrowheads="1"/>
          </p:cNvSpPr>
          <p:nvPr/>
        </p:nvSpPr>
        <p:spPr bwMode="gray">
          <a:xfrm>
            <a:off x="7305697" y="352901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810388" y="3786192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268650" y="38576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一月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208584" y="4652760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750324" y="4652760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369453" y="4652760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2919" y="2978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42919" y="31932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53848" y="26931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848405" y="4580752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390145" y="4580752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382740" y="33389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382740" y="35532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293669" y="30532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3200" dirty="0" smtClean="0"/>
              <a:t>1.3.5</a:t>
            </a:r>
            <a:r>
              <a:rPr lang="zh-CN" altLang="en-US" sz="3200" dirty="0" smtClean="0"/>
              <a:t>、数据立方上的操作</a:t>
            </a:r>
            <a:endParaRPr lang="zh-CN" altLang="en-US" sz="3600" b="1" dirty="0" smtClean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14744" y="3143248"/>
            <a:ext cx="1950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商品与时间调换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右箭头 75"/>
          <p:cNvSpPr/>
          <p:nvPr/>
        </p:nvSpPr>
        <p:spPr>
          <a:xfrm>
            <a:off x="3714742" y="3929067"/>
            <a:ext cx="2012170" cy="5715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AutoShape 26"/>
          <p:cNvSpPr>
            <a:spLocks noChangeArrowheads="1"/>
          </p:cNvSpPr>
          <p:nvPr/>
        </p:nvSpPr>
        <p:spPr bwMode="gray">
          <a:xfrm>
            <a:off x="1547789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26"/>
          <p:cNvSpPr>
            <a:spLocks noChangeArrowheads="1"/>
          </p:cNvSpPr>
          <p:nvPr/>
        </p:nvSpPr>
        <p:spPr bwMode="gray">
          <a:xfrm>
            <a:off x="1547789" y="336073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gray">
          <a:xfrm>
            <a:off x="2012136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gray">
          <a:xfrm>
            <a:off x="2012136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26"/>
          <p:cNvSpPr>
            <a:spLocks noChangeArrowheads="1"/>
          </p:cNvSpPr>
          <p:nvPr/>
        </p:nvSpPr>
        <p:spPr bwMode="gray">
          <a:xfrm>
            <a:off x="1547789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27"/>
          <p:cNvSpPr>
            <a:spLocks noChangeArrowheads="1"/>
          </p:cNvSpPr>
          <p:nvPr/>
        </p:nvSpPr>
        <p:spPr bwMode="gray">
          <a:xfrm>
            <a:off x="2476483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28"/>
          <p:cNvSpPr>
            <a:spLocks noChangeArrowheads="1"/>
          </p:cNvSpPr>
          <p:nvPr/>
        </p:nvSpPr>
        <p:spPr bwMode="gray">
          <a:xfrm>
            <a:off x="2012136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AutoShape 27"/>
          <p:cNvSpPr>
            <a:spLocks noChangeArrowheads="1"/>
          </p:cNvSpPr>
          <p:nvPr/>
        </p:nvSpPr>
        <p:spPr bwMode="gray">
          <a:xfrm>
            <a:off x="2476483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27"/>
          <p:cNvSpPr>
            <a:spLocks noChangeArrowheads="1"/>
          </p:cNvSpPr>
          <p:nvPr/>
        </p:nvSpPr>
        <p:spPr bwMode="gray">
          <a:xfrm>
            <a:off x="2476483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26"/>
          <p:cNvSpPr>
            <a:spLocks noChangeArrowheads="1"/>
          </p:cNvSpPr>
          <p:nvPr/>
        </p:nvSpPr>
        <p:spPr bwMode="gray">
          <a:xfrm>
            <a:off x="1393006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AutoShape 26"/>
          <p:cNvSpPr>
            <a:spLocks noChangeArrowheads="1"/>
          </p:cNvSpPr>
          <p:nvPr/>
        </p:nvSpPr>
        <p:spPr bwMode="gray">
          <a:xfrm>
            <a:off x="1393006" y="35036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AutoShape 27"/>
          <p:cNvSpPr>
            <a:spLocks noChangeArrowheads="1"/>
          </p:cNvSpPr>
          <p:nvPr/>
        </p:nvSpPr>
        <p:spPr bwMode="gray">
          <a:xfrm>
            <a:off x="1857353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AutoShape 28"/>
          <p:cNvSpPr>
            <a:spLocks noChangeArrowheads="1"/>
          </p:cNvSpPr>
          <p:nvPr/>
        </p:nvSpPr>
        <p:spPr bwMode="gray">
          <a:xfrm>
            <a:off x="1857353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AutoShape 26"/>
          <p:cNvSpPr>
            <a:spLocks noChangeArrowheads="1"/>
          </p:cNvSpPr>
          <p:nvPr/>
        </p:nvSpPr>
        <p:spPr bwMode="gray">
          <a:xfrm>
            <a:off x="1393006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AutoShape 27"/>
          <p:cNvSpPr>
            <a:spLocks noChangeArrowheads="1"/>
          </p:cNvSpPr>
          <p:nvPr/>
        </p:nvSpPr>
        <p:spPr bwMode="gray">
          <a:xfrm>
            <a:off x="2321700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AutoShape 28"/>
          <p:cNvSpPr>
            <a:spLocks noChangeArrowheads="1"/>
          </p:cNvSpPr>
          <p:nvPr/>
        </p:nvSpPr>
        <p:spPr bwMode="gray">
          <a:xfrm>
            <a:off x="1857353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27"/>
          <p:cNvSpPr>
            <a:spLocks noChangeArrowheads="1"/>
          </p:cNvSpPr>
          <p:nvPr/>
        </p:nvSpPr>
        <p:spPr bwMode="gray">
          <a:xfrm>
            <a:off x="2321700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AutoShape 27"/>
          <p:cNvSpPr>
            <a:spLocks noChangeArrowheads="1"/>
          </p:cNvSpPr>
          <p:nvPr/>
        </p:nvSpPr>
        <p:spPr bwMode="gray">
          <a:xfrm>
            <a:off x="2321700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AutoShape 26"/>
          <p:cNvSpPr>
            <a:spLocks noChangeArrowheads="1"/>
          </p:cNvSpPr>
          <p:nvPr/>
        </p:nvSpPr>
        <p:spPr bwMode="gray">
          <a:xfrm>
            <a:off x="1238224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AutoShape 26"/>
          <p:cNvSpPr>
            <a:spLocks noChangeArrowheads="1"/>
          </p:cNvSpPr>
          <p:nvPr/>
        </p:nvSpPr>
        <p:spPr bwMode="gray">
          <a:xfrm>
            <a:off x="1238224" y="36464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AutoShape 27"/>
          <p:cNvSpPr>
            <a:spLocks noChangeArrowheads="1"/>
          </p:cNvSpPr>
          <p:nvPr/>
        </p:nvSpPr>
        <p:spPr bwMode="gray">
          <a:xfrm>
            <a:off x="1702571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AutoShape 28"/>
          <p:cNvSpPr>
            <a:spLocks noChangeArrowheads="1"/>
          </p:cNvSpPr>
          <p:nvPr/>
        </p:nvSpPr>
        <p:spPr bwMode="gray">
          <a:xfrm>
            <a:off x="1702571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AutoShape 26"/>
          <p:cNvSpPr>
            <a:spLocks noChangeArrowheads="1"/>
          </p:cNvSpPr>
          <p:nvPr/>
        </p:nvSpPr>
        <p:spPr bwMode="gray">
          <a:xfrm>
            <a:off x="1238224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AutoShape 27"/>
          <p:cNvSpPr>
            <a:spLocks noChangeArrowheads="1"/>
          </p:cNvSpPr>
          <p:nvPr/>
        </p:nvSpPr>
        <p:spPr bwMode="gray">
          <a:xfrm>
            <a:off x="2166918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AutoShape 28"/>
          <p:cNvSpPr>
            <a:spLocks noChangeArrowheads="1"/>
          </p:cNvSpPr>
          <p:nvPr/>
        </p:nvSpPr>
        <p:spPr bwMode="gray">
          <a:xfrm>
            <a:off x="1702571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AutoShape 27"/>
          <p:cNvSpPr>
            <a:spLocks noChangeArrowheads="1"/>
          </p:cNvSpPr>
          <p:nvPr/>
        </p:nvSpPr>
        <p:spPr bwMode="gray">
          <a:xfrm>
            <a:off x="2166918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AutoShape 27"/>
          <p:cNvSpPr>
            <a:spLocks noChangeArrowheads="1"/>
          </p:cNvSpPr>
          <p:nvPr/>
        </p:nvSpPr>
        <p:spPr bwMode="gray">
          <a:xfrm>
            <a:off x="2166918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95607" y="34718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一月</a:t>
            </a:r>
            <a:endParaRPr lang="zh-CN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95607" y="39004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二月</a:t>
            </a:r>
            <a:endParaRPr lang="zh-CN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95607" y="43291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三月</a:t>
            </a:r>
            <a:endParaRPr lang="zh-CN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207262" y="3471861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207262" y="3900489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200</a:t>
            </a:r>
            <a:endParaRPr lang="zh-CN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251989" y="4329117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400</a:t>
            </a:r>
            <a:endParaRPr lang="zh-CN" altLang="en-US" sz="1400" dirty="0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95300" y="1295401"/>
            <a:ext cx="8915400" cy="693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转轴（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pivot or rotate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转轴就是改变维的方向。 </a:t>
            </a:r>
          </a:p>
        </p:txBody>
      </p:sp>
      <p:sp>
        <p:nvSpPr>
          <p:cNvPr id="61" name="AutoShape 26"/>
          <p:cNvSpPr>
            <a:spLocks noChangeArrowheads="1"/>
          </p:cNvSpPr>
          <p:nvPr/>
        </p:nvSpPr>
        <p:spPr bwMode="gray">
          <a:xfrm>
            <a:off x="7274735" y="371475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26"/>
          <p:cNvSpPr>
            <a:spLocks noChangeArrowheads="1"/>
          </p:cNvSpPr>
          <p:nvPr/>
        </p:nvSpPr>
        <p:spPr bwMode="gray">
          <a:xfrm>
            <a:off x="7274735" y="328929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27"/>
          <p:cNvSpPr>
            <a:spLocks noChangeArrowheads="1"/>
          </p:cNvSpPr>
          <p:nvPr/>
        </p:nvSpPr>
        <p:spPr bwMode="gray">
          <a:xfrm>
            <a:off x="7739082" y="371475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28"/>
          <p:cNvSpPr>
            <a:spLocks noChangeArrowheads="1"/>
          </p:cNvSpPr>
          <p:nvPr/>
        </p:nvSpPr>
        <p:spPr bwMode="gray">
          <a:xfrm>
            <a:off x="7739082" y="328612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26"/>
          <p:cNvSpPr>
            <a:spLocks noChangeArrowheads="1"/>
          </p:cNvSpPr>
          <p:nvPr/>
        </p:nvSpPr>
        <p:spPr bwMode="gray">
          <a:xfrm>
            <a:off x="7274735" y="285749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27"/>
          <p:cNvSpPr>
            <a:spLocks noChangeArrowheads="1"/>
          </p:cNvSpPr>
          <p:nvPr/>
        </p:nvSpPr>
        <p:spPr bwMode="gray">
          <a:xfrm>
            <a:off x="8203429" y="371475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28"/>
          <p:cNvSpPr>
            <a:spLocks noChangeArrowheads="1"/>
          </p:cNvSpPr>
          <p:nvPr/>
        </p:nvSpPr>
        <p:spPr bwMode="gray">
          <a:xfrm>
            <a:off x="7739082" y="285749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27"/>
          <p:cNvSpPr>
            <a:spLocks noChangeArrowheads="1"/>
          </p:cNvSpPr>
          <p:nvPr/>
        </p:nvSpPr>
        <p:spPr bwMode="gray">
          <a:xfrm>
            <a:off x="8203429" y="328612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27"/>
          <p:cNvSpPr>
            <a:spLocks noChangeArrowheads="1"/>
          </p:cNvSpPr>
          <p:nvPr/>
        </p:nvSpPr>
        <p:spPr bwMode="gray">
          <a:xfrm>
            <a:off x="8203429" y="285749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26"/>
          <p:cNvSpPr>
            <a:spLocks noChangeArrowheads="1"/>
          </p:cNvSpPr>
          <p:nvPr/>
        </p:nvSpPr>
        <p:spPr bwMode="gray">
          <a:xfrm>
            <a:off x="7119953" y="385763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26"/>
          <p:cNvSpPr>
            <a:spLocks noChangeArrowheads="1"/>
          </p:cNvSpPr>
          <p:nvPr/>
        </p:nvSpPr>
        <p:spPr bwMode="gray">
          <a:xfrm>
            <a:off x="7119953" y="343217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27"/>
          <p:cNvSpPr>
            <a:spLocks noChangeArrowheads="1"/>
          </p:cNvSpPr>
          <p:nvPr/>
        </p:nvSpPr>
        <p:spPr bwMode="gray">
          <a:xfrm>
            <a:off x="7584300" y="385763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28"/>
          <p:cNvSpPr>
            <a:spLocks noChangeArrowheads="1"/>
          </p:cNvSpPr>
          <p:nvPr/>
        </p:nvSpPr>
        <p:spPr bwMode="gray">
          <a:xfrm>
            <a:off x="7584300" y="342900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AutoShape 26"/>
          <p:cNvSpPr>
            <a:spLocks noChangeArrowheads="1"/>
          </p:cNvSpPr>
          <p:nvPr/>
        </p:nvSpPr>
        <p:spPr bwMode="gray">
          <a:xfrm>
            <a:off x="7119953" y="300037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27"/>
          <p:cNvSpPr>
            <a:spLocks noChangeArrowheads="1"/>
          </p:cNvSpPr>
          <p:nvPr/>
        </p:nvSpPr>
        <p:spPr bwMode="gray">
          <a:xfrm>
            <a:off x="8048647" y="385763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28"/>
          <p:cNvSpPr>
            <a:spLocks noChangeArrowheads="1"/>
          </p:cNvSpPr>
          <p:nvPr/>
        </p:nvSpPr>
        <p:spPr bwMode="gray">
          <a:xfrm>
            <a:off x="7584300" y="300037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7"/>
          <p:cNvSpPr>
            <a:spLocks noChangeArrowheads="1"/>
          </p:cNvSpPr>
          <p:nvPr/>
        </p:nvSpPr>
        <p:spPr bwMode="gray">
          <a:xfrm>
            <a:off x="8048647" y="342900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27"/>
          <p:cNvSpPr>
            <a:spLocks noChangeArrowheads="1"/>
          </p:cNvSpPr>
          <p:nvPr/>
        </p:nvSpPr>
        <p:spPr bwMode="gray">
          <a:xfrm>
            <a:off x="8048647" y="300037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26"/>
          <p:cNvSpPr>
            <a:spLocks noChangeArrowheads="1"/>
          </p:cNvSpPr>
          <p:nvPr/>
        </p:nvSpPr>
        <p:spPr bwMode="gray">
          <a:xfrm>
            <a:off x="6965170" y="400050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26"/>
          <p:cNvSpPr>
            <a:spLocks noChangeArrowheads="1"/>
          </p:cNvSpPr>
          <p:nvPr/>
        </p:nvSpPr>
        <p:spPr bwMode="gray">
          <a:xfrm>
            <a:off x="6965170" y="357505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AutoShape 27"/>
          <p:cNvSpPr>
            <a:spLocks noChangeArrowheads="1"/>
          </p:cNvSpPr>
          <p:nvPr/>
        </p:nvSpPr>
        <p:spPr bwMode="gray">
          <a:xfrm>
            <a:off x="7429517" y="400050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AutoShape 28"/>
          <p:cNvSpPr>
            <a:spLocks noChangeArrowheads="1"/>
          </p:cNvSpPr>
          <p:nvPr/>
        </p:nvSpPr>
        <p:spPr bwMode="gray">
          <a:xfrm>
            <a:off x="7429517" y="357187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26"/>
          <p:cNvSpPr>
            <a:spLocks noChangeArrowheads="1"/>
          </p:cNvSpPr>
          <p:nvPr/>
        </p:nvSpPr>
        <p:spPr bwMode="gray">
          <a:xfrm>
            <a:off x="6965170" y="314324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AutoShape 27"/>
          <p:cNvSpPr>
            <a:spLocks noChangeArrowheads="1"/>
          </p:cNvSpPr>
          <p:nvPr/>
        </p:nvSpPr>
        <p:spPr bwMode="gray">
          <a:xfrm>
            <a:off x="7893864" y="400050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28"/>
          <p:cNvSpPr>
            <a:spLocks noChangeArrowheads="1"/>
          </p:cNvSpPr>
          <p:nvPr/>
        </p:nvSpPr>
        <p:spPr bwMode="gray">
          <a:xfrm>
            <a:off x="7429517" y="314324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AutoShape 27"/>
          <p:cNvSpPr>
            <a:spLocks noChangeArrowheads="1"/>
          </p:cNvSpPr>
          <p:nvPr/>
        </p:nvSpPr>
        <p:spPr bwMode="gray">
          <a:xfrm>
            <a:off x="7893864" y="357187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AutoShape 27"/>
          <p:cNvSpPr>
            <a:spLocks noChangeArrowheads="1"/>
          </p:cNvSpPr>
          <p:nvPr/>
        </p:nvSpPr>
        <p:spPr bwMode="gray">
          <a:xfrm>
            <a:off x="7893864" y="314324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6887783" y="27146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一月</a:t>
            </a:r>
            <a:endParaRPr lang="zh-CN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655609" y="28574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二月</a:t>
            </a:r>
            <a:endParaRPr lang="zh-CN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500827" y="3071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三月</a:t>
            </a:r>
            <a:endParaRPr lang="zh-CN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429517" y="2714623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197344" y="2928938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200</a:t>
            </a:r>
            <a:endParaRPr lang="zh-CN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042561" y="3121227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400</a:t>
            </a:r>
            <a:endParaRPr lang="zh-CN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208584" y="4652760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750324" y="4652760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369453" y="4652760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zh-CN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42919" y="2978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42919" y="31932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53848" y="26931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177136" y="37890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321152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111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920413" y="4653136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462153" y="4653136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081282" y="4653136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096000"/>
            <a:ext cx="990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09600"/>
            <a:ext cx="990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162425" y="0"/>
            <a:ext cx="2028825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 sz="1400" b="0">
              <a:solidFill>
                <a:srgbClr val="000000"/>
              </a:solidFill>
              <a:latin typeface="Gill Sans MT" pitchFamily="34" charset="0"/>
              <a:ea typeface="微软雅黑" pitchFamily="34" charset="-122"/>
            </a:endParaRPr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1560513" y="3189308"/>
            <a:ext cx="8345487" cy="685800"/>
          </a:xfrm>
          <a:custGeom>
            <a:avLst/>
            <a:gdLst>
              <a:gd name="T0" fmla="*/ 2147483647 w 23200"/>
              <a:gd name="T1" fmla="*/ 0 h 1800"/>
              <a:gd name="T2" fmla="*/ 0 w 23200"/>
              <a:gd name="T3" fmla="*/ 2147483647 h 1800"/>
              <a:gd name="T4" fmla="*/ 2147483647 w 23200"/>
              <a:gd name="T5" fmla="*/ 2147483647 h 1800"/>
              <a:gd name="T6" fmla="*/ 2147483647 w 23200"/>
              <a:gd name="T7" fmla="*/ 2147483647 h 1800"/>
              <a:gd name="T8" fmla="*/ 2147483647 w 23200"/>
              <a:gd name="T9" fmla="*/ 2147483647 h 1800"/>
              <a:gd name="T10" fmla="*/ 2147483647 w 23200"/>
              <a:gd name="T11" fmla="*/ 0 h 1800"/>
              <a:gd name="T12" fmla="*/ 2147483647 w 23200"/>
              <a:gd name="T13" fmla="*/ 0 h 18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0"/>
              <a:gd name="T22" fmla="*/ 0 h 1800"/>
              <a:gd name="T23" fmla="*/ 23200 w 23200"/>
              <a:gd name="T24" fmla="*/ 1800 h 18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0" h="1800">
                <a:moveTo>
                  <a:pt x="900" y="0"/>
                </a:moveTo>
                <a:cubicBezTo>
                  <a:pt x="403" y="0"/>
                  <a:pt x="0" y="403"/>
                  <a:pt x="0" y="900"/>
                </a:cubicBezTo>
                <a:cubicBezTo>
                  <a:pt x="0" y="1398"/>
                  <a:pt x="403" y="1800"/>
                  <a:pt x="900" y="1800"/>
                </a:cubicBezTo>
                <a:lnTo>
                  <a:pt x="22300" y="1800"/>
                </a:lnTo>
                <a:cubicBezTo>
                  <a:pt x="22798" y="1800"/>
                  <a:pt x="23200" y="1398"/>
                  <a:pt x="23200" y="900"/>
                </a:cubicBezTo>
                <a:cubicBezTo>
                  <a:pt x="23200" y="403"/>
                  <a:pt x="22798" y="0"/>
                  <a:pt x="22300" y="0"/>
                </a:cubicBezTo>
                <a:lnTo>
                  <a:pt x="90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936875" y="3227408"/>
            <a:ext cx="6378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zh-CN" altLang="en-US" sz="2400" b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6" name="灯片编号占位符 3"/>
          <p:cNvSpPr txBox="1">
            <a:spLocks noGrp="1"/>
          </p:cNvSpPr>
          <p:nvPr/>
        </p:nvSpPr>
        <p:spPr bwMode="auto">
          <a:xfrm>
            <a:off x="4251325" y="6588125"/>
            <a:ext cx="10922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39FD7BF-62CA-4D4C-A2F8-8870E261AC4D}" type="slidenum">
              <a:rPr lang="en-US" altLang="zh-CN" sz="1000" b="0">
                <a:solidFill>
                  <a:srgbClr val="000000"/>
                </a:solidFill>
                <a:ea typeface="宋体" charset="-122"/>
              </a:rPr>
              <a:pPr algn="ctr"/>
              <a:t>12</a:t>
            </a:fld>
            <a:endParaRPr lang="en-US" altLang="zh-CN" sz="10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8013" y="3956070"/>
            <a:ext cx="38735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查询多维数据库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高级统计功能简介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0" descr="C:\Documents and Settings\Administrator\桌面\卡当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064" y="2060848"/>
            <a:ext cx="3835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业务词汇约定：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762000"/>
            <a:ext cx="9493250" cy="511527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商品模版：商品模版表数据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商品设计模版：商品设计模版表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关联客户和时间维度</a:t>
            </a:r>
            <a:endParaRPr lang="en-US" altLang="zh-CN" sz="1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订单金额：订单中实际支付金额</a:t>
            </a:r>
            <a:r>
              <a:rPr lang="en-US" altLang="zh-CN" dirty="0" smtClean="0"/>
              <a:t>-</a:t>
            </a:r>
            <a:r>
              <a:rPr lang="zh-CN" altLang="en-US" dirty="0" smtClean="0"/>
              <a:t>邮费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服务费</a:t>
            </a:r>
            <a:r>
              <a:rPr lang="en-US" altLang="zh-CN" dirty="0" smtClean="0"/>
              <a:t>-</a:t>
            </a:r>
            <a:r>
              <a:rPr lang="zh-CN" altLang="en-US" dirty="0" smtClean="0"/>
              <a:t>包装费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订单实付金额：订单中实际支付的金额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订单应收金额：订单中实际支付金额</a:t>
            </a:r>
            <a:r>
              <a:rPr lang="en-US" altLang="zh-CN" dirty="0" smtClean="0"/>
              <a:t>+</a:t>
            </a:r>
            <a:r>
              <a:rPr lang="zh-CN" altLang="en-US" dirty="0" smtClean="0"/>
              <a:t>订单中优惠的金额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订单总包装费：订单中包装费用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订单总运费：订单中的邮费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关联客户维度</a:t>
            </a:r>
            <a:endParaRPr lang="en-US" altLang="zh-CN" sz="1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客户至今未购物天数：客户到截止当前日期未购物的天数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关联客户、商品、时间维度</a:t>
            </a:r>
            <a:endParaRPr lang="en-US" altLang="zh-CN" sz="1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商品订货数量：商品订单中实际销售的数量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商品订货金额：商品的</a:t>
            </a:r>
            <a:r>
              <a:rPr lang="en-US" altLang="zh-CN" dirty="0" err="1" smtClean="0"/>
              <a:t>list_price</a:t>
            </a:r>
            <a:r>
              <a:rPr lang="en-US" altLang="zh-CN" dirty="0" smtClean="0"/>
              <a:t>*</a:t>
            </a:r>
            <a:r>
              <a:rPr lang="zh-CN" altLang="en-US" dirty="0" smtClean="0"/>
              <a:t>商品订货数量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商品应付金额：商品的</a:t>
            </a:r>
            <a:r>
              <a:rPr lang="en-US" altLang="zh-CN" dirty="0" err="1" smtClean="0"/>
              <a:t>bise_price</a:t>
            </a:r>
            <a:r>
              <a:rPr lang="en-US" altLang="zh-CN" dirty="0" smtClean="0"/>
              <a:t>*</a:t>
            </a:r>
            <a:r>
              <a:rPr lang="zh-CN" altLang="en-US" dirty="0" smtClean="0"/>
              <a:t>商品订货数量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商品折扣金额：商品应付金额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商品订货金额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dirty="0" smtClean="0"/>
              <a:t>1</a:t>
            </a:r>
            <a:r>
              <a:rPr lang="en-US" altLang="zh-CN" sz="3200" b="1" dirty="0" smtClean="0"/>
              <a:t>.1</a:t>
            </a:r>
            <a:r>
              <a:rPr lang="zh-CN" altLang="en-US" sz="3200" b="1" dirty="0" smtClean="0"/>
              <a:t>、</a:t>
            </a:r>
            <a:r>
              <a:rPr lang="zh-CN" altLang="en-US" sz="3200" dirty="0" smtClean="0"/>
              <a:t>常用分析工具</a:t>
            </a:r>
            <a:r>
              <a:rPr lang="en-US" altLang="zh-CN" sz="3200" dirty="0" smtClean="0"/>
              <a:t>-EXCEL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73877" y="1000108"/>
            <a:ext cx="5811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Excel </a:t>
            </a:r>
            <a:r>
              <a:rPr lang="zh-CN" altLang="en-US" sz="2800" dirty="0" smtClean="0"/>
              <a:t>连接</a:t>
            </a:r>
            <a:r>
              <a:rPr lang="en-US" altLang="zh-CN" sz="2800" dirty="0" smtClean="0"/>
              <a:t>OLAP——</a:t>
            </a:r>
            <a:r>
              <a:rPr lang="zh-CN" altLang="en-US" sz="2800" dirty="0" smtClean="0"/>
              <a:t>选择分析服务</a:t>
            </a:r>
            <a:endParaRPr lang="zh-CN" altLang="en-US" sz="2800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3439" y="1785926"/>
            <a:ext cx="4096544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r>
              <a:rPr lang="en-US" altLang="zh-CN" sz="3200" dirty="0" smtClean="0"/>
              <a:t>1.1</a:t>
            </a:r>
            <a:r>
              <a:rPr lang="zh-CN" altLang="en-US" sz="3200" dirty="0" smtClean="0"/>
              <a:t>、常用分析工具</a:t>
            </a:r>
            <a:r>
              <a:rPr lang="en-US" altLang="zh-CN" sz="3200" dirty="0" smtClean="0"/>
              <a:t>-EXCEL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73877" y="1000108"/>
            <a:ext cx="509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Excel </a:t>
            </a:r>
            <a:r>
              <a:rPr lang="zh-CN" altLang="en-US" sz="2800" dirty="0" smtClean="0"/>
              <a:t>连接</a:t>
            </a:r>
            <a:r>
              <a:rPr lang="en-US" altLang="zh-CN" sz="2800" dirty="0" smtClean="0"/>
              <a:t>OLAP——</a:t>
            </a:r>
            <a:r>
              <a:rPr lang="zh-CN" altLang="en-US" sz="2800" dirty="0" smtClean="0"/>
              <a:t>连接设置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5075" y="1838325"/>
            <a:ext cx="48958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r>
              <a:rPr lang="en-US" altLang="zh-CN" sz="3200" dirty="0" smtClean="0"/>
              <a:t>1.1</a:t>
            </a:r>
            <a:r>
              <a:rPr lang="zh-CN" altLang="en-US" sz="3200" dirty="0" smtClean="0"/>
              <a:t>、常用分析工具</a:t>
            </a:r>
            <a:r>
              <a:rPr lang="en-US" altLang="zh-CN" sz="3200" dirty="0" smtClean="0"/>
              <a:t>-EXCEL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73877" y="1000108"/>
            <a:ext cx="545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Excel </a:t>
            </a:r>
            <a:r>
              <a:rPr lang="zh-CN" altLang="en-US" sz="2800" dirty="0" smtClean="0"/>
              <a:t>连接</a:t>
            </a:r>
            <a:r>
              <a:rPr lang="en-US" altLang="zh-CN" sz="2800" dirty="0" smtClean="0"/>
              <a:t>OLAP——</a:t>
            </a:r>
            <a:r>
              <a:rPr lang="zh-CN" altLang="en-US" sz="2800" dirty="0" smtClean="0"/>
              <a:t>选择立方体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550" y="1733550"/>
            <a:ext cx="49149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、常用分析工具</a:t>
            </a:r>
            <a:r>
              <a:rPr lang="en-US" altLang="zh-CN" dirty="0" smtClean="0"/>
              <a:t>-EXCEL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1495425"/>
            <a:ext cx="60198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r>
              <a:rPr lang="en-US" altLang="zh-CN" sz="3200" dirty="0" smtClean="0"/>
              <a:t>1.1</a:t>
            </a:r>
            <a:r>
              <a:rPr lang="zh-CN" altLang="en-US" sz="3200" dirty="0" smtClean="0"/>
              <a:t>、常用分析工具</a:t>
            </a:r>
            <a:r>
              <a:rPr lang="en-US" altLang="zh-CN" sz="3200" dirty="0" smtClean="0"/>
              <a:t>-EXCEL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73877" y="1000108"/>
            <a:ext cx="509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Excel </a:t>
            </a:r>
            <a:r>
              <a:rPr lang="zh-CN" altLang="en-US" sz="2800" dirty="0" smtClean="0"/>
              <a:t>连接</a:t>
            </a:r>
            <a:r>
              <a:rPr lang="en-US" altLang="zh-CN" sz="2800" dirty="0" smtClean="0"/>
              <a:t>OLAP——</a:t>
            </a:r>
            <a:r>
              <a:rPr lang="zh-CN" altLang="en-US" sz="2800" dirty="0" smtClean="0"/>
              <a:t>导入数据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483" y="1857365"/>
            <a:ext cx="3792167" cy="307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r>
              <a:rPr lang="en-US" altLang="zh-CN" sz="3200" dirty="0" smtClean="0"/>
              <a:t>1.1</a:t>
            </a:r>
            <a:r>
              <a:rPr lang="zh-CN" altLang="en-US" sz="3200" dirty="0" smtClean="0"/>
              <a:t>、常用分析工具</a:t>
            </a:r>
            <a:r>
              <a:rPr lang="en-US" altLang="zh-CN" sz="3200" dirty="0" smtClean="0"/>
              <a:t>-EXCEL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73877" y="1000108"/>
            <a:ext cx="545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Excel </a:t>
            </a:r>
            <a:r>
              <a:rPr lang="zh-CN" altLang="en-US" sz="2800" dirty="0" smtClean="0"/>
              <a:t>连接</a:t>
            </a:r>
            <a:r>
              <a:rPr lang="en-US" altLang="zh-CN" sz="2800" dirty="0" smtClean="0"/>
              <a:t>OLAP——</a:t>
            </a:r>
            <a:r>
              <a:rPr lang="zh-CN" altLang="en-US" sz="2800" dirty="0" smtClean="0"/>
              <a:t>透视图界面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592" y="1700808"/>
            <a:ext cx="692872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096000"/>
            <a:ext cx="990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09600"/>
            <a:ext cx="990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162425" y="0"/>
            <a:ext cx="2028825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 sz="1400" b="0">
              <a:solidFill>
                <a:srgbClr val="000000"/>
              </a:solidFill>
              <a:latin typeface="Gill Sans MT" pitchFamily="34" charset="0"/>
              <a:ea typeface="微软雅黑" pitchFamily="34" charset="-122"/>
            </a:endParaRPr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1560513" y="3189308"/>
            <a:ext cx="8345487" cy="685800"/>
          </a:xfrm>
          <a:custGeom>
            <a:avLst/>
            <a:gdLst>
              <a:gd name="T0" fmla="*/ 2147483647 w 23200"/>
              <a:gd name="T1" fmla="*/ 0 h 1800"/>
              <a:gd name="T2" fmla="*/ 0 w 23200"/>
              <a:gd name="T3" fmla="*/ 2147483647 h 1800"/>
              <a:gd name="T4" fmla="*/ 2147483647 w 23200"/>
              <a:gd name="T5" fmla="*/ 2147483647 h 1800"/>
              <a:gd name="T6" fmla="*/ 2147483647 w 23200"/>
              <a:gd name="T7" fmla="*/ 2147483647 h 1800"/>
              <a:gd name="T8" fmla="*/ 2147483647 w 23200"/>
              <a:gd name="T9" fmla="*/ 2147483647 h 1800"/>
              <a:gd name="T10" fmla="*/ 2147483647 w 23200"/>
              <a:gd name="T11" fmla="*/ 0 h 1800"/>
              <a:gd name="T12" fmla="*/ 2147483647 w 23200"/>
              <a:gd name="T13" fmla="*/ 0 h 18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0"/>
              <a:gd name="T22" fmla="*/ 0 h 1800"/>
              <a:gd name="T23" fmla="*/ 23200 w 23200"/>
              <a:gd name="T24" fmla="*/ 1800 h 18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0" h="1800">
                <a:moveTo>
                  <a:pt x="900" y="0"/>
                </a:moveTo>
                <a:cubicBezTo>
                  <a:pt x="403" y="0"/>
                  <a:pt x="0" y="403"/>
                  <a:pt x="0" y="900"/>
                </a:cubicBezTo>
                <a:cubicBezTo>
                  <a:pt x="0" y="1398"/>
                  <a:pt x="403" y="1800"/>
                  <a:pt x="900" y="1800"/>
                </a:cubicBezTo>
                <a:lnTo>
                  <a:pt x="22300" y="1800"/>
                </a:lnTo>
                <a:cubicBezTo>
                  <a:pt x="22798" y="1800"/>
                  <a:pt x="23200" y="1398"/>
                  <a:pt x="23200" y="900"/>
                </a:cubicBezTo>
                <a:cubicBezTo>
                  <a:pt x="23200" y="403"/>
                  <a:pt x="22798" y="0"/>
                  <a:pt x="22300" y="0"/>
                </a:cubicBezTo>
                <a:lnTo>
                  <a:pt x="90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936875" y="3227408"/>
            <a:ext cx="6378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zh-CN" altLang="en-US" sz="2400" b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6" name="灯片编号占位符 3"/>
          <p:cNvSpPr txBox="1">
            <a:spLocks noGrp="1"/>
          </p:cNvSpPr>
          <p:nvPr/>
        </p:nvSpPr>
        <p:spPr bwMode="auto">
          <a:xfrm>
            <a:off x="4251325" y="6588125"/>
            <a:ext cx="10922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39FD7BF-62CA-4D4C-A2F8-8870E261AC4D}" type="slidenum">
              <a:rPr lang="en-US" altLang="zh-CN" sz="1000" b="0">
                <a:solidFill>
                  <a:srgbClr val="000000"/>
                </a:solidFill>
                <a:ea typeface="宋体" charset="-122"/>
              </a:rPr>
              <a:pPr algn="ctr"/>
              <a:t>2</a:t>
            </a:fld>
            <a:endParaRPr lang="en-US" altLang="zh-CN" sz="10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8013" y="3956070"/>
            <a:ext cx="38735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基本原理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查询多维数据库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高级统计功能简介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0" descr="C:\Documents and Settings\Administrator\桌面\卡当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064" y="2060848"/>
            <a:ext cx="3835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Excel</a:t>
            </a:r>
            <a:r>
              <a:rPr lang="zh-CN" altLang="en-US" sz="3200" b="1" dirty="0" smtClean="0"/>
              <a:t>透视表（图）操作</a:t>
            </a:r>
            <a:endParaRPr lang="en-US" altLang="zh-CN" sz="3200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12136" y="1893361"/>
            <a:ext cx="5861050" cy="665164"/>
            <a:chOff x="1200" y="1371"/>
            <a:chExt cx="3408" cy="4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00" y="1371"/>
              <a:ext cx="480" cy="419"/>
              <a:chOff x="1110" y="2656"/>
              <a:chExt cx="1549" cy="1351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utoShape 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B0F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84" y="1755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08" y="1419"/>
              <a:ext cx="100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认识透视表</a:t>
              </a:r>
              <a:endParaRPr lang="en-US" altLang="zh-CN" sz="24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gray">
            <a:xfrm>
              <a:off x="1324" y="1433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1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012136" y="2807764"/>
            <a:ext cx="5861050" cy="665164"/>
            <a:chOff x="1200" y="1947"/>
            <a:chExt cx="3408" cy="419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200" y="1947"/>
              <a:ext cx="480" cy="419"/>
              <a:chOff x="3174" y="2656"/>
              <a:chExt cx="1549" cy="1351"/>
            </a:xfrm>
          </p:grpSpPr>
          <p:sp>
            <p:nvSpPr>
              <p:cNvPr id="20" name="AutoShape 14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15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utoShape 16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FFC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584" y="2331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208" y="1995"/>
              <a:ext cx="100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创建透视表</a:t>
              </a:r>
              <a:endParaRPr lang="en-US" altLang="zh-CN" sz="2400" dirty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1324" y="2009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012136" y="3699940"/>
            <a:ext cx="5861050" cy="665164"/>
            <a:chOff x="1200" y="2509"/>
            <a:chExt cx="3408" cy="419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1200" y="2509"/>
              <a:ext cx="480" cy="419"/>
              <a:chOff x="1110" y="2656"/>
              <a:chExt cx="1549" cy="1351"/>
            </a:xfrm>
          </p:grpSpPr>
          <p:sp>
            <p:nvSpPr>
              <p:cNvPr id="28" name="AutoShape 2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utoShape 2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utoShape 2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7030A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584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208" y="2557"/>
              <a:ext cx="100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创建透视图</a:t>
              </a:r>
              <a:endParaRPr lang="en-US" altLang="zh-CN" sz="2400" dirty="0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324" y="2571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2.1</a:t>
            </a:r>
            <a:r>
              <a:rPr lang="zh-CN" altLang="en-US" sz="3200" b="1" dirty="0" smtClean="0"/>
              <a:t>、认识透视表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73880" y="1000111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优点：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73877" y="1571612"/>
          <a:ext cx="8513028" cy="391718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61734"/>
                <a:gridCol w="6451294"/>
              </a:tblGrid>
              <a:tr h="559598"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优点</a:t>
                      </a:r>
                      <a:endParaRPr lang="zh-CN" altLang="en-US" sz="1900" dirty="0"/>
                    </a:p>
                  </a:txBody>
                  <a:tcPr marL="99060" marR="9906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描述</a:t>
                      </a:r>
                      <a:endParaRPr lang="zh-CN" altLang="en-US" sz="1900" dirty="0"/>
                    </a:p>
                  </a:txBody>
                  <a:tcPr marL="99060" marR="99060" anchor="ctr">
                    <a:solidFill>
                      <a:srgbClr val="FF0000"/>
                    </a:solidFill>
                  </a:tcPr>
                </a:tc>
              </a:tr>
              <a:tr h="559598"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查询高效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更快速方便从海量数据进行汇总分析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</a:tr>
              <a:tr h="559598"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使用简单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简单的鼠标拖拽即可完成报表组织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</a:tr>
              <a:tr h="559598"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操作灵活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可以自由组织数据以形成各种报表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</a:tr>
              <a:tr h="559598"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形式丰富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展现形式丰富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</a:tr>
              <a:tr h="559598"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推断成因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钻取、旋转、切片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</a:tr>
              <a:tr h="559598"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支持统计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包含了针对诸如预测、方差、校验等模型的支持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2.1</a:t>
            </a:r>
            <a:r>
              <a:rPr lang="zh-CN" altLang="en-US" sz="3200" b="1" dirty="0" smtClean="0"/>
              <a:t>、认识透视表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73878" y="1000111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基本结构：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568" y="1556792"/>
            <a:ext cx="7588721" cy="496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64768" y="22048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2640" y="29249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行标签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3621" y="24928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列标签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0832" y="29969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数值区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8" idx="3"/>
          </p:cNvCxnSpPr>
          <p:nvPr/>
        </p:nvCxnSpPr>
        <p:spPr>
          <a:xfrm>
            <a:off x="3408507" y="2358753"/>
            <a:ext cx="3776741" cy="2510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</p:cNvCxnSpPr>
          <p:nvPr/>
        </p:nvCxnSpPr>
        <p:spPr>
          <a:xfrm rot="16200000" flipH="1">
            <a:off x="4711644" y="2395555"/>
            <a:ext cx="2500535" cy="431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144688" y="3068960"/>
            <a:ext cx="4608512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448944" y="2708920"/>
            <a:ext cx="3384376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2.1</a:t>
            </a:r>
            <a:r>
              <a:rPr lang="zh-CN" altLang="en-US" sz="3200" b="1" dirty="0" smtClean="0"/>
              <a:t>、认识透视表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73880" y="785797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限制：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4748" y="1357301"/>
          <a:ext cx="9441724" cy="43397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0431"/>
                <a:gridCol w="2360431"/>
                <a:gridCol w="2360431"/>
                <a:gridCol w="2360431"/>
              </a:tblGrid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类别</a:t>
                      </a:r>
                      <a:endParaRPr lang="zh-CN" altLang="en-US" sz="1900" dirty="0"/>
                    </a:p>
                  </a:txBody>
                  <a:tcPr marL="99060" marR="9906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Excel2000</a:t>
                      </a:r>
                      <a:endParaRPr lang="zh-CN" altLang="en-US" sz="1900" dirty="0"/>
                    </a:p>
                  </a:txBody>
                  <a:tcPr marL="99060" marR="9906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Excel2002/2003</a:t>
                      </a:r>
                      <a:endParaRPr lang="zh-CN" altLang="en-US" sz="1900" dirty="0"/>
                    </a:p>
                  </a:txBody>
                  <a:tcPr marL="99060" marR="9906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Excel2007</a:t>
                      </a:r>
                      <a:endParaRPr lang="zh-CN" altLang="en-US" sz="1900" dirty="0"/>
                    </a:p>
                  </a:txBody>
                  <a:tcPr marL="99060" marR="99060" anchor="ctr">
                    <a:solidFill>
                      <a:srgbClr val="FF0000"/>
                    </a:solidFill>
                  </a:tcPr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行字段数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受可用存储空间限制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受可用存储空间限制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1048576</a:t>
                      </a:r>
                      <a:endParaRPr lang="zh-CN" altLang="en-US" sz="1600" dirty="0"/>
                    </a:p>
                  </a:txBody>
                  <a:tcPr marL="99060" marR="99060"/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列字段数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256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256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16384</a:t>
                      </a:r>
                      <a:endParaRPr lang="zh-CN" altLang="en-US" sz="1600" dirty="0"/>
                    </a:p>
                  </a:txBody>
                  <a:tcPr marL="99060" marR="99060"/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页面字段数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256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256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16384</a:t>
                      </a:r>
                      <a:endParaRPr lang="zh-CN" altLang="en-US" sz="1600" dirty="0"/>
                    </a:p>
                  </a:txBody>
                  <a:tcPr marL="99060" marR="99060"/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数据字段数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256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256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16384</a:t>
                      </a:r>
                      <a:endParaRPr lang="zh-CN" altLang="en-US" sz="1600" dirty="0"/>
                    </a:p>
                  </a:txBody>
                  <a:tcPr marL="99060" marR="99060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单个透视表字段中特定项数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8000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32500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1084576</a:t>
                      </a:r>
                      <a:endParaRPr lang="zh-CN" altLang="en-US" sz="1600" dirty="0"/>
                    </a:p>
                  </a:txBody>
                  <a:tcPr marL="99060" marR="99060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计算项数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受可用存储空间限制</a:t>
                      </a:r>
                    </a:p>
                    <a:p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受可用存储空间限制</a:t>
                      </a:r>
                    </a:p>
                    <a:p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受可用存储空间限制</a:t>
                      </a:r>
                    </a:p>
                    <a:p>
                      <a:endParaRPr lang="zh-CN" altLang="en-US" sz="1600" dirty="0"/>
                    </a:p>
                  </a:txBody>
                  <a:tcPr marL="99060" marR="99060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一张工作表上透视表数</a:t>
                      </a:r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受可用存储空间限制</a:t>
                      </a:r>
                    </a:p>
                    <a:p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受可用存储空间限制</a:t>
                      </a:r>
                    </a:p>
                    <a:p>
                      <a:endParaRPr lang="zh-CN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受可用存储空间限制</a:t>
                      </a:r>
                    </a:p>
                    <a:p>
                      <a:endParaRPr lang="zh-CN" altLang="en-US" sz="1600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2.2</a:t>
            </a:r>
            <a:r>
              <a:rPr lang="zh-CN" altLang="en-US" sz="3200" b="1" dirty="0" smtClean="0"/>
              <a:t>、创建透视表</a:t>
            </a:r>
            <a:endParaRPr lang="en-US" altLang="zh-C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3878" y="785797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确定源和位置：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095" y="1357298"/>
            <a:ext cx="2115344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3004" y="1643050"/>
            <a:ext cx="5536034" cy="341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2.2</a:t>
            </a:r>
            <a:r>
              <a:rPr lang="zh-CN" altLang="en-US" sz="3200" b="1" dirty="0" smtClean="0"/>
              <a:t>、创建透视表</a:t>
            </a:r>
            <a:endParaRPr lang="en-US" altLang="zh-C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3878" y="785797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数据源连接选择或设置：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6736" y="1412776"/>
            <a:ext cx="46767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2.2</a:t>
            </a:r>
            <a:r>
              <a:rPr lang="zh-CN" altLang="en-US" sz="3200" b="1" dirty="0" smtClean="0"/>
              <a:t>、创建透视表</a:t>
            </a:r>
            <a:endParaRPr lang="en-US" altLang="zh-C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3878" y="785797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添加字段：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544" y="1340768"/>
            <a:ext cx="790005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2.2</a:t>
            </a:r>
            <a:r>
              <a:rPr lang="zh-CN" altLang="en-US" sz="3200" b="1" dirty="0" smtClean="0"/>
              <a:t>、创建透视表</a:t>
            </a:r>
            <a:endParaRPr lang="en-US" altLang="zh-C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3878" y="785797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添加报表筛选：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8824" y="1052736"/>
            <a:ext cx="51054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2.2</a:t>
            </a:r>
            <a:r>
              <a:rPr lang="zh-CN" altLang="en-US" sz="3200" b="1" dirty="0" smtClean="0"/>
              <a:t>、创建透视表</a:t>
            </a:r>
            <a:endParaRPr lang="en-US" altLang="zh-C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3878" y="785797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报表筛选结果：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528" y="1268760"/>
            <a:ext cx="813690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2.2</a:t>
            </a:r>
            <a:r>
              <a:rPr lang="zh-CN" altLang="en-US" sz="3200" b="1" dirty="0" smtClean="0"/>
              <a:t>、创建透视表</a:t>
            </a:r>
            <a:endParaRPr lang="en-US" altLang="zh-C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3879" y="1189012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清除与刷新数据：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4888" y="1916832"/>
            <a:ext cx="2125663" cy="13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9224" y="1916832"/>
            <a:ext cx="2528094" cy="235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6052" y="1928803"/>
            <a:ext cx="1640681" cy="134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19095" y="3429000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清除数据或清除筛选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3867" y="4357695"/>
            <a:ext cx="131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刷新数据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dirty="0" smtClean="0"/>
              <a:t>1.1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OLAP</a:t>
            </a:r>
            <a:r>
              <a:rPr lang="zh-CN" altLang="en-US" sz="3200" dirty="0" smtClean="0"/>
              <a:t>基本概念</a:t>
            </a:r>
            <a:endParaRPr lang="en-US" altLang="zh-CN" sz="3200" dirty="0"/>
          </a:p>
        </p:txBody>
      </p:sp>
      <p:sp>
        <p:nvSpPr>
          <p:cNvPr id="14" name="矩形 13"/>
          <p:cNvSpPr/>
          <p:nvPr/>
        </p:nvSpPr>
        <p:spPr>
          <a:xfrm>
            <a:off x="619095" y="1000109"/>
            <a:ext cx="851302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定义： 联机分析处理（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On Line Analysis Process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u"/>
              <a:defRPr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</a:rPr>
              <a:t>       是共享多维信息的、针对特定问题的联机数据访问和分析的</a:t>
            </a:r>
            <a:r>
              <a:rPr lang="zh-CN" altLang="en-US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快速软件技术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</a:rPr>
              <a:t>。用于支持复杂的</a:t>
            </a:r>
            <a:r>
              <a:rPr lang="zh-CN" altLang="en-US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分析操作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</a:rPr>
              <a:t>，侧重对决策人员和高层管理人员的</a:t>
            </a:r>
            <a:r>
              <a:rPr lang="zh-CN" altLang="en-US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决策支持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</a:rPr>
              <a:t>，并且以一种直观而易懂的形式将查询结果提供给决策人员，</a:t>
            </a:r>
            <a:r>
              <a:rPr lang="zh-CN" altLang="en-US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以便他们准确掌握企业（公司）的经营状况</a:t>
            </a:r>
            <a:endParaRPr lang="en-US" altLang="zh-CN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u"/>
              <a:defRPr/>
            </a:pPr>
            <a:endParaRPr lang="en-US" altLang="zh-CN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连接分析处理的基础：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多维数据库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数据立方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2.2</a:t>
            </a:r>
            <a:r>
              <a:rPr lang="zh-CN" altLang="en-US" sz="3200" b="1" dirty="0" smtClean="0"/>
              <a:t>、创建透视表</a:t>
            </a:r>
            <a:endParaRPr lang="en-US" altLang="zh-C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3879" y="1117575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数据源变动修改：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30" y="2214553"/>
            <a:ext cx="40261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3253" y="2285994"/>
            <a:ext cx="4872747" cy="20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2.3</a:t>
            </a:r>
            <a:r>
              <a:rPr lang="zh-CN" altLang="en-US" sz="3200" b="1" dirty="0" smtClean="0"/>
              <a:t>、创建透视图</a:t>
            </a:r>
            <a:endParaRPr lang="en-US" altLang="zh-C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9530" y="857232"/>
            <a:ext cx="9209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、根据透视表创建透视图</a:t>
            </a:r>
            <a:endParaRPr lang="en-US" altLang="zh-CN" dirty="0" smtClean="0"/>
          </a:p>
          <a:p>
            <a:r>
              <a:rPr lang="en-US" altLang="zh-CN" dirty="0" smtClean="0"/>
              <a:t>	1.1</a:t>
            </a:r>
            <a:r>
              <a:rPr lang="zh-CN" altLang="en-US" dirty="0" smtClean="0"/>
              <a:t>、点击透视表如何位置</a:t>
            </a:r>
            <a:endParaRPr lang="en-US" altLang="zh-CN" dirty="0" smtClean="0"/>
          </a:p>
          <a:p>
            <a:r>
              <a:rPr lang="en-US" altLang="zh-CN" dirty="0" smtClean="0"/>
              <a:t>	1.2</a:t>
            </a:r>
            <a:r>
              <a:rPr lang="zh-CN" altLang="en-US" dirty="0" smtClean="0"/>
              <a:t>、点击工具栏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选项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工具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数据透视图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1.3</a:t>
            </a:r>
            <a:r>
              <a:rPr lang="zh-CN" altLang="en-US" dirty="0" smtClean="0">
                <a:sym typeface="Wingdings" pitchFamily="2" charset="2"/>
              </a:rPr>
              <a:t>、根据实际情况选择透视图类型，点击确定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1.4</a:t>
            </a:r>
            <a:r>
              <a:rPr lang="zh-CN" altLang="en-US" dirty="0" smtClean="0">
                <a:sym typeface="Wingdings" pitchFamily="2" charset="2"/>
              </a:rPr>
              <a:t>、调整位置，格式化透视图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1.5</a:t>
            </a:r>
            <a:r>
              <a:rPr lang="zh-CN" altLang="en-US" dirty="0" smtClean="0">
                <a:sym typeface="Wingdings" pitchFamily="2" charset="2"/>
              </a:rPr>
              <a:t>、可以对透视图进行钻取操作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1.6</a:t>
            </a:r>
            <a:r>
              <a:rPr lang="zh-CN" altLang="en-US" dirty="0" smtClean="0">
                <a:sym typeface="Wingdings" pitchFamily="2" charset="2"/>
              </a:rPr>
              <a:t>、可以利用数据透视图筛选窗口进行过滤操作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8584" y="2852936"/>
            <a:ext cx="7233443" cy="364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2.3</a:t>
            </a:r>
            <a:r>
              <a:rPr lang="zh-CN" altLang="en-US" sz="3200" b="1" dirty="0" smtClean="0"/>
              <a:t>、创建透视图</a:t>
            </a:r>
            <a:endParaRPr lang="en-US" altLang="zh-C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9530" y="1142985"/>
            <a:ext cx="920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、直接创建透视图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2.1</a:t>
            </a:r>
            <a:r>
              <a:rPr lang="zh-CN" altLang="en-US" dirty="0" smtClean="0">
                <a:sym typeface="Wingdings" pitchFamily="2" charset="2"/>
              </a:rPr>
              <a:t>、点击</a:t>
            </a:r>
            <a:r>
              <a:rPr lang="en-US" altLang="zh-CN" dirty="0" smtClean="0">
                <a:sym typeface="Wingdings" pitchFamily="2" charset="2"/>
              </a:rPr>
              <a:t>Excel</a:t>
            </a:r>
            <a:r>
              <a:rPr lang="zh-CN" altLang="en-US" dirty="0" smtClean="0">
                <a:sym typeface="Wingdings" pitchFamily="2" charset="2"/>
              </a:rPr>
              <a:t>其他位置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2.2</a:t>
            </a:r>
            <a:r>
              <a:rPr lang="zh-CN" altLang="en-US" dirty="0" smtClean="0">
                <a:sym typeface="Wingdings" pitchFamily="2" charset="2"/>
              </a:rPr>
              <a:t>、点击插入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表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点击数据透视表右下角三角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点击数据透视图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2.3</a:t>
            </a:r>
            <a:r>
              <a:rPr lang="zh-CN" altLang="en-US" dirty="0" smtClean="0">
                <a:sym typeface="Wingdings" pitchFamily="2" charset="2"/>
              </a:rPr>
              <a:t>、选择使用外部数据源单选按钮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选择合适的链接，点击打开，确定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2.4</a:t>
            </a:r>
            <a:r>
              <a:rPr lang="zh-CN" altLang="en-US" dirty="0" smtClean="0">
                <a:sym typeface="Wingdings" pitchFamily="2" charset="2"/>
              </a:rPr>
              <a:t>、选择相应的维度和度量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	2.5</a:t>
            </a:r>
            <a:r>
              <a:rPr lang="zh-CN" altLang="en-US" dirty="0" smtClean="0">
                <a:sym typeface="Wingdings" pitchFamily="2" charset="2"/>
              </a:rPr>
              <a:t>、与此同时也会生出透视表</a:t>
            </a:r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472" y="3356992"/>
            <a:ext cx="1908969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0712" y="3140968"/>
            <a:ext cx="67911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2.3</a:t>
            </a:r>
            <a:r>
              <a:rPr lang="zh-CN" altLang="en-US" sz="3200" b="1" dirty="0" smtClean="0"/>
              <a:t>、创建透视图</a:t>
            </a:r>
            <a:endParaRPr lang="en-US" altLang="zh-C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9530" y="928671"/>
            <a:ext cx="92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透视图美化</a:t>
            </a:r>
            <a:endParaRPr lang="zh-CN" altLang="en-US" b="1" dirty="0"/>
          </a:p>
        </p:txBody>
      </p:sp>
      <p:sp>
        <p:nvSpPr>
          <p:cNvPr id="11" name="页脚占位符 3"/>
          <p:cNvSpPr txBox="1">
            <a:spLocks noGrp="1"/>
          </p:cNvSpPr>
          <p:nvPr/>
        </p:nvSpPr>
        <p:spPr bwMode="auto">
          <a:xfrm>
            <a:off x="7205892" y="6042047"/>
            <a:ext cx="231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3863" y="1357299"/>
            <a:ext cx="4445662" cy="2092334"/>
          </a:xfrm>
          <a:prstGeom prst="rect">
            <a:avLst/>
          </a:prstGeom>
          <a:solidFill>
            <a:srgbClr val="AC998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75C4F"/>
            </a:prstShdw>
          </a:effec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93863" y="3594096"/>
            <a:ext cx="4445662" cy="2120920"/>
          </a:xfrm>
          <a:prstGeom prst="rect">
            <a:avLst/>
          </a:prstGeom>
          <a:solidFill>
            <a:srgbClr val="B0AD7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A684C"/>
            </a:prstShdw>
          </a:effec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996026" y="3594096"/>
            <a:ext cx="4445662" cy="2120920"/>
          </a:xfrm>
          <a:prstGeom prst="rect">
            <a:avLst/>
          </a:prstGeom>
          <a:solidFill>
            <a:srgbClr val="AC8388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74F52"/>
            </a:prstShdw>
          </a:effec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6026" y="1357299"/>
            <a:ext cx="4445662" cy="2092334"/>
          </a:xfrm>
          <a:prstGeom prst="rect">
            <a:avLst/>
          </a:prstGeom>
          <a:solidFill>
            <a:srgbClr val="83ACA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4F6765"/>
            </a:prstShdw>
          </a:effec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85013" y="1428735"/>
            <a:ext cx="4280561" cy="19669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85013" y="3667122"/>
            <a:ext cx="4280561" cy="19050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087179" y="3667122"/>
            <a:ext cx="4280561" cy="19050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073421" y="1428735"/>
            <a:ext cx="4280561" cy="19669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20" name="Picture 12" descr="04장_05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732" y="2133597"/>
            <a:ext cx="427884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 descr="04장_05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732" y="3667122"/>
            <a:ext cx="427884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 descr="04장_05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7175" y="3667122"/>
            <a:ext cx="427884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5" descr="04장_05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87175" y="2133597"/>
            <a:ext cx="427884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483292" y="3665532"/>
            <a:ext cx="4280562" cy="0"/>
          </a:xfrm>
          <a:prstGeom prst="line">
            <a:avLst/>
          </a:prstGeom>
          <a:noFill/>
          <a:ln w="9525">
            <a:solidFill>
              <a:srgbClr val="FFFFFF">
                <a:alpha val="85097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5094058" y="3665532"/>
            <a:ext cx="4280561" cy="0"/>
          </a:xfrm>
          <a:prstGeom prst="line">
            <a:avLst/>
          </a:prstGeom>
          <a:noFill/>
          <a:ln w="9525">
            <a:solidFill>
              <a:srgbClr val="FFFFFF">
                <a:alpha val="85097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483292" y="3395657"/>
            <a:ext cx="4280562" cy="0"/>
          </a:xfrm>
          <a:prstGeom prst="line">
            <a:avLst/>
          </a:prstGeom>
          <a:noFill/>
          <a:ln w="9525">
            <a:solidFill>
              <a:srgbClr val="FFFFFF">
                <a:alpha val="85097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5094058" y="3395657"/>
            <a:ext cx="4280561" cy="0"/>
          </a:xfrm>
          <a:prstGeom prst="line">
            <a:avLst/>
          </a:prstGeom>
          <a:noFill/>
          <a:ln w="9525">
            <a:solidFill>
              <a:srgbClr val="FFFFFF">
                <a:alpha val="85097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486732" y="4922835"/>
            <a:ext cx="4237567" cy="64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lnSpc>
                <a:spcPct val="130000"/>
              </a:lnSpc>
              <a:buFont typeface="Arial" pitchFamily="34" charset="0"/>
              <a:buChar char="•"/>
            </a:pPr>
            <a:r>
              <a:rPr kumimoji="1" lang="zh-CN" altLang="en-US" dirty="0" smtClean="0">
                <a:solidFill>
                  <a:srgbClr val="996600"/>
                </a:solidFill>
                <a:latin typeface="宋体" pitchFamily="2" charset="-122"/>
              </a:rPr>
              <a:t>明确的观点</a:t>
            </a:r>
            <a:endParaRPr kumimoji="1" lang="ko-KR" altLang="en-US" dirty="0">
              <a:solidFill>
                <a:srgbClr val="996600"/>
              </a:solidFill>
              <a:latin typeface="宋体" pitchFamily="2" charset="-122"/>
            </a:endParaRPr>
          </a:p>
        </p:txBody>
      </p:sp>
      <p:sp>
        <p:nvSpPr>
          <p:cNvPr id="41" name="Rectangle 50"/>
          <p:cNvSpPr>
            <a:spLocks noChangeArrowheads="1"/>
          </p:cNvSpPr>
          <p:nvPr/>
        </p:nvSpPr>
        <p:spPr bwMode="auto">
          <a:xfrm>
            <a:off x="488452" y="1428737"/>
            <a:ext cx="4237567" cy="67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lnSpc>
                <a:spcPct val="130000"/>
              </a:lnSpc>
              <a:buFont typeface="Arial" pitchFamily="34" charset="0"/>
              <a:buChar char="•"/>
            </a:pPr>
            <a:r>
              <a:rPr kumimoji="1" lang="zh-CN" altLang="en-US" dirty="0" smtClean="0">
                <a:solidFill>
                  <a:srgbClr val="996600"/>
                </a:solidFill>
                <a:latin typeface="宋体" pitchFamily="2" charset="-122"/>
              </a:rPr>
              <a:t>专业的外观</a:t>
            </a:r>
            <a:endParaRPr kumimoji="1" lang="ko-KR" altLang="en-US" dirty="0">
              <a:solidFill>
                <a:srgbClr val="996600"/>
              </a:solidFill>
              <a:latin typeface="宋体" pitchFamily="2" charset="-122"/>
            </a:endParaRP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125010" y="1357300"/>
            <a:ext cx="4237567" cy="74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lnSpc>
                <a:spcPct val="130000"/>
              </a:lnSpc>
              <a:buFont typeface="Arial" pitchFamily="34" charset="0"/>
              <a:buChar char="•"/>
            </a:pPr>
            <a:r>
              <a:rPr kumimoji="1" lang="zh-CN" altLang="en-US" dirty="0" smtClean="0">
                <a:solidFill>
                  <a:srgbClr val="996600"/>
                </a:solidFill>
                <a:latin typeface="宋体" pitchFamily="2" charset="-122"/>
              </a:rPr>
              <a:t>简洁的类型</a:t>
            </a:r>
            <a:endParaRPr kumimoji="1" lang="ko-KR" altLang="en-US" dirty="0">
              <a:solidFill>
                <a:srgbClr val="996600"/>
              </a:solidFill>
              <a:latin typeface="宋体" pitchFamily="2" charset="-122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5125010" y="4922832"/>
            <a:ext cx="4237567" cy="57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lnSpc>
                <a:spcPct val="130000"/>
              </a:lnSpc>
              <a:buFont typeface="Arial" pitchFamily="34" charset="0"/>
              <a:buChar char="•"/>
            </a:pPr>
            <a:r>
              <a:rPr kumimoji="1" lang="zh-CN" altLang="en-US" dirty="0" smtClean="0">
                <a:solidFill>
                  <a:srgbClr val="996600"/>
                </a:solidFill>
                <a:latin typeface="宋体" pitchFamily="2" charset="-122"/>
              </a:rPr>
              <a:t>完美的细节</a:t>
            </a:r>
            <a:endParaRPr kumimoji="1" lang="ko-KR" altLang="en-US" dirty="0">
              <a:solidFill>
                <a:srgbClr val="9966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创建透视图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创建一个新工作簿或表单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创建一个透视图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插入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数据透视表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数据透视图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选择连接</a:t>
            </a:r>
            <a:r>
              <a:rPr lang="en-US" altLang="zh-CN" dirty="0" smtClean="0">
                <a:sym typeface="Wingdings" pitchFamily="2" charset="2"/>
              </a:rPr>
              <a:t>(C)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/>
            </a:r>
            <a:br>
              <a:rPr lang="en-US" altLang="zh-CN" dirty="0" smtClean="0">
                <a:sym typeface="Wingdings" pitchFamily="2" charset="2"/>
              </a:rPr>
            </a:br>
            <a:r>
              <a:rPr lang="zh-CN" altLang="en-US" dirty="0" smtClean="0"/>
              <a:t>选择“</a:t>
            </a:r>
            <a:r>
              <a:rPr lang="en-US" altLang="zh-CN" dirty="0" smtClean="0"/>
              <a:t>183.129.194.87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22383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放置透视表的位置：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现有工作表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位置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选中初始位置单元格</a:t>
            </a:r>
            <a:r>
              <a:rPr lang="en-US" altLang="zh-CN" dirty="0" smtClean="0">
                <a:sym typeface="Wingdings" pitchFamily="2" charset="2"/>
              </a:rPr>
              <a:t>)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zh-CN" altLang="en-US" dirty="0" smtClean="0">
                <a:sym typeface="Wingdings" pitchFamily="2" charset="2"/>
              </a:rPr>
              <a:t>也可以选择“新工作表”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1262" y="928671"/>
            <a:ext cx="1516856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944" y="2780928"/>
            <a:ext cx="44672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年上半年不同组用户的订单金额情况。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报表筛选：时间“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年上半年”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行标签：客户分组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数值：订单金额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4728" y="2564904"/>
            <a:ext cx="5904656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选择透视图表类型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选中透视图表区域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进入“数据透视图工具”页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选择“设计”页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选择“更改图表类型”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弹出“图表类型”对话框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选择需要制作的图表类型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“设计”页中还可以更改图标布局、样式和颜色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7350" y="1142985"/>
            <a:ext cx="5601123" cy="43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 eaLnBrk="0" hangingPunct="0"/>
            <a:r>
              <a:rPr lang="en-US" altLang="zh-CN" sz="3200" b="1" dirty="0" smtClean="0"/>
              <a:t>2.4</a:t>
            </a:r>
            <a:r>
              <a:rPr lang="zh-CN" altLang="en-US" sz="3200" b="1" dirty="0" smtClean="0"/>
              <a:t>、自定义透视表</a:t>
            </a:r>
            <a:endParaRPr lang="en-US" altLang="zh-CN" sz="3200" dirty="0"/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0" y="5734051"/>
            <a:ext cx="9634273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3076" name="Picture 14" descr="b-2"/>
          <p:cNvPicPr>
            <a:picLocks noChangeAspect="1" noChangeArrowheads="1"/>
          </p:cNvPicPr>
          <p:nvPr/>
        </p:nvPicPr>
        <p:blipFill>
          <a:blip r:embed="rId3"/>
          <a:srcRect t="14706" r="3656" b="11111"/>
          <a:stretch>
            <a:fillRect/>
          </a:stretch>
        </p:blipFill>
        <p:spPr bwMode="auto">
          <a:xfrm>
            <a:off x="7761420" y="5992815"/>
            <a:ext cx="1325959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图示 16"/>
          <p:cNvGraphicFramePr/>
          <p:nvPr/>
        </p:nvGraphicFramePr>
        <p:xfrm>
          <a:off x="619095" y="1000109"/>
          <a:ext cx="8745202" cy="464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2.4.1</a:t>
            </a:r>
            <a:r>
              <a:rPr lang="zh-CN" altLang="en-US" dirty="0" smtClean="0"/>
              <a:t>、常用修饰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704" y="928671"/>
            <a:ext cx="8915400" cy="459740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692696"/>
            <a:ext cx="62110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544" y="3501008"/>
            <a:ext cx="859427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2.4.2</a:t>
            </a:r>
            <a:r>
              <a:rPr lang="zh-CN" altLang="en-US" dirty="0" smtClean="0"/>
              <a:t>、布局管理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1" y="642918"/>
            <a:ext cx="3498056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13" y="1857364"/>
            <a:ext cx="4075906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1268" y="3643314"/>
            <a:ext cx="28892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3" y="3500438"/>
            <a:ext cx="23526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dirty="0" smtClean="0"/>
              <a:t>1.1</a:t>
            </a:r>
            <a:r>
              <a:rPr lang="zh-CN" altLang="en-US" sz="2900" dirty="0" smtClean="0"/>
              <a:t>、</a:t>
            </a:r>
            <a:r>
              <a:rPr lang="en-US" altLang="zh-CN" sz="2900" dirty="0" smtClean="0"/>
              <a:t> OLAP</a:t>
            </a:r>
            <a:r>
              <a:rPr lang="zh-CN" altLang="en-US" sz="2900" dirty="0" smtClean="0"/>
              <a:t>基本概念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773907" y="1323975"/>
            <a:ext cx="414469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/>
            <a:r>
              <a:rPr lang="en-US" altLang="zh-CN" sz="2000"/>
              <a:t>OLAP</a:t>
            </a:r>
            <a:r>
              <a:rPr lang="zh-CN" altLang="en-US" sz="2000"/>
              <a:t>尤其是</a:t>
            </a:r>
            <a:r>
              <a:rPr lang="en-US" altLang="zh-CN" sz="2000"/>
              <a:t>MOLAP</a:t>
            </a:r>
            <a:r>
              <a:rPr lang="zh-CN" altLang="en-US" sz="2000"/>
              <a:t>的特点：</a:t>
            </a:r>
          </a:p>
          <a:p>
            <a:pPr marL="742950" lvl="1" indent="-285750" algn="l">
              <a:buFontTx/>
              <a:buChar char="–"/>
            </a:pPr>
            <a:r>
              <a:rPr lang="zh-CN" altLang="en-US" sz="2000"/>
              <a:t>高性能：快速地查询响应</a:t>
            </a:r>
          </a:p>
          <a:p>
            <a:pPr marL="742950" lvl="1" indent="-285750" algn="l">
              <a:buFontTx/>
              <a:buChar char="–"/>
            </a:pPr>
            <a:r>
              <a:rPr lang="zh-CN" altLang="en-US" sz="2000"/>
              <a:t>计算</a:t>
            </a:r>
            <a:r>
              <a:rPr lang="en-US" altLang="zh-CN" sz="2000"/>
              <a:t>/</a:t>
            </a:r>
            <a:r>
              <a:rPr lang="zh-CN" altLang="en-US" sz="2000"/>
              <a:t>分析能力</a:t>
            </a:r>
          </a:p>
          <a:p>
            <a:pPr marL="1143000" lvl="2" indent="-228600" algn="l"/>
            <a:r>
              <a:rPr lang="zh-CN" altLang="en-US" sz="2000"/>
              <a:t>聚合</a:t>
            </a:r>
          </a:p>
          <a:p>
            <a:pPr marL="1143000" lvl="2" indent="-228600" algn="l"/>
            <a:r>
              <a:rPr lang="zh-CN" altLang="en-US" sz="2000"/>
              <a:t>无限制的跨维计算能力</a:t>
            </a:r>
          </a:p>
          <a:p>
            <a:pPr marL="1143000" lvl="2" indent="-228600" algn="l"/>
            <a:r>
              <a:rPr lang="zh-CN" altLang="en-US" sz="2000"/>
              <a:t>场景假设分析（</a:t>
            </a:r>
            <a:r>
              <a:rPr lang="en-US" altLang="zh-CN" sz="2000"/>
              <a:t>What If</a:t>
            </a:r>
            <a:r>
              <a:rPr lang="zh-CN" altLang="en-US"/>
              <a:t>）</a:t>
            </a:r>
          </a:p>
          <a:p>
            <a:pPr marL="1143000" lvl="2" indent="-228600" algn="l"/>
            <a:r>
              <a:rPr lang="zh-CN" altLang="en-US"/>
              <a:t>分摊</a:t>
            </a:r>
          </a:p>
          <a:p>
            <a:pPr marL="1143000" lvl="2" indent="-228600"/>
            <a:endParaRPr lang="en-US" altLang="zh-C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75476" y="2928938"/>
            <a:ext cx="2543572" cy="2798762"/>
            <a:chOff x="3024" y="1152"/>
            <a:chExt cx="1479" cy="176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48" y="1968"/>
              <a:ext cx="855" cy="947"/>
              <a:chOff x="5150" y="1467"/>
              <a:chExt cx="855" cy="947"/>
            </a:xfrm>
          </p:grpSpPr>
          <p:sp>
            <p:nvSpPr>
              <p:cNvPr id="80040" name="Freeform 7"/>
              <p:cNvSpPr>
                <a:spLocks/>
              </p:cNvSpPr>
              <p:nvPr/>
            </p:nvSpPr>
            <p:spPr bwMode="auto">
              <a:xfrm>
                <a:off x="5628" y="1523"/>
                <a:ext cx="152" cy="159"/>
              </a:xfrm>
              <a:custGeom>
                <a:avLst/>
                <a:gdLst>
                  <a:gd name="T0" fmla="*/ 0 w 152"/>
                  <a:gd name="T1" fmla="*/ 24 h 159"/>
                  <a:gd name="T2" fmla="*/ 151 w 152"/>
                  <a:gd name="T3" fmla="*/ 0 h 159"/>
                  <a:gd name="T4" fmla="*/ 151 w 152"/>
                  <a:gd name="T5" fmla="*/ 127 h 159"/>
                  <a:gd name="T6" fmla="*/ 0 w 152"/>
                  <a:gd name="T7" fmla="*/ 158 h 159"/>
                  <a:gd name="T8" fmla="*/ 0 w 152"/>
                  <a:gd name="T9" fmla="*/ 24 h 159"/>
                  <a:gd name="T10" fmla="*/ 0 w 152"/>
                  <a:gd name="T11" fmla="*/ 24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2"/>
                  <a:gd name="T19" fmla="*/ 0 h 159"/>
                  <a:gd name="T20" fmla="*/ 152 w 152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2" h="159">
                    <a:moveTo>
                      <a:pt x="0" y="24"/>
                    </a:moveTo>
                    <a:lnTo>
                      <a:pt x="151" y="0"/>
                    </a:lnTo>
                    <a:lnTo>
                      <a:pt x="151" y="127"/>
                    </a:lnTo>
                    <a:lnTo>
                      <a:pt x="0" y="158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41" name="Freeform 8"/>
              <p:cNvSpPr>
                <a:spLocks/>
              </p:cNvSpPr>
              <p:nvPr/>
            </p:nvSpPr>
            <p:spPr bwMode="auto">
              <a:xfrm>
                <a:off x="5491" y="1467"/>
                <a:ext cx="289" cy="75"/>
              </a:xfrm>
              <a:custGeom>
                <a:avLst/>
                <a:gdLst>
                  <a:gd name="T0" fmla="*/ 288 w 289"/>
                  <a:gd name="T1" fmla="*/ 52 h 75"/>
                  <a:gd name="T2" fmla="*/ 137 w 289"/>
                  <a:gd name="T3" fmla="*/ 74 h 75"/>
                  <a:gd name="T4" fmla="*/ 0 w 289"/>
                  <a:gd name="T5" fmla="*/ 24 h 75"/>
                  <a:gd name="T6" fmla="*/ 167 w 289"/>
                  <a:gd name="T7" fmla="*/ 0 h 75"/>
                  <a:gd name="T8" fmla="*/ 288 w 289"/>
                  <a:gd name="T9" fmla="*/ 52 h 75"/>
                  <a:gd name="T10" fmla="*/ 288 w 289"/>
                  <a:gd name="T11" fmla="*/ 52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9"/>
                  <a:gd name="T19" fmla="*/ 0 h 75"/>
                  <a:gd name="T20" fmla="*/ 289 w 289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9" h="75">
                    <a:moveTo>
                      <a:pt x="288" y="52"/>
                    </a:moveTo>
                    <a:lnTo>
                      <a:pt x="137" y="74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88" y="52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42" name="Freeform 9"/>
              <p:cNvSpPr>
                <a:spLocks/>
              </p:cNvSpPr>
              <p:nvPr/>
            </p:nvSpPr>
            <p:spPr bwMode="auto">
              <a:xfrm>
                <a:off x="5491" y="1497"/>
                <a:ext cx="138" cy="184"/>
              </a:xfrm>
              <a:custGeom>
                <a:avLst/>
                <a:gdLst>
                  <a:gd name="T0" fmla="*/ 0 w 138"/>
                  <a:gd name="T1" fmla="*/ 0 h 184"/>
                  <a:gd name="T2" fmla="*/ 137 w 138"/>
                  <a:gd name="T3" fmla="*/ 50 h 184"/>
                  <a:gd name="T4" fmla="*/ 137 w 138"/>
                  <a:gd name="T5" fmla="*/ 183 h 184"/>
                  <a:gd name="T6" fmla="*/ 0 w 138"/>
                  <a:gd name="T7" fmla="*/ 120 h 184"/>
                  <a:gd name="T8" fmla="*/ 0 w 138"/>
                  <a:gd name="T9" fmla="*/ 0 h 184"/>
                  <a:gd name="T10" fmla="*/ 0 w 138"/>
                  <a:gd name="T11" fmla="*/ 0 h 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4"/>
                  <a:gd name="T20" fmla="*/ 138 w 138"/>
                  <a:gd name="T21" fmla="*/ 184 h 1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4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3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43" name="Freeform 10"/>
              <p:cNvSpPr>
                <a:spLocks/>
              </p:cNvSpPr>
              <p:nvPr/>
            </p:nvSpPr>
            <p:spPr bwMode="auto">
              <a:xfrm>
                <a:off x="5580" y="2096"/>
                <a:ext cx="153" cy="159"/>
              </a:xfrm>
              <a:custGeom>
                <a:avLst/>
                <a:gdLst>
                  <a:gd name="T0" fmla="*/ 0 w 153"/>
                  <a:gd name="T1" fmla="*/ 25 h 159"/>
                  <a:gd name="T2" fmla="*/ 152 w 153"/>
                  <a:gd name="T3" fmla="*/ 0 h 159"/>
                  <a:gd name="T4" fmla="*/ 152 w 153"/>
                  <a:gd name="T5" fmla="*/ 126 h 159"/>
                  <a:gd name="T6" fmla="*/ 0 w 153"/>
                  <a:gd name="T7" fmla="*/ 158 h 159"/>
                  <a:gd name="T8" fmla="*/ 0 w 153"/>
                  <a:gd name="T9" fmla="*/ 25 h 159"/>
                  <a:gd name="T10" fmla="*/ 0 w 153"/>
                  <a:gd name="T11" fmla="*/ 25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9"/>
                  <a:gd name="T20" fmla="*/ 153 w 153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9">
                    <a:moveTo>
                      <a:pt x="0" y="25"/>
                    </a:moveTo>
                    <a:lnTo>
                      <a:pt x="152" y="0"/>
                    </a:lnTo>
                    <a:lnTo>
                      <a:pt x="152" y="126"/>
                    </a:lnTo>
                    <a:lnTo>
                      <a:pt x="0" y="158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44" name="Freeform 11"/>
              <p:cNvSpPr>
                <a:spLocks/>
              </p:cNvSpPr>
              <p:nvPr/>
            </p:nvSpPr>
            <p:spPr bwMode="auto">
              <a:xfrm>
                <a:off x="5443" y="2045"/>
                <a:ext cx="290" cy="77"/>
              </a:xfrm>
              <a:custGeom>
                <a:avLst/>
                <a:gdLst>
                  <a:gd name="T0" fmla="*/ 289 w 290"/>
                  <a:gd name="T1" fmla="*/ 52 h 77"/>
                  <a:gd name="T2" fmla="*/ 137 w 290"/>
                  <a:gd name="T3" fmla="*/ 76 h 77"/>
                  <a:gd name="T4" fmla="*/ 0 w 290"/>
                  <a:gd name="T5" fmla="*/ 24 h 77"/>
                  <a:gd name="T6" fmla="*/ 166 w 290"/>
                  <a:gd name="T7" fmla="*/ 0 h 77"/>
                  <a:gd name="T8" fmla="*/ 289 w 290"/>
                  <a:gd name="T9" fmla="*/ 52 h 77"/>
                  <a:gd name="T10" fmla="*/ 289 w 290"/>
                  <a:gd name="T11" fmla="*/ 52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7"/>
                  <a:gd name="T20" fmla="*/ 290 w 290"/>
                  <a:gd name="T21" fmla="*/ 77 h 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7">
                    <a:moveTo>
                      <a:pt x="289" y="52"/>
                    </a:moveTo>
                    <a:lnTo>
                      <a:pt x="137" y="76"/>
                    </a:lnTo>
                    <a:lnTo>
                      <a:pt x="0" y="24"/>
                    </a:lnTo>
                    <a:lnTo>
                      <a:pt x="166" y="0"/>
                    </a:lnTo>
                    <a:lnTo>
                      <a:pt x="289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45" name="Freeform 12"/>
              <p:cNvSpPr>
                <a:spLocks/>
              </p:cNvSpPr>
              <p:nvPr/>
            </p:nvSpPr>
            <p:spPr bwMode="auto">
              <a:xfrm>
                <a:off x="5443" y="2069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0 h 185"/>
                  <a:gd name="T4" fmla="*/ 137 w 138"/>
                  <a:gd name="T5" fmla="*/ 184 h 185"/>
                  <a:gd name="T6" fmla="*/ 0 w 138"/>
                  <a:gd name="T7" fmla="*/ 121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46" name="Freeform 13"/>
              <p:cNvSpPr>
                <a:spLocks/>
              </p:cNvSpPr>
              <p:nvPr/>
            </p:nvSpPr>
            <p:spPr bwMode="auto">
              <a:xfrm>
                <a:off x="5431" y="2123"/>
                <a:ext cx="152" cy="159"/>
              </a:xfrm>
              <a:custGeom>
                <a:avLst/>
                <a:gdLst>
                  <a:gd name="T0" fmla="*/ 0 w 152"/>
                  <a:gd name="T1" fmla="*/ 24 h 159"/>
                  <a:gd name="T2" fmla="*/ 151 w 152"/>
                  <a:gd name="T3" fmla="*/ 0 h 159"/>
                  <a:gd name="T4" fmla="*/ 151 w 152"/>
                  <a:gd name="T5" fmla="*/ 127 h 159"/>
                  <a:gd name="T6" fmla="*/ 0 w 152"/>
                  <a:gd name="T7" fmla="*/ 158 h 159"/>
                  <a:gd name="T8" fmla="*/ 0 w 152"/>
                  <a:gd name="T9" fmla="*/ 24 h 159"/>
                  <a:gd name="T10" fmla="*/ 0 w 152"/>
                  <a:gd name="T11" fmla="*/ 24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2"/>
                  <a:gd name="T19" fmla="*/ 0 h 159"/>
                  <a:gd name="T20" fmla="*/ 152 w 152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2" h="159">
                    <a:moveTo>
                      <a:pt x="0" y="24"/>
                    </a:moveTo>
                    <a:lnTo>
                      <a:pt x="151" y="0"/>
                    </a:lnTo>
                    <a:lnTo>
                      <a:pt x="151" y="127"/>
                    </a:lnTo>
                    <a:lnTo>
                      <a:pt x="0" y="158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47" name="Freeform 14"/>
              <p:cNvSpPr>
                <a:spLocks/>
              </p:cNvSpPr>
              <p:nvPr/>
            </p:nvSpPr>
            <p:spPr bwMode="auto">
              <a:xfrm>
                <a:off x="5294" y="2073"/>
                <a:ext cx="289" cy="75"/>
              </a:xfrm>
              <a:custGeom>
                <a:avLst/>
                <a:gdLst>
                  <a:gd name="T0" fmla="*/ 288 w 289"/>
                  <a:gd name="T1" fmla="*/ 50 h 75"/>
                  <a:gd name="T2" fmla="*/ 135 w 289"/>
                  <a:gd name="T3" fmla="*/ 74 h 75"/>
                  <a:gd name="T4" fmla="*/ 0 w 289"/>
                  <a:gd name="T5" fmla="*/ 23 h 75"/>
                  <a:gd name="T6" fmla="*/ 167 w 289"/>
                  <a:gd name="T7" fmla="*/ 0 h 75"/>
                  <a:gd name="T8" fmla="*/ 288 w 289"/>
                  <a:gd name="T9" fmla="*/ 50 h 75"/>
                  <a:gd name="T10" fmla="*/ 288 w 289"/>
                  <a:gd name="T11" fmla="*/ 50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9"/>
                  <a:gd name="T19" fmla="*/ 0 h 75"/>
                  <a:gd name="T20" fmla="*/ 289 w 289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9" h="75">
                    <a:moveTo>
                      <a:pt x="288" y="50"/>
                    </a:moveTo>
                    <a:lnTo>
                      <a:pt x="135" y="74"/>
                    </a:lnTo>
                    <a:lnTo>
                      <a:pt x="0" y="23"/>
                    </a:lnTo>
                    <a:lnTo>
                      <a:pt x="167" y="0"/>
                    </a:lnTo>
                    <a:lnTo>
                      <a:pt x="288" y="50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48" name="Freeform 15"/>
              <p:cNvSpPr>
                <a:spLocks/>
              </p:cNvSpPr>
              <p:nvPr/>
            </p:nvSpPr>
            <p:spPr bwMode="auto">
              <a:xfrm>
                <a:off x="5294" y="2096"/>
                <a:ext cx="138" cy="184"/>
              </a:xfrm>
              <a:custGeom>
                <a:avLst/>
                <a:gdLst>
                  <a:gd name="T0" fmla="*/ 0 w 138"/>
                  <a:gd name="T1" fmla="*/ 0 h 184"/>
                  <a:gd name="T2" fmla="*/ 137 w 138"/>
                  <a:gd name="T3" fmla="*/ 50 h 184"/>
                  <a:gd name="T4" fmla="*/ 137 w 138"/>
                  <a:gd name="T5" fmla="*/ 183 h 184"/>
                  <a:gd name="T6" fmla="*/ 0 w 138"/>
                  <a:gd name="T7" fmla="*/ 121 h 184"/>
                  <a:gd name="T8" fmla="*/ 0 w 138"/>
                  <a:gd name="T9" fmla="*/ 0 h 184"/>
                  <a:gd name="T10" fmla="*/ 0 w 138"/>
                  <a:gd name="T11" fmla="*/ 0 h 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4"/>
                  <a:gd name="T20" fmla="*/ 138 w 138"/>
                  <a:gd name="T21" fmla="*/ 184 h 1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4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3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49" name="Freeform 16"/>
              <p:cNvSpPr>
                <a:spLocks/>
              </p:cNvSpPr>
              <p:nvPr/>
            </p:nvSpPr>
            <p:spPr bwMode="auto">
              <a:xfrm>
                <a:off x="5287" y="2150"/>
                <a:ext cx="153" cy="159"/>
              </a:xfrm>
              <a:custGeom>
                <a:avLst/>
                <a:gdLst>
                  <a:gd name="T0" fmla="*/ 0 w 153"/>
                  <a:gd name="T1" fmla="*/ 22 h 159"/>
                  <a:gd name="T2" fmla="*/ 152 w 153"/>
                  <a:gd name="T3" fmla="*/ 0 h 159"/>
                  <a:gd name="T4" fmla="*/ 152 w 153"/>
                  <a:gd name="T5" fmla="*/ 126 h 159"/>
                  <a:gd name="T6" fmla="*/ 0 w 153"/>
                  <a:gd name="T7" fmla="*/ 158 h 159"/>
                  <a:gd name="T8" fmla="*/ 0 w 153"/>
                  <a:gd name="T9" fmla="*/ 22 h 159"/>
                  <a:gd name="T10" fmla="*/ 0 w 153"/>
                  <a:gd name="T11" fmla="*/ 22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9"/>
                  <a:gd name="T20" fmla="*/ 153 w 153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9">
                    <a:moveTo>
                      <a:pt x="0" y="22"/>
                    </a:moveTo>
                    <a:lnTo>
                      <a:pt x="152" y="0"/>
                    </a:lnTo>
                    <a:lnTo>
                      <a:pt x="152" y="126"/>
                    </a:lnTo>
                    <a:lnTo>
                      <a:pt x="0" y="158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0" name="Freeform 17"/>
              <p:cNvSpPr>
                <a:spLocks/>
              </p:cNvSpPr>
              <p:nvPr/>
            </p:nvSpPr>
            <p:spPr bwMode="auto">
              <a:xfrm>
                <a:off x="5150" y="2098"/>
                <a:ext cx="290" cy="75"/>
              </a:xfrm>
              <a:custGeom>
                <a:avLst/>
                <a:gdLst>
                  <a:gd name="T0" fmla="*/ 289 w 290"/>
                  <a:gd name="T1" fmla="*/ 52 h 75"/>
                  <a:gd name="T2" fmla="*/ 137 w 290"/>
                  <a:gd name="T3" fmla="*/ 74 h 75"/>
                  <a:gd name="T4" fmla="*/ 0 w 290"/>
                  <a:gd name="T5" fmla="*/ 24 h 75"/>
                  <a:gd name="T6" fmla="*/ 167 w 290"/>
                  <a:gd name="T7" fmla="*/ 0 h 75"/>
                  <a:gd name="T8" fmla="*/ 289 w 290"/>
                  <a:gd name="T9" fmla="*/ 52 h 75"/>
                  <a:gd name="T10" fmla="*/ 289 w 290"/>
                  <a:gd name="T11" fmla="*/ 52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5"/>
                  <a:gd name="T20" fmla="*/ 290 w 290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5">
                    <a:moveTo>
                      <a:pt x="289" y="52"/>
                    </a:moveTo>
                    <a:lnTo>
                      <a:pt x="137" y="74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89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1" name="Freeform 18"/>
              <p:cNvSpPr>
                <a:spLocks/>
              </p:cNvSpPr>
              <p:nvPr/>
            </p:nvSpPr>
            <p:spPr bwMode="auto">
              <a:xfrm>
                <a:off x="5150" y="2122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0 h 185"/>
                  <a:gd name="T4" fmla="*/ 137 w 138"/>
                  <a:gd name="T5" fmla="*/ 184 h 185"/>
                  <a:gd name="T6" fmla="*/ 0 w 138"/>
                  <a:gd name="T7" fmla="*/ 120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4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2004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2" name="Freeform 19"/>
              <p:cNvSpPr>
                <a:spLocks/>
              </p:cNvSpPr>
              <p:nvPr/>
            </p:nvSpPr>
            <p:spPr bwMode="auto">
              <a:xfrm>
                <a:off x="5702" y="2150"/>
                <a:ext cx="153" cy="159"/>
              </a:xfrm>
              <a:custGeom>
                <a:avLst/>
                <a:gdLst>
                  <a:gd name="T0" fmla="*/ 0 w 153"/>
                  <a:gd name="T1" fmla="*/ 22 h 159"/>
                  <a:gd name="T2" fmla="*/ 152 w 153"/>
                  <a:gd name="T3" fmla="*/ 0 h 159"/>
                  <a:gd name="T4" fmla="*/ 152 w 153"/>
                  <a:gd name="T5" fmla="*/ 126 h 159"/>
                  <a:gd name="T6" fmla="*/ 0 w 153"/>
                  <a:gd name="T7" fmla="*/ 158 h 159"/>
                  <a:gd name="T8" fmla="*/ 0 w 153"/>
                  <a:gd name="T9" fmla="*/ 22 h 159"/>
                  <a:gd name="T10" fmla="*/ 0 w 153"/>
                  <a:gd name="T11" fmla="*/ 22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9"/>
                  <a:gd name="T20" fmla="*/ 153 w 153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9">
                    <a:moveTo>
                      <a:pt x="0" y="22"/>
                    </a:moveTo>
                    <a:lnTo>
                      <a:pt x="152" y="0"/>
                    </a:lnTo>
                    <a:lnTo>
                      <a:pt x="152" y="126"/>
                    </a:lnTo>
                    <a:lnTo>
                      <a:pt x="0" y="158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3" name="Freeform 20"/>
              <p:cNvSpPr>
                <a:spLocks/>
              </p:cNvSpPr>
              <p:nvPr/>
            </p:nvSpPr>
            <p:spPr bwMode="auto">
              <a:xfrm>
                <a:off x="5565" y="2098"/>
                <a:ext cx="290" cy="75"/>
              </a:xfrm>
              <a:custGeom>
                <a:avLst/>
                <a:gdLst>
                  <a:gd name="T0" fmla="*/ 289 w 290"/>
                  <a:gd name="T1" fmla="*/ 52 h 75"/>
                  <a:gd name="T2" fmla="*/ 137 w 290"/>
                  <a:gd name="T3" fmla="*/ 74 h 75"/>
                  <a:gd name="T4" fmla="*/ 0 w 290"/>
                  <a:gd name="T5" fmla="*/ 24 h 75"/>
                  <a:gd name="T6" fmla="*/ 167 w 290"/>
                  <a:gd name="T7" fmla="*/ 0 h 75"/>
                  <a:gd name="T8" fmla="*/ 289 w 290"/>
                  <a:gd name="T9" fmla="*/ 52 h 75"/>
                  <a:gd name="T10" fmla="*/ 289 w 290"/>
                  <a:gd name="T11" fmla="*/ 52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5"/>
                  <a:gd name="T20" fmla="*/ 290 w 290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5">
                    <a:moveTo>
                      <a:pt x="289" y="52"/>
                    </a:moveTo>
                    <a:lnTo>
                      <a:pt x="137" y="74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89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4" name="Freeform 21"/>
              <p:cNvSpPr>
                <a:spLocks/>
              </p:cNvSpPr>
              <p:nvPr/>
            </p:nvSpPr>
            <p:spPr bwMode="auto">
              <a:xfrm>
                <a:off x="5565" y="2122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0 h 185"/>
                  <a:gd name="T4" fmla="*/ 137 w 138"/>
                  <a:gd name="T5" fmla="*/ 184 h 185"/>
                  <a:gd name="T6" fmla="*/ 0 w 138"/>
                  <a:gd name="T7" fmla="*/ 120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4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5" name="Freeform 22"/>
              <p:cNvSpPr>
                <a:spLocks/>
              </p:cNvSpPr>
              <p:nvPr/>
            </p:nvSpPr>
            <p:spPr bwMode="auto">
              <a:xfrm>
                <a:off x="5554" y="2175"/>
                <a:ext cx="153" cy="160"/>
              </a:xfrm>
              <a:custGeom>
                <a:avLst/>
                <a:gdLst>
                  <a:gd name="T0" fmla="*/ 0 w 153"/>
                  <a:gd name="T1" fmla="*/ 25 h 160"/>
                  <a:gd name="T2" fmla="*/ 152 w 153"/>
                  <a:gd name="T3" fmla="*/ 0 h 160"/>
                  <a:gd name="T4" fmla="*/ 152 w 153"/>
                  <a:gd name="T5" fmla="*/ 127 h 160"/>
                  <a:gd name="T6" fmla="*/ 0 w 153"/>
                  <a:gd name="T7" fmla="*/ 159 h 160"/>
                  <a:gd name="T8" fmla="*/ 0 w 153"/>
                  <a:gd name="T9" fmla="*/ 25 h 160"/>
                  <a:gd name="T10" fmla="*/ 0 w 153"/>
                  <a:gd name="T11" fmla="*/ 25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60"/>
                  <a:gd name="T20" fmla="*/ 153 w 153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60">
                    <a:moveTo>
                      <a:pt x="0" y="25"/>
                    </a:moveTo>
                    <a:lnTo>
                      <a:pt x="152" y="0"/>
                    </a:lnTo>
                    <a:lnTo>
                      <a:pt x="152" y="127"/>
                    </a:lnTo>
                    <a:lnTo>
                      <a:pt x="0" y="159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6" name="Freeform 23"/>
              <p:cNvSpPr>
                <a:spLocks/>
              </p:cNvSpPr>
              <p:nvPr/>
            </p:nvSpPr>
            <p:spPr bwMode="auto">
              <a:xfrm>
                <a:off x="5416" y="2125"/>
                <a:ext cx="291" cy="76"/>
              </a:xfrm>
              <a:custGeom>
                <a:avLst/>
                <a:gdLst>
                  <a:gd name="T0" fmla="*/ 290 w 291"/>
                  <a:gd name="T1" fmla="*/ 51 h 76"/>
                  <a:gd name="T2" fmla="*/ 137 w 291"/>
                  <a:gd name="T3" fmla="*/ 75 h 76"/>
                  <a:gd name="T4" fmla="*/ 0 w 291"/>
                  <a:gd name="T5" fmla="*/ 24 h 76"/>
                  <a:gd name="T6" fmla="*/ 166 w 291"/>
                  <a:gd name="T7" fmla="*/ 0 h 76"/>
                  <a:gd name="T8" fmla="*/ 290 w 291"/>
                  <a:gd name="T9" fmla="*/ 51 h 76"/>
                  <a:gd name="T10" fmla="*/ 290 w 291"/>
                  <a:gd name="T11" fmla="*/ 51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6"/>
                  <a:gd name="T20" fmla="*/ 291 w 291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6">
                    <a:moveTo>
                      <a:pt x="290" y="51"/>
                    </a:moveTo>
                    <a:lnTo>
                      <a:pt x="137" y="75"/>
                    </a:lnTo>
                    <a:lnTo>
                      <a:pt x="0" y="24"/>
                    </a:lnTo>
                    <a:lnTo>
                      <a:pt x="166" y="0"/>
                    </a:lnTo>
                    <a:lnTo>
                      <a:pt x="290" y="51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7" name="Freeform 24"/>
              <p:cNvSpPr>
                <a:spLocks/>
              </p:cNvSpPr>
              <p:nvPr/>
            </p:nvSpPr>
            <p:spPr bwMode="auto">
              <a:xfrm>
                <a:off x="5416" y="2149"/>
                <a:ext cx="139" cy="184"/>
              </a:xfrm>
              <a:custGeom>
                <a:avLst/>
                <a:gdLst>
                  <a:gd name="T0" fmla="*/ 0 w 139"/>
                  <a:gd name="T1" fmla="*/ 0 h 184"/>
                  <a:gd name="T2" fmla="*/ 138 w 139"/>
                  <a:gd name="T3" fmla="*/ 51 h 184"/>
                  <a:gd name="T4" fmla="*/ 138 w 139"/>
                  <a:gd name="T5" fmla="*/ 183 h 184"/>
                  <a:gd name="T6" fmla="*/ 0 w 139"/>
                  <a:gd name="T7" fmla="*/ 120 h 184"/>
                  <a:gd name="T8" fmla="*/ 0 w 139"/>
                  <a:gd name="T9" fmla="*/ 0 h 184"/>
                  <a:gd name="T10" fmla="*/ 0 w 139"/>
                  <a:gd name="T11" fmla="*/ 0 h 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84"/>
                  <a:gd name="T20" fmla="*/ 139 w 139"/>
                  <a:gd name="T21" fmla="*/ 184 h 1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84">
                    <a:moveTo>
                      <a:pt x="0" y="0"/>
                    </a:moveTo>
                    <a:lnTo>
                      <a:pt x="138" y="51"/>
                    </a:lnTo>
                    <a:lnTo>
                      <a:pt x="138" y="183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8" name="Freeform 25"/>
              <p:cNvSpPr>
                <a:spLocks/>
              </p:cNvSpPr>
              <p:nvPr/>
            </p:nvSpPr>
            <p:spPr bwMode="auto">
              <a:xfrm>
                <a:off x="5409" y="2202"/>
                <a:ext cx="154" cy="158"/>
              </a:xfrm>
              <a:custGeom>
                <a:avLst/>
                <a:gdLst>
                  <a:gd name="T0" fmla="*/ 0 w 154"/>
                  <a:gd name="T1" fmla="*/ 24 h 158"/>
                  <a:gd name="T2" fmla="*/ 153 w 154"/>
                  <a:gd name="T3" fmla="*/ 0 h 158"/>
                  <a:gd name="T4" fmla="*/ 153 w 154"/>
                  <a:gd name="T5" fmla="*/ 127 h 158"/>
                  <a:gd name="T6" fmla="*/ 0 w 154"/>
                  <a:gd name="T7" fmla="*/ 157 h 158"/>
                  <a:gd name="T8" fmla="*/ 0 w 154"/>
                  <a:gd name="T9" fmla="*/ 24 h 158"/>
                  <a:gd name="T10" fmla="*/ 0 w 154"/>
                  <a:gd name="T11" fmla="*/ 24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58"/>
                  <a:gd name="T20" fmla="*/ 154 w 154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58">
                    <a:moveTo>
                      <a:pt x="0" y="24"/>
                    </a:moveTo>
                    <a:lnTo>
                      <a:pt x="153" y="0"/>
                    </a:lnTo>
                    <a:lnTo>
                      <a:pt x="153" y="127"/>
                    </a:lnTo>
                    <a:lnTo>
                      <a:pt x="0" y="157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59" name="Freeform 26"/>
              <p:cNvSpPr>
                <a:spLocks/>
              </p:cNvSpPr>
              <p:nvPr/>
            </p:nvSpPr>
            <p:spPr bwMode="auto">
              <a:xfrm>
                <a:off x="5272" y="2152"/>
                <a:ext cx="291" cy="75"/>
              </a:xfrm>
              <a:custGeom>
                <a:avLst/>
                <a:gdLst>
                  <a:gd name="T0" fmla="*/ 290 w 291"/>
                  <a:gd name="T1" fmla="*/ 51 h 75"/>
                  <a:gd name="T2" fmla="*/ 137 w 291"/>
                  <a:gd name="T3" fmla="*/ 74 h 75"/>
                  <a:gd name="T4" fmla="*/ 0 w 291"/>
                  <a:gd name="T5" fmla="*/ 23 h 75"/>
                  <a:gd name="T6" fmla="*/ 167 w 291"/>
                  <a:gd name="T7" fmla="*/ 0 h 75"/>
                  <a:gd name="T8" fmla="*/ 290 w 291"/>
                  <a:gd name="T9" fmla="*/ 51 h 75"/>
                  <a:gd name="T10" fmla="*/ 290 w 291"/>
                  <a:gd name="T11" fmla="*/ 51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5"/>
                  <a:gd name="T20" fmla="*/ 291 w 291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5">
                    <a:moveTo>
                      <a:pt x="290" y="51"/>
                    </a:moveTo>
                    <a:lnTo>
                      <a:pt x="137" y="74"/>
                    </a:lnTo>
                    <a:lnTo>
                      <a:pt x="0" y="23"/>
                    </a:lnTo>
                    <a:lnTo>
                      <a:pt x="167" y="0"/>
                    </a:lnTo>
                    <a:lnTo>
                      <a:pt x="290" y="51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0" name="Freeform 27"/>
              <p:cNvSpPr>
                <a:spLocks/>
              </p:cNvSpPr>
              <p:nvPr/>
            </p:nvSpPr>
            <p:spPr bwMode="auto">
              <a:xfrm>
                <a:off x="5272" y="2175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0 h 185"/>
                  <a:gd name="T4" fmla="*/ 137 w 138"/>
                  <a:gd name="T5" fmla="*/ 184 h 185"/>
                  <a:gd name="T6" fmla="*/ 0 w 138"/>
                  <a:gd name="T7" fmla="*/ 121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2004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1" name="Freeform 28"/>
              <p:cNvSpPr>
                <a:spLocks/>
              </p:cNvSpPr>
              <p:nvPr/>
            </p:nvSpPr>
            <p:spPr bwMode="auto">
              <a:xfrm>
                <a:off x="5820" y="2202"/>
                <a:ext cx="152" cy="158"/>
              </a:xfrm>
              <a:custGeom>
                <a:avLst/>
                <a:gdLst>
                  <a:gd name="T0" fmla="*/ 0 w 152"/>
                  <a:gd name="T1" fmla="*/ 24 h 158"/>
                  <a:gd name="T2" fmla="*/ 151 w 152"/>
                  <a:gd name="T3" fmla="*/ 0 h 158"/>
                  <a:gd name="T4" fmla="*/ 151 w 152"/>
                  <a:gd name="T5" fmla="*/ 127 h 158"/>
                  <a:gd name="T6" fmla="*/ 0 w 152"/>
                  <a:gd name="T7" fmla="*/ 157 h 158"/>
                  <a:gd name="T8" fmla="*/ 0 w 152"/>
                  <a:gd name="T9" fmla="*/ 24 h 158"/>
                  <a:gd name="T10" fmla="*/ 0 w 152"/>
                  <a:gd name="T11" fmla="*/ 24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2"/>
                  <a:gd name="T19" fmla="*/ 0 h 158"/>
                  <a:gd name="T20" fmla="*/ 152 w 152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2" h="158">
                    <a:moveTo>
                      <a:pt x="0" y="24"/>
                    </a:moveTo>
                    <a:lnTo>
                      <a:pt x="151" y="0"/>
                    </a:lnTo>
                    <a:lnTo>
                      <a:pt x="151" y="127"/>
                    </a:lnTo>
                    <a:lnTo>
                      <a:pt x="0" y="157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2" name="Freeform 29"/>
              <p:cNvSpPr>
                <a:spLocks/>
              </p:cNvSpPr>
              <p:nvPr/>
            </p:nvSpPr>
            <p:spPr bwMode="auto">
              <a:xfrm>
                <a:off x="5682" y="2152"/>
                <a:ext cx="290" cy="75"/>
              </a:xfrm>
              <a:custGeom>
                <a:avLst/>
                <a:gdLst>
                  <a:gd name="T0" fmla="*/ 289 w 290"/>
                  <a:gd name="T1" fmla="*/ 51 h 75"/>
                  <a:gd name="T2" fmla="*/ 137 w 290"/>
                  <a:gd name="T3" fmla="*/ 74 h 75"/>
                  <a:gd name="T4" fmla="*/ 0 w 290"/>
                  <a:gd name="T5" fmla="*/ 23 h 75"/>
                  <a:gd name="T6" fmla="*/ 168 w 290"/>
                  <a:gd name="T7" fmla="*/ 0 h 75"/>
                  <a:gd name="T8" fmla="*/ 289 w 290"/>
                  <a:gd name="T9" fmla="*/ 51 h 75"/>
                  <a:gd name="T10" fmla="*/ 289 w 290"/>
                  <a:gd name="T11" fmla="*/ 51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5"/>
                  <a:gd name="T20" fmla="*/ 290 w 290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5">
                    <a:moveTo>
                      <a:pt x="289" y="51"/>
                    </a:moveTo>
                    <a:lnTo>
                      <a:pt x="137" y="74"/>
                    </a:lnTo>
                    <a:lnTo>
                      <a:pt x="0" y="23"/>
                    </a:lnTo>
                    <a:lnTo>
                      <a:pt x="168" y="0"/>
                    </a:lnTo>
                    <a:lnTo>
                      <a:pt x="289" y="51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3" name="Freeform 30"/>
              <p:cNvSpPr>
                <a:spLocks/>
              </p:cNvSpPr>
              <p:nvPr/>
            </p:nvSpPr>
            <p:spPr bwMode="auto">
              <a:xfrm>
                <a:off x="5682" y="2175"/>
                <a:ext cx="139" cy="185"/>
              </a:xfrm>
              <a:custGeom>
                <a:avLst/>
                <a:gdLst>
                  <a:gd name="T0" fmla="*/ 0 w 139"/>
                  <a:gd name="T1" fmla="*/ 0 h 185"/>
                  <a:gd name="T2" fmla="*/ 138 w 139"/>
                  <a:gd name="T3" fmla="*/ 50 h 185"/>
                  <a:gd name="T4" fmla="*/ 138 w 139"/>
                  <a:gd name="T5" fmla="*/ 184 h 185"/>
                  <a:gd name="T6" fmla="*/ 0 w 139"/>
                  <a:gd name="T7" fmla="*/ 121 h 185"/>
                  <a:gd name="T8" fmla="*/ 0 w 139"/>
                  <a:gd name="T9" fmla="*/ 0 h 185"/>
                  <a:gd name="T10" fmla="*/ 0 w 139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85"/>
                  <a:gd name="T20" fmla="*/ 139 w 139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85">
                    <a:moveTo>
                      <a:pt x="0" y="0"/>
                    </a:moveTo>
                    <a:lnTo>
                      <a:pt x="138" y="50"/>
                    </a:lnTo>
                    <a:lnTo>
                      <a:pt x="138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4" name="Freeform 31"/>
              <p:cNvSpPr>
                <a:spLocks/>
              </p:cNvSpPr>
              <p:nvPr/>
            </p:nvSpPr>
            <p:spPr bwMode="auto">
              <a:xfrm>
                <a:off x="5671" y="2230"/>
                <a:ext cx="153" cy="157"/>
              </a:xfrm>
              <a:custGeom>
                <a:avLst/>
                <a:gdLst>
                  <a:gd name="T0" fmla="*/ 0 w 153"/>
                  <a:gd name="T1" fmla="*/ 23 h 157"/>
                  <a:gd name="T2" fmla="*/ 152 w 153"/>
                  <a:gd name="T3" fmla="*/ 0 h 157"/>
                  <a:gd name="T4" fmla="*/ 152 w 153"/>
                  <a:gd name="T5" fmla="*/ 124 h 157"/>
                  <a:gd name="T6" fmla="*/ 0 w 153"/>
                  <a:gd name="T7" fmla="*/ 156 h 157"/>
                  <a:gd name="T8" fmla="*/ 0 w 153"/>
                  <a:gd name="T9" fmla="*/ 23 h 157"/>
                  <a:gd name="T10" fmla="*/ 0 w 153"/>
                  <a:gd name="T11" fmla="*/ 23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7"/>
                  <a:gd name="T20" fmla="*/ 153 w 153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7">
                    <a:moveTo>
                      <a:pt x="0" y="23"/>
                    </a:moveTo>
                    <a:lnTo>
                      <a:pt x="152" y="0"/>
                    </a:lnTo>
                    <a:lnTo>
                      <a:pt x="152" y="124"/>
                    </a:lnTo>
                    <a:lnTo>
                      <a:pt x="0" y="156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5" name="Freeform 32"/>
              <p:cNvSpPr>
                <a:spLocks/>
              </p:cNvSpPr>
              <p:nvPr/>
            </p:nvSpPr>
            <p:spPr bwMode="auto">
              <a:xfrm>
                <a:off x="5534" y="2178"/>
                <a:ext cx="290" cy="76"/>
              </a:xfrm>
              <a:custGeom>
                <a:avLst/>
                <a:gdLst>
                  <a:gd name="T0" fmla="*/ 289 w 290"/>
                  <a:gd name="T1" fmla="*/ 52 h 76"/>
                  <a:gd name="T2" fmla="*/ 136 w 290"/>
                  <a:gd name="T3" fmla="*/ 75 h 76"/>
                  <a:gd name="T4" fmla="*/ 0 w 290"/>
                  <a:gd name="T5" fmla="*/ 24 h 76"/>
                  <a:gd name="T6" fmla="*/ 166 w 290"/>
                  <a:gd name="T7" fmla="*/ 0 h 76"/>
                  <a:gd name="T8" fmla="*/ 289 w 290"/>
                  <a:gd name="T9" fmla="*/ 52 h 76"/>
                  <a:gd name="T10" fmla="*/ 289 w 290"/>
                  <a:gd name="T11" fmla="*/ 52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6"/>
                  <a:gd name="T20" fmla="*/ 290 w 290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6">
                    <a:moveTo>
                      <a:pt x="289" y="52"/>
                    </a:moveTo>
                    <a:lnTo>
                      <a:pt x="136" y="75"/>
                    </a:lnTo>
                    <a:lnTo>
                      <a:pt x="0" y="24"/>
                    </a:lnTo>
                    <a:lnTo>
                      <a:pt x="166" y="0"/>
                    </a:lnTo>
                    <a:lnTo>
                      <a:pt x="289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6" name="Freeform 33"/>
              <p:cNvSpPr>
                <a:spLocks/>
              </p:cNvSpPr>
              <p:nvPr/>
            </p:nvSpPr>
            <p:spPr bwMode="auto">
              <a:xfrm>
                <a:off x="5534" y="2202"/>
                <a:ext cx="138" cy="184"/>
              </a:xfrm>
              <a:custGeom>
                <a:avLst/>
                <a:gdLst>
                  <a:gd name="T0" fmla="*/ 0 w 138"/>
                  <a:gd name="T1" fmla="*/ 0 h 184"/>
                  <a:gd name="T2" fmla="*/ 137 w 138"/>
                  <a:gd name="T3" fmla="*/ 50 h 184"/>
                  <a:gd name="T4" fmla="*/ 137 w 138"/>
                  <a:gd name="T5" fmla="*/ 183 h 184"/>
                  <a:gd name="T6" fmla="*/ 0 w 138"/>
                  <a:gd name="T7" fmla="*/ 120 h 184"/>
                  <a:gd name="T8" fmla="*/ 0 w 138"/>
                  <a:gd name="T9" fmla="*/ 0 h 184"/>
                  <a:gd name="T10" fmla="*/ 0 w 138"/>
                  <a:gd name="T11" fmla="*/ 0 h 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4"/>
                  <a:gd name="T20" fmla="*/ 138 w 138"/>
                  <a:gd name="T21" fmla="*/ 184 h 1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4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3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7" name="Freeform 34"/>
              <p:cNvSpPr>
                <a:spLocks/>
              </p:cNvSpPr>
              <p:nvPr/>
            </p:nvSpPr>
            <p:spPr bwMode="auto">
              <a:xfrm>
                <a:off x="5527" y="2256"/>
                <a:ext cx="153" cy="158"/>
              </a:xfrm>
              <a:custGeom>
                <a:avLst/>
                <a:gdLst>
                  <a:gd name="T0" fmla="*/ 0 w 153"/>
                  <a:gd name="T1" fmla="*/ 23 h 158"/>
                  <a:gd name="T2" fmla="*/ 152 w 153"/>
                  <a:gd name="T3" fmla="*/ 0 h 158"/>
                  <a:gd name="T4" fmla="*/ 152 w 153"/>
                  <a:gd name="T5" fmla="*/ 125 h 158"/>
                  <a:gd name="T6" fmla="*/ 0 w 153"/>
                  <a:gd name="T7" fmla="*/ 157 h 158"/>
                  <a:gd name="T8" fmla="*/ 0 w 153"/>
                  <a:gd name="T9" fmla="*/ 23 h 158"/>
                  <a:gd name="T10" fmla="*/ 0 w 153"/>
                  <a:gd name="T11" fmla="*/ 23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8"/>
                  <a:gd name="T20" fmla="*/ 153 w 153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8">
                    <a:moveTo>
                      <a:pt x="0" y="23"/>
                    </a:moveTo>
                    <a:lnTo>
                      <a:pt x="152" y="0"/>
                    </a:lnTo>
                    <a:lnTo>
                      <a:pt x="152" y="125"/>
                    </a:lnTo>
                    <a:lnTo>
                      <a:pt x="0" y="157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8" name="Freeform 35"/>
              <p:cNvSpPr>
                <a:spLocks/>
              </p:cNvSpPr>
              <p:nvPr/>
            </p:nvSpPr>
            <p:spPr bwMode="auto">
              <a:xfrm>
                <a:off x="5389" y="2204"/>
                <a:ext cx="291" cy="76"/>
              </a:xfrm>
              <a:custGeom>
                <a:avLst/>
                <a:gdLst>
                  <a:gd name="T0" fmla="*/ 290 w 291"/>
                  <a:gd name="T1" fmla="*/ 52 h 76"/>
                  <a:gd name="T2" fmla="*/ 137 w 291"/>
                  <a:gd name="T3" fmla="*/ 75 h 76"/>
                  <a:gd name="T4" fmla="*/ 0 w 291"/>
                  <a:gd name="T5" fmla="*/ 24 h 76"/>
                  <a:gd name="T6" fmla="*/ 168 w 291"/>
                  <a:gd name="T7" fmla="*/ 0 h 76"/>
                  <a:gd name="T8" fmla="*/ 290 w 291"/>
                  <a:gd name="T9" fmla="*/ 52 h 76"/>
                  <a:gd name="T10" fmla="*/ 290 w 291"/>
                  <a:gd name="T11" fmla="*/ 52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6"/>
                  <a:gd name="T20" fmla="*/ 291 w 291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6">
                    <a:moveTo>
                      <a:pt x="290" y="52"/>
                    </a:moveTo>
                    <a:lnTo>
                      <a:pt x="137" y="75"/>
                    </a:lnTo>
                    <a:lnTo>
                      <a:pt x="0" y="24"/>
                    </a:lnTo>
                    <a:lnTo>
                      <a:pt x="168" y="0"/>
                    </a:lnTo>
                    <a:lnTo>
                      <a:pt x="290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69" name="Freeform 36"/>
              <p:cNvSpPr>
                <a:spLocks/>
              </p:cNvSpPr>
              <p:nvPr/>
            </p:nvSpPr>
            <p:spPr bwMode="auto">
              <a:xfrm>
                <a:off x="5389" y="2228"/>
                <a:ext cx="139" cy="185"/>
              </a:xfrm>
              <a:custGeom>
                <a:avLst/>
                <a:gdLst>
                  <a:gd name="T0" fmla="*/ 0 w 139"/>
                  <a:gd name="T1" fmla="*/ 0 h 185"/>
                  <a:gd name="T2" fmla="*/ 138 w 139"/>
                  <a:gd name="T3" fmla="*/ 51 h 185"/>
                  <a:gd name="T4" fmla="*/ 138 w 139"/>
                  <a:gd name="T5" fmla="*/ 184 h 185"/>
                  <a:gd name="T6" fmla="*/ 0 w 139"/>
                  <a:gd name="T7" fmla="*/ 121 h 185"/>
                  <a:gd name="T8" fmla="*/ 0 w 139"/>
                  <a:gd name="T9" fmla="*/ 0 h 185"/>
                  <a:gd name="T10" fmla="*/ 0 w 139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85"/>
                  <a:gd name="T20" fmla="*/ 139 w 139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85">
                    <a:moveTo>
                      <a:pt x="0" y="0"/>
                    </a:moveTo>
                    <a:lnTo>
                      <a:pt x="138" y="51"/>
                    </a:lnTo>
                    <a:lnTo>
                      <a:pt x="138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2004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0" name="Freeform 37"/>
              <p:cNvSpPr>
                <a:spLocks/>
              </p:cNvSpPr>
              <p:nvPr/>
            </p:nvSpPr>
            <p:spPr bwMode="auto">
              <a:xfrm>
                <a:off x="5585" y="1963"/>
                <a:ext cx="154" cy="160"/>
              </a:xfrm>
              <a:custGeom>
                <a:avLst/>
                <a:gdLst>
                  <a:gd name="T0" fmla="*/ 0 w 154"/>
                  <a:gd name="T1" fmla="*/ 24 h 160"/>
                  <a:gd name="T2" fmla="*/ 153 w 154"/>
                  <a:gd name="T3" fmla="*/ 0 h 160"/>
                  <a:gd name="T4" fmla="*/ 153 w 154"/>
                  <a:gd name="T5" fmla="*/ 127 h 160"/>
                  <a:gd name="T6" fmla="*/ 0 w 154"/>
                  <a:gd name="T7" fmla="*/ 159 h 160"/>
                  <a:gd name="T8" fmla="*/ 0 w 154"/>
                  <a:gd name="T9" fmla="*/ 24 h 160"/>
                  <a:gd name="T10" fmla="*/ 0 w 154"/>
                  <a:gd name="T11" fmla="*/ 24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60"/>
                  <a:gd name="T20" fmla="*/ 154 w 154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60">
                    <a:moveTo>
                      <a:pt x="0" y="24"/>
                    </a:moveTo>
                    <a:lnTo>
                      <a:pt x="153" y="0"/>
                    </a:lnTo>
                    <a:lnTo>
                      <a:pt x="153" y="127"/>
                    </a:lnTo>
                    <a:lnTo>
                      <a:pt x="0" y="159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1" name="Freeform 38"/>
              <p:cNvSpPr>
                <a:spLocks/>
              </p:cNvSpPr>
              <p:nvPr/>
            </p:nvSpPr>
            <p:spPr bwMode="auto">
              <a:xfrm>
                <a:off x="5448" y="1912"/>
                <a:ext cx="291" cy="76"/>
              </a:xfrm>
              <a:custGeom>
                <a:avLst/>
                <a:gdLst>
                  <a:gd name="T0" fmla="*/ 290 w 291"/>
                  <a:gd name="T1" fmla="*/ 52 h 76"/>
                  <a:gd name="T2" fmla="*/ 137 w 291"/>
                  <a:gd name="T3" fmla="*/ 75 h 76"/>
                  <a:gd name="T4" fmla="*/ 0 w 291"/>
                  <a:gd name="T5" fmla="*/ 24 h 76"/>
                  <a:gd name="T6" fmla="*/ 167 w 291"/>
                  <a:gd name="T7" fmla="*/ 0 h 76"/>
                  <a:gd name="T8" fmla="*/ 290 w 291"/>
                  <a:gd name="T9" fmla="*/ 52 h 76"/>
                  <a:gd name="T10" fmla="*/ 290 w 291"/>
                  <a:gd name="T11" fmla="*/ 52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6"/>
                  <a:gd name="T20" fmla="*/ 291 w 291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6">
                    <a:moveTo>
                      <a:pt x="290" y="52"/>
                    </a:moveTo>
                    <a:lnTo>
                      <a:pt x="137" y="75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90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2" name="Freeform 39"/>
              <p:cNvSpPr>
                <a:spLocks/>
              </p:cNvSpPr>
              <p:nvPr/>
            </p:nvSpPr>
            <p:spPr bwMode="auto">
              <a:xfrm>
                <a:off x="5448" y="1936"/>
                <a:ext cx="138" cy="186"/>
              </a:xfrm>
              <a:custGeom>
                <a:avLst/>
                <a:gdLst>
                  <a:gd name="T0" fmla="*/ 0 w 138"/>
                  <a:gd name="T1" fmla="*/ 0 h 186"/>
                  <a:gd name="T2" fmla="*/ 137 w 138"/>
                  <a:gd name="T3" fmla="*/ 51 h 186"/>
                  <a:gd name="T4" fmla="*/ 137 w 138"/>
                  <a:gd name="T5" fmla="*/ 185 h 186"/>
                  <a:gd name="T6" fmla="*/ 0 w 138"/>
                  <a:gd name="T7" fmla="*/ 121 h 186"/>
                  <a:gd name="T8" fmla="*/ 0 w 138"/>
                  <a:gd name="T9" fmla="*/ 0 h 186"/>
                  <a:gd name="T10" fmla="*/ 0 w 138"/>
                  <a:gd name="T11" fmla="*/ 0 h 1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6"/>
                  <a:gd name="T20" fmla="*/ 138 w 138"/>
                  <a:gd name="T21" fmla="*/ 186 h 1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6">
                    <a:moveTo>
                      <a:pt x="0" y="0"/>
                    </a:moveTo>
                    <a:lnTo>
                      <a:pt x="137" y="51"/>
                    </a:lnTo>
                    <a:lnTo>
                      <a:pt x="137" y="185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3" name="Freeform 40"/>
              <p:cNvSpPr>
                <a:spLocks/>
              </p:cNvSpPr>
              <p:nvPr/>
            </p:nvSpPr>
            <p:spPr bwMode="auto">
              <a:xfrm>
                <a:off x="5436" y="1990"/>
                <a:ext cx="154" cy="159"/>
              </a:xfrm>
              <a:custGeom>
                <a:avLst/>
                <a:gdLst>
                  <a:gd name="T0" fmla="*/ 0 w 154"/>
                  <a:gd name="T1" fmla="*/ 24 h 159"/>
                  <a:gd name="T2" fmla="*/ 153 w 154"/>
                  <a:gd name="T3" fmla="*/ 0 h 159"/>
                  <a:gd name="T4" fmla="*/ 153 w 154"/>
                  <a:gd name="T5" fmla="*/ 127 h 159"/>
                  <a:gd name="T6" fmla="*/ 0 w 154"/>
                  <a:gd name="T7" fmla="*/ 158 h 159"/>
                  <a:gd name="T8" fmla="*/ 0 w 154"/>
                  <a:gd name="T9" fmla="*/ 24 h 159"/>
                  <a:gd name="T10" fmla="*/ 0 w 154"/>
                  <a:gd name="T11" fmla="*/ 24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59"/>
                  <a:gd name="T20" fmla="*/ 154 w 154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59">
                    <a:moveTo>
                      <a:pt x="0" y="24"/>
                    </a:moveTo>
                    <a:lnTo>
                      <a:pt x="153" y="0"/>
                    </a:lnTo>
                    <a:lnTo>
                      <a:pt x="153" y="127"/>
                    </a:lnTo>
                    <a:lnTo>
                      <a:pt x="0" y="158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4" name="Freeform 41"/>
              <p:cNvSpPr>
                <a:spLocks/>
              </p:cNvSpPr>
              <p:nvPr/>
            </p:nvSpPr>
            <p:spPr bwMode="auto">
              <a:xfrm>
                <a:off x="5299" y="1939"/>
                <a:ext cx="291" cy="76"/>
              </a:xfrm>
              <a:custGeom>
                <a:avLst/>
                <a:gdLst>
                  <a:gd name="T0" fmla="*/ 290 w 291"/>
                  <a:gd name="T1" fmla="*/ 52 h 76"/>
                  <a:gd name="T2" fmla="*/ 137 w 291"/>
                  <a:gd name="T3" fmla="*/ 75 h 76"/>
                  <a:gd name="T4" fmla="*/ 0 w 291"/>
                  <a:gd name="T5" fmla="*/ 24 h 76"/>
                  <a:gd name="T6" fmla="*/ 166 w 291"/>
                  <a:gd name="T7" fmla="*/ 0 h 76"/>
                  <a:gd name="T8" fmla="*/ 290 w 291"/>
                  <a:gd name="T9" fmla="*/ 52 h 76"/>
                  <a:gd name="T10" fmla="*/ 290 w 291"/>
                  <a:gd name="T11" fmla="*/ 52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6"/>
                  <a:gd name="T20" fmla="*/ 291 w 291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6">
                    <a:moveTo>
                      <a:pt x="290" y="52"/>
                    </a:moveTo>
                    <a:lnTo>
                      <a:pt x="137" y="75"/>
                    </a:lnTo>
                    <a:lnTo>
                      <a:pt x="0" y="24"/>
                    </a:lnTo>
                    <a:lnTo>
                      <a:pt x="166" y="0"/>
                    </a:lnTo>
                    <a:lnTo>
                      <a:pt x="290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5" name="Freeform 42"/>
              <p:cNvSpPr>
                <a:spLocks/>
              </p:cNvSpPr>
              <p:nvPr/>
            </p:nvSpPr>
            <p:spPr bwMode="auto">
              <a:xfrm>
                <a:off x="5299" y="1963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0 h 185"/>
                  <a:gd name="T4" fmla="*/ 137 w 138"/>
                  <a:gd name="T5" fmla="*/ 184 h 185"/>
                  <a:gd name="T6" fmla="*/ 0 w 138"/>
                  <a:gd name="T7" fmla="*/ 121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6" name="Freeform 43"/>
              <p:cNvSpPr>
                <a:spLocks/>
              </p:cNvSpPr>
              <p:nvPr/>
            </p:nvSpPr>
            <p:spPr bwMode="auto">
              <a:xfrm>
                <a:off x="5292" y="2017"/>
                <a:ext cx="154" cy="158"/>
              </a:xfrm>
              <a:custGeom>
                <a:avLst/>
                <a:gdLst>
                  <a:gd name="T0" fmla="*/ 0 w 154"/>
                  <a:gd name="T1" fmla="*/ 24 h 158"/>
                  <a:gd name="T2" fmla="*/ 153 w 154"/>
                  <a:gd name="T3" fmla="*/ 0 h 158"/>
                  <a:gd name="T4" fmla="*/ 153 w 154"/>
                  <a:gd name="T5" fmla="*/ 126 h 158"/>
                  <a:gd name="T6" fmla="*/ 0 w 154"/>
                  <a:gd name="T7" fmla="*/ 157 h 158"/>
                  <a:gd name="T8" fmla="*/ 0 w 154"/>
                  <a:gd name="T9" fmla="*/ 24 h 158"/>
                  <a:gd name="T10" fmla="*/ 0 w 154"/>
                  <a:gd name="T11" fmla="*/ 24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58"/>
                  <a:gd name="T20" fmla="*/ 154 w 154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58">
                    <a:moveTo>
                      <a:pt x="0" y="24"/>
                    </a:moveTo>
                    <a:lnTo>
                      <a:pt x="153" y="0"/>
                    </a:lnTo>
                    <a:lnTo>
                      <a:pt x="153" y="126"/>
                    </a:lnTo>
                    <a:lnTo>
                      <a:pt x="0" y="157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7" name="Freeform 44"/>
              <p:cNvSpPr>
                <a:spLocks/>
              </p:cNvSpPr>
              <p:nvPr/>
            </p:nvSpPr>
            <p:spPr bwMode="auto">
              <a:xfrm>
                <a:off x="5154" y="1966"/>
                <a:ext cx="292" cy="76"/>
              </a:xfrm>
              <a:custGeom>
                <a:avLst/>
                <a:gdLst>
                  <a:gd name="T0" fmla="*/ 291 w 292"/>
                  <a:gd name="T1" fmla="*/ 52 h 76"/>
                  <a:gd name="T2" fmla="*/ 138 w 292"/>
                  <a:gd name="T3" fmla="*/ 75 h 76"/>
                  <a:gd name="T4" fmla="*/ 0 w 292"/>
                  <a:gd name="T5" fmla="*/ 24 h 76"/>
                  <a:gd name="T6" fmla="*/ 168 w 292"/>
                  <a:gd name="T7" fmla="*/ 0 h 76"/>
                  <a:gd name="T8" fmla="*/ 291 w 292"/>
                  <a:gd name="T9" fmla="*/ 52 h 76"/>
                  <a:gd name="T10" fmla="*/ 291 w 292"/>
                  <a:gd name="T11" fmla="*/ 52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2"/>
                  <a:gd name="T19" fmla="*/ 0 h 76"/>
                  <a:gd name="T20" fmla="*/ 292 w 292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2" h="76">
                    <a:moveTo>
                      <a:pt x="291" y="52"/>
                    </a:moveTo>
                    <a:lnTo>
                      <a:pt x="138" y="75"/>
                    </a:lnTo>
                    <a:lnTo>
                      <a:pt x="0" y="24"/>
                    </a:lnTo>
                    <a:lnTo>
                      <a:pt x="168" y="0"/>
                    </a:lnTo>
                    <a:lnTo>
                      <a:pt x="291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8" name="Freeform 45"/>
              <p:cNvSpPr>
                <a:spLocks/>
              </p:cNvSpPr>
              <p:nvPr/>
            </p:nvSpPr>
            <p:spPr bwMode="auto">
              <a:xfrm>
                <a:off x="5154" y="1990"/>
                <a:ext cx="139" cy="184"/>
              </a:xfrm>
              <a:custGeom>
                <a:avLst/>
                <a:gdLst>
                  <a:gd name="T0" fmla="*/ 0 w 139"/>
                  <a:gd name="T1" fmla="*/ 0 h 184"/>
                  <a:gd name="T2" fmla="*/ 138 w 139"/>
                  <a:gd name="T3" fmla="*/ 50 h 184"/>
                  <a:gd name="T4" fmla="*/ 138 w 139"/>
                  <a:gd name="T5" fmla="*/ 183 h 184"/>
                  <a:gd name="T6" fmla="*/ 0 w 139"/>
                  <a:gd name="T7" fmla="*/ 121 h 184"/>
                  <a:gd name="T8" fmla="*/ 0 w 139"/>
                  <a:gd name="T9" fmla="*/ 0 h 184"/>
                  <a:gd name="T10" fmla="*/ 0 w 139"/>
                  <a:gd name="T11" fmla="*/ 0 h 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84"/>
                  <a:gd name="T20" fmla="*/ 139 w 139"/>
                  <a:gd name="T21" fmla="*/ 184 h 1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84">
                    <a:moveTo>
                      <a:pt x="0" y="0"/>
                    </a:moveTo>
                    <a:lnTo>
                      <a:pt x="138" y="50"/>
                    </a:lnTo>
                    <a:lnTo>
                      <a:pt x="138" y="183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2004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79" name="Freeform 46"/>
              <p:cNvSpPr>
                <a:spLocks/>
              </p:cNvSpPr>
              <p:nvPr/>
            </p:nvSpPr>
            <p:spPr bwMode="auto">
              <a:xfrm>
                <a:off x="5708" y="2017"/>
                <a:ext cx="153" cy="158"/>
              </a:xfrm>
              <a:custGeom>
                <a:avLst/>
                <a:gdLst>
                  <a:gd name="T0" fmla="*/ 0 w 153"/>
                  <a:gd name="T1" fmla="*/ 24 h 158"/>
                  <a:gd name="T2" fmla="*/ 152 w 153"/>
                  <a:gd name="T3" fmla="*/ 0 h 158"/>
                  <a:gd name="T4" fmla="*/ 152 w 153"/>
                  <a:gd name="T5" fmla="*/ 126 h 158"/>
                  <a:gd name="T6" fmla="*/ 0 w 153"/>
                  <a:gd name="T7" fmla="*/ 157 h 158"/>
                  <a:gd name="T8" fmla="*/ 0 w 153"/>
                  <a:gd name="T9" fmla="*/ 24 h 158"/>
                  <a:gd name="T10" fmla="*/ 0 w 153"/>
                  <a:gd name="T11" fmla="*/ 24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8"/>
                  <a:gd name="T20" fmla="*/ 153 w 153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8">
                    <a:moveTo>
                      <a:pt x="0" y="24"/>
                    </a:moveTo>
                    <a:lnTo>
                      <a:pt x="152" y="0"/>
                    </a:lnTo>
                    <a:lnTo>
                      <a:pt x="152" y="126"/>
                    </a:lnTo>
                    <a:lnTo>
                      <a:pt x="0" y="157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0" name="Freeform 47"/>
              <p:cNvSpPr>
                <a:spLocks/>
              </p:cNvSpPr>
              <p:nvPr/>
            </p:nvSpPr>
            <p:spPr bwMode="auto">
              <a:xfrm>
                <a:off x="5571" y="1966"/>
                <a:ext cx="290" cy="76"/>
              </a:xfrm>
              <a:custGeom>
                <a:avLst/>
                <a:gdLst>
                  <a:gd name="T0" fmla="*/ 289 w 290"/>
                  <a:gd name="T1" fmla="*/ 52 h 76"/>
                  <a:gd name="T2" fmla="*/ 137 w 290"/>
                  <a:gd name="T3" fmla="*/ 75 h 76"/>
                  <a:gd name="T4" fmla="*/ 0 w 290"/>
                  <a:gd name="T5" fmla="*/ 24 h 76"/>
                  <a:gd name="T6" fmla="*/ 167 w 290"/>
                  <a:gd name="T7" fmla="*/ 0 h 76"/>
                  <a:gd name="T8" fmla="*/ 289 w 290"/>
                  <a:gd name="T9" fmla="*/ 52 h 76"/>
                  <a:gd name="T10" fmla="*/ 289 w 290"/>
                  <a:gd name="T11" fmla="*/ 52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6"/>
                  <a:gd name="T20" fmla="*/ 290 w 290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6">
                    <a:moveTo>
                      <a:pt x="289" y="52"/>
                    </a:moveTo>
                    <a:lnTo>
                      <a:pt x="137" y="75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89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1" name="Freeform 48"/>
              <p:cNvSpPr>
                <a:spLocks/>
              </p:cNvSpPr>
              <p:nvPr/>
            </p:nvSpPr>
            <p:spPr bwMode="auto">
              <a:xfrm>
                <a:off x="5571" y="1990"/>
                <a:ext cx="138" cy="184"/>
              </a:xfrm>
              <a:custGeom>
                <a:avLst/>
                <a:gdLst>
                  <a:gd name="T0" fmla="*/ 0 w 138"/>
                  <a:gd name="T1" fmla="*/ 0 h 184"/>
                  <a:gd name="T2" fmla="*/ 137 w 138"/>
                  <a:gd name="T3" fmla="*/ 50 h 184"/>
                  <a:gd name="T4" fmla="*/ 137 w 138"/>
                  <a:gd name="T5" fmla="*/ 183 h 184"/>
                  <a:gd name="T6" fmla="*/ 0 w 138"/>
                  <a:gd name="T7" fmla="*/ 121 h 184"/>
                  <a:gd name="T8" fmla="*/ 0 w 138"/>
                  <a:gd name="T9" fmla="*/ 0 h 184"/>
                  <a:gd name="T10" fmla="*/ 0 w 138"/>
                  <a:gd name="T11" fmla="*/ 0 h 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4"/>
                  <a:gd name="T20" fmla="*/ 138 w 138"/>
                  <a:gd name="T21" fmla="*/ 184 h 1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4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3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2" name="Freeform 49"/>
              <p:cNvSpPr>
                <a:spLocks/>
              </p:cNvSpPr>
              <p:nvPr/>
            </p:nvSpPr>
            <p:spPr bwMode="auto">
              <a:xfrm>
                <a:off x="5559" y="2043"/>
                <a:ext cx="153" cy="159"/>
              </a:xfrm>
              <a:custGeom>
                <a:avLst/>
                <a:gdLst>
                  <a:gd name="T0" fmla="*/ 0 w 153"/>
                  <a:gd name="T1" fmla="*/ 24 h 159"/>
                  <a:gd name="T2" fmla="*/ 152 w 153"/>
                  <a:gd name="T3" fmla="*/ 0 h 159"/>
                  <a:gd name="T4" fmla="*/ 152 w 153"/>
                  <a:gd name="T5" fmla="*/ 127 h 159"/>
                  <a:gd name="T6" fmla="*/ 0 w 153"/>
                  <a:gd name="T7" fmla="*/ 158 h 159"/>
                  <a:gd name="T8" fmla="*/ 0 w 153"/>
                  <a:gd name="T9" fmla="*/ 24 h 159"/>
                  <a:gd name="T10" fmla="*/ 0 w 153"/>
                  <a:gd name="T11" fmla="*/ 24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9"/>
                  <a:gd name="T20" fmla="*/ 153 w 153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9">
                    <a:moveTo>
                      <a:pt x="0" y="24"/>
                    </a:moveTo>
                    <a:lnTo>
                      <a:pt x="152" y="0"/>
                    </a:lnTo>
                    <a:lnTo>
                      <a:pt x="152" y="127"/>
                    </a:lnTo>
                    <a:lnTo>
                      <a:pt x="0" y="158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3" name="Freeform 50"/>
              <p:cNvSpPr>
                <a:spLocks/>
              </p:cNvSpPr>
              <p:nvPr/>
            </p:nvSpPr>
            <p:spPr bwMode="auto">
              <a:xfrm>
                <a:off x="5422" y="1993"/>
                <a:ext cx="290" cy="75"/>
              </a:xfrm>
              <a:custGeom>
                <a:avLst/>
                <a:gdLst>
                  <a:gd name="T0" fmla="*/ 289 w 290"/>
                  <a:gd name="T1" fmla="*/ 50 h 75"/>
                  <a:gd name="T2" fmla="*/ 137 w 290"/>
                  <a:gd name="T3" fmla="*/ 74 h 75"/>
                  <a:gd name="T4" fmla="*/ 0 w 290"/>
                  <a:gd name="T5" fmla="*/ 23 h 75"/>
                  <a:gd name="T6" fmla="*/ 167 w 290"/>
                  <a:gd name="T7" fmla="*/ 0 h 75"/>
                  <a:gd name="T8" fmla="*/ 289 w 290"/>
                  <a:gd name="T9" fmla="*/ 50 h 75"/>
                  <a:gd name="T10" fmla="*/ 289 w 290"/>
                  <a:gd name="T11" fmla="*/ 50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5"/>
                  <a:gd name="T20" fmla="*/ 290 w 290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5">
                    <a:moveTo>
                      <a:pt x="289" y="50"/>
                    </a:moveTo>
                    <a:lnTo>
                      <a:pt x="137" y="74"/>
                    </a:lnTo>
                    <a:lnTo>
                      <a:pt x="0" y="23"/>
                    </a:lnTo>
                    <a:lnTo>
                      <a:pt x="167" y="0"/>
                    </a:lnTo>
                    <a:lnTo>
                      <a:pt x="289" y="50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4" name="Freeform 51"/>
              <p:cNvSpPr>
                <a:spLocks/>
              </p:cNvSpPr>
              <p:nvPr/>
            </p:nvSpPr>
            <p:spPr bwMode="auto">
              <a:xfrm>
                <a:off x="5422" y="2016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0 h 185"/>
                  <a:gd name="T4" fmla="*/ 137 w 138"/>
                  <a:gd name="T5" fmla="*/ 184 h 185"/>
                  <a:gd name="T6" fmla="*/ 0 w 138"/>
                  <a:gd name="T7" fmla="*/ 121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5" name="Freeform 52"/>
              <p:cNvSpPr>
                <a:spLocks/>
              </p:cNvSpPr>
              <p:nvPr/>
            </p:nvSpPr>
            <p:spPr bwMode="auto">
              <a:xfrm>
                <a:off x="5415" y="2069"/>
                <a:ext cx="153" cy="160"/>
              </a:xfrm>
              <a:custGeom>
                <a:avLst/>
                <a:gdLst>
                  <a:gd name="T0" fmla="*/ 0 w 153"/>
                  <a:gd name="T1" fmla="*/ 24 h 160"/>
                  <a:gd name="T2" fmla="*/ 152 w 153"/>
                  <a:gd name="T3" fmla="*/ 0 h 160"/>
                  <a:gd name="T4" fmla="*/ 152 w 153"/>
                  <a:gd name="T5" fmla="*/ 127 h 160"/>
                  <a:gd name="T6" fmla="*/ 0 w 153"/>
                  <a:gd name="T7" fmla="*/ 159 h 160"/>
                  <a:gd name="T8" fmla="*/ 0 w 153"/>
                  <a:gd name="T9" fmla="*/ 24 h 160"/>
                  <a:gd name="T10" fmla="*/ 0 w 153"/>
                  <a:gd name="T11" fmla="*/ 24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60"/>
                  <a:gd name="T20" fmla="*/ 153 w 153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60">
                    <a:moveTo>
                      <a:pt x="0" y="24"/>
                    </a:moveTo>
                    <a:lnTo>
                      <a:pt x="152" y="0"/>
                    </a:lnTo>
                    <a:lnTo>
                      <a:pt x="152" y="127"/>
                    </a:lnTo>
                    <a:lnTo>
                      <a:pt x="0" y="159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6" name="Freeform 53"/>
              <p:cNvSpPr>
                <a:spLocks/>
              </p:cNvSpPr>
              <p:nvPr/>
            </p:nvSpPr>
            <p:spPr bwMode="auto">
              <a:xfrm>
                <a:off x="5277" y="2019"/>
                <a:ext cx="291" cy="75"/>
              </a:xfrm>
              <a:custGeom>
                <a:avLst/>
                <a:gdLst>
                  <a:gd name="T0" fmla="*/ 290 w 291"/>
                  <a:gd name="T1" fmla="*/ 52 h 75"/>
                  <a:gd name="T2" fmla="*/ 138 w 291"/>
                  <a:gd name="T3" fmla="*/ 74 h 75"/>
                  <a:gd name="T4" fmla="*/ 0 w 291"/>
                  <a:gd name="T5" fmla="*/ 24 h 75"/>
                  <a:gd name="T6" fmla="*/ 168 w 291"/>
                  <a:gd name="T7" fmla="*/ 0 h 75"/>
                  <a:gd name="T8" fmla="*/ 290 w 291"/>
                  <a:gd name="T9" fmla="*/ 52 h 75"/>
                  <a:gd name="T10" fmla="*/ 290 w 291"/>
                  <a:gd name="T11" fmla="*/ 52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5"/>
                  <a:gd name="T20" fmla="*/ 291 w 291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5">
                    <a:moveTo>
                      <a:pt x="290" y="52"/>
                    </a:moveTo>
                    <a:lnTo>
                      <a:pt x="138" y="74"/>
                    </a:lnTo>
                    <a:lnTo>
                      <a:pt x="0" y="24"/>
                    </a:lnTo>
                    <a:lnTo>
                      <a:pt x="168" y="0"/>
                    </a:lnTo>
                    <a:lnTo>
                      <a:pt x="290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7" name="Freeform 54"/>
              <p:cNvSpPr>
                <a:spLocks/>
              </p:cNvSpPr>
              <p:nvPr/>
            </p:nvSpPr>
            <p:spPr bwMode="auto">
              <a:xfrm>
                <a:off x="5277" y="2043"/>
                <a:ext cx="139" cy="185"/>
              </a:xfrm>
              <a:custGeom>
                <a:avLst/>
                <a:gdLst>
                  <a:gd name="T0" fmla="*/ 0 w 139"/>
                  <a:gd name="T1" fmla="*/ 0 h 185"/>
                  <a:gd name="T2" fmla="*/ 138 w 139"/>
                  <a:gd name="T3" fmla="*/ 50 h 185"/>
                  <a:gd name="T4" fmla="*/ 138 w 139"/>
                  <a:gd name="T5" fmla="*/ 184 h 185"/>
                  <a:gd name="T6" fmla="*/ 0 w 139"/>
                  <a:gd name="T7" fmla="*/ 120 h 185"/>
                  <a:gd name="T8" fmla="*/ 0 w 139"/>
                  <a:gd name="T9" fmla="*/ 0 h 185"/>
                  <a:gd name="T10" fmla="*/ 0 w 139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85"/>
                  <a:gd name="T20" fmla="*/ 139 w 139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85">
                    <a:moveTo>
                      <a:pt x="0" y="0"/>
                    </a:moveTo>
                    <a:lnTo>
                      <a:pt x="138" y="50"/>
                    </a:lnTo>
                    <a:lnTo>
                      <a:pt x="138" y="184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2004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8" name="Freeform 55"/>
              <p:cNvSpPr>
                <a:spLocks/>
              </p:cNvSpPr>
              <p:nvPr/>
            </p:nvSpPr>
            <p:spPr bwMode="auto">
              <a:xfrm>
                <a:off x="5825" y="2069"/>
                <a:ext cx="153" cy="160"/>
              </a:xfrm>
              <a:custGeom>
                <a:avLst/>
                <a:gdLst>
                  <a:gd name="T0" fmla="*/ 0 w 153"/>
                  <a:gd name="T1" fmla="*/ 24 h 160"/>
                  <a:gd name="T2" fmla="*/ 152 w 153"/>
                  <a:gd name="T3" fmla="*/ 0 h 160"/>
                  <a:gd name="T4" fmla="*/ 152 w 153"/>
                  <a:gd name="T5" fmla="*/ 127 h 160"/>
                  <a:gd name="T6" fmla="*/ 0 w 153"/>
                  <a:gd name="T7" fmla="*/ 159 h 160"/>
                  <a:gd name="T8" fmla="*/ 0 w 153"/>
                  <a:gd name="T9" fmla="*/ 24 h 160"/>
                  <a:gd name="T10" fmla="*/ 0 w 153"/>
                  <a:gd name="T11" fmla="*/ 24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60"/>
                  <a:gd name="T20" fmla="*/ 153 w 153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60">
                    <a:moveTo>
                      <a:pt x="0" y="24"/>
                    </a:moveTo>
                    <a:lnTo>
                      <a:pt x="152" y="0"/>
                    </a:lnTo>
                    <a:lnTo>
                      <a:pt x="152" y="127"/>
                    </a:lnTo>
                    <a:lnTo>
                      <a:pt x="0" y="159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89" name="Freeform 56"/>
              <p:cNvSpPr>
                <a:spLocks/>
              </p:cNvSpPr>
              <p:nvPr/>
            </p:nvSpPr>
            <p:spPr bwMode="auto">
              <a:xfrm>
                <a:off x="5688" y="2019"/>
                <a:ext cx="290" cy="75"/>
              </a:xfrm>
              <a:custGeom>
                <a:avLst/>
                <a:gdLst>
                  <a:gd name="T0" fmla="*/ 289 w 290"/>
                  <a:gd name="T1" fmla="*/ 52 h 75"/>
                  <a:gd name="T2" fmla="*/ 137 w 290"/>
                  <a:gd name="T3" fmla="*/ 74 h 75"/>
                  <a:gd name="T4" fmla="*/ 0 w 290"/>
                  <a:gd name="T5" fmla="*/ 24 h 75"/>
                  <a:gd name="T6" fmla="*/ 166 w 290"/>
                  <a:gd name="T7" fmla="*/ 0 h 75"/>
                  <a:gd name="T8" fmla="*/ 289 w 290"/>
                  <a:gd name="T9" fmla="*/ 52 h 75"/>
                  <a:gd name="T10" fmla="*/ 289 w 290"/>
                  <a:gd name="T11" fmla="*/ 52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5"/>
                  <a:gd name="T20" fmla="*/ 290 w 290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5">
                    <a:moveTo>
                      <a:pt x="289" y="52"/>
                    </a:moveTo>
                    <a:lnTo>
                      <a:pt x="137" y="74"/>
                    </a:lnTo>
                    <a:lnTo>
                      <a:pt x="0" y="24"/>
                    </a:lnTo>
                    <a:lnTo>
                      <a:pt x="166" y="0"/>
                    </a:lnTo>
                    <a:lnTo>
                      <a:pt x="289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0" name="Freeform 57"/>
              <p:cNvSpPr>
                <a:spLocks/>
              </p:cNvSpPr>
              <p:nvPr/>
            </p:nvSpPr>
            <p:spPr bwMode="auto">
              <a:xfrm>
                <a:off x="5688" y="2043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0 h 185"/>
                  <a:gd name="T4" fmla="*/ 137 w 138"/>
                  <a:gd name="T5" fmla="*/ 184 h 185"/>
                  <a:gd name="T6" fmla="*/ 0 w 138"/>
                  <a:gd name="T7" fmla="*/ 120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4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1" name="Freeform 58"/>
              <p:cNvSpPr>
                <a:spLocks/>
              </p:cNvSpPr>
              <p:nvPr/>
            </p:nvSpPr>
            <p:spPr bwMode="auto">
              <a:xfrm>
                <a:off x="5676" y="2096"/>
                <a:ext cx="153" cy="159"/>
              </a:xfrm>
              <a:custGeom>
                <a:avLst/>
                <a:gdLst>
                  <a:gd name="T0" fmla="*/ 0 w 153"/>
                  <a:gd name="T1" fmla="*/ 25 h 159"/>
                  <a:gd name="T2" fmla="*/ 152 w 153"/>
                  <a:gd name="T3" fmla="*/ 0 h 159"/>
                  <a:gd name="T4" fmla="*/ 152 w 153"/>
                  <a:gd name="T5" fmla="*/ 126 h 159"/>
                  <a:gd name="T6" fmla="*/ 0 w 153"/>
                  <a:gd name="T7" fmla="*/ 158 h 159"/>
                  <a:gd name="T8" fmla="*/ 0 w 153"/>
                  <a:gd name="T9" fmla="*/ 25 h 159"/>
                  <a:gd name="T10" fmla="*/ 0 w 153"/>
                  <a:gd name="T11" fmla="*/ 25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9"/>
                  <a:gd name="T20" fmla="*/ 153 w 153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9">
                    <a:moveTo>
                      <a:pt x="0" y="25"/>
                    </a:moveTo>
                    <a:lnTo>
                      <a:pt x="152" y="0"/>
                    </a:lnTo>
                    <a:lnTo>
                      <a:pt x="152" y="126"/>
                    </a:lnTo>
                    <a:lnTo>
                      <a:pt x="0" y="158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2" name="Freeform 59"/>
              <p:cNvSpPr>
                <a:spLocks/>
              </p:cNvSpPr>
              <p:nvPr/>
            </p:nvSpPr>
            <p:spPr bwMode="auto">
              <a:xfrm>
                <a:off x="5540" y="2045"/>
                <a:ext cx="289" cy="77"/>
              </a:xfrm>
              <a:custGeom>
                <a:avLst/>
                <a:gdLst>
                  <a:gd name="T0" fmla="*/ 288 w 289"/>
                  <a:gd name="T1" fmla="*/ 52 h 77"/>
                  <a:gd name="T2" fmla="*/ 136 w 289"/>
                  <a:gd name="T3" fmla="*/ 76 h 77"/>
                  <a:gd name="T4" fmla="*/ 0 w 289"/>
                  <a:gd name="T5" fmla="*/ 24 h 77"/>
                  <a:gd name="T6" fmla="*/ 166 w 289"/>
                  <a:gd name="T7" fmla="*/ 0 h 77"/>
                  <a:gd name="T8" fmla="*/ 288 w 289"/>
                  <a:gd name="T9" fmla="*/ 52 h 77"/>
                  <a:gd name="T10" fmla="*/ 288 w 289"/>
                  <a:gd name="T11" fmla="*/ 52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9"/>
                  <a:gd name="T19" fmla="*/ 0 h 77"/>
                  <a:gd name="T20" fmla="*/ 289 w 289"/>
                  <a:gd name="T21" fmla="*/ 77 h 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9" h="77">
                    <a:moveTo>
                      <a:pt x="288" y="52"/>
                    </a:moveTo>
                    <a:lnTo>
                      <a:pt x="136" y="76"/>
                    </a:lnTo>
                    <a:lnTo>
                      <a:pt x="0" y="24"/>
                    </a:lnTo>
                    <a:lnTo>
                      <a:pt x="166" y="0"/>
                    </a:lnTo>
                    <a:lnTo>
                      <a:pt x="288" y="52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3" name="Freeform 60"/>
              <p:cNvSpPr>
                <a:spLocks/>
              </p:cNvSpPr>
              <p:nvPr/>
            </p:nvSpPr>
            <p:spPr bwMode="auto">
              <a:xfrm>
                <a:off x="5540" y="2069"/>
                <a:ext cx="137" cy="185"/>
              </a:xfrm>
              <a:custGeom>
                <a:avLst/>
                <a:gdLst>
                  <a:gd name="T0" fmla="*/ 0 w 137"/>
                  <a:gd name="T1" fmla="*/ 0 h 185"/>
                  <a:gd name="T2" fmla="*/ 136 w 137"/>
                  <a:gd name="T3" fmla="*/ 50 h 185"/>
                  <a:gd name="T4" fmla="*/ 136 w 137"/>
                  <a:gd name="T5" fmla="*/ 184 h 185"/>
                  <a:gd name="T6" fmla="*/ 0 w 137"/>
                  <a:gd name="T7" fmla="*/ 121 h 185"/>
                  <a:gd name="T8" fmla="*/ 0 w 137"/>
                  <a:gd name="T9" fmla="*/ 0 h 185"/>
                  <a:gd name="T10" fmla="*/ 0 w 137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185"/>
                  <a:gd name="T20" fmla="*/ 137 w 137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185">
                    <a:moveTo>
                      <a:pt x="0" y="0"/>
                    </a:moveTo>
                    <a:lnTo>
                      <a:pt x="136" y="50"/>
                    </a:lnTo>
                    <a:lnTo>
                      <a:pt x="136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4" name="Freeform 61"/>
              <p:cNvSpPr>
                <a:spLocks/>
              </p:cNvSpPr>
              <p:nvPr/>
            </p:nvSpPr>
            <p:spPr bwMode="auto">
              <a:xfrm>
                <a:off x="5532" y="2123"/>
                <a:ext cx="153" cy="159"/>
              </a:xfrm>
              <a:custGeom>
                <a:avLst/>
                <a:gdLst>
                  <a:gd name="T0" fmla="*/ 0 w 153"/>
                  <a:gd name="T1" fmla="*/ 24 h 159"/>
                  <a:gd name="T2" fmla="*/ 152 w 153"/>
                  <a:gd name="T3" fmla="*/ 0 h 159"/>
                  <a:gd name="T4" fmla="*/ 152 w 153"/>
                  <a:gd name="T5" fmla="*/ 127 h 159"/>
                  <a:gd name="T6" fmla="*/ 0 w 153"/>
                  <a:gd name="T7" fmla="*/ 158 h 159"/>
                  <a:gd name="T8" fmla="*/ 0 w 153"/>
                  <a:gd name="T9" fmla="*/ 24 h 159"/>
                  <a:gd name="T10" fmla="*/ 0 w 153"/>
                  <a:gd name="T11" fmla="*/ 24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9"/>
                  <a:gd name="T20" fmla="*/ 153 w 153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9">
                    <a:moveTo>
                      <a:pt x="0" y="24"/>
                    </a:moveTo>
                    <a:lnTo>
                      <a:pt x="152" y="0"/>
                    </a:lnTo>
                    <a:lnTo>
                      <a:pt x="152" y="127"/>
                    </a:lnTo>
                    <a:lnTo>
                      <a:pt x="0" y="158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5" name="Freeform 62"/>
              <p:cNvSpPr>
                <a:spLocks/>
              </p:cNvSpPr>
              <p:nvPr/>
            </p:nvSpPr>
            <p:spPr bwMode="auto">
              <a:xfrm>
                <a:off x="5395" y="2073"/>
                <a:ext cx="290" cy="75"/>
              </a:xfrm>
              <a:custGeom>
                <a:avLst/>
                <a:gdLst>
                  <a:gd name="T0" fmla="*/ 289 w 290"/>
                  <a:gd name="T1" fmla="*/ 50 h 75"/>
                  <a:gd name="T2" fmla="*/ 137 w 290"/>
                  <a:gd name="T3" fmla="*/ 74 h 75"/>
                  <a:gd name="T4" fmla="*/ 0 w 290"/>
                  <a:gd name="T5" fmla="*/ 23 h 75"/>
                  <a:gd name="T6" fmla="*/ 167 w 290"/>
                  <a:gd name="T7" fmla="*/ 0 h 75"/>
                  <a:gd name="T8" fmla="*/ 289 w 290"/>
                  <a:gd name="T9" fmla="*/ 50 h 75"/>
                  <a:gd name="T10" fmla="*/ 289 w 290"/>
                  <a:gd name="T11" fmla="*/ 50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5"/>
                  <a:gd name="T20" fmla="*/ 290 w 290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5">
                    <a:moveTo>
                      <a:pt x="289" y="50"/>
                    </a:moveTo>
                    <a:lnTo>
                      <a:pt x="137" y="74"/>
                    </a:lnTo>
                    <a:lnTo>
                      <a:pt x="0" y="23"/>
                    </a:lnTo>
                    <a:lnTo>
                      <a:pt x="167" y="0"/>
                    </a:lnTo>
                    <a:lnTo>
                      <a:pt x="289" y="50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6" name="Freeform 63"/>
              <p:cNvSpPr>
                <a:spLocks/>
              </p:cNvSpPr>
              <p:nvPr/>
            </p:nvSpPr>
            <p:spPr bwMode="auto">
              <a:xfrm>
                <a:off x="5395" y="2096"/>
                <a:ext cx="138" cy="184"/>
              </a:xfrm>
              <a:custGeom>
                <a:avLst/>
                <a:gdLst>
                  <a:gd name="T0" fmla="*/ 0 w 138"/>
                  <a:gd name="T1" fmla="*/ 0 h 184"/>
                  <a:gd name="T2" fmla="*/ 137 w 138"/>
                  <a:gd name="T3" fmla="*/ 50 h 184"/>
                  <a:gd name="T4" fmla="*/ 137 w 138"/>
                  <a:gd name="T5" fmla="*/ 183 h 184"/>
                  <a:gd name="T6" fmla="*/ 0 w 138"/>
                  <a:gd name="T7" fmla="*/ 121 h 184"/>
                  <a:gd name="T8" fmla="*/ 0 w 138"/>
                  <a:gd name="T9" fmla="*/ 0 h 184"/>
                  <a:gd name="T10" fmla="*/ 0 w 138"/>
                  <a:gd name="T11" fmla="*/ 0 h 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4"/>
                  <a:gd name="T20" fmla="*/ 138 w 138"/>
                  <a:gd name="T21" fmla="*/ 184 h 1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4">
                    <a:moveTo>
                      <a:pt x="0" y="0"/>
                    </a:moveTo>
                    <a:lnTo>
                      <a:pt x="137" y="50"/>
                    </a:lnTo>
                    <a:lnTo>
                      <a:pt x="137" y="183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2004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7" name="Freeform 64"/>
              <p:cNvSpPr>
                <a:spLocks/>
              </p:cNvSpPr>
              <p:nvPr/>
            </p:nvSpPr>
            <p:spPr bwMode="auto">
              <a:xfrm>
                <a:off x="5612" y="1682"/>
                <a:ext cx="153" cy="160"/>
              </a:xfrm>
              <a:custGeom>
                <a:avLst/>
                <a:gdLst>
                  <a:gd name="T0" fmla="*/ 0 w 153"/>
                  <a:gd name="T1" fmla="*/ 24 h 160"/>
                  <a:gd name="T2" fmla="*/ 152 w 153"/>
                  <a:gd name="T3" fmla="*/ 0 h 160"/>
                  <a:gd name="T4" fmla="*/ 152 w 153"/>
                  <a:gd name="T5" fmla="*/ 127 h 160"/>
                  <a:gd name="T6" fmla="*/ 0 w 153"/>
                  <a:gd name="T7" fmla="*/ 159 h 160"/>
                  <a:gd name="T8" fmla="*/ 0 w 153"/>
                  <a:gd name="T9" fmla="*/ 24 h 160"/>
                  <a:gd name="T10" fmla="*/ 0 w 153"/>
                  <a:gd name="T11" fmla="*/ 24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60"/>
                  <a:gd name="T20" fmla="*/ 153 w 153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60">
                    <a:moveTo>
                      <a:pt x="0" y="24"/>
                    </a:moveTo>
                    <a:lnTo>
                      <a:pt x="152" y="0"/>
                    </a:lnTo>
                    <a:lnTo>
                      <a:pt x="152" y="127"/>
                    </a:lnTo>
                    <a:lnTo>
                      <a:pt x="0" y="159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8" name="Freeform 65"/>
              <p:cNvSpPr>
                <a:spLocks/>
              </p:cNvSpPr>
              <p:nvPr/>
            </p:nvSpPr>
            <p:spPr bwMode="auto">
              <a:xfrm>
                <a:off x="5475" y="1655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1 h 185"/>
                  <a:gd name="T4" fmla="*/ 137 w 138"/>
                  <a:gd name="T5" fmla="*/ 184 h 185"/>
                  <a:gd name="T6" fmla="*/ 0 w 138"/>
                  <a:gd name="T7" fmla="*/ 121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1"/>
                    </a:lnTo>
                    <a:lnTo>
                      <a:pt x="137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99" name="Freeform 66"/>
              <p:cNvSpPr>
                <a:spLocks/>
              </p:cNvSpPr>
              <p:nvPr/>
            </p:nvSpPr>
            <p:spPr bwMode="auto">
              <a:xfrm>
                <a:off x="5463" y="1709"/>
                <a:ext cx="153" cy="159"/>
              </a:xfrm>
              <a:custGeom>
                <a:avLst/>
                <a:gdLst>
                  <a:gd name="T0" fmla="*/ 0 w 153"/>
                  <a:gd name="T1" fmla="*/ 23 h 159"/>
                  <a:gd name="T2" fmla="*/ 152 w 153"/>
                  <a:gd name="T3" fmla="*/ 0 h 159"/>
                  <a:gd name="T4" fmla="*/ 152 w 153"/>
                  <a:gd name="T5" fmla="*/ 126 h 159"/>
                  <a:gd name="T6" fmla="*/ 0 w 153"/>
                  <a:gd name="T7" fmla="*/ 158 h 159"/>
                  <a:gd name="T8" fmla="*/ 0 w 153"/>
                  <a:gd name="T9" fmla="*/ 23 h 159"/>
                  <a:gd name="T10" fmla="*/ 0 w 153"/>
                  <a:gd name="T11" fmla="*/ 23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159"/>
                  <a:gd name="T20" fmla="*/ 153 w 153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159">
                    <a:moveTo>
                      <a:pt x="0" y="23"/>
                    </a:moveTo>
                    <a:lnTo>
                      <a:pt x="152" y="0"/>
                    </a:lnTo>
                    <a:lnTo>
                      <a:pt x="152" y="126"/>
                    </a:lnTo>
                    <a:lnTo>
                      <a:pt x="0" y="158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0" name="Freeform 67"/>
              <p:cNvSpPr>
                <a:spLocks/>
              </p:cNvSpPr>
              <p:nvPr/>
            </p:nvSpPr>
            <p:spPr bwMode="auto">
              <a:xfrm>
                <a:off x="5325" y="1653"/>
                <a:ext cx="291" cy="75"/>
              </a:xfrm>
              <a:custGeom>
                <a:avLst/>
                <a:gdLst>
                  <a:gd name="T0" fmla="*/ 290 w 291"/>
                  <a:gd name="T1" fmla="*/ 51 h 75"/>
                  <a:gd name="T2" fmla="*/ 137 w 291"/>
                  <a:gd name="T3" fmla="*/ 74 h 75"/>
                  <a:gd name="T4" fmla="*/ 0 w 291"/>
                  <a:gd name="T5" fmla="*/ 24 h 75"/>
                  <a:gd name="T6" fmla="*/ 167 w 291"/>
                  <a:gd name="T7" fmla="*/ 0 h 75"/>
                  <a:gd name="T8" fmla="*/ 290 w 291"/>
                  <a:gd name="T9" fmla="*/ 51 h 75"/>
                  <a:gd name="T10" fmla="*/ 290 w 291"/>
                  <a:gd name="T11" fmla="*/ 51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5"/>
                  <a:gd name="T20" fmla="*/ 291 w 291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5">
                    <a:moveTo>
                      <a:pt x="290" y="51"/>
                    </a:moveTo>
                    <a:lnTo>
                      <a:pt x="137" y="74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90" y="51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1" name="Freeform 68"/>
              <p:cNvSpPr>
                <a:spLocks/>
              </p:cNvSpPr>
              <p:nvPr/>
            </p:nvSpPr>
            <p:spPr bwMode="auto">
              <a:xfrm>
                <a:off x="5325" y="1682"/>
                <a:ext cx="139" cy="185"/>
              </a:xfrm>
              <a:custGeom>
                <a:avLst/>
                <a:gdLst>
                  <a:gd name="T0" fmla="*/ 0 w 139"/>
                  <a:gd name="T1" fmla="*/ 0 h 185"/>
                  <a:gd name="T2" fmla="*/ 138 w 139"/>
                  <a:gd name="T3" fmla="*/ 50 h 185"/>
                  <a:gd name="T4" fmla="*/ 138 w 139"/>
                  <a:gd name="T5" fmla="*/ 184 h 185"/>
                  <a:gd name="T6" fmla="*/ 0 w 139"/>
                  <a:gd name="T7" fmla="*/ 120 h 185"/>
                  <a:gd name="T8" fmla="*/ 0 w 139"/>
                  <a:gd name="T9" fmla="*/ 0 h 185"/>
                  <a:gd name="T10" fmla="*/ 0 w 139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85"/>
                  <a:gd name="T20" fmla="*/ 139 w 139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85">
                    <a:moveTo>
                      <a:pt x="0" y="0"/>
                    </a:moveTo>
                    <a:lnTo>
                      <a:pt x="138" y="50"/>
                    </a:lnTo>
                    <a:lnTo>
                      <a:pt x="138" y="184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2" name="Freeform 69"/>
              <p:cNvSpPr>
                <a:spLocks/>
              </p:cNvSpPr>
              <p:nvPr/>
            </p:nvSpPr>
            <p:spPr bwMode="auto">
              <a:xfrm>
                <a:off x="5318" y="1736"/>
                <a:ext cx="154" cy="158"/>
              </a:xfrm>
              <a:custGeom>
                <a:avLst/>
                <a:gdLst>
                  <a:gd name="T0" fmla="*/ 0 w 154"/>
                  <a:gd name="T1" fmla="*/ 23 h 158"/>
                  <a:gd name="T2" fmla="*/ 153 w 154"/>
                  <a:gd name="T3" fmla="*/ 0 h 158"/>
                  <a:gd name="T4" fmla="*/ 153 w 154"/>
                  <a:gd name="T5" fmla="*/ 126 h 158"/>
                  <a:gd name="T6" fmla="*/ 0 w 154"/>
                  <a:gd name="T7" fmla="*/ 157 h 158"/>
                  <a:gd name="T8" fmla="*/ 0 w 154"/>
                  <a:gd name="T9" fmla="*/ 23 h 158"/>
                  <a:gd name="T10" fmla="*/ 0 w 154"/>
                  <a:gd name="T11" fmla="*/ 23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58"/>
                  <a:gd name="T20" fmla="*/ 154 w 154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58">
                    <a:moveTo>
                      <a:pt x="0" y="23"/>
                    </a:moveTo>
                    <a:lnTo>
                      <a:pt x="153" y="0"/>
                    </a:lnTo>
                    <a:lnTo>
                      <a:pt x="153" y="126"/>
                    </a:lnTo>
                    <a:lnTo>
                      <a:pt x="0" y="157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3" name="Freeform 70"/>
              <p:cNvSpPr>
                <a:spLocks/>
              </p:cNvSpPr>
              <p:nvPr/>
            </p:nvSpPr>
            <p:spPr bwMode="auto">
              <a:xfrm>
                <a:off x="5181" y="1685"/>
                <a:ext cx="291" cy="75"/>
              </a:xfrm>
              <a:custGeom>
                <a:avLst/>
                <a:gdLst>
                  <a:gd name="T0" fmla="*/ 290 w 291"/>
                  <a:gd name="T1" fmla="*/ 51 h 75"/>
                  <a:gd name="T2" fmla="*/ 137 w 291"/>
                  <a:gd name="T3" fmla="*/ 74 h 75"/>
                  <a:gd name="T4" fmla="*/ 0 w 291"/>
                  <a:gd name="T5" fmla="*/ 24 h 75"/>
                  <a:gd name="T6" fmla="*/ 167 w 291"/>
                  <a:gd name="T7" fmla="*/ 0 h 75"/>
                  <a:gd name="T8" fmla="*/ 290 w 291"/>
                  <a:gd name="T9" fmla="*/ 51 h 75"/>
                  <a:gd name="T10" fmla="*/ 290 w 291"/>
                  <a:gd name="T11" fmla="*/ 51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5"/>
                  <a:gd name="T20" fmla="*/ 291 w 291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5">
                    <a:moveTo>
                      <a:pt x="290" y="51"/>
                    </a:moveTo>
                    <a:lnTo>
                      <a:pt x="137" y="74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90" y="51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4" name="Freeform 71"/>
              <p:cNvSpPr>
                <a:spLocks/>
              </p:cNvSpPr>
              <p:nvPr/>
            </p:nvSpPr>
            <p:spPr bwMode="auto">
              <a:xfrm>
                <a:off x="5181" y="1708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1 h 185"/>
                  <a:gd name="T4" fmla="*/ 137 w 138"/>
                  <a:gd name="T5" fmla="*/ 184 h 185"/>
                  <a:gd name="T6" fmla="*/ 0 w 138"/>
                  <a:gd name="T7" fmla="*/ 121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1"/>
                    </a:lnTo>
                    <a:lnTo>
                      <a:pt x="137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2004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5" name="Freeform 72"/>
              <p:cNvSpPr>
                <a:spLocks/>
              </p:cNvSpPr>
              <p:nvPr/>
            </p:nvSpPr>
            <p:spPr bwMode="auto">
              <a:xfrm>
                <a:off x="5734" y="1736"/>
                <a:ext cx="154" cy="158"/>
              </a:xfrm>
              <a:custGeom>
                <a:avLst/>
                <a:gdLst>
                  <a:gd name="T0" fmla="*/ 0 w 154"/>
                  <a:gd name="T1" fmla="*/ 23 h 158"/>
                  <a:gd name="T2" fmla="*/ 153 w 154"/>
                  <a:gd name="T3" fmla="*/ 0 h 158"/>
                  <a:gd name="T4" fmla="*/ 153 w 154"/>
                  <a:gd name="T5" fmla="*/ 126 h 158"/>
                  <a:gd name="T6" fmla="*/ 0 w 154"/>
                  <a:gd name="T7" fmla="*/ 157 h 158"/>
                  <a:gd name="T8" fmla="*/ 0 w 154"/>
                  <a:gd name="T9" fmla="*/ 23 h 158"/>
                  <a:gd name="T10" fmla="*/ 0 w 154"/>
                  <a:gd name="T11" fmla="*/ 23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58"/>
                  <a:gd name="T20" fmla="*/ 154 w 154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58">
                    <a:moveTo>
                      <a:pt x="0" y="23"/>
                    </a:moveTo>
                    <a:lnTo>
                      <a:pt x="153" y="0"/>
                    </a:lnTo>
                    <a:lnTo>
                      <a:pt x="153" y="126"/>
                    </a:lnTo>
                    <a:lnTo>
                      <a:pt x="0" y="157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6" name="Freeform 73"/>
              <p:cNvSpPr>
                <a:spLocks/>
              </p:cNvSpPr>
              <p:nvPr/>
            </p:nvSpPr>
            <p:spPr bwMode="auto">
              <a:xfrm>
                <a:off x="5602" y="1685"/>
                <a:ext cx="291" cy="75"/>
              </a:xfrm>
              <a:custGeom>
                <a:avLst/>
                <a:gdLst>
                  <a:gd name="T0" fmla="*/ 290 w 291"/>
                  <a:gd name="T1" fmla="*/ 51 h 75"/>
                  <a:gd name="T2" fmla="*/ 137 w 291"/>
                  <a:gd name="T3" fmla="*/ 74 h 75"/>
                  <a:gd name="T4" fmla="*/ 0 w 291"/>
                  <a:gd name="T5" fmla="*/ 24 h 75"/>
                  <a:gd name="T6" fmla="*/ 167 w 291"/>
                  <a:gd name="T7" fmla="*/ 0 h 75"/>
                  <a:gd name="T8" fmla="*/ 290 w 291"/>
                  <a:gd name="T9" fmla="*/ 51 h 75"/>
                  <a:gd name="T10" fmla="*/ 290 w 291"/>
                  <a:gd name="T11" fmla="*/ 51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5"/>
                  <a:gd name="T20" fmla="*/ 291 w 291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5">
                    <a:moveTo>
                      <a:pt x="290" y="51"/>
                    </a:moveTo>
                    <a:lnTo>
                      <a:pt x="137" y="74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90" y="51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7" name="Freeform 74"/>
              <p:cNvSpPr>
                <a:spLocks/>
              </p:cNvSpPr>
              <p:nvPr/>
            </p:nvSpPr>
            <p:spPr bwMode="auto">
              <a:xfrm>
                <a:off x="5597" y="1708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1 h 185"/>
                  <a:gd name="T4" fmla="*/ 137 w 138"/>
                  <a:gd name="T5" fmla="*/ 184 h 185"/>
                  <a:gd name="T6" fmla="*/ 0 w 138"/>
                  <a:gd name="T7" fmla="*/ 121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1"/>
                    </a:lnTo>
                    <a:lnTo>
                      <a:pt x="137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8" name="Freeform 75"/>
              <p:cNvSpPr>
                <a:spLocks/>
              </p:cNvSpPr>
              <p:nvPr/>
            </p:nvSpPr>
            <p:spPr bwMode="auto">
              <a:xfrm>
                <a:off x="5584" y="1762"/>
                <a:ext cx="155" cy="159"/>
              </a:xfrm>
              <a:custGeom>
                <a:avLst/>
                <a:gdLst>
                  <a:gd name="T0" fmla="*/ 0 w 155"/>
                  <a:gd name="T1" fmla="*/ 23 h 159"/>
                  <a:gd name="T2" fmla="*/ 154 w 155"/>
                  <a:gd name="T3" fmla="*/ 0 h 159"/>
                  <a:gd name="T4" fmla="*/ 154 w 155"/>
                  <a:gd name="T5" fmla="*/ 127 h 159"/>
                  <a:gd name="T6" fmla="*/ 0 w 155"/>
                  <a:gd name="T7" fmla="*/ 158 h 159"/>
                  <a:gd name="T8" fmla="*/ 0 w 155"/>
                  <a:gd name="T9" fmla="*/ 23 h 159"/>
                  <a:gd name="T10" fmla="*/ 0 w 155"/>
                  <a:gd name="T11" fmla="*/ 23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5"/>
                  <a:gd name="T19" fmla="*/ 0 h 159"/>
                  <a:gd name="T20" fmla="*/ 155 w 155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5" h="159">
                    <a:moveTo>
                      <a:pt x="0" y="23"/>
                    </a:moveTo>
                    <a:lnTo>
                      <a:pt x="154" y="0"/>
                    </a:lnTo>
                    <a:lnTo>
                      <a:pt x="154" y="127"/>
                    </a:lnTo>
                    <a:lnTo>
                      <a:pt x="0" y="158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9" name="Freeform 76"/>
              <p:cNvSpPr>
                <a:spLocks/>
              </p:cNvSpPr>
              <p:nvPr/>
            </p:nvSpPr>
            <p:spPr bwMode="auto">
              <a:xfrm>
                <a:off x="5448" y="1706"/>
                <a:ext cx="291" cy="75"/>
              </a:xfrm>
              <a:custGeom>
                <a:avLst/>
                <a:gdLst>
                  <a:gd name="T0" fmla="*/ 290 w 291"/>
                  <a:gd name="T1" fmla="*/ 52 h 75"/>
                  <a:gd name="T2" fmla="*/ 136 w 291"/>
                  <a:gd name="T3" fmla="*/ 74 h 75"/>
                  <a:gd name="T4" fmla="*/ 0 w 291"/>
                  <a:gd name="T5" fmla="*/ 24 h 75"/>
                  <a:gd name="T6" fmla="*/ 167 w 291"/>
                  <a:gd name="T7" fmla="*/ 0 h 75"/>
                  <a:gd name="T8" fmla="*/ 290 w 291"/>
                  <a:gd name="T9" fmla="*/ 52 h 75"/>
                  <a:gd name="T10" fmla="*/ 290 w 291"/>
                  <a:gd name="T11" fmla="*/ 52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5"/>
                  <a:gd name="T20" fmla="*/ 291 w 291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5">
                    <a:moveTo>
                      <a:pt x="290" y="52"/>
                    </a:moveTo>
                    <a:lnTo>
                      <a:pt x="136" y="74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90" y="52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0" name="Freeform 77"/>
              <p:cNvSpPr>
                <a:spLocks/>
              </p:cNvSpPr>
              <p:nvPr/>
            </p:nvSpPr>
            <p:spPr bwMode="auto">
              <a:xfrm>
                <a:off x="5448" y="1735"/>
                <a:ext cx="137" cy="185"/>
              </a:xfrm>
              <a:custGeom>
                <a:avLst/>
                <a:gdLst>
                  <a:gd name="T0" fmla="*/ 0 w 137"/>
                  <a:gd name="T1" fmla="*/ 0 h 185"/>
                  <a:gd name="T2" fmla="*/ 136 w 137"/>
                  <a:gd name="T3" fmla="*/ 50 h 185"/>
                  <a:gd name="T4" fmla="*/ 136 w 137"/>
                  <a:gd name="T5" fmla="*/ 184 h 185"/>
                  <a:gd name="T6" fmla="*/ 0 w 137"/>
                  <a:gd name="T7" fmla="*/ 120 h 185"/>
                  <a:gd name="T8" fmla="*/ 0 w 137"/>
                  <a:gd name="T9" fmla="*/ 0 h 185"/>
                  <a:gd name="T10" fmla="*/ 0 w 137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185"/>
                  <a:gd name="T20" fmla="*/ 137 w 137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185">
                    <a:moveTo>
                      <a:pt x="0" y="0"/>
                    </a:moveTo>
                    <a:lnTo>
                      <a:pt x="136" y="50"/>
                    </a:lnTo>
                    <a:lnTo>
                      <a:pt x="136" y="184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1" name="Freeform 78"/>
              <p:cNvSpPr>
                <a:spLocks/>
              </p:cNvSpPr>
              <p:nvPr/>
            </p:nvSpPr>
            <p:spPr bwMode="auto">
              <a:xfrm>
                <a:off x="5440" y="1788"/>
                <a:ext cx="154" cy="160"/>
              </a:xfrm>
              <a:custGeom>
                <a:avLst/>
                <a:gdLst>
                  <a:gd name="T0" fmla="*/ 0 w 154"/>
                  <a:gd name="T1" fmla="*/ 24 h 160"/>
                  <a:gd name="T2" fmla="*/ 153 w 154"/>
                  <a:gd name="T3" fmla="*/ 0 h 160"/>
                  <a:gd name="T4" fmla="*/ 153 w 154"/>
                  <a:gd name="T5" fmla="*/ 127 h 160"/>
                  <a:gd name="T6" fmla="*/ 0 w 154"/>
                  <a:gd name="T7" fmla="*/ 159 h 160"/>
                  <a:gd name="T8" fmla="*/ 0 w 154"/>
                  <a:gd name="T9" fmla="*/ 24 h 160"/>
                  <a:gd name="T10" fmla="*/ 0 w 154"/>
                  <a:gd name="T11" fmla="*/ 24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60"/>
                  <a:gd name="T20" fmla="*/ 154 w 154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60">
                    <a:moveTo>
                      <a:pt x="0" y="24"/>
                    </a:moveTo>
                    <a:lnTo>
                      <a:pt x="153" y="0"/>
                    </a:lnTo>
                    <a:lnTo>
                      <a:pt x="153" y="127"/>
                    </a:lnTo>
                    <a:lnTo>
                      <a:pt x="0" y="159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C1C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2" name="Freeform 79"/>
              <p:cNvSpPr>
                <a:spLocks/>
              </p:cNvSpPr>
              <p:nvPr/>
            </p:nvSpPr>
            <p:spPr bwMode="auto">
              <a:xfrm>
                <a:off x="5304" y="1738"/>
                <a:ext cx="290" cy="75"/>
              </a:xfrm>
              <a:custGeom>
                <a:avLst/>
                <a:gdLst>
                  <a:gd name="T0" fmla="*/ 289 w 290"/>
                  <a:gd name="T1" fmla="*/ 51 h 75"/>
                  <a:gd name="T2" fmla="*/ 136 w 290"/>
                  <a:gd name="T3" fmla="*/ 74 h 75"/>
                  <a:gd name="T4" fmla="*/ 0 w 290"/>
                  <a:gd name="T5" fmla="*/ 24 h 75"/>
                  <a:gd name="T6" fmla="*/ 167 w 290"/>
                  <a:gd name="T7" fmla="*/ 0 h 75"/>
                  <a:gd name="T8" fmla="*/ 289 w 290"/>
                  <a:gd name="T9" fmla="*/ 51 h 75"/>
                  <a:gd name="T10" fmla="*/ 289 w 290"/>
                  <a:gd name="T11" fmla="*/ 51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5"/>
                  <a:gd name="T20" fmla="*/ 290 w 290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5">
                    <a:moveTo>
                      <a:pt x="289" y="51"/>
                    </a:moveTo>
                    <a:lnTo>
                      <a:pt x="136" y="74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89" y="51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3" name="Freeform 80"/>
              <p:cNvSpPr>
                <a:spLocks/>
              </p:cNvSpPr>
              <p:nvPr/>
            </p:nvSpPr>
            <p:spPr bwMode="auto">
              <a:xfrm>
                <a:off x="5304" y="1761"/>
                <a:ext cx="137" cy="185"/>
              </a:xfrm>
              <a:custGeom>
                <a:avLst/>
                <a:gdLst>
                  <a:gd name="T0" fmla="*/ 0 w 137"/>
                  <a:gd name="T1" fmla="*/ 0 h 185"/>
                  <a:gd name="T2" fmla="*/ 136 w 137"/>
                  <a:gd name="T3" fmla="*/ 51 h 185"/>
                  <a:gd name="T4" fmla="*/ 136 w 137"/>
                  <a:gd name="T5" fmla="*/ 184 h 185"/>
                  <a:gd name="T6" fmla="*/ 0 w 137"/>
                  <a:gd name="T7" fmla="*/ 120 h 185"/>
                  <a:gd name="T8" fmla="*/ 0 w 137"/>
                  <a:gd name="T9" fmla="*/ 0 h 185"/>
                  <a:gd name="T10" fmla="*/ 0 w 137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185"/>
                  <a:gd name="T20" fmla="*/ 137 w 137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185">
                    <a:moveTo>
                      <a:pt x="0" y="0"/>
                    </a:moveTo>
                    <a:lnTo>
                      <a:pt x="136" y="51"/>
                    </a:lnTo>
                    <a:lnTo>
                      <a:pt x="136" y="184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2004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4" name="Freeform 81"/>
              <p:cNvSpPr>
                <a:spLocks/>
              </p:cNvSpPr>
              <p:nvPr/>
            </p:nvSpPr>
            <p:spPr bwMode="auto">
              <a:xfrm>
                <a:off x="5846" y="1788"/>
                <a:ext cx="154" cy="160"/>
              </a:xfrm>
              <a:custGeom>
                <a:avLst/>
                <a:gdLst>
                  <a:gd name="T0" fmla="*/ 0 w 154"/>
                  <a:gd name="T1" fmla="*/ 24 h 160"/>
                  <a:gd name="T2" fmla="*/ 153 w 154"/>
                  <a:gd name="T3" fmla="*/ 0 h 160"/>
                  <a:gd name="T4" fmla="*/ 153 w 154"/>
                  <a:gd name="T5" fmla="*/ 127 h 160"/>
                  <a:gd name="T6" fmla="*/ 0 w 154"/>
                  <a:gd name="T7" fmla="*/ 159 h 160"/>
                  <a:gd name="T8" fmla="*/ 0 w 154"/>
                  <a:gd name="T9" fmla="*/ 24 h 160"/>
                  <a:gd name="T10" fmla="*/ 0 w 154"/>
                  <a:gd name="T11" fmla="*/ 24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60"/>
                  <a:gd name="T20" fmla="*/ 154 w 154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60">
                    <a:moveTo>
                      <a:pt x="0" y="24"/>
                    </a:moveTo>
                    <a:lnTo>
                      <a:pt x="153" y="0"/>
                    </a:lnTo>
                    <a:lnTo>
                      <a:pt x="153" y="127"/>
                    </a:lnTo>
                    <a:lnTo>
                      <a:pt x="0" y="159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5" name="Freeform 82"/>
              <p:cNvSpPr>
                <a:spLocks/>
              </p:cNvSpPr>
              <p:nvPr/>
            </p:nvSpPr>
            <p:spPr bwMode="auto">
              <a:xfrm>
                <a:off x="5714" y="1732"/>
                <a:ext cx="291" cy="75"/>
              </a:xfrm>
              <a:custGeom>
                <a:avLst/>
                <a:gdLst>
                  <a:gd name="T0" fmla="*/ 290 w 291"/>
                  <a:gd name="T1" fmla="*/ 52 h 75"/>
                  <a:gd name="T2" fmla="*/ 137 w 291"/>
                  <a:gd name="T3" fmla="*/ 74 h 75"/>
                  <a:gd name="T4" fmla="*/ 0 w 291"/>
                  <a:gd name="T5" fmla="*/ 25 h 75"/>
                  <a:gd name="T6" fmla="*/ 168 w 291"/>
                  <a:gd name="T7" fmla="*/ 0 h 75"/>
                  <a:gd name="T8" fmla="*/ 290 w 291"/>
                  <a:gd name="T9" fmla="*/ 52 h 75"/>
                  <a:gd name="T10" fmla="*/ 290 w 291"/>
                  <a:gd name="T11" fmla="*/ 52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75"/>
                  <a:gd name="T20" fmla="*/ 291 w 291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75">
                    <a:moveTo>
                      <a:pt x="290" y="52"/>
                    </a:moveTo>
                    <a:lnTo>
                      <a:pt x="137" y="74"/>
                    </a:lnTo>
                    <a:lnTo>
                      <a:pt x="0" y="25"/>
                    </a:lnTo>
                    <a:lnTo>
                      <a:pt x="168" y="0"/>
                    </a:lnTo>
                    <a:lnTo>
                      <a:pt x="290" y="52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6" name="Freeform 83"/>
              <p:cNvSpPr>
                <a:spLocks/>
              </p:cNvSpPr>
              <p:nvPr/>
            </p:nvSpPr>
            <p:spPr bwMode="auto">
              <a:xfrm>
                <a:off x="5709" y="1761"/>
                <a:ext cx="138" cy="185"/>
              </a:xfrm>
              <a:custGeom>
                <a:avLst/>
                <a:gdLst>
                  <a:gd name="T0" fmla="*/ 0 w 138"/>
                  <a:gd name="T1" fmla="*/ 0 h 185"/>
                  <a:gd name="T2" fmla="*/ 137 w 138"/>
                  <a:gd name="T3" fmla="*/ 51 h 185"/>
                  <a:gd name="T4" fmla="*/ 137 w 138"/>
                  <a:gd name="T5" fmla="*/ 184 h 185"/>
                  <a:gd name="T6" fmla="*/ 0 w 138"/>
                  <a:gd name="T7" fmla="*/ 120 h 185"/>
                  <a:gd name="T8" fmla="*/ 0 w 138"/>
                  <a:gd name="T9" fmla="*/ 0 h 185"/>
                  <a:gd name="T10" fmla="*/ 0 w 138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85"/>
                  <a:gd name="T20" fmla="*/ 138 w 138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85">
                    <a:moveTo>
                      <a:pt x="0" y="0"/>
                    </a:moveTo>
                    <a:lnTo>
                      <a:pt x="137" y="51"/>
                    </a:lnTo>
                    <a:lnTo>
                      <a:pt x="137" y="184"/>
                    </a:lnTo>
                    <a:lnTo>
                      <a:pt x="0" y="1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7" name="Freeform 84"/>
              <p:cNvSpPr>
                <a:spLocks/>
              </p:cNvSpPr>
              <p:nvPr/>
            </p:nvSpPr>
            <p:spPr bwMode="auto">
              <a:xfrm>
                <a:off x="5697" y="1815"/>
                <a:ext cx="154" cy="159"/>
              </a:xfrm>
              <a:custGeom>
                <a:avLst/>
                <a:gdLst>
                  <a:gd name="T0" fmla="*/ 0 w 154"/>
                  <a:gd name="T1" fmla="*/ 24 h 159"/>
                  <a:gd name="T2" fmla="*/ 153 w 154"/>
                  <a:gd name="T3" fmla="*/ 0 h 159"/>
                  <a:gd name="T4" fmla="*/ 153 w 154"/>
                  <a:gd name="T5" fmla="*/ 126 h 159"/>
                  <a:gd name="T6" fmla="*/ 0 w 154"/>
                  <a:gd name="T7" fmla="*/ 158 h 159"/>
                  <a:gd name="T8" fmla="*/ 0 w 154"/>
                  <a:gd name="T9" fmla="*/ 24 h 159"/>
                  <a:gd name="T10" fmla="*/ 0 w 154"/>
                  <a:gd name="T11" fmla="*/ 24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59"/>
                  <a:gd name="T20" fmla="*/ 154 w 154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59">
                    <a:moveTo>
                      <a:pt x="0" y="24"/>
                    </a:moveTo>
                    <a:lnTo>
                      <a:pt x="153" y="0"/>
                    </a:lnTo>
                    <a:lnTo>
                      <a:pt x="153" y="126"/>
                    </a:lnTo>
                    <a:lnTo>
                      <a:pt x="0" y="158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8" name="Freeform 85"/>
              <p:cNvSpPr>
                <a:spLocks/>
              </p:cNvSpPr>
              <p:nvPr/>
            </p:nvSpPr>
            <p:spPr bwMode="auto">
              <a:xfrm>
                <a:off x="5561" y="1759"/>
                <a:ext cx="290" cy="75"/>
              </a:xfrm>
              <a:custGeom>
                <a:avLst/>
                <a:gdLst>
                  <a:gd name="T0" fmla="*/ 289 w 290"/>
                  <a:gd name="T1" fmla="*/ 51 h 75"/>
                  <a:gd name="T2" fmla="*/ 136 w 290"/>
                  <a:gd name="T3" fmla="*/ 74 h 75"/>
                  <a:gd name="T4" fmla="*/ 0 w 290"/>
                  <a:gd name="T5" fmla="*/ 23 h 75"/>
                  <a:gd name="T6" fmla="*/ 165 w 290"/>
                  <a:gd name="T7" fmla="*/ 0 h 75"/>
                  <a:gd name="T8" fmla="*/ 289 w 290"/>
                  <a:gd name="T9" fmla="*/ 51 h 75"/>
                  <a:gd name="T10" fmla="*/ 289 w 290"/>
                  <a:gd name="T11" fmla="*/ 51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5"/>
                  <a:gd name="T20" fmla="*/ 290 w 290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5">
                    <a:moveTo>
                      <a:pt x="289" y="51"/>
                    </a:moveTo>
                    <a:lnTo>
                      <a:pt x="136" y="74"/>
                    </a:lnTo>
                    <a:lnTo>
                      <a:pt x="0" y="23"/>
                    </a:lnTo>
                    <a:lnTo>
                      <a:pt x="165" y="0"/>
                    </a:lnTo>
                    <a:lnTo>
                      <a:pt x="289" y="51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9" name="Freeform 86"/>
              <p:cNvSpPr>
                <a:spLocks/>
              </p:cNvSpPr>
              <p:nvPr/>
            </p:nvSpPr>
            <p:spPr bwMode="auto">
              <a:xfrm>
                <a:off x="5561" y="1788"/>
                <a:ext cx="137" cy="184"/>
              </a:xfrm>
              <a:custGeom>
                <a:avLst/>
                <a:gdLst>
                  <a:gd name="T0" fmla="*/ 0 w 137"/>
                  <a:gd name="T1" fmla="*/ 0 h 184"/>
                  <a:gd name="T2" fmla="*/ 136 w 137"/>
                  <a:gd name="T3" fmla="*/ 50 h 184"/>
                  <a:gd name="T4" fmla="*/ 136 w 137"/>
                  <a:gd name="T5" fmla="*/ 183 h 184"/>
                  <a:gd name="T6" fmla="*/ 0 w 137"/>
                  <a:gd name="T7" fmla="*/ 121 h 184"/>
                  <a:gd name="T8" fmla="*/ 0 w 137"/>
                  <a:gd name="T9" fmla="*/ 0 h 184"/>
                  <a:gd name="T10" fmla="*/ 0 w 137"/>
                  <a:gd name="T11" fmla="*/ 0 h 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184"/>
                  <a:gd name="T20" fmla="*/ 137 w 137"/>
                  <a:gd name="T21" fmla="*/ 184 h 1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184">
                    <a:moveTo>
                      <a:pt x="0" y="0"/>
                    </a:moveTo>
                    <a:lnTo>
                      <a:pt x="136" y="50"/>
                    </a:lnTo>
                    <a:lnTo>
                      <a:pt x="136" y="183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7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20" name="Freeform 87"/>
              <p:cNvSpPr>
                <a:spLocks/>
              </p:cNvSpPr>
              <p:nvPr/>
            </p:nvSpPr>
            <p:spPr bwMode="auto">
              <a:xfrm>
                <a:off x="5553" y="1842"/>
                <a:ext cx="152" cy="158"/>
              </a:xfrm>
              <a:custGeom>
                <a:avLst/>
                <a:gdLst>
                  <a:gd name="T0" fmla="*/ 0 w 152"/>
                  <a:gd name="T1" fmla="*/ 24 h 158"/>
                  <a:gd name="T2" fmla="*/ 151 w 152"/>
                  <a:gd name="T3" fmla="*/ 0 h 158"/>
                  <a:gd name="T4" fmla="*/ 151 w 152"/>
                  <a:gd name="T5" fmla="*/ 126 h 158"/>
                  <a:gd name="T6" fmla="*/ 0 w 152"/>
                  <a:gd name="T7" fmla="*/ 157 h 158"/>
                  <a:gd name="T8" fmla="*/ 0 w 152"/>
                  <a:gd name="T9" fmla="*/ 24 h 158"/>
                  <a:gd name="T10" fmla="*/ 0 w 152"/>
                  <a:gd name="T11" fmla="*/ 24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2"/>
                  <a:gd name="T19" fmla="*/ 0 h 158"/>
                  <a:gd name="T20" fmla="*/ 152 w 152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2" h="158">
                    <a:moveTo>
                      <a:pt x="0" y="24"/>
                    </a:moveTo>
                    <a:lnTo>
                      <a:pt x="151" y="0"/>
                    </a:lnTo>
                    <a:lnTo>
                      <a:pt x="151" y="126"/>
                    </a:lnTo>
                    <a:lnTo>
                      <a:pt x="0" y="157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21" name="Freeform 88"/>
              <p:cNvSpPr>
                <a:spLocks/>
              </p:cNvSpPr>
              <p:nvPr/>
            </p:nvSpPr>
            <p:spPr bwMode="auto">
              <a:xfrm>
                <a:off x="5415" y="1785"/>
                <a:ext cx="290" cy="76"/>
              </a:xfrm>
              <a:custGeom>
                <a:avLst/>
                <a:gdLst>
                  <a:gd name="T0" fmla="*/ 289 w 290"/>
                  <a:gd name="T1" fmla="*/ 52 h 76"/>
                  <a:gd name="T2" fmla="*/ 137 w 290"/>
                  <a:gd name="T3" fmla="*/ 75 h 76"/>
                  <a:gd name="T4" fmla="*/ 0 w 290"/>
                  <a:gd name="T5" fmla="*/ 24 h 76"/>
                  <a:gd name="T6" fmla="*/ 167 w 290"/>
                  <a:gd name="T7" fmla="*/ 0 h 76"/>
                  <a:gd name="T8" fmla="*/ 289 w 290"/>
                  <a:gd name="T9" fmla="*/ 52 h 76"/>
                  <a:gd name="T10" fmla="*/ 289 w 290"/>
                  <a:gd name="T11" fmla="*/ 52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76"/>
                  <a:gd name="T20" fmla="*/ 290 w 290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76">
                    <a:moveTo>
                      <a:pt x="289" y="52"/>
                    </a:moveTo>
                    <a:lnTo>
                      <a:pt x="137" y="75"/>
                    </a:lnTo>
                    <a:lnTo>
                      <a:pt x="0" y="24"/>
                    </a:lnTo>
                    <a:lnTo>
                      <a:pt x="167" y="0"/>
                    </a:lnTo>
                    <a:lnTo>
                      <a:pt x="289" y="52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22" name="Freeform 89"/>
              <p:cNvSpPr>
                <a:spLocks/>
              </p:cNvSpPr>
              <p:nvPr/>
            </p:nvSpPr>
            <p:spPr bwMode="auto">
              <a:xfrm>
                <a:off x="5415" y="1814"/>
                <a:ext cx="139" cy="185"/>
              </a:xfrm>
              <a:custGeom>
                <a:avLst/>
                <a:gdLst>
                  <a:gd name="T0" fmla="*/ 0 w 139"/>
                  <a:gd name="T1" fmla="*/ 0 h 185"/>
                  <a:gd name="T2" fmla="*/ 138 w 139"/>
                  <a:gd name="T3" fmla="*/ 51 h 185"/>
                  <a:gd name="T4" fmla="*/ 138 w 139"/>
                  <a:gd name="T5" fmla="*/ 184 h 185"/>
                  <a:gd name="T6" fmla="*/ 0 w 139"/>
                  <a:gd name="T7" fmla="*/ 121 h 185"/>
                  <a:gd name="T8" fmla="*/ 0 w 139"/>
                  <a:gd name="T9" fmla="*/ 0 h 185"/>
                  <a:gd name="T10" fmla="*/ 0 w 139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85"/>
                  <a:gd name="T20" fmla="*/ 139 w 139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85">
                    <a:moveTo>
                      <a:pt x="0" y="0"/>
                    </a:moveTo>
                    <a:lnTo>
                      <a:pt x="138" y="51"/>
                    </a:lnTo>
                    <a:lnTo>
                      <a:pt x="138" y="184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2004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90"/>
            <p:cNvGrpSpPr>
              <a:grpSpLocks/>
            </p:cNvGrpSpPr>
            <p:nvPr/>
          </p:nvGrpSpPr>
          <p:grpSpPr bwMode="auto">
            <a:xfrm>
              <a:off x="3024" y="1152"/>
              <a:ext cx="969" cy="961"/>
              <a:chOff x="4346" y="859"/>
              <a:chExt cx="969" cy="961"/>
            </a:xfrm>
          </p:grpSpPr>
          <p:sp>
            <p:nvSpPr>
              <p:cNvPr id="79959" name="Freeform 91"/>
              <p:cNvSpPr>
                <a:spLocks/>
              </p:cNvSpPr>
              <p:nvPr/>
            </p:nvSpPr>
            <p:spPr bwMode="auto">
              <a:xfrm>
                <a:off x="4832" y="1153"/>
                <a:ext cx="241" cy="175"/>
              </a:xfrm>
              <a:custGeom>
                <a:avLst/>
                <a:gdLst>
                  <a:gd name="T0" fmla="*/ 36 w 241"/>
                  <a:gd name="T1" fmla="*/ 174 h 175"/>
                  <a:gd name="T2" fmla="*/ 0 w 241"/>
                  <a:gd name="T3" fmla="*/ 0 h 175"/>
                  <a:gd name="T4" fmla="*/ 192 w 241"/>
                  <a:gd name="T5" fmla="*/ 0 h 175"/>
                  <a:gd name="T6" fmla="*/ 240 w 241"/>
                  <a:gd name="T7" fmla="*/ 174 h 175"/>
                  <a:gd name="T8" fmla="*/ 36 w 241"/>
                  <a:gd name="T9" fmla="*/ 174 h 175"/>
                  <a:gd name="T10" fmla="*/ 36 w 241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5"/>
                  <a:gd name="T20" fmla="*/ 241 w 241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0" name="Freeform 92"/>
              <p:cNvSpPr>
                <a:spLocks/>
              </p:cNvSpPr>
              <p:nvPr/>
            </p:nvSpPr>
            <p:spPr bwMode="auto">
              <a:xfrm>
                <a:off x="4756" y="1153"/>
                <a:ext cx="113" cy="332"/>
              </a:xfrm>
              <a:custGeom>
                <a:avLst/>
                <a:gdLst>
                  <a:gd name="T0" fmla="*/ 77 w 113"/>
                  <a:gd name="T1" fmla="*/ 0 h 332"/>
                  <a:gd name="T2" fmla="*/ 112 w 113"/>
                  <a:gd name="T3" fmla="*/ 174 h 332"/>
                  <a:gd name="T4" fmla="*/ 36 w 113"/>
                  <a:gd name="T5" fmla="*/ 331 h 332"/>
                  <a:gd name="T6" fmla="*/ 0 w 113"/>
                  <a:gd name="T7" fmla="*/ 140 h 332"/>
                  <a:gd name="T8" fmla="*/ 77 w 113"/>
                  <a:gd name="T9" fmla="*/ 0 h 332"/>
                  <a:gd name="T10" fmla="*/ 77 w 113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2"/>
                  <a:gd name="T20" fmla="*/ 113 w 113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2">
                    <a:moveTo>
                      <a:pt x="77" y="0"/>
                    </a:moveTo>
                    <a:lnTo>
                      <a:pt x="112" y="174"/>
                    </a:lnTo>
                    <a:lnTo>
                      <a:pt x="36" y="331"/>
                    </a:lnTo>
                    <a:lnTo>
                      <a:pt x="0" y="140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1" name="Freeform 93"/>
              <p:cNvSpPr>
                <a:spLocks/>
              </p:cNvSpPr>
              <p:nvPr/>
            </p:nvSpPr>
            <p:spPr bwMode="auto">
              <a:xfrm>
                <a:off x="4792" y="1327"/>
                <a:ext cx="279" cy="158"/>
              </a:xfrm>
              <a:custGeom>
                <a:avLst/>
                <a:gdLst>
                  <a:gd name="T0" fmla="*/ 0 w 279"/>
                  <a:gd name="T1" fmla="*/ 157 h 158"/>
                  <a:gd name="T2" fmla="*/ 76 w 279"/>
                  <a:gd name="T3" fmla="*/ 0 h 158"/>
                  <a:gd name="T4" fmla="*/ 278 w 279"/>
                  <a:gd name="T5" fmla="*/ 0 h 158"/>
                  <a:gd name="T6" fmla="*/ 182 w 279"/>
                  <a:gd name="T7" fmla="*/ 157 h 158"/>
                  <a:gd name="T8" fmla="*/ 0 w 279"/>
                  <a:gd name="T9" fmla="*/ 157 h 158"/>
                  <a:gd name="T10" fmla="*/ 0 w 279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158"/>
                  <a:gd name="T20" fmla="*/ 279 w 279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158">
                    <a:moveTo>
                      <a:pt x="0" y="157"/>
                    </a:moveTo>
                    <a:lnTo>
                      <a:pt x="76" y="0"/>
                    </a:lnTo>
                    <a:lnTo>
                      <a:pt x="278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2" name="Freeform 94"/>
              <p:cNvSpPr>
                <a:spLocks/>
              </p:cNvSpPr>
              <p:nvPr/>
            </p:nvSpPr>
            <p:spPr bwMode="auto">
              <a:xfrm>
                <a:off x="4872" y="1322"/>
                <a:ext cx="241" cy="176"/>
              </a:xfrm>
              <a:custGeom>
                <a:avLst/>
                <a:gdLst>
                  <a:gd name="T0" fmla="*/ 37 w 241"/>
                  <a:gd name="T1" fmla="*/ 175 h 176"/>
                  <a:gd name="T2" fmla="*/ 0 w 241"/>
                  <a:gd name="T3" fmla="*/ 0 h 176"/>
                  <a:gd name="T4" fmla="*/ 192 w 241"/>
                  <a:gd name="T5" fmla="*/ 0 h 176"/>
                  <a:gd name="T6" fmla="*/ 240 w 241"/>
                  <a:gd name="T7" fmla="*/ 175 h 176"/>
                  <a:gd name="T8" fmla="*/ 37 w 241"/>
                  <a:gd name="T9" fmla="*/ 175 h 176"/>
                  <a:gd name="T10" fmla="*/ 37 w 241"/>
                  <a:gd name="T11" fmla="*/ 175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6"/>
                  <a:gd name="T20" fmla="*/ 241 w 241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6">
                    <a:moveTo>
                      <a:pt x="37" y="175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5"/>
                    </a:lnTo>
                    <a:lnTo>
                      <a:pt x="37" y="175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3" name="Freeform 95"/>
              <p:cNvSpPr>
                <a:spLocks/>
              </p:cNvSpPr>
              <p:nvPr/>
            </p:nvSpPr>
            <p:spPr bwMode="auto">
              <a:xfrm>
                <a:off x="4796" y="1322"/>
                <a:ext cx="114" cy="333"/>
              </a:xfrm>
              <a:custGeom>
                <a:avLst/>
                <a:gdLst>
                  <a:gd name="T0" fmla="*/ 77 w 114"/>
                  <a:gd name="T1" fmla="*/ 0 h 333"/>
                  <a:gd name="T2" fmla="*/ 113 w 114"/>
                  <a:gd name="T3" fmla="*/ 175 h 333"/>
                  <a:gd name="T4" fmla="*/ 36 w 114"/>
                  <a:gd name="T5" fmla="*/ 332 h 333"/>
                  <a:gd name="T6" fmla="*/ 0 w 114"/>
                  <a:gd name="T7" fmla="*/ 141 h 333"/>
                  <a:gd name="T8" fmla="*/ 77 w 114"/>
                  <a:gd name="T9" fmla="*/ 0 h 333"/>
                  <a:gd name="T10" fmla="*/ 77 w 114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3"/>
                  <a:gd name="T20" fmla="*/ 114 w 114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3">
                    <a:moveTo>
                      <a:pt x="77" y="0"/>
                    </a:moveTo>
                    <a:lnTo>
                      <a:pt x="113" y="175"/>
                    </a:lnTo>
                    <a:lnTo>
                      <a:pt x="36" y="332"/>
                    </a:lnTo>
                    <a:lnTo>
                      <a:pt x="0" y="141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4" name="Freeform 96"/>
              <p:cNvSpPr>
                <a:spLocks/>
              </p:cNvSpPr>
              <p:nvPr/>
            </p:nvSpPr>
            <p:spPr bwMode="auto">
              <a:xfrm>
                <a:off x="4832" y="1497"/>
                <a:ext cx="279" cy="158"/>
              </a:xfrm>
              <a:custGeom>
                <a:avLst/>
                <a:gdLst>
                  <a:gd name="T0" fmla="*/ 0 w 279"/>
                  <a:gd name="T1" fmla="*/ 157 h 158"/>
                  <a:gd name="T2" fmla="*/ 77 w 279"/>
                  <a:gd name="T3" fmla="*/ 0 h 158"/>
                  <a:gd name="T4" fmla="*/ 278 w 279"/>
                  <a:gd name="T5" fmla="*/ 0 h 158"/>
                  <a:gd name="T6" fmla="*/ 182 w 279"/>
                  <a:gd name="T7" fmla="*/ 157 h 158"/>
                  <a:gd name="T8" fmla="*/ 0 w 279"/>
                  <a:gd name="T9" fmla="*/ 157 h 158"/>
                  <a:gd name="T10" fmla="*/ 0 w 279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158"/>
                  <a:gd name="T20" fmla="*/ 279 w 279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158">
                    <a:moveTo>
                      <a:pt x="0" y="157"/>
                    </a:moveTo>
                    <a:lnTo>
                      <a:pt x="77" y="0"/>
                    </a:lnTo>
                    <a:lnTo>
                      <a:pt x="278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5" name="Freeform 97"/>
              <p:cNvSpPr>
                <a:spLocks/>
              </p:cNvSpPr>
              <p:nvPr/>
            </p:nvSpPr>
            <p:spPr bwMode="auto">
              <a:xfrm>
                <a:off x="4913" y="1487"/>
                <a:ext cx="240" cy="177"/>
              </a:xfrm>
              <a:custGeom>
                <a:avLst/>
                <a:gdLst>
                  <a:gd name="T0" fmla="*/ 36 w 240"/>
                  <a:gd name="T1" fmla="*/ 176 h 177"/>
                  <a:gd name="T2" fmla="*/ 0 w 240"/>
                  <a:gd name="T3" fmla="*/ 0 h 177"/>
                  <a:gd name="T4" fmla="*/ 191 w 240"/>
                  <a:gd name="T5" fmla="*/ 0 h 177"/>
                  <a:gd name="T6" fmla="*/ 239 w 240"/>
                  <a:gd name="T7" fmla="*/ 176 h 177"/>
                  <a:gd name="T8" fmla="*/ 36 w 240"/>
                  <a:gd name="T9" fmla="*/ 176 h 177"/>
                  <a:gd name="T10" fmla="*/ 36 w 240"/>
                  <a:gd name="T11" fmla="*/ 176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7"/>
                  <a:gd name="T20" fmla="*/ 240 w 240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7">
                    <a:moveTo>
                      <a:pt x="36" y="176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39" y="176"/>
                    </a:lnTo>
                    <a:lnTo>
                      <a:pt x="36" y="176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6" name="Freeform 98"/>
              <p:cNvSpPr>
                <a:spLocks/>
              </p:cNvSpPr>
              <p:nvPr/>
            </p:nvSpPr>
            <p:spPr bwMode="auto">
              <a:xfrm>
                <a:off x="4837" y="1487"/>
                <a:ext cx="113" cy="333"/>
              </a:xfrm>
              <a:custGeom>
                <a:avLst/>
                <a:gdLst>
                  <a:gd name="T0" fmla="*/ 77 w 113"/>
                  <a:gd name="T1" fmla="*/ 0 h 333"/>
                  <a:gd name="T2" fmla="*/ 112 w 113"/>
                  <a:gd name="T3" fmla="*/ 176 h 333"/>
                  <a:gd name="T4" fmla="*/ 36 w 113"/>
                  <a:gd name="T5" fmla="*/ 332 h 333"/>
                  <a:gd name="T6" fmla="*/ 0 w 113"/>
                  <a:gd name="T7" fmla="*/ 141 h 333"/>
                  <a:gd name="T8" fmla="*/ 77 w 113"/>
                  <a:gd name="T9" fmla="*/ 0 h 333"/>
                  <a:gd name="T10" fmla="*/ 77 w 113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3"/>
                  <a:gd name="T20" fmla="*/ 113 w 113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3">
                    <a:moveTo>
                      <a:pt x="77" y="0"/>
                    </a:moveTo>
                    <a:lnTo>
                      <a:pt x="112" y="176"/>
                    </a:lnTo>
                    <a:lnTo>
                      <a:pt x="36" y="332"/>
                    </a:lnTo>
                    <a:lnTo>
                      <a:pt x="0" y="141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7" name="Freeform 99"/>
              <p:cNvSpPr>
                <a:spLocks/>
              </p:cNvSpPr>
              <p:nvPr/>
            </p:nvSpPr>
            <p:spPr bwMode="auto">
              <a:xfrm>
                <a:off x="4872" y="1663"/>
                <a:ext cx="280" cy="157"/>
              </a:xfrm>
              <a:custGeom>
                <a:avLst/>
                <a:gdLst>
                  <a:gd name="T0" fmla="*/ 0 w 280"/>
                  <a:gd name="T1" fmla="*/ 156 h 157"/>
                  <a:gd name="T2" fmla="*/ 77 w 280"/>
                  <a:gd name="T3" fmla="*/ 0 h 157"/>
                  <a:gd name="T4" fmla="*/ 279 w 280"/>
                  <a:gd name="T5" fmla="*/ 0 h 157"/>
                  <a:gd name="T6" fmla="*/ 182 w 280"/>
                  <a:gd name="T7" fmla="*/ 156 h 157"/>
                  <a:gd name="T8" fmla="*/ 0 w 280"/>
                  <a:gd name="T9" fmla="*/ 156 h 157"/>
                  <a:gd name="T10" fmla="*/ 0 w 280"/>
                  <a:gd name="T11" fmla="*/ 156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157"/>
                  <a:gd name="T20" fmla="*/ 280 w 280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157">
                    <a:moveTo>
                      <a:pt x="0" y="156"/>
                    </a:moveTo>
                    <a:lnTo>
                      <a:pt x="77" y="0"/>
                    </a:lnTo>
                    <a:lnTo>
                      <a:pt x="279" y="0"/>
                    </a:lnTo>
                    <a:lnTo>
                      <a:pt x="182" y="156"/>
                    </a:lnTo>
                    <a:lnTo>
                      <a:pt x="0" y="156"/>
                    </a:lnTo>
                  </a:path>
                </a:pathLst>
              </a:custGeom>
              <a:solidFill>
                <a:srgbClr val="00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8" name="Freeform 100"/>
              <p:cNvSpPr>
                <a:spLocks/>
              </p:cNvSpPr>
              <p:nvPr/>
            </p:nvSpPr>
            <p:spPr bwMode="auto">
              <a:xfrm>
                <a:off x="4913" y="1013"/>
                <a:ext cx="240" cy="174"/>
              </a:xfrm>
              <a:custGeom>
                <a:avLst/>
                <a:gdLst>
                  <a:gd name="T0" fmla="*/ 36 w 240"/>
                  <a:gd name="T1" fmla="*/ 173 h 174"/>
                  <a:gd name="T2" fmla="*/ 0 w 240"/>
                  <a:gd name="T3" fmla="*/ 0 h 174"/>
                  <a:gd name="T4" fmla="*/ 191 w 240"/>
                  <a:gd name="T5" fmla="*/ 0 h 174"/>
                  <a:gd name="T6" fmla="*/ 239 w 240"/>
                  <a:gd name="T7" fmla="*/ 173 h 174"/>
                  <a:gd name="T8" fmla="*/ 36 w 240"/>
                  <a:gd name="T9" fmla="*/ 173 h 174"/>
                  <a:gd name="T10" fmla="*/ 36 w 240"/>
                  <a:gd name="T11" fmla="*/ 173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4"/>
                  <a:gd name="T20" fmla="*/ 240 w 240"/>
                  <a:gd name="T21" fmla="*/ 174 h 1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4">
                    <a:moveTo>
                      <a:pt x="36" y="173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39" y="173"/>
                    </a:lnTo>
                    <a:lnTo>
                      <a:pt x="36" y="173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9" name="Freeform 101"/>
              <p:cNvSpPr>
                <a:spLocks/>
              </p:cNvSpPr>
              <p:nvPr/>
            </p:nvSpPr>
            <p:spPr bwMode="auto">
              <a:xfrm>
                <a:off x="4837" y="1013"/>
                <a:ext cx="113" cy="331"/>
              </a:xfrm>
              <a:custGeom>
                <a:avLst/>
                <a:gdLst>
                  <a:gd name="T0" fmla="*/ 77 w 113"/>
                  <a:gd name="T1" fmla="*/ 0 h 331"/>
                  <a:gd name="T2" fmla="*/ 112 w 113"/>
                  <a:gd name="T3" fmla="*/ 173 h 331"/>
                  <a:gd name="T4" fmla="*/ 36 w 113"/>
                  <a:gd name="T5" fmla="*/ 330 h 331"/>
                  <a:gd name="T6" fmla="*/ 0 w 113"/>
                  <a:gd name="T7" fmla="*/ 140 h 331"/>
                  <a:gd name="T8" fmla="*/ 77 w 113"/>
                  <a:gd name="T9" fmla="*/ 0 h 331"/>
                  <a:gd name="T10" fmla="*/ 77 w 113"/>
                  <a:gd name="T11" fmla="*/ 0 h 3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1"/>
                  <a:gd name="T20" fmla="*/ 113 w 113"/>
                  <a:gd name="T21" fmla="*/ 331 h 3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1">
                    <a:moveTo>
                      <a:pt x="77" y="0"/>
                    </a:moveTo>
                    <a:lnTo>
                      <a:pt x="112" y="173"/>
                    </a:lnTo>
                    <a:lnTo>
                      <a:pt x="36" y="330"/>
                    </a:lnTo>
                    <a:lnTo>
                      <a:pt x="0" y="140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0" name="Freeform 102"/>
              <p:cNvSpPr>
                <a:spLocks/>
              </p:cNvSpPr>
              <p:nvPr/>
            </p:nvSpPr>
            <p:spPr bwMode="auto">
              <a:xfrm>
                <a:off x="4872" y="1186"/>
                <a:ext cx="280" cy="158"/>
              </a:xfrm>
              <a:custGeom>
                <a:avLst/>
                <a:gdLst>
                  <a:gd name="T0" fmla="*/ 0 w 280"/>
                  <a:gd name="T1" fmla="*/ 157 h 158"/>
                  <a:gd name="T2" fmla="*/ 77 w 280"/>
                  <a:gd name="T3" fmla="*/ 0 h 158"/>
                  <a:gd name="T4" fmla="*/ 279 w 280"/>
                  <a:gd name="T5" fmla="*/ 0 h 158"/>
                  <a:gd name="T6" fmla="*/ 182 w 280"/>
                  <a:gd name="T7" fmla="*/ 157 h 158"/>
                  <a:gd name="T8" fmla="*/ 0 w 280"/>
                  <a:gd name="T9" fmla="*/ 157 h 158"/>
                  <a:gd name="T10" fmla="*/ 0 w 280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158"/>
                  <a:gd name="T20" fmla="*/ 280 w 280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158">
                    <a:moveTo>
                      <a:pt x="0" y="157"/>
                    </a:moveTo>
                    <a:lnTo>
                      <a:pt x="77" y="0"/>
                    </a:lnTo>
                    <a:lnTo>
                      <a:pt x="279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1" name="Freeform 103"/>
              <p:cNvSpPr>
                <a:spLocks/>
              </p:cNvSpPr>
              <p:nvPr/>
            </p:nvSpPr>
            <p:spPr bwMode="auto">
              <a:xfrm>
                <a:off x="4953" y="1182"/>
                <a:ext cx="239" cy="175"/>
              </a:xfrm>
              <a:custGeom>
                <a:avLst/>
                <a:gdLst>
                  <a:gd name="T0" fmla="*/ 36 w 239"/>
                  <a:gd name="T1" fmla="*/ 174 h 175"/>
                  <a:gd name="T2" fmla="*/ 0 w 239"/>
                  <a:gd name="T3" fmla="*/ 0 h 175"/>
                  <a:gd name="T4" fmla="*/ 191 w 239"/>
                  <a:gd name="T5" fmla="*/ 0 h 175"/>
                  <a:gd name="T6" fmla="*/ 238 w 239"/>
                  <a:gd name="T7" fmla="*/ 174 h 175"/>
                  <a:gd name="T8" fmla="*/ 36 w 239"/>
                  <a:gd name="T9" fmla="*/ 174 h 175"/>
                  <a:gd name="T10" fmla="*/ 36 w 239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175"/>
                  <a:gd name="T20" fmla="*/ 239 w 239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38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2" name="Freeform 104"/>
              <p:cNvSpPr>
                <a:spLocks/>
              </p:cNvSpPr>
              <p:nvPr/>
            </p:nvSpPr>
            <p:spPr bwMode="auto">
              <a:xfrm>
                <a:off x="4877" y="1182"/>
                <a:ext cx="113" cy="333"/>
              </a:xfrm>
              <a:custGeom>
                <a:avLst/>
                <a:gdLst>
                  <a:gd name="T0" fmla="*/ 77 w 113"/>
                  <a:gd name="T1" fmla="*/ 0 h 333"/>
                  <a:gd name="T2" fmla="*/ 112 w 113"/>
                  <a:gd name="T3" fmla="*/ 175 h 333"/>
                  <a:gd name="T4" fmla="*/ 36 w 113"/>
                  <a:gd name="T5" fmla="*/ 332 h 333"/>
                  <a:gd name="T6" fmla="*/ 0 w 113"/>
                  <a:gd name="T7" fmla="*/ 141 h 333"/>
                  <a:gd name="T8" fmla="*/ 77 w 113"/>
                  <a:gd name="T9" fmla="*/ 0 h 333"/>
                  <a:gd name="T10" fmla="*/ 77 w 113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3"/>
                  <a:gd name="T20" fmla="*/ 113 w 113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3">
                    <a:moveTo>
                      <a:pt x="77" y="0"/>
                    </a:moveTo>
                    <a:lnTo>
                      <a:pt x="112" y="175"/>
                    </a:lnTo>
                    <a:lnTo>
                      <a:pt x="36" y="332"/>
                    </a:lnTo>
                    <a:lnTo>
                      <a:pt x="0" y="141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3" name="Freeform 105"/>
              <p:cNvSpPr>
                <a:spLocks/>
              </p:cNvSpPr>
              <p:nvPr/>
            </p:nvSpPr>
            <p:spPr bwMode="auto">
              <a:xfrm>
                <a:off x="4913" y="1356"/>
                <a:ext cx="278" cy="159"/>
              </a:xfrm>
              <a:custGeom>
                <a:avLst/>
                <a:gdLst>
                  <a:gd name="T0" fmla="*/ 0 w 278"/>
                  <a:gd name="T1" fmla="*/ 158 h 159"/>
                  <a:gd name="T2" fmla="*/ 76 w 278"/>
                  <a:gd name="T3" fmla="*/ 0 h 159"/>
                  <a:gd name="T4" fmla="*/ 277 w 278"/>
                  <a:gd name="T5" fmla="*/ 0 h 159"/>
                  <a:gd name="T6" fmla="*/ 181 w 278"/>
                  <a:gd name="T7" fmla="*/ 158 h 159"/>
                  <a:gd name="T8" fmla="*/ 0 w 278"/>
                  <a:gd name="T9" fmla="*/ 158 h 159"/>
                  <a:gd name="T10" fmla="*/ 0 w 278"/>
                  <a:gd name="T11" fmla="*/ 158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8"/>
                  <a:gd name="T19" fmla="*/ 0 h 159"/>
                  <a:gd name="T20" fmla="*/ 278 w 278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8" h="159">
                    <a:moveTo>
                      <a:pt x="0" y="158"/>
                    </a:moveTo>
                    <a:lnTo>
                      <a:pt x="76" y="0"/>
                    </a:lnTo>
                    <a:lnTo>
                      <a:pt x="277" y="0"/>
                    </a:lnTo>
                    <a:lnTo>
                      <a:pt x="181" y="158"/>
                    </a:lnTo>
                    <a:lnTo>
                      <a:pt x="0" y="158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4" name="Freeform 106"/>
              <p:cNvSpPr>
                <a:spLocks/>
              </p:cNvSpPr>
              <p:nvPr/>
            </p:nvSpPr>
            <p:spPr bwMode="auto">
              <a:xfrm>
                <a:off x="4993" y="1347"/>
                <a:ext cx="240" cy="175"/>
              </a:xfrm>
              <a:custGeom>
                <a:avLst/>
                <a:gdLst>
                  <a:gd name="T0" fmla="*/ 36 w 240"/>
                  <a:gd name="T1" fmla="*/ 174 h 175"/>
                  <a:gd name="T2" fmla="*/ 0 w 240"/>
                  <a:gd name="T3" fmla="*/ 0 h 175"/>
                  <a:gd name="T4" fmla="*/ 191 w 240"/>
                  <a:gd name="T5" fmla="*/ 0 h 175"/>
                  <a:gd name="T6" fmla="*/ 239 w 240"/>
                  <a:gd name="T7" fmla="*/ 174 h 175"/>
                  <a:gd name="T8" fmla="*/ 36 w 240"/>
                  <a:gd name="T9" fmla="*/ 174 h 175"/>
                  <a:gd name="T10" fmla="*/ 36 w 240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5"/>
                  <a:gd name="T20" fmla="*/ 240 w 240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39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5" name="Freeform 107"/>
              <p:cNvSpPr>
                <a:spLocks/>
              </p:cNvSpPr>
              <p:nvPr/>
            </p:nvSpPr>
            <p:spPr bwMode="auto">
              <a:xfrm>
                <a:off x="4917" y="1347"/>
                <a:ext cx="113" cy="332"/>
              </a:xfrm>
              <a:custGeom>
                <a:avLst/>
                <a:gdLst>
                  <a:gd name="T0" fmla="*/ 78 w 113"/>
                  <a:gd name="T1" fmla="*/ 0 h 332"/>
                  <a:gd name="T2" fmla="*/ 112 w 113"/>
                  <a:gd name="T3" fmla="*/ 174 h 332"/>
                  <a:gd name="T4" fmla="*/ 37 w 113"/>
                  <a:gd name="T5" fmla="*/ 331 h 332"/>
                  <a:gd name="T6" fmla="*/ 0 w 113"/>
                  <a:gd name="T7" fmla="*/ 141 h 332"/>
                  <a:gd name="T8" fmla="*/ 78 w 113"/>
                  <a:gd name="T9" fmla="*/ 0 h 332"/>
                  <a:gd name="T10" fmla="*/ 78 w 113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2"/>
                  <a:gd name="T20" fmla="*/ 113 w 113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2">
                    <a:moveTo>
                      <a:pt x="78" y="0"/>
                    </a:moveTo>
                    <a:lnTo>
                      <a:pt x="112" y="174"/>
                    </a:lnTo>
                    <a:lnTo>
                      <a:pt x="37" y="331"/>
                    </a:lnTo>
                    <a:lnTo>
                      <a:pt x="0" y="141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6" name="Freeform 108"/>
              <p:cNvSpPr>
                <a:spLocks/>
              </p:cNvSpPr>
              <p:nvPr/>
            </p:nvSpPr>
            <p:spPr bwMode="auto">
              <a:xfrm>
                <a:off x="4953" y="1521"/>
                <a:ext cx="278" cy="158"/>
              </a:xfrm>
              <a:custGeom>
                <a:avLst/>
                <a:gdLst>
                  <a:gd name="T0" fmla="*/ 0 w 278"/>
                  <a:gd name="T1" fmla="*/ 157 h 158"/>
                  <a:gd name="T2" fmla="*/ 76 w 278"/>
                  <a:gd name="T3" fmla="*/ 0 h 158"/>
                  <a:gd name="T4" fmla="*/ 277 w 278"/>
                  <a:gd name="T5" fmla="*/ 0 h 158"/>
                  <a:gd name="T6" fmla="*/ 181 w 278"/>
                  <a:gd name="T7" fmla="*/ 157 h 158"/>
                  <a:gd name="T8" fmla="*/ 0 w 278"/>
                  <a:gd name="T9" fmla="*/ 157 h 158"/>
                  <a:gd name="T10" fmla="*/ 0 w 278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8"/>
                  <a:gd name="T19" fmla="*/ 0 h 158"/>
                  <a:gd name="T20" fmla="*/ 278 w 278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8" h="158">
                    <a:moveTo>
                      <a:pt x="0" y="157"/>
                    </a:moveTo>
                    <a:lnTo>
                      <a:pt x="76" y="0"/>
                    </a:lnTo>
                    <a:lnTo>
                      <a:pt x="277" y="0"/>
                    </a:lnTo>
                    <a:lnTo>
                      <a:pt x="181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00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7" name="Freeform 109"/>
              <p:cNvSpPr>
                <a:spLocks/>
              </p:cNvSpPr>
              <p:nvPr/>
            </p:nvSpPr>
            <p:spPr bwMode="auto">
              <a:xfrm>
                <a:off x="4993" y="877"/>
                <a:ext cx="240" cy="176"/>
              </a:xfrm>
              <a:custGeom>
                <a:avLst/>
                <a:gdLst>
                  <a:gd name="T0" fmla="*/ 36 w 240"/>
                  <a:gd name="T1" fmla="*/ 175 h 176"/>
                  <a:gd name="T2" fmla="*/ 0 w 240"/>
                  <a:gd name="T3" fmla="*/ 0 h 176"/>
                  <a:gd name="T4" fmla="*/ 191 w 240"/>
                  <a:gd name="T5" fmla="*/ 0 h 176"/>
                  <a:gd name="T6" fmla="*/ 239 w 240"/>
                  <a:gd name="T7" fmla="*/ 175 h 176"/>
                  <a:gd name="T8" fmla="*/ 36 w 240"/>
                  <a:gd name="T9" fmla="*/ 175 h 176"/>
                  <a:gd name="T10" fmla="*/ 36 w 240"/>
                  <a:gd name="T11" fmla="*/ 175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6"/>
                  <a:gd name="T20" fmla="*/ 240 w 240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6">
                    <a:moveTo>
                      <a:pt x="36" y="175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39" y="175"/>
                    </a:lnTo>
                    <a:lnTo>
                      <a:pt x="36" y="175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8" name="Freeform 110"/>
              <p:cNvSpPr>
                <a:spLocks/>
              </p:cNvSpPr>
              <p:nvPr/>
            </p:nvSpPr>
            <p:spPr bwMode="auto">
              <a:xfrm>
                <a:off x="4917" y="877"/>
                <a:ext cx="113" cy="333"/>
              </a:xfrm>
              <a:custGeom>
                <a:avLst/>
                <a:gdLst>
                  <a:gd name="T0" fmla="*/ 78 w 113"/>
                  <a:gd name="T1" fmla="*/ 0 h 333"/>
                  <a:gd name="T2" fmla="*/ 112 w 113"/>
                  <a:gd name="T3" fmla="*/ 175 h 333"/>
                  <a:gd name="T4" fmla="*/ 37 w 113"/>
                  <a:gd name="T5" fmla="*/ 332 h 333"/>
                  <a:gd name="T6" fmla="*/ 0 w 113"/>
                  <a:gd name="T7" fmla="*/ 140 h 333"/>
                  <a:gd name="T8" fmla="*/ 78 w 113"/>
                  <a:gd name="T9" fmla="*/ 0 h 333"/>
                  <a:gd name="T10" fmla="*/ 78 w 113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3"/>
                  <a:gd name="T20" fmla="*/ 113 w 113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3">
                    <a:moveTo>
                      <a:pt x="78" y="0"/>
                    </a:moveTo>
                    <a:lnTo>
                      <a:pt x="112" y="175"/>
                    </a:lnTo>
                    <a:lnTo>
                      <a:pt x="37" y="332"/>
                    </a:lnTo>
                    <a:lnTo>
                      <a:pt x="0" y="140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79" name="Freeform 111"/>
              <p:cNvSpPr>
                <a:spLocks/>
              </p:cNvSpPr>
              <p:nvPr/>
            </p:nvSpPr>
            <p:spPr bwMode="auto">
              <a:xfrm>
                <a:off x="4953" y="1052"/>
                <a:ext cx="278" cy="158"/>
              </a:xfrm>
              <a:custGeom>
                <a:avLst/>
                <a:gdLst>
                  <a:gd name="T0" fmla="*/ 0 w 278"/>
                  <a:gd name="T1" fmla="*/ 157 h 158"/>
                  <a:gd name="T2" fmla="*/ 76 w 278"/>
                  <a:gd name="T3" fmla="*/ 0 h 158"/>
                  <a:gd name="T4" fmla="*/ 277 w 278"/>
                  <a:gd name="T5" fmla="*/ 0 h 158"/>
                  <a:gd name="T6" fmla="*/ 181 w 278"/>
                  <a:gd name="T7" fmla="*/ 157 h 158"/>
                  <a:gd name="T8" fmla="*/ 0 w 278"/>
                  <a:gd name="T9" fmla="*/ 157 h 158"/>
                  <a:gd name="T10" fmla="*/ 0 w 278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8"/>
                  <a:gd name="T19" fmla="*/ 0 h 158"/>
                  <a:gd name="T20" fmla="*/ 278 w 278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8" h="158">
                    <a:moveTo>
                      <a:pt x="0" y="157"/>
                    </a:moveTo>
                    <a:lnTo>
                      <a:pt x="76" y="0"/>
                    </a:lnTo>
                    <a:lnTo>
                      <a:pt x="277" y="0"/>
                    </a:lnTo>
                    <a:lnTo>
                      <a:pt x="181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0" name="Freeform 112"/>
              <p:cNvSpPr>
                <a:spLocks/>
              </p:cNvSpPr>
              <p:nvPr/>
            </p:nvSpPr>
            <p:spPr bwMode="auto">
              <a:xfrm>
                <a:off x="5032" y="1048"/>
                <a:ext cx="241" cy="176"/>
              </a:xfrm>
              <a:custGeom>
                <a:avLst/>
                <a:gdLst>
                  <a:gd name="T0" fmla="*/ 37 w 241"/>
                  <a:gd name="T1" fmla="*/ 175 h 176"/>
                  <a:gd name="T2" fmla="*/ 0 w 241"/>
                  <a:gd name="T3" fmla="*/ 0 h 176"/>
                  <a:gd name="T4" fmla="*/ 192 w 241"/>
                  <a:gd name="T5" fmla="*/ 0 h 176"/>
                  <a:gd name="T6" fmla="*/ 240 w 241"/>
                  <a:gd name="T7" fmla="*/ 175 h 176"/>
                  <a:gd name="T8" fmla="*/ 37 w 241"/>
                  <a:gd name="T9" fmla="*/ 175 h 176"/>
                  <a:gd name="T10" fmla="*/ 37 w 241"/>
                  <a:gd name="T11" fmla="*/ 175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6"/>
                  <a:gd name="T20" fmla="*/ 241 w 241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6">
                    <a:moveTo>
                      <a:pt x="37" y="175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5"/>
                    </a:lnTo>
                    <a:lnTo>
                      <a:pt x="37" y="175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1" name="Freeform 113"/>
              <p:cNvSpPr>
                <a:spLocks/>
              </p:cNvSpPr>
              <p:nvPr/>
            </p:nvSpPr>
            <p:spPr bwMode="auto">
              <a:xfrm>
                <a:off x="4957" y="1048"/>
                <a:ext cx="113" cy="332"/>
              </a:xfrm>
              <a:custGeom>
                <a:avLst/>
                <a:gdLst>
                  <a:gd name="T0" fmla="*/ 77 w 113"/>
                  <a:gd name="T1" fmla="*/ 0 h 332"/>
                  <a:gd name="T2" fmla="*/ 112 w 113"/>
                  <a:gd name="T3" fmla="*/ 174 h 332"/>
                  <a:gd name="T4" fmla="*/ 37 w 113"/>
                  <a:gd name="T5" fmla="*/ 331 h 332"/>
                  <a:gd name="T6" fmla="*/ 0 w 113"/>
                  <a:gd name="T7" fmla="*/ 141 h 332"/>
                  <a:gd name="T8" fmla="*/ 77 w 113"/>
                  <a:gd name="T9" fmla="*/ 0 h 332"/>
                  <a:gd name="T10" fmla="*/ 77 w 113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2"/>
                  <a:gd name="T20" fmla="*/ 113 w 113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2">
                    <a:moveTo>
                      <a:pt x="77" y="0"/>
                    </a:moveTo>
                    <a:lnTo>
                      <a:pt x="112" y="174"/>
                    </a:lnTo>
                    <a:lnTo>
                      <a:pt x="37" y="331"/>
                    </a:lnTo>
                    <a:lnTo>
                      <a:pt x="0" y="141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2" name="Freeform 114"/>
              <p:cNvSpPr>
                <a:spLocks/>
              </p:cNvSpPr>
              <p:nvPr/>
            </p:nvSpPr>
            <p:spPr bwMode="auto">
              <a:xfrm>
                <a:off x="4993" y="1223"/>
                <a:ext cx="279" cy="157"/>
              </a:xfrm>
              <a:custGeom>
                <a:avLst/>
                <a:gdLst>
                  <a:gd name="T0" fmla="*/ 0 w 279"/>
                  <a:gd name="T1" fmla="*/ 156 h 157"/>
                  <a:gd name="T2" fmla="*/ 76 w 279"/>
                  <a:gd name="T3" fmla="*/ 0 h 157"/>
                  <a:gd name="T4" fmla="*/ 278 w 279"/>
                  <a:gd name="T5" fmla="*/ 0 h 157"/>
                  <a:gd name="T6" fmla="*/ 181 w 279"/>
                  <a:gd name="T7" fmla="*/ 156 h 157"/>
                  <a:gd name="T8" fmla="*/ 0 w 279"/>
                  <a:gd name="T9" fmla="*/ 156 h 157"/>
                  <a:gd name="T10" fmla="*/ 0 w 279"/>
                  <a:gd name="T11" fmla="*/ 156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157"/>
                  <a:gd name="T20" fmla="*/ 279 w 279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157">
                    <a:moveTo>
                      <a:pt x="0" y="156"/>
                    </a:moveTo>
                    <a:lnTo>
                      <a:pt x="76" y="0"/>
                    </a:lnTo>
                    <a:lnTo>
                      <a:pt x="278" y="0"/>
                    </a:lnTo>
                    <a:lnTo>
                      <a:pt x="181" y="156"/>
                    </a:lnTo>
                    <a:lnTo>
                      <a:pt x="0" y="156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3" name="Freeform 115"/>
              <p:cNvSpPr>
                <a:spLocks/>
              </p:cNvSpPr>
              <p:nvPr/>
            </p:nvSpPr>
            <p:spPr bwMode="auto">
              <a:xfrm>
                <a:off x="5073" y="1214"/>
                <a:ext cx="242" cy="174"/>
              </a:xfrm>
              <a:custGeom>
                <a:avLst/>
                <a:gdLst>
                  <a:gd name="T0" fmla="*/ 36 w 242"/>
                  <a:gd name="T1" fmla="*/ 173 h 174"/>
                  <a:gd name="T2" fmla="*/ 0 w 242"/>
                  <a:gd name="T3" fmla="*/ 0 h 174"/>
                  <a:gd name="T4" fmla="*/ 192 w 242"/>
                  <a:gd name="T5" fmla="*/ 0 h 174"/>
                  <a:gd name="T6" fmla="*/ 241 w 242"/>
                  <a:gd name="T7" fmla="*/ 173 h 174"/>
                  <a:gd name="T8" fmla="*/ 36 w 242"/>
                  <a:gd name="T9" fmla="*/ 173 h 174"/>
                  <a:gd name="T10" fmla="*/ 36 w 242"/>
                  <a:gd name="T11" fmla="*/ 173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2"/>
                  <a:gd name="T19" fmla="*/ 0 h 174"/>
                  <a:gd name="T20" fmla="*/ 242 w 242"/>
                  <a:gd name="T21" fmla="*/ 174 h 1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2" h="174">
                    <a:moveTo>
                      <a:pt x="36" y="173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1" y="173"/>
                    </a:lnTo>
                    <a:lnTo>
                      <a:pt x="36" y="173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4" name="Freeform 116"/>
              <p:cNvSpPr>
                <a:spLocks/>
              </p:cNvSpPr>
              <p:nvPr/>
            </p:nvSpPr>
            <p:spPr bwMode="auto">
              <a:xfrm>
                <a:off x="4997" y="1214"/>
                <a:ext cx="113" cy="331"/>
              </a:xfrm>
              <a:custGeom>
                <a:avLst/>
                <a:gdLst>
                  <a:gd name="T0" fmla="*/ 77 w 113"/>
                  <a:gd name="T1" fmla="*/ 0 h 331"/>
                  <a:gd name="T2" fmla="*/ 112 w 113"/>
                  <a:gd name="T3" fmla="*/ 174 h 331"/>
                  <a:gd name="T4" fmla="*/ 36 w 113"/>
                  <a:gd name="T5" fmla="*/ 330 h 331"/>
                  <a:gd name="T6" fmla="*/ 0 w 113"/>
                  <a:gd name="T7" fmla="*/ 139 h 331"/>
                  <a:gd name="T8" fmla="*/ 77 w 113"/>
                  <a:gd name="T9" fmla="*/ 0 h 331"/>
                  <a:gd name="T10" fmla="*/ 77 w 113"/>
                  <a:gd name="T11" fmla="*/ 0 h 3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1"/>
                  <a:gd name="T20" fmla="*/ 113 w 113"/>
                  <a:gd name="T21" fmla="*/ 331 h 3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1">
                    <a:moveTo>
                      <a:pt x="77" y="0"/>
                    </a:moveTo>
                    <a:lnTo>
                      <a:pt x="112" y="174"/>
                    </a:lnTo>
                    <a:lnTo>
                      <a:pt x="36" y="330"/>
                    </a:lnTo>
                    <a:lnTo>
                      <a:pt x="0" y="139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5" name="Freeform 117"/>
              <p:cNvSpPr>
                <a:spLocks/>
              </p:cNvSpPr>
              <p:nvPr/>
            </p:nvSpPr>
            <p:spPr bwMode="auto">
              <a:xfrm>
                <a:off x="5032" y="1387"/>
                <a:ext cx="281" cy="158"/>
              </a:xfrm>
              <a:custGeom>
                <a:avLst/>
                <a:gdLst>
                  <a:gd name="T0" fmla="*/ 0 w 281"/>
                  <a:gd name="T1" fmla="*/ 157 h 158"/>
                  <a:gd name="T2" fmla="*/ 77 w 281"/>
                  <a:gd name="T3" fmla="*/ 0 h 158"/>
                  <a:gd name="T4" fmla="*/ 280 w 281"/>
                  <a:gd name="T5" fmla="*/ 0 h 158"/>
                  <a:gd name="T6" fmla="*/ 182 w 281"/>
                  <a:gd name="T7" fmla="*/ 157 h 158"/>
                  <a:gd name="T8" fmla="*/ 0 w 281"/>
                  <a:gd name="T9" fmla="*/ 157 h 158"/>
                  <a:gd name="T10" fmla="*/ 0 w 281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58"/>
                  <a:gd name="T20" fmla="*/ 281 w 281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58">
                    <a:moveTo>
                      <a:pt x="0" y="157"/>
                    </a:moveTo>
                    <a:lnTo>
                      <a:pt x="77" y="0"/>
                    </a:lnTo>
                    <a:lnTo>
                      <a:pt x="280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00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6" name="Freeform 118"/>
              <p:cNvSpPr>
                <a:spLocks/>
              </p:cNvSpPr>
              <p:nvPr/>
            </p:nvSpPr>
            <p:spPr bwMode="auto">
              <a:xfrm>
                <a:off x="4632" y="1146"/>
                <a:ext cx="240" cy="175"/>
              </a:xfrm>
              <a:custGeom>
                <a:avLst/>
                <a:gdLst>
                  <a:gd name="T0" fmla="*/ 36 w 240"/>
                  <a:gd name="T1" fmla="*/ 174 h 175"/>
                  <a:gd name="T2" fmla="*/ 0 w 240"/>
                  <a:gd name="T3" fmla="*/ 0 h 175"/>
                  <a:gd name="T4" fmla="*/ 192 w 240"/>
                  <a:gd name="T5" fmla="*/ 0 h 175"/>
                  <a:gd name="T6" fmla="*/ 239 w 240"/>
                  <a:gd name="T7" fmla="*/ 174 h 175"/>
                  <a:gd name="T8" fmla="*/ 36 w 240"/>
                  <a:gd name="T9" fmla="*/ 174 h 175"/>
                  <a:gd name="T10" fmla="*/ 36 w 240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5"/>
                  <a:gd name="T20" fmla="*/ 240 w 240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39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7" name="Freeform 119"/>
              <p:cNvSpPr>
                <a:spLocks/>
              </p:cNvSpPr>
              <p:nvPr/>
            </p:nvSpPr>
            <p:spPr bwMode="auto">
              <a:xfrm>
                <a:off x="4554" y="1146"/>
                <a:ext cx="115" cy="332"/>
              </a:xfrm>
              <a:custGeom>
                <a:avLst/>
                <a:gdLst>
                  <a:gd name="T0" fmla="*/ 78 w 115"/>
                  <a:gd name="T1" fmla="*/ 0 h 332"/>
                  <a:gd name="T2" fmla="*/ 114 w 115"/>
                  <a:gd name="T3" fmla="*/ 174 h 332"/>
                  <a:gd name="T4" fmla="*/ 37 w 115"/>
                  <a:gd name="T5" fmla="*/ 331 h 332"/>
                  <a:gd name="T6" fmla="*/ 0 w 115"/>
                  <a:gd name="T7" fmla="*/ 140 h 332"/>
                  <a:gd name="T8" fmla="*/ 78 w 115"/>
                  <a:gd name="T9" fmla="*/ 0 h 332"/>
                  <a:gd name="T10" fmla="*/ 78 w 115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332"/>
                  <a:gd name="T20" fmla="*/ 115 w 115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332">
                    <a:moveTo>
                      <a:pt x="78" y="0"/>
                    </a:moveTo>
                    <a:lnTo>
                      <a:pt x="114" y="174"/>
                    </a:lnTo>
                    <a:lnTo>
                      <a:pt x="37" y="331"/>
                    </a:lnTo>
                    <a:lnTo>
                      <a:pt x="0" y="140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8" name="Freeform 120"/>
              <p:cNvSpPr>
                <a:spLocks/>
              </p:cNvSpPr>
              <p:nvPr/>
            </p:nvSpPr>
            <p:spPr bwMode="auto">
              <a:xfrm>
                <a:off x="4591" y="1320"/>
                <a:ext cx="279" cy="158"/>
              </a:xfrm>
              <a:custGeom>
                <a:avLst/>
                <a:gdLst>
                  <a:gd name="T0" fmla="*/ 0 w 279"/>
                  <a:gd name="T1" fmla="*/ 157 h 158"/>
                  <a:gd name="T2" fmla="*/ 77 w 279"/>
                  <a:gd name="T3" fmla="*/ 0 h 158"/>
                  <a:gd name="T4" fmla="*/ 278 w 279"/>
                  <a:gd name="T5" fmla="*/ 0 h 158"/>
                  <a:gd name="T6" fmla="*/ 182 w 279"/>
                  <a:gd name="T7" fmla="*/ 157 h 158"/>
                  <a:gd name="T8" fmla="*/ 0 w 279"/>
                  <a:gd name="T9" fmla="*/ 157 h 158"/>
                  <a:gd name="T10" fmla="*/ 0 w 279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158"/>
                  <a:gd name="T20" fmla="*/ 279 w 279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158">
                    <a:moveTo>
                      <a:pt x="0" y="157"/>
                    </a:moveTo>
                    <a:lnTo>
                      <a:pt x="77" y="0"/>
                    </a:lnTo>
                    <a:lnTo>
                      <a:pt x="278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89" name="Freeform 121"/>
              <p:cNvSpPr>
                <a:spLocks/>
              </p:cNvSpPr>
              <p:nvPr/>
            </p:nvSpPr>
            <p:spPr bwMode="auto">
              <a:xfrm>
                <a:off x="4671" y="1317"/>
                <a:ext cx="242" cy="176"/>
              </a:xfrm>
              <a:custGeom>
                <a:avLst/>
                <a:gdLst>
                  <a:gd name="T0" fmla="*/ 37 w 242"/>
                  <a:gd name="T1" fmla="*/ 175 h 176"/>
                  <a:gd name="T2" fmla="*/ 0 w 242"/>
                  <a:gd name="T3" fmla="*/ 0 h 176"/>
                  <a:gd name="T4" fmla="*/ 192 w 242"/>
                  <a:gd name="T5" fmla="*/ 0 h 176"/>
                  <a:gd name="T6" fmla="*/ 241 w 242"/>
                  <a:gd name="T7" fmla="*/ 175 h 176"/>
                  <a:gd name="T8" fmla="*/ 37 w 242"/>
                  <a:gd name="T9" fmla="*/ 175 h 176"/>
                  <a:gd name="T10" fmla="*/ 37 w 242"/>
                  <a:gd name="T11" fmla="*/ 175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2"/>
                  <a:gd name="T19" fmla="*/ 0 h 176"/>
                  <a:gd name="T20" fmla="*/ 242 w 242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2" h="176">
                    <a:moveTo>
                      <a:pt x="37" y="175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1" y="175"/>
                    </a:lnTo>
                    <a:lnTo>
                      <a:pt x="37" y="175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0" name="Freeform 122"/>
              <p:cNvSpPr>
                <a:spLocks/>
              </p:cNvSpPr>
              <p:nvPr/>
            </p:nvSpPr>
            <p:spPr bwMode="auto">
              <a:xfrm>
                <a:off x="4595" y="1317"/>
                <a:ext cx="114" cy="332"/>
              </a:xfrm>
              <a:custGeom>
                <a:avLst/>
                <a:gdLst>
                  <a:gd name="T0" fmla="*/ 77 w 114"/>
                  <a:gd name="T1" fmla="*/ 0 h 332"/>
                  <a:gd name="T2" fmla="*/ 113 w 114"/>
                  <a:gd name="T3" fmla="*/ 174 h 332"/>
                  <a:gd name="T4" fmla="*/ 37 w 114"/>
                  <a:gd name="T5" fmla="*/ 331 h 332"/>
                  <a:gd name="T6" fmla="*/ 0 w 114"/>
                  <a:gd name="T7" fmla="*/ 140 h 332"/>
                  <a:gd name="T8" fmla="*/ 77 w 114"/>
                  <a:gd name="T9" fmla="*/ 0 h 332"/>
                  <a:gd name="T10" fmla="*/ 77 w 114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2"/>
                  <a:gd name="T20" fmla="*/ 114 w 114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2">
                    <a:moveTo>
                      <a:pt x="77" y="0"/>
                    </a:moveTo>
                    <a:lnTo>
                      <a:pt x="113" y="174"/>
                    </a:lnTo>
                    <a:lnTo>
                      <a:pt x="37" y="331"/>
                    </a:lnTo>
                    <a:lnTo>
                      <a:pt x="0" y="140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1" name="Freeform 123"/>
              <p:cNvSpPr>
                <a:spLocks/>
              </p:cNvSpPr>
              <p:nvPr/>
            </p:nvSpPr>
            <p:spPr bwMode="auto">
              <a:xfrm>
                <a:off x="4632" y="1492"/>
                <a:ext cx="278" cy="157"/>
              </a:xfrm>
              <a:custGeom>
                <a:avLst/>
                <a:gdLst>
                  <a:gd name="T0" fmla="*/ 0 w 278"/>
                  <a:gd name="T1" fmla="*/ 156 h 157"/>
                  <a:gd name="T2" fmla="*/ 76 w 278"/>
                  <a:gd name="T3" fmla="*/ 0 h 157"/>
                  <a:gd name="T4" fmla="*/ 277 w 278"/>
                  <a:gd name="T5" fmla="*/ 0 h 157"/>
                  <a:gd name="T6" fmla="*/ 181 w 278"/>
                  <a:gd name="T7" fmla="*/ 156 h 157"/>
                  <a:gd name="T8" fmla="*/ 0 w 278"/>
                  <a:gd name="T9" fmla="*/ 156 h 157"/>
                  <a:gd name="T10" fmla="*/ 0 w 278"/>
                  <a:gd name="T11" fmla="*/ 156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8"/>
                  <a:gd name="T19" fmla="*/ 0 h 157"/>
                  <a:gd name="T20" fmla="*/ 278 w 278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8" h="157">
                    <a:moveTo>
                      <a:pt x="0" y="156"/>
                    </a:moveTo>
                    <a:lnTo>
                      <a:pt x="76" y="0"/>
                    </a:lnTo>
                    <a:lnTo>
                      <a:pt x="277" y="0"/>
                    </a:lnTo>
                    <a:lnTo>
                      <a:pt x="181" y="156"/>
                    </a:lnTo>
                    <a:lnTo>
                      <a:pt x="0" y="156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2" name="Freeform 124"/>
              <p:cNvSpPr>
                <a:spLocks/>
              </p:cNvSpPr>
              <p:nvPr/>
            </p:nvSpPr>
            <p:spPr bwMode="auto">
              <a:xfrm>
                <a:off x="4712" y="1483"/>
                <a:ext cx="241" cy="174"/>
              </a:xfrm>
              <a:custGeom>
                <a:avLst/>
                <a:gdLst>
                  <a:gd name="T0" fmla="*/ 36 w 241"/>
                  <a:gd name="T1" fmla="*/ 173 h 174"/>
                  <a:gd name="T2" fmla="*/ 0 w 241"/>
                  <a:gd name="T3" fmla="*/ 0 h 174"/>
                  <a:gd name="T4" fmla="*/ 192 w 241"/>
                  <a:gd name="T5" fmla="*/ 0 h 174"/>
                  <a:gd name="T6" fmla="*/ 240 w 241"/>
                  <a:gd name="T7" fmla="*/ 173 h 174"/>
                  <a:gd name="T8" fmla="*/ 36 w 241"/>
                  <a:gd name="T9" fmla="*/ 173 h 174"/>
                  <a:gd name="T10" fmla="*/ 36 w 241"/>
                  <a:gd name="T11" fmla="*/ 173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4"/>
                  <a:gd name="T20" fmla="*/ 241 w 241"/>
                  <a:gd name="T21" fmla="*/ 174 h 1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4">
                    <a:moveTo>
                      <a:pt x="36" y="173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3"/>
                    </a:lnTo>
                    <a:lnTo>
                      <a:pt x="36" y="173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3" name="Freeform 125"/>
              <p:cNvSpPr>
                <a:spLocks/>
              </p:cNvSpPr>
              <p:nvPr/>
            </p:nvSpPr>
            <p:spPr bwMode="auto">
              <a:xfrm>
                <a:off x="4636" y="1483"/>
                <a:ext cx="113" cy="332"/>
              </a:xfrm>
              <a:custGeom>
                <a:avLst/>
                <a:gdLst>
                  <a:gd name="T0" fmla="*/ 76 w 113"/>
                  <a:gd name="T1" fmla="*/ 0 h 332"/>
                  <a:gd name="T2" fmla="*/ 112 w 113"/>
                  <a:gd name="T3" fmla="*/ 173 h 332"/>
                  <a:gd name="T4" fmla="*/ 35 w 113"/>
                  <a:gd name="T5" fmla="*/ 331 h 332"/>
                  <a:gd name="T6" fmla="*/ 0 w 113"/>
                  <a:gd name="T7" fmla="*/ 140 h 332"/>
                  <a:gd name="T8" fmla="*/ 76 w 113"/>
                  <a:gd name="T9" fmla="*/ 0 h 332"/>
                  <a:gd name="T10" fmla="*/ 76 w 113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2"/>
                  <a:gd name="T20" fmla="*/ 113 w 113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2">
                    <a:moveTo>
                      <a:pt x="76" y="0"/>
                    </a:moveTo>
                    <a:lnTo>
                      <a:pt x="112" y="173"/>
                    </a:lnTo>
                    <a:lnTo>
                      <a:pt x="35" y="331"/>
                    </a:lnTo>
                    <a:lnTo>
                      <a:pt x="0" y="140"/>
                    </a:lnTo>
                    <a:lnTo>
                      <a:pt x="76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4" name="Freeform 126"/>
              <p:cNvSpPr>
                <a:spLocks/>
              </p:cNvSpPr>
              <p:nvPr/>
            </p:nvSpPr>
            <p:spPr bwMode="auto">
              <a:xfrm>
                <a:off x="4671" y="1656"/>
                <a:ext cx="280" cy="159"/>
              </a:xfrm>
              <a:custGeom>
                <a:avLst/>
                <a:gdLst>
                  <a:gd name="T0" fmla="*/ 0 w 280"/>
                  <a:gd name="T1" fmla="*/ 158 h 159"/>
                  <a:gd name="T2" fmla="*/ 77 w 280"/>
                  <a:gd name="T3" fmla="*/ 0 h 159"/>
                  <a:gd name="T4" fmla="*/ 279 w 280"/>
                  <a:gd name="T5" fmla="*/ 0 h 159"/>
                  <a:gd name="T6" fmla="*/ 182 w 280"/>
                  <a:gd name="T7" fmla="*/ 158 h 159"/>
                  <a:gd name="T8" fmla="*/ 0 w 280"/>
                  <a:gd name="T9" fmla="*/ 158 h 159"/>
                  <a:gd name="T10" fmla="*/ 0 w 280"/>
                  <a:gd name="T11" fmla="*/ 158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159"/>
                  <a:gd name="T20" fmla="*/ 280 w 280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159">
                    <a:moveTo>
                      <a:pt x="0" y="158"/>
                    </a:moveTo>
                    <a:lnTo>
                      <a:pt x="77" y="0"/>
                    </a:lnTo>
                    <a:lnTo>
                      <a:pt x="279" y="0"/>
                    </a:lnTo>
                    <a:lnTo>
                      <a:pt x="182" y="158"/>
                    </a:lnTo>
                    <a:lnTo>
                      <a:pt x="0" y="158"/>
                    </a:lnTo>
                  </a:path>
                </a:pathLst>
              </a:custGeom>
              <a:solidFill>
                <a:srgbClr val="00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5" name="Freeform 127"/>
              <p:cNvSpPr>
                <a:spLocks/>
              </p:cNvSpPr>
              <p:nvPr/>
            </p:nvSpPr>
            <p:spPr bwMode="auto">
              <a:xfrm>
                <a:off x="4712" y="1006"/>
                <a:ext cx="241" cy="175"/>
              </a:xfrm>
              <a:custGeom>
                <a:avLst/>
                <a:gdLst>
                  <a:gd name="T0" fmla="*/ 36 w 241"/>
                  <a:gd name="T1" fmla="*/ 174 h 175"/>
                  <a:gd name="T2" fmla="*/ 0 w 241"/>
                  <a:gd name="T3" fmla="*/ 0 h 175"/>
                  <a:gd name="T4" fmla="*/ 192 w 241"/>
                  <a:gd name="T5" fmla="*/ 0 h 175"/>
                  <a:gd name="T6" fmla="*/ 240 w 241"/>
                  <a:gd name="T7" fmla="*/ 174 h 175"/>
                  <a:gd name="T8" fmla="*/ 36 w 241"/>
                  <a:gd name="T9" fmla="*/ 174 h 175"/>
                  <a:gd name="T10" fmla="*/ 36 w 241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5"/>
                  <a:gd name="T20" fmla="*/ 241 w 241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6" name="Freeform 128"/>
              <p:cNvSpPr>
                <a:spLocks/>
              </p:cNvSpPr>
              <p:nvPr/>
            </p:nvSpPr>
            <p:spPr bwMode="auto">
              <a:xfrm>
                <a:off x="4636" y="1006"/>
                <a:ext cx="113" cy="332"/>
              </a:xfrm>
              <a:custGeom>
                <a:avLst/>
                <a:gdLst>
                  <a:gd name="T0" fmla="*/ 76 w 113"/>
                  <a:gd name="T1" fmla="*/ 0 h 332"/>
                  <a:gd name="T2" fmla="*/ 112 w 113"/>
                  <a:gd name="T3" fmla="*/ 173 h 332"/>
                  <a:gd name="T4" fmla="*/ 35 w 113"/>
                  <a:gd name="T5" fmla="*/ 331 h 332"/>
                  <a:gd name="T6" fmla="*/ 0 w 113"/>
                  <a:gd name="T7" fmla="*/ 140 h 332"/>
                  <a:gd name="T8" fmla="*/ 76 w 113"/>
                  <a:gd name="T9" fmla="*/ 0 h 332"/>
                  <a:gd name="T10" fmla="*/ 76 w 113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2"/>
                  <a:gd name="T20" fmla="*/ 113 w 113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2">
                    <a:moveTo>
                      <a:pt x="76" y="0"/>
                    </a:moveTo>
                    <a:lnTo>
                      <a:pt x="112" y="173"/>
                    </a:lnTo>
                    <a:lnTo>
                      <a:pt x="35" y="331"/>
                    </a:lnTo>
                    <a:lnTo>
                      <a:pt x="0" y="140"/>
                    </a:lnTo>
                    <a:lnTo>
                      <a:pt x="76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7" name="Freeform 129"/>
              <p:cNvSpPr>
                <a:spLocks/>
              </p:cNvSpPr>
              <p:nvPr/>
            </p:nvSpPr>
            <p:spPr bwMode="auto">
              <a:xfrm>
                <a:off x="4671" y="1180"/>
                <a:ext cx="280" cy="158"/>
              </a:xfrm>
              <a:custGeom>
                <a:avLst/>
                <a:gdLst>
                  <a:gd name="T0" fmla="*/ 0 w 280"/>
                  <a:gd name="T1" fmla="*/ 157 h 158"/>
                  <a:gd name="T2" fmla="*/ 77 w 280"/>
                  <a:gd name="T3" fmla="*/ 0 h 158"/>
                  <a:gd name="T4" fmla="*/ 279 w 280"/>
                  <a:gd name="T5" fmla="*/ 0 h 158"/>
                  <a:gd name="T6" fmla="*/ 182 w 280"/>
                  <a:gd name="T7" fmla="*/ 157 h 158"/>
                  <a:gd name="T8" fmla="*/ 0 w 280"/>
                  <a:gd name="T9" fmla="*/ 157 h 158"/>
                  <a:gd name="T10" fmla="*/ 0 w 280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158"/>
                  <a:gd name="T20" fmla="*/ 280 w 280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158">
                    <a:moveTo>
                      <a:pt x="0" y="157"/>
                    </a:moveTo>
                    <a:lnTo>
                      <a:pt x="77" y="0"/>
                    </a:lnTo>
                    <a:lnTo>
                      <a:pt x="279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8" name="Freeform 130"/>
              <p:cNvSpPr>
                <a:spLocks/>
              </p:cNvSpPr>
              <p:nvPr/>
            </p:nvSpPr>
            <p:spPr bwMode="auto">
              <a:xfrm>
                <a:off x="4752" y="1176"/>
                <a:ext cx="241" cy="175"/>
              </a:xfrm>
              <a:custGeom>
                <a:avLst/>
                <a:gdLst>
                  <a:gd name="T0" fmla="*/ 36 w 241"/>
                  <a:gd name="T1" fmla="*/ 174 h 175"/>
                  <a:gd name="T2" fmla="*/ 0 w 241"/>
                  <a:gd name="T3" fmla="*/ 0 h 175"/>
                  <a:gd name="T4" fmla="*/ 192 w 241"/>
                  <a:gd name="T5" fmla="*/ 0 h 175"/>
                  <a:gd name="T6" fmla="*/ 240 w 241"/>
                  <a:gd name="T7" fmla="*/ 174 h 175"/>
                  <a:gd name="T8" fmla="*/ 36 w 241"/>
                  <a:gd name="T9" fmla="*/ 174 h 175"/>
                  <a:gd name="T10" fmla="*/ 36 w 241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5"/>
                  <a:gd name="T20" fmla="*/ 241 w 241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99" name="Freeform 131"/>
              <p:cNvSpPr>
                <a:spLocks/>
              </p:cNvSpPr>
              <p:nvPr/>
            </p:nvSpPr>
            <p:spPr bwMode="auto">
              <a:xfrm>
                <a:off x="4675" y="1176"/>
                <a:ext cx="114" cy="332"/>
              </a:xfrm>
              <a:custGeom>
                <a:avLst/>
                <a:gdLst>
                  <a:gd name="T0" fmla="*/ 78 w 114"/>
                  <a:gd name="T1" fmla="*/ 0 h 332"/>
                  <a:gd name="T2" fmla="*/ 113 w 114"/>
                  <a:gd name="T3" fmla="*/ 174 h 332"/>
                  <a:gd name="T4" fmla="*/ 37 w 114"/>
                  <a:gd name="T5" fmla="*/ 331 h 332"/>
                  <a:gd name="T6" fmla="*/ 0 w 114"/>
                  <a:gd name="T7" fmla="*/ 142 h 332"/>
                  <a:gd name="T8" fmla="*/ 78 w 114"/>
                  <a:gd name="T9" fmla="*/ 0 h 332"/>
                  <a:gd name="T10" fmla="*/ 78 w 114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2"/>
                  <a:gd name="T20" fmla="*/ 114 w 114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2">
                    <a:moveTo>
                      <a:pt x="78" y="0"/>
                    </a:moveTo>
                    <a:lnTo>
                      <a:pt x="113" y="174"/>
                    </a:lnTo>
                    <a:lnTo>
                      <a:pt x="37" y="331"/>
                    </a:lnTo>
                    <a:lnTo>
                      <a:pt x="0" y="142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0" name="Freeform 132"/>
              <p:cNvSpPr>
                <a:spLocks/>
              </p:cNvSpPr>
              <p:nvPr/>
            </p:nvSpPr>
            <p:spPr bwMode="auto">
              <a:xfrm>
                <a:off x="4712" y="1350"/>
                <a:ext cx="280" cy="158"/>
              </a:xfrm>
              <a:custGeom>
                <a:avLst/>
                <a:gdLst>
                  <a:gd name="T0" fmla="*/ 0 w 280"/>
                  <a:gd name="T1" fmla="*/ 157 h 158"/>
                  <a:gd name="T2" fmla="*/ 76 w 280"/>
                  <a:gd name="T3" fmla="*/ 0 h 158"/>
                  <a:gd name="T4" fmla="*/ 279 w 280"/>
                  <a:gd name="T5" fmla="*/ 0 h 158"/>
                  <a:gd name="T6" fmla="*/ 181 w 280"/>
                  <a:gd name="T7" fmla="*/ 157 h 158"/>
                  <a:gd name="T8" fmla="*/ 0 w 280"/>
                  <a:gd name="T9" fmla="*/ 157 h 158"/>
                  <a:gd name="T10" fmla="*/ 0 w 280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158"/>
                  <a:gd name="T20" fmla="*/ 280 w 280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158">
                    <a:moveTo>
                      <a:pt x="0" y="157"/>
                    </a:moveTo>
                    <a:lnTo>
                      <a:pt x="76" y="0"/>
                    </a:lnTo>
                    <a:lnTo>
                      <a:pt x="279" y="0"/>
                    </a:lnTo>
                    <a:lnTo>
                      <a:pt x="181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1" name="Freeform 133"/>
              <p:cNvSpPr>
                <a:spLocks/>
              </p:cNvSpPr>
              <p:nvPr/>
            </p:nvSpPr>
            <p:spPr bwMode="auto">
              <a:xfrm>
                <a:off x="4792" y="1341"/>
                <a:ext cx="241" cy="175"/>
              </a:xfrm>
              <a:custGeom>
                <a:avLst/>
                <a:gdLst>
                  <a:gd name="T0" fmla="*/ 37 w 241"/>
                  <a:gd name="T1" fmla="*/ 174 h 175"/>
                  <a:gd name="T2" fmla="*/ 0 w 241"/>
                  <a:gd name="T3" fmla="*/ 0 h 175"/>
                  <a:gd name="T4" fmla="*/ 192 w 241"/>
                  <a:gd name="T5" fmla="*/ 0 h 175"/>
                  <a:gd name="T6" fmla="*/ 240 w 241"/>
                  <a:gd name="T7" fmla="*/ 174 h 175"/>
                  <a:gd name="T8" fmla="*/ 37 w 241"/>
                  <a:gd name="T9" fmla="*/ 174 h 175"/>
                  <a:gd name="T10" fmla="*/ 37 w 241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5"/>
                  <a:gd name="T20" fmla="*/ 241 w 241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5">
                    <a:moveTo>
                      <a:pt x="37" y="174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4"/>
                    </a:lnTo>
                    <a:lnTo>
                      <a:pt x="37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2" name="Freeform 134"/>
              <p:cNvSpPr>
                <a:spLocks/>
              </p:cNvSpPr>
              <p:nvPr/>
            </p:nvSpPr>
            <p:spPr bwMode="auto">
              <a:xfrm>
                <a:off x="4716" y="1341"/>
                <a:ext cx="114" cy="332"/>
              </a:xfrm>
              <a:custGeom>
                <a:avLst/>
                <a:gdLst>
                  <a:gd name="T0" fmla="*/ 77 w 114"/>
                  <a:gd name="T1" fmla="*/ 0 h 332"/>
                  <a:gd name="T2" fmla="*/ 113 w 114"/>
                  <a:gd name="T3" fmla="*/ 174 h 332"/>
                  <a:gd name="T4" fmla="*/ 36 w 114"/>
                  <a:gd name="T5" fmla="*/ 331 h 332"/>
                  <a:gd name="T6" fmla="*/ 0 w 114"/>
                  <a:gd name="T7" fmla="*/ 142 h 332"/>
                  <a:gd name="T8" fmla="*/ 77 w 114"/>
                  <a:gd name="T9" fmla="*/ 0 h 332"/>
                  <a:gd name="T10" fmla="*/ 77 w 114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2"/>
                  <a:gd name="T20" fmla="*/ 114 w 114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2">
                    <a:moveTo>
                      <a:pt x="77" y="0"/>
                    </a:moveTo>
                    <a:lnTo>
                      <a:pt x="113" y="174"/>
                    </a:lnTo>
                    <a:lnTo>
                      <a:pt x="36" y="331"/>
                    </a:lnTo>
                    <a:lnTo>
                      <a:pt x="0" y="142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3" name="Freeform 135"/>
              <p:cNvSpPr>
                <a:spLocks/>
              </p:cNvSpPr>
              <p:nvPr/>
            </p:nvSpPr>
            <p:spPr bwMode="auto">
              <a:xfrm>
                <a:off x="4752" y="1515"/>
                <a:ext cx="278" cy="158"/>
              </a:xfrm>
              <a:custGeom>
                <a:avLst/>
                <a:gdLst>
                  <a:gd name="T0" fmla="*/ 0 w 278"/>
                  <a:gd name="T1" fmla="*/ 157 h 158"/>
                  <a:gd name="T2" fmla="*/ 77 w 278"/>
                  <a:gd name="T3" fmla="*/ 0 h 158"/>
                  <a:gd name="T4" fmla="*/ 277 w 278"/>
                  <a:gd name="T5" fmla="*/ 0 h 158"/>
                  <a:gd name="T6" fmla="*/ 182 w 278"/>
                  <a:gd name="T7" fmla="*/ 157 h 158"/>
                  <a:gd name="T8" fmla="*/ 0 w 278"/>
                  <a:gd name="T9" fmla="*/ 157 h 158"/>
                  <a:gd name="T10" fmla="*/ 0 w 278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8"/>
                  <a:gd name="T19" fmla="*/ 0 h 158"/>
                  <a:gd name="T20" fmla="*/ 278 w 278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8" h="158">
                    <a:moveTo>
                      <a:pt x="0" y="157"/>
                    </a:moveTo>
                    <a:lnTo>
                      <a:pt x="77" y="0"/>
                    </a:lnTo>
                    <a:lnTo>
                      <a:pt x="277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00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4" name="Freeform 136"/>
              <p:cNvSpPr>
                <a:spLocks/>
              </p:cNvSpPr>
              <p:nvPr/>
            </p:nvSpPr>
            <p:spPr bwMode="auto">
              <a:xfrm>
                <a:off x="4792" y="871"/>
                <a:ext cx="241" cy="175"/>
              </a:xfrm>
              <a:custGeom>
                <a:avLst/>
                <a:gdLst>
                  <a:gd name="T0" fmla="*/ 37 w 241"/>
                  <a:gd name="T1" fmla="*/ 174 h 175"/>
                  <a:gd name="T2" fmla="*/ 0 w 241"/>
                  <a:gd name="T3" fmla="*/ 0 h 175"/>
                  <a:gd name="T4" fmla="*/ 192 w 241"/>
                  <a:gd name="T5" fmla="*/ 0 h 175"/>
                  <a:gd name="T6" fmla="*/ 240 w 241"/>
                  <a:gd name="T7" fmla="*/ 174 h 175"/>
                  <a:gd name="T8" fmla="*/ 37 w 241"/>
                  <a:gd name="T9" fmla="*/ 174 h 175"/>
                  <a:gd name="T10" fmla="*/ 37 w 241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5"/>
                  <a:gd name="T20" fmla="*/ 241 w 241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5">
                    <a:moveTo>
                      <a:pt x="37" y="174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4"/>
                    </a:lnTo>
                    <a:lnTo>
                      <a:pt x="37" y="174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5" name="Freeform 137"/>
              <p:cNvSpPr>
                <a:spLocks/>
              </p:cNvSpPr>
              <p:nvPr/>
            </p:nvSpPr>
            <p:spPr bwMode="auto">
              <a:xfrm>
                <a:off x="4716" y="871"/>
                <a:ext cx="114" cy="332"/>
              </a:xfrm>
              <a:custGeom>
                <a:avLst/>
                <a:gdLst>
                  <a:gd name="T0" fmla="*/ 77 w 114"/>
                  <a:gd name="T1" fmla="*/ 0 h 332"/>
                  <a:gd name="T2" fmla="*/ 113 w 114"/>
                  <a:gd name="T3" fmla="*/ 175 h 332"/>
                  <a:gd name="T4" fmla="*/ 36 w 114"/>
                  <a:gd name="T5" fmla="*/ 331 h 332"/>
                  <a:gd name="T6" fmla="*/ 0 w 114"/>
                  <a:gd name="T7" fmla="*/ 142 h 332"/>
                  <a:gd name="T8" fmla="*/ 77 w 114"/>
                  <a:gd name="T9" fmla="*/ 0 h 332"/>
                  <a:gd name="T10" fmla="*/ 77 w 114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2"/>
                  <a:gd name="T20" fmla="*/ 114 w 114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2">
                    <a:moveTo>
                      <a:pt x="77" y="0"/>
                    </a:moveTo>
                    <a:lnTo>
                      <a:pt x="113" y="175"/>
                    </a:lnTo>
                    <a:lnTo>
                      <a:pt x="36" y="331"/>
                    </a:lnTo>
                    <a:lnTo>
                      <a:pt x="0" y="142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6" name="Freeform 138"/>
              <p:cNvSpPr>
                <a:spLocks/>
              </p:cNvSpPr>
              <p:nvPr/>
            </p:nvSpPr>
            <p:spPr bwMode="auto">
              <a:xfrm>
                <a:off x="4752" y="1045"/>
                <a:ext cx="278" cy="158"/>
              </a:xfrm>
              <a:custGeom>
                <a:avLst/>
                <a:gdLst>
                  <a:gd name="T0" fmla="*/ 0 w 278"/>
                  <a:gd name="T1" fmla="*/ 157 h 158"/>
                  <a:gd name="T2" fmla="*/ 77 w 278"/>
                  <a:gd name="T3" fmla="*/ 0 h 158"/>
                  <a:gd name="T4" fmla="*/ 277 w 278"/>
                  <a:gd name="T5" fmla="*/ 0 h 158"/>
                  <a:gd name="T6" fmla="*/ 182 w 278"/>
                  <a:gd name="T7" fmla="*/ 157 h 158"/>
                  <a:gd name="T8" fmla="*/ 0 w 278"/>
                  <a:gd name="T9" fmla="*/ 157 h 158"/>
                  <a:gd name="T10" fmla="*/ 0 w 278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8"/>
                  <a:gd name="T19" fmla="*/ 0 h 158"/>
                  <a:gd name="T20" fmla="*/ 278 w 278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8" h="158">
                    <a:moveTo>
                      <a:pt x="0" y="157"/>
                    </a:moveTo>
                    <a:lnTo>
                      <a:pt x="77" y="0"/>
                    </a:lnTo>
                    <a:lnTo>
                      <a:pt x="277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7" name="Freeform 139"/>
              <p:cNvSpPr>
                <a:spLocks/>
              </p:cNvSpPr>
              <p:nvPr/>
            </p:nvSpPr>
            <p:spPr bwMode="auto">
              <a:xfrm>
                <a:off x="4832" y="1042"/>
                <a:ext cx="241" cy="175"/>
              </a:xfrm>
              <a:custGeom>
                <a:avLst/>
                <a:gdLst>
                  <a:gd name="T0" fmla="*/ 36 w 241"/>
                  <a:gd name="T1" fmla="*/ 174 h 175"/>
                  <a:gd name="T2" fmla="*/ 0 w 241"/>
                  <a:gd name="T3" fmla="*/ 0 h 175"/>
                  <a:gd name="T4" fmla="*/ 192 w 241"/>
                  <a:gd name="T5" fmla="*/ 0 h 175"/>
                  <a:gd name="T6" fmla="*/ 240 w 241"/>
                  <a:gd name="T7" fmla="*/ 174 h 175"/>
                  <a:gd name="T8" fmla="*/ 36 w 241"/>
                  <a:gd name="T9" fmla="*/ 174 h 175"/>
                  <a:gd name="T10" fmla="*/ 36 w 241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5"/>
                  <a:gd name="T20" fmla="*/ 241 w 241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8" name="Freeform 140"/>
              <p:cNvSpPr>
                <a:spLocks/>
              </p:cNvSpPr>
              <p:nvPr/>
            </p:nvSpPr>
            <p:spPr bwMode="auto">
              <a:xfrm>
                <a:off x="4756" y="1042"/>
                <a:ext cx="113" cy="334"/>
              </a:xfrm>
              <a:custGeom>
                <a:avLst/>
                <a:gdLst>
                  <a:gd name="T0" fmla="*/ 77 w 113"/>
                  <a:gd name="T1" fmla="*/ 0 h 334"/>
                  <a:gd name="T2" fmla="*/ 112 w 113"/>
                  <a:gd name="T3" fmla="*/ 176 h 334"/>
                  <a:gd name="T4" fmla="*/ 36 w 113"/>
                  <a:gd name="T5" fmla="*/ 333 h 334"/>
                  <a:gd name="T6" fmla="*/ 0 w 113"/>
                  <a:gd name="T7" fmla="*/ 141 h 334"/>
                  <a:gd name="T8" fmla="*/ 77 w 113"/>
                  <a:gd name="T9" fmla="*/ 0 h 334"/>
                  <a:gd name="T10" fmla="*/ 77 w 113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4"/>
                  <a:gd name="T20" fmla="*/ 113 w 113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4">
                    <a:moveTo>
                      <a:pt x="77" y="0"/>
                    </a:moveTo>
                    <a:lnTo>
                      <a:pt x="112" y="176"/>
                    </a:lnTo>
                    <a:lnTo>
                      <a:pt x="36" y="333"/>
                    </a:lnTo>
                    <a:lnTo>
                      <a:pt x="0" y="141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09" name="Freeform 141"/>
              <p:cNvSpPr>
                <a:spLocks/>
              </p:cNvSpPr>
              <p:nvPr/>
            </p:nvSpPr>
            <p:spPr bwMode="auto">
              <a:xfrm>
                <a:off x="4792" y="1216"/>
                <a:ext cx="279" cy="160"/>
              </a:xfrm>
              <a:custGeom>
                <a:avLst/>
                <a:gdLst>
                  <a:gd name="T0" fmla="*/ 0 w 279"/>
                  <a:gd name="T1" fmla="*/ 159 h 160"/>
                  <a:gd name="T2" fmla="*/ 76 w 279"/>
                  <a:gd name="T3" fmla="*/ 0 h 160"/>
                  <a:gd name="T4" fmla="*/ 278 w 279"/>
                  <a:gd name="T5" fmla="*/ 0 h 160"/>
                  <a:gd name="T6" fmla="*/ 182 w 279"/>
                  <a:gd name="T7" fmla="*/ 159 h 160"/>
                  <a:gd name="T8" fmla="*/ 0 w 279"/>
                  <a:gd name="T9" fmla="*/ 159 h 160"/>
                  <a:gd name="T10" fmla="*/ 0 w 279"/>
                  <a:gd name="T11" fmla="*/ 159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160"/>
                  <a:gd name="T20" fmla="*/ 279 w 279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160">
                    <a:moveTo>
                      <a:pt x="0" y="159"/>
                    </a:moveTo>
                    <a:lnTo>
                      <a:pt x="76" y="0"/>
                    </a:lnTo>
                    <a:lnTo>
                      <a:pt x="278" y="0"/>
                    </a:lnTo>
                    <a:lnTo>
                      <a:pt x="182" y="159"/>
                    </a:lnTo>
                    <a:lnTo>
                      <a:pt x="0" y="159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0" name="Freeform 142"/>
              <p:cNvSpPr>
                <a:spLocks/>
              </p:cNvSpPr>
              <p:nvPr/>
            </p:nvSpPr>
            <p:spPr bwMode="auto">
              <a:xfrm>
                <a:off x="4872" y="1207"/>
                <a:ext cx="241" cy="175"/>
              </a:xfrm>
              <a:custGeom>
                <a:avLst/>
                <a:gdLst>
                  <a:gd name="T0" fmla="*/ 37 w 241"/>
                  <a:gd name="T1" fmla="*/ 174 h 175"/>
                  <a:gd name="T2" fmla="*/ 0 w 241"/>
                  <a:gd name="T3" fmla="*/ 0 h 175"/>
                  <a:gd name="T4" fmla="*/ 192 w 241"/>
                  <a:gd name="T5" fmla="*/ 0 h 175"/>
                  <a:gd name="T6" fmla="*/ 240 w 241"/>
                  <a:gd name="T7" fmla="*/ 174 h 175"/>
                  <a:gd name="T8" fmla="*/ 37 w 241"/>
                  <a:gd name="T9" fmla="*/ 174 h 175"/>
                  <a:gd name="T10" fmla="*/ 37 w 241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5"/>
                  <a:gd name="T20" fmla="*/ 241 w 241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5">
                    <a:moveTo>
                      <a:pt x="37" y="174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240" y="174"/>
                    </a:lnTo>
                    <a:lnTo>
                      <a:pt x="37" y="174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1" name="Freeform 143"/>
              <p:cNvSpPr>
                <a:spLocks/>
              </p:cNvSpPr>
              <p:nvPr/>
            </p:nvSpPr>
            <p:spPr bwMode="auto">
              <a:xfrm>
                <a:off x="4796" y="1207"/>
                <a:ext cx="114" cy="333"/>
              </a:xfrm>
              <a:custGeom>
                <a:avLst/>
                <a:gdLst>
                  <a:gd name="T0" fmla="*/ 77 w 114"/>
                  <a:gd name="T1" fmla="*/ 0 h 333"/>
                  <a:gd name="T2" fmla="*/ 113 w 114"/>
                  <a:gd name="T3" fmla="*/ 174 h 333"/>
                  <a:gd name="T4" fmla="*/ 36 w 114"/>
                  <a:gd name="T5" fmla="*/ 332 h 333"/>
                  <a:gd name="T6" fmla="*/ 0 w 114"/>
                  <a:gd name="T7" fmla="*/ 140 h 333"/>
                  <a:gd name="T8" fmla="*/ 77 w 114"/>
                  <a:gd name="T9" fmla="*/ 0 h 333"/>
                  <a:gd name="T10" fmla="*/ 77 w 114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3"/>
                  <a:gd name="T20" fmla="*/ 114 w 114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3">
                    <a:moveTo>
                      <a:pt x="77" y="0"/>
                    </a:moveTo>
                    <a:lnTo>
                      <a:pt x="113" y="174"/>
                    </a:lnTo>
                    <a:lnTo>
                      <a:pt x="36" y="332"/>
                    </a:lnTo>
                    <a:lnTo>
                      <a:pt x="0" y="140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FFE118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2" name="Freeform 144"/>
              <p:cNvSpPr>
                <a:spLocks/>
              </p:cNvSpPr>
              <p:nvPr/>
            </p:nvSpPr>
            <p:spPr bwMode="auto">
              <a:xfrm>
                <a:off x="4832" y="1381"/>
                <a:ext cx="279" cy="159"/>
              </a:xfrm>
              <a:custGeom>
                <a:avLst/>
                <a:gdLst>
                  <a:gd name="T0" fmla="*/ 0 w 279"/>
                  <a:gd name="T1" fmla="*/ 158 h 159"/>
                  <a:gd name="T2" fmla="*/ 77 w 279"/>
                  <a:gd name="T3" fmla="*/ 0 h 159"/>
                  <a:gd name="T4" fmla="*/ 278 w 279"/>
                  <a:gd name="T5" fmla="*/ 0 h 159"/>
                  <a:gd name="T6" fmla="*/ 182 w 279"/>
                  <a:gd name="T7" fmla="*/ 158 h 159"/>
                  <a:gd name="T8" fmla="*/ 0 w 279"/>
                  <a:gd name="T9" fmla="*/ 158 h 159"/>
                  <a:gd name="T10" fmla="*/ 0 w 279"/>
                  <a:gd name="T11" fmla="*/ 158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159"/>
                  <a:gd name="T20" fmla="*/ 279 w 279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159">
                    <a:moveTo>
                      <a:pt x="0" y="158"/>
                    </a:moveTo>
                    <a:lnTo>
                      <a:pt x="77" y="0"/>
                    </a:lnTo>
                    <a:lnTo>
                      <a:pt x="278" y="0"/>
                    </a:lnTo>
                    <a:lnTo>
                      <a:pt x="182" y="158"/>
                    </a:lnTo>
                    <a:lnTo>
                      <a:pt x="0" y="158"/>
                    </a:lnTo>
                  </a:path>
                </a:pathLst>
              </a:custGeom>
              <a:solidFill>
                <a:srgbClr val="00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3" name="Freeform 145"/>
              <p:cNvSpPr>
                <a:spLocks/>
              </p:cNvSpPr>
              <p:nvPr/>
            </p:nvSpPr>
            <p:spPr bwMode="auto">
              <a:xfrm>
                <a:off x="4423" y="1146"/>
                <a:ext cx="240" cy="175"/>
              </a:xfrm>
              <a:custGeom>
                <a:avLst/>
                <a:gdLst>
                  <a:gd name="T0" fmla="*/ 37 w 240"/>
                  <a:gd name="T1" fmla="*/ 174 h 175"/>
                  <a:gd name="T2" fmla="*/ 0 w 240"/>
                  <a:gd name="T3" fmla="*/ 0 h 175"/>
                  <a:gd name="T4" fmla="*/ 191 w 240"/>
                  <a:gd name="T5" fmla="*/ 0 h 175"/>
                  <a:gd name="T6" fmla="*/ 239 w 240"/>
                  <a:gd name="T7" fmla="*/ 174 h 175"/>
                  <a:gd name="T8" fmla="*/ 37 w 240"/>
                  <a:gd name="T9" fmla="*/ 174 h 175"/>
                  <a:gd name="T10" fmla="*/ 37 w 240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5"/>
                  <a:gd name="T20" fmla="*/ 240 w 240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5">
                    <a:moveTo>
                      <a:pt x="37" y="174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39" y="174"/>
                    </a:lnTo>
                    <a:lnTo>
                      <a:pt x="37" y="174"/>
                    </a:lnTo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4" name="Freeform 146"/>
              <p:cNvSpPr>
                <a:spLocks/>
              </p:cNvSpPr>
              <p:nvPr/>
            </p:nvSpPr>
            <p:spPr bwMode="auto">
              <a:xfrm>
                <a:off x="4346" y="1146"/>
                <a:ext cx="115" cy="332"/>
              </a:xfrm>
              <a:custGeom>
                <a:avLst/>
                <a:gdLst>
                  <a:gd name="T0" fmla="*/ 78 w 115"/>
                  <a:gd name="T1" fmla="*/ 0 h 332"/>
                  <a:gd name="T2" fmla="*/ 114 w 115"/>
                  <a:gd name="T3" fmla="*/ 174 h 332"/>
                  <a:gd name="T4" fmla="*/ 37 w 115"/>
                  <a:gd name="T5" fmla="*/ 331 h 332"/>
                  <a:gd name="T6" fmla="*/ 0 w 115"/>
                  <a:gd name="T7" fmla="*/ 140 h 332"/>
                  <a:gd name="T8" fmla="*/ 78 w 115"/>
                  <a:gd name="T9" fmla="*/ 0 h 332"/>
                  <a:gd name="T10" fmla="*/ 78 w 115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332"/>
                  <a:gd name="T20" fmla="*/ 115 w 115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332">
                    <a:moveTo>
                      <a:pt x="78" y="0"/>
                    </a:moveTo>
                    <a:lnTo>
                      <a:pt x="114" y="174"/>
                    </a:lnTo>
                    <a:lnTo>
                      <a:pt x="37" y="331"/>
                    </a:lnTo>
                    <a:lnTo>
                      <a:pt x="0" y="140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C2004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5" name="Freeform 147"/>
              <p:cNvSpPr>
                <a:spLocks/>
              </p:cNvSpPr>
              <p:nvPr/>
            </p:nvSpPr>
            <p:spPr bwMode="auto">
              <a:xfrm>
                <a:off x="4382" y="1320"/>
                <a:ext cx="281" cy="158"/>
              </a:xfrm>
              <a:custGeom>
                <a:avLst/>
                <a:gdLst>
                  <a:gd name="T0" fmla="*/ 0 w 281"/>
                  <a:gd name="T1" fmla="*/ 157 h 158"/>
                  <a:gd name="T2" fmla="*/ 77 w 281"/>
                  <a:gd name="T3" fmla="*/ 0 h 158"/>
                  <a:gd name="T4" fmla="*/ 280 w 281"/>
                  <a:gd name="T5" fmla="*/ 0 h 158"/>
                  <a:gd name="T6" fmla="*/ 182 w 281"/>
                  <a:gd name="T7" fmla="*/ 157 h 158"/>
                  <a:gd name="T8" fmla="*/ 0 w 281"/>
                  <a:gd name="T9" fmla="*/ 157 h 158"/>
                  <a:gd name="T10" fmla="*/ 0 w 281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58"/>
                  <a:gd name="T20" fmla="*/ 281 w 281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58">
                    <a:moveTo>
                      <a:pt x="0" y="157"/>
                    </a:moveTo>
                    <a:lnTo>
                      <a:pt x="77" y="0"/>
                    </a:lnTo>
                    <a:lnTo>
                      <a:pt x="280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6" name="Freeform 148"/>
              <p:cNvSpPr>
                <a:spLocks/>
              </p:cNvSpPr>
              <p:nvPr/>
            </p:nvSpPr>
            <p:spPr bwMode="auto">
              <a:xfrm>
                <a:off x="4464" y="1317"/>
                <a:ext cx="239" cy="176"/>
              </a:xfrm>
              <a:custGeom>
                <a:avLst/>
                <a:gdLst>
                  <a:gd name="T0" fmla="*/ 36 w 239"/>
                  <a:gd name="T1" fmla="*/ 175 h 176"/>
                  <a:gd name="T2" fmla="*/ 0 w 239"/>
                  <a:gd name="T3" fmla="*/ 0 h 176"/>
                  <a:gd name="T4" fmla="*/ 190 w 239"/>
                  <a:gd name="T5" fmla="*/ 0 h 176"/>
                  <a:gd name="T6" fmla="*/ 238 w 239"/>
                  <a:gd name="T7" fmla="*/ 175 h 176"/>
                  <a:gd name="T8" fmla="*/ 36 w 239"/>
                  <a:gd name="T9" fmla="*/ 175 h 176"/>
                  <a:gd name="T10" fmla="*/ 36 w 239"/>
                  <a:gd name="T11" fmla="*/ 175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176"/>
                  <a:gd name="T20" fmla="*/ 239 w 239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176">
                    <a:moveTo>
                      <a:pt x="36" y="175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238" y="175"/>
                    </a:lnTo>
                    <a:lnTo>
                      <a:pt x="36" y="175"/>
                    </a:lnTo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7" name="Freeform 149"/>
              <p:cNvSpPr>
                <a:spLocks/>
              </p:cNvSpPr>
              <p:nvPr/>
            </p:nvSpPr>
            <p:spPr bwMode="auto">
              <a:xfrm>
                <a:off x="4387" y="1317"/>
                <a:ext cx="115" cy="332"/>
              </a:xfrm>
              <a:custGeom>
                <a:avLst/>
                <a:gdLst>
                  <a:gd name="T0" fmla="*/ 78 w 115"/>
                  <a:gd name="T1" fmla="*/ 0 h 332"/>
                  <a:gd name="T2" fmla="*/ 114 w 115"/>
                  <a:gd name="T3" fmla="*/ 174 h 332"/>
                  <a:gd name="T4" fmla="*/ 37 w 115"/>
                  <a:gd name="T5" fmla="*/ 331 h 332"/>
                  <a:gd name="T6" fmla="*/ 0 w 115"/>
                  <a:gd name="T7" fmla="*/ 140 h 332"/>
                  <a:gd name="T8" fmla="*/ 78 w 115"/>
                  <a:gd name="T9" fmla="*/ 0 h 332"/>
                  <a:gd name="T10" fmla="*/ 78 w 115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332"/>
                  <a:gd name="T20" fmla="*/ 115 w 115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332">
                    <a:moveTo>
                      <a:pt x="78" y="0"/>
                    </a:moveTo>
                    <a:lnTo>
                      <a:pt x="114" y="174"/>
                    </a:lnTo>
                    <a:lnTo>
                      <a:pt x="37" y="331"/>
                    </a:lnTo>
                    <a:lnTo>
                      <a:pt x="0" y="140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C2004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8" name="Freeform 150"/>
              <p:cNvSpPr>
                <a:spLocks/>
              </p:cNvSpPr>
              <p:nvPr/>
            </p:nvSpPr>
            <p:spPr bwMode="auto">
              <a:xfrm>
                <a:off x="4423" y="1492"/>
                <a:ext cx="278" cy="157"/>
              </a:xfrm>
              <a:custGeom>
                <a:avLst/>
                <a:gdLst>
                  <a:gd name="T0" fmla="*/ 0 w 278"/>
                  <a:gd name="T1" fmla="*/ 156 h 157"/>
                  <a:gd name="T2" fmla="*/ 76 w 278"/>
                  <a:gd name="T3" fmla="*/ 0 h 157"/>
                  <a:gd name="T4" fmla="*/ 277 w 278"/>
                  <a:gd name="T5" fmla="*/ 0 h 157"/>
                  <a:gd name="T6" fmla="*/ 181 w 278"/>
                  <a:gd name="T7" fmla="*/ 156 h 157"/>
                  <a:gd name="T8" fmla="*/ 0 w 278"/>
                  <a:gd name="T9" fmla="*/ 156 h 157"/>
                  <a:gd name="T10" fmla="*/ 0 w 278"/>
                  <a:gd name="T11" fmla="*/ 156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8"/>
                  <a:gd name="T19" fmla="*/ 0 h 157"/>
                  <a:gd name="T20" fmla="*/ 278 w 278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8" h="157">
                    <a:moveTo>
                      <a:pt x="0" y="156"/>
                    </a:moveTo>
                    <a:lnTo>
                      <a:pt x="76" y="0"/>
                    </a:lnTo>
                    <a:lnTo>
                      <a:pt x="277" y="0"/>
                    </a:lnTo>
                    <a:lnTo>
                      <a:pt x="181" y="156"/>
                    </a:lnTo>
                    <a:lnTo>
                      <a:pt x="0" y="156"/>
                    </a:lnTo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19" name="Freeform 151"/>
              <p:cNvSpPr>
                <a:spLocks/>
              </p:cNvSpPr>
              <p:nvPr/>
            </p:nvSpPr>
            <p:spPr bwMode="auto">
              <a:xfrm>
                <a:off x="4504" y="1483"/>
                <a:ext cx="239" cy="174"/>
              </a:xfrm>
              <a:custGeom>
                <a:avLst/>
                <a:gdLst>
                  <a:gd name="T0" fmla="*/ 36 w 239"/>
                  <a:gd name="T1" fmla="*/ 173 h 174"/>
                  <a:gd name="T2" fmla="*/ 0 w 239"/>
                  <a:gd name="T3" fmla="*/ 0 h 174"/>
                  <a:gd name="T4" fmla="*/ 190 w 239"/>
                  <a:gd name="T5" fmla="*/ 0 h 174"/>
                  <a:gd name="T6" fmla="*/ 238 w 239"/>
                  <a:gd name="T7" fmla="*/ 173 h 174"/>
                  <a:gd name="T8" fmla="*/ 36 w 239"/>
                  <a:gd name="T9" fmla="*/ 173 h 174"/>
                  <a:gd name="T10" fmla="*/ 36 w 239"/>
                  <a:gd name="T11" fmla="*/ 173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174"/>
                  <a:gd name="T20" fmla="*/ 239 w 239"/>
                  <a:gd name="T21" fmla="*/ 174 h 1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174">
                    <a:moveTo>
                      <a:pt x="36" y="173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238" y="173"/>
                    </a:lnTo>
                    <a:lnTo>
                      <a:pt x="36" y="173"/>
                    </a:lnTo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0" name="Freeform 152"/>
              <p:cNvSpPr>
                <a:spLocks/>
              </p:cNvSpPr>
              <p:nvPr/>
            </p:nvSpPr>
            <p:spPr bwMode="auto">
              <a:xfrm>
                <a:off x="4427" y="1483"/>
                <a:ext cx="114" cy="332"/>
              </a:xfrm>
              <a:custGeom>
                <a:avLst/>
                <a:gdLst>
                  <a:gd name="T0" fmla="*/ 78 w 114"/>
                  <a:gd name="T1" fmla="*/ 0 h 332"/>
                  <a:gd name="T2" fmla="*/ 113 w 114"/>
                  <a:gd name="T3" fmla="*/ 173 h 332"/>
                  <a:gd name="T4" fmla="*/ 37 w 114"/>
                  <a:gd name="T5" fmla="*/ 331 h 332"/>
                  <a:gd name="T6" fmla="*/ 0 w 114"/>
                  <a:gd name="T7" fmla="*/ 140 h 332"/>
                  <a:gd name="T8" fmla="*/ 78 w 114"/>
                  <a:gd name="T9" fmla="*/ 0 h 332"/>
                  <a:gd name="T10" fmla="*/ 78 w 114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2"/>
                  <a:gd name="T20" fmla="*/ 114 w 114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2">
                    <a:moveTo>
                      <a:pt x="78" y="0"/>
                    </a:moveTo>
                    <a:lnTo>
                      <a:pt x="113" y="173"/>
                    </a:lnTo>
                    <a:lnTo>
                      <a:pt x="37" y="331"/>
                    </a:lnTo>
                    <a:lnTo>
                      <a:pt x="0" y="140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C2004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1" name="Freeform 153"/>
              <p:cNvSpPr>
                <a:spLocks/>
              </p:cNvSpPr>
              <p:nvPr/>
            </p:nvSpPr>
            <p:spPr bwMode="auto">
              <a:xfrm>
                <a:off x="4472" y="1656"/>
                <a:ext cx="278" cy="159"/>
              </a:xfrm>
              <a:custGeom>
                <a:avLst/>
                <a:gdLst>
                  <a:gd name="T0" fmla="*/ 0 w 278"/>
                  <a:gd name="T1" fmla="*/ 158 h 159"/>
                  <a:gd name="T2" fmla="*/ 76 w 278"/>
                  <a:gd name="T3" fmla="*/ 0 h 159"/>
                  <a:gd name="T4" fmla="*/ 277 w 278"/>
                  <a:gd name="T5" fmla="*/ 0 h 159"/>
                  <a:gd name="T6" fmla="*/ 181 w 278"/>
                  <a:gd name="T7" fmla="*/ 158 h 159"/>
                  <a:gd name="T8" fmla="*/ 0 w 278"/>
                  <a:gd name="T9" fmla="*/ 158 h 159"/>
                  <a:gd name="T10" fmla="*/ 0 w 278"/>
                  <a:gd name="T11" fmla="*/ 158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8"/>
                  <a:gd name="T19" fmla="*/ 0 h 159"/>
                  <a:gd name="T20" fmla="*/ 278 w 278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8" h="159">
                    <a:moveTo>
                      <a:pt x="0" y="158"/>
                    </a:moveTo>
                    <a:lnTo>
                      <a:pt x="76" y="0"/>
                    </a:lnTo>
                    <a:lnTo>
                      <a:pt x="277" y="0"/>
                    </a:lnTo>
                    <a:lnTo>
                      <a:pt x="181" y="158"/>
                    </a:lnTo>
                    <a:lnTo>
                      <a:pt x="0" y="158"/>
                    </a:lnTo>
                  </a:path>
                </a:pathLst>
              </a:custGeom>
              <a:solidFill>
                <a:srgbClr val="00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2" name="Freeform 154"/>
              <p:cNvSpPr>
                <a:spLocks/>
              </p:cNvSpPr>
              <p:nvPr/>
            </p:nvSpPr>
            <p:spPr bwMode="auto">
              <a:xfrm>
                <a:off x="4504" y="1006"/>
                <a:ext cx="239" cy="175"/>
              </a:xfrm>
              <a:custGeom>
                <a:avLst/>
                <a:gdLst>
                  <a:gd name="T0" fmla="*/ 36 w 239"/>
                  <a:gd name="T1" fmla="*/ 174 h 175"/>
                  <a:gd name="T2" fmla="*/ 0 w 239"/>
                  <a:gd name="T3" fmla="*/ 0 h 175"/>
                  <a:gd name="T4" fmla="*/ 190 w 239"/>
                  <a:gd name="T5" fmla="*/ 0 h 175"/>
                  <a:gd name="T6" fmla="*/ 238 w 239"/>
                  <a:gd name="T7" fmla="*/ 174 h 175"/>
                  <a:gd name="T8" fmla="*/ 36 w 239"/>
                  <a:gd name="T9" fmla="*/ 174 h 175"/>
                  <a:gd name="T10" fmla="*/ 36 w 239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175"/>
                  <a:gd name="T20" fmla="*/ 239 w 239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238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3" name="Freeform 155"/>
              <p:cNvSpPr>
                <a:spLocks/>
              </p:cNvSpPr>
              <p:nvPr/>
            </p:nvSpPr>
            <p:spPr bwMode="auto">
              <a:xfrm>
                <a:off x="4427" y="1006"/>
                <a:ext cx="114" cy="332"/>
              </a:xfrm>
              <a:custGeom>
                <a:avLst/>
                <a:gdLst>
                  <a:gd name="T0" fmla="*/ 78 w 114"/>
                  <a:gd name="T1" fmla="*/ 0 h 332"/>
                  <a:gd name="T2" fmla="*/ 113 w 114"/>
                  <a:gd name="T3" fmla="*/ 173 h 332"/>
                  <a:gd name="T4" fmla="*/ 37 w 114"/>
                  <a:gd name="T5" fmla="*/ 331 h 332"/>
                  <a:gd name="T6" fmla="*/ 0 w 114"/>
                  <a:gd name="T7" fmla="*/ 140 h 332"/>
                  <a:gd name="T8" fmla="*/ 78 w 114"/>
                  <a:gd name="T9" fmla="*/ 0 h 332"/>
                  <a:gd name="T10" fmla="*/ 78 w 114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2"/>
                  <a:gd name="T20" fmla="*/ 114 w 114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2">
                    <a:moveTo>
                      <a:pt x="78" y="0"/>
                    </a:moveTo>
                    <a:lnTo>
                      <a:pt x="113" y="173"/>
                    </a:lnTo>
                    <a:lnTo>
                      <a:pt x="37" y="331"/>
                    </a:lnTo>
                    <a:lnTo>
                      <a:pt x="0" y="140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C2004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4" name="Freeform 156"/>
              <p:cNvSpPr>
                <a:spLocks/>
              </p:cNvSpPr>
              <p:nvPr/>
            </p:nvSpPr>
            <p:spPr bwMode="auto">
              <a:xfrm>
                <a:off x="4463" y="1180"/>
                <a:ext cx="280" cy="158"/>
              </a:xfrm>
              <a:custGeom>
                <a:avLst/>
                <a:gdLst>
                  <a:gd name="T0" fmla="*/ 0 w 280"/>
                  <a:gd name="T1" fmla="*/ 157 h 158"/>
                  <a:gd name="T2" fmla="*/ 75 w 280"/>
                  <a:gd name="T3" fmla="*/ 0 h 158"/>
                  <a:gd name="T4" fmla="*/ 279 w 280"/>
                  <a:gd name="T5" fmla="*/ 0 h 158"/>
                  <a:gd name="T6" fmla="*/ 182 w 280"/>
                  <a:gd name="T7" fmla="*/ 157 h 158"/>
                  <a:gd name="T8" fmla="*/ 0 w 280"/>
                  <a:gd name="T9" fmla="*/ 157 h 158"/>
                  <a:gd name="T10" fmla="*/ 0 w 280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158"/>
                  <a:gd name="T20" fmla="*/ 280 w 280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158">
                    <a:moveTo>
                      <a:pt x="0" y="157"/>
                    </a:moveTo>
                    <a:lnTo>
                      <a:pt x="75" y="0"/>
                    </a:lnTo>
                    <a:lnTo>
                      <a:pt x="279" y="0"/>
                    </a:lnTo>
                    <a:lnTo>
                      <a:pt x="182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5" name="Freeform 157"/>
              <p:cNvSpPr>
                <a:spLocks/>
              </p:cNvSpPr>
              <p:nvPr/>
            </p:nvSpPr>
            <p:spPr bwMode="auto">
              <a:xfrm>
                <a:off x="4543" y="1176"/>
                <a:ext cx="241" cy="175"/>
              </a:xfrm>
              <a:custGeom>
                <a:avLst/>
                <a:gdLst>
                  <a:gd name="T0" fmla="*/ 37 w 241"/>
                  <a:gd name="T1" fmla="*/ 174 h 175"/>
                  <a:gd name="T2" fmla="*/ 0 w 241"/>
                  <a:gd name="T3" fmla="*/ 0 h 175"/>
                  <a:gd name="T4" fmla="*/ 191 w 241"/>
                  <a:gd name="T5" fmla="*/ 0 h 175"/>
                  <a:gd name="T6" fmla="*/ 240 w 241"/>
                  <a:gd name="T7" fmla="*/ 174 h 175"/>
                  <a:gd name="T8" fmla="*/ 37 w 241"/>
                  <a:gd name="T9" fmla="*/ 174 h 175"/>
                  <a:gd name="T10" fmla="*/ 37 w 241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175"/>
                  <a:gd name="T20" fmla="*/ 241 w 241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175">
                    <a:moveTo>
                      <a:pt x="37" y="174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40" y="174"/>
                    </a:lnTo>
                    <a:lnTo>
                      <a:pt x="37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6" name="Freeform 158"/>
              <p:cNvSpPr>
                <a:spLocks/>
              </p:cNvSpPr>
              <p:nvPr/>
            </p:nvSpPr>
            <p:spPr bwMode="auto">
              <a:xfrm>
                <a:off x="4468" y="1164"/>
                <a:ext cx="114" cy="333"/>
              </a:xfrm>
              <a:custGeom>
                <a:avLst/>
                <a:gdLst>
                  <a:gd name="T0" fmla="*/ 77 w 114"/>
                  <a:gd name="T1" fmla="*/ 0 h 333"/>
                  <a:gd name="T2" fmla="*/ 113 w 114"/>
                  <a:gd name="T3" fmla="*/ 175 h 333"/>
                  <a:gd name="T4" fmla="*/ 37 w 114"/>
                  <a:gd name="T5" fmla="*/ 332 h 333"/>
                  <a:gd name="T6" fmla="*/ 0 w 114"/>
                  <a:gd name="T7" fmla="*/ 141 h 333"/>
                  <a:gd name="T8" fmla="*/ 77 w 114"/>
                  <a:gd name="T9" fmla="*/ 0 h 333"/>
                  <a:gd name="T10" fmla="*/ 77 w 114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3"/>
                  <a:gd name="T20" fmla="*/ 114 w 114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3">
                    <a:moveTo>
                      <a:pt x="77" y="0"/>
                    </a:moveTo>
                    <a:lnTo>
                      <a:pt x="113" y="175"/>
                    </a:lnTo>
                    <a:lnTo>
                      <a:pt x="37" y="332"/>
                    </a:lnTo>
                    <a:lnTo>
                      <a:pt x="0" y="141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C2004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7" name="Freeform 159"/>
              <p:cNvSpPr>
                <a:spLocks/>
              </p:cNvSpPr>
              <p:nvPr/>
            </p:nvSpPr>
            <p:spPr bwMode="auto">
              <a:xfrm>
                <a:off x="4503" y="1350"/>
                <a:ext cx="279" cy="158"/>
              </a:xfrm>
              <a:custGeom>
                <a:avLst/>
                <a:gdLst>
                  <a:gd name="T0" fmla="*/ 0 w 279"/>
                  <a:gd name="T1" fmla="*/ 157 h 158"/>
                  <a:gd name="T2" fmla="*/ 76 w 279"/>
                  <a:gd name="T3" fmla="*/ 0 h 158"/>
                  <a:gd name="T4" fmla="*/ 278 w 279"/>
                  <a:gd name="T5" fmla="*/ 0 h 158"/>
                  <a:gd name="T6" fmla="*/ 181 w 279"/>
                  <a:gd name="T7" fmla="*/ 157 h 158"/>
                  <a:gd name="T8" fmla="*/ 0 w 279"/>
                  <a:gd name="T9" fmla="*/ 157 h 158"/>
                  <a:gd name="T10" fmla="*/ 0 w 279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158"/>
                  <a:gd name="T20" fmla="*/ 279 w 279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158">
                    <a:moveTo>
                      <a:pt x="0" y="157"/>
                    </a:moveTo>
                    <a:lnTo>
                      <a:pt x="76" y="0"/>
                    </a:lnTo>
                    <a:lnTo>
                      <a:pt x="278" y="0"/>
                    </a:lnTo>
                    <a:lnTo>
                      <a:pt x="181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8" name="Freeform 160"/>
              <p:cNvSpPr>
                <a:spLocks/>
              </p:cNvSpPr>
              <p:nvPr/>
            </p:nvSpPr>
            <p:spPr bwMode="auto">
              <a:xfrm>
                <a:off x="4584" y="1341"/>
                <a:ext cx="240" cy="175"/>
              </a:xfrm>
              <a:custGeom>
                <a:avLst/>
                <a:gdLst>
                  <a:gd name="T0" fmla="*/ 36 w 240"/>
                  <a:gd name="T1" fmla="*/ 174 h 175"/>
                  <a:gd name="T2" fmla="*/ 0 w 240"/>
                  <a:gd name="T3" fmla="*/ 0 h 175"/>
                  <a:gd name="T4" fmla="*/ 191 w 240"/>
                  <a:gd name="T5" fmla="*/ 0 h 175"/>
                  <a:gd name="T6" fmla="*/ 239 w 240"/>
                  <a:gd name="T7" fmla="*/ 174 h 175"/>
                  <a:gd name="T8" fmla="*/ 36 w 240"/>
                  <a:gd name="T9" fmla="*/ 174 h 175"/>
                  <a:gd name="T10" fmla="*/ 36 w 240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5"/>
                  <a:gd name="T20" fmla="*/ 240 w 240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39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00C1C2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29" name="Freeform 161"/>
              <p:cNvSpPr>
                <a:spLocks/>
              </p:cNvSpPr>
              <p:nvPr/>
            </p:nvSpPr>
            <p:spPr bwMode="auto">
              <a:xfrm>
                <a:off x="4507" y="1341"/>
                <a:ext cx="114" cy="332"/>
              </a:xfrm>
              <a:custGeom>
                <a:avLst/>
                <a:gdLst>
                  <a:gd name="T0" fmla="*/ 78 w 114"/>
                  <a:gd name="T1" fmla="*/ 0 h 332"/>
                  <a:gd name="T2" fmla="*/ 113 w 114"/>
                  <a:gd name="T3" fmla="*/ 174 h 332"/>
                  <a:gd name="T4" fmla="*/ 36 w 114"/>
                  <a:gd name="T5" fmla="*/ 331 h 332"/>
                  <a:gd name="T6" fmla="*/ 0 w 114"/>
                  <a:gd name="T7" fmla="*/ 142 h 332"/>
                  <a:gd name="T8" fmla="*/ 78 w 114"/>
                  <a:gd name="T9" fmla="*/ 0 h 332"/>
                  <a:gd name="T10" fmla="*/ 78 w 114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332"/>
                  <a:gd name="T20" fmla="*/ 114 w 114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332">
                    <a:moveTo>
                      <a:pt x="78" y="0"/>
                    </a:moveTo>
                    <a:lnTo>
                      <a:pt x="113" y="174"/>
                    </a:lnTo>
                    <a:lnTo>
                      <a:pt x="36" y="331"/>
                    </a:lnTo>
                    <a:lnTo>
                      <a:pt x="0" y="142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C2004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0" name="Freeform 162"/>
              <p:cNvSpPr>
                <a:spLocks/>
              </p:cNvSpPr>
              <p:nvPr/>
            </p:nvSpPr>
            <p:spPr bwMode="auto">
              <a:xfrm>
                <a:off x="4542" y="1515"/>
                <a:ext cx="281" cy="158"/>
              </a:xfrm>
              <a:custGeom>
                <a:avLst/>
                <a:gdLst>
                  <a:gd name="T0" fmla="*/ 0 w 281"/>
                  <a:gd name="T1" fmla="*/ 157 h 158"/>
                  <a:gd name="T2" fmla="*/ 78 w 281"/>
                  <a:gd name="T3" fmla="*/ 0 h 158"/>
                  <a:gd name="T4" fmla="*/ 280 w 281"/>
                  <a:gd name="T5" fmla="*/ 0 h 158"/>
                  <a:gd name="T6" fmla="*/ 183 w 281"/>
                  <a:gd name="T7" fmla="*/ 157 h 158"/>
                  <a:gd name="T8" fmla="*/ 0 w 281"/>
                  <a:gd name="T9" fmla="*/ 157 h 158"/>
                  <a:gd name="T10" fmla="*/ 0 w 281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58"/>
                  <a:gd name="T20" fmla="*/ 281 w 281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58">
                    <a:moveTo>
                      <a:pt x="0" y="157"/>
                    </a:moveTo>
                    <a:lnTo>
                      <a:pt x="78" y="0"/>
                    </a:lnTo>
                    <a:lnTo>
                      <a:pt x="280" y="0"/>
                    </a:lnTo>
                    <a:lnTo>
                      <a:pt x="183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00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1" name="Freeform 163"/>
              <p:cNvSpPr>
                <a:spLocks/>
              </p:cNvSpPr>
              <p:nvPr/>
            </p:nvSpPr>
            <p:spPr bwMode="auto">
              <a:xfrm>
                <a:off x="4584" y="871"/>
                <a:ext cx="240" cy="175"/>
              </a:xfrm>
              <a:custGeom>
                <a:avLst/>
                <a:gdLst>
                  <a:gd name="T0" fmla="*/ 36 w 240"/>
                  <a:gd name="T1" fmla="*/ 174 h 175"/>
                  <a:gd name="T2" fmla="*/ 0 w 240"/>
                  <a:gd name="T3" fmla="*/ 0 h 175"/>
                  <a:gd name="T4" fmla="*/ 191 w 240"/>
                  <a:gd name="T5" fmla="*/ 0 h 175"/>
                  <a:gd name="T6" fmla="*/ 239 w 240"/>
                  <a:gd name="T7" fmla="*/ 174 h 175"/>
                  <a:gd name="T8" fmla="*/ 36 w 240"/>
                  <a:gd name="T9" fmla="*/ 174 h 175"/>
                  <a:gd name="T10" fmla="*/ 36 w 240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5"/>
                  <a:gd name="T20" fmla="*/ 240 w 240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5">
                    <a:moveTo>
                      <a:pt x="36" y="174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39" y="174"/>
                    </a:lnTo>
                    <a:lnTo>
                      <a:pt x="36" y="174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2" name="Freeform 164"/>
              <p:cNvSpPr>
                <a:spLocks/>
              </p:cNvSpPr>
              <p:nvPr/>
            </p:nvSpPr>
            <p:spPr bwMode="auto">
              <a:xfrm>
                <a:off x="4501" y="859"/>
                <a:ext cx="112" cy="333"/>
              </a:xfrm>
              <a:custGeom>
                <a:avLst/>
                <a:gdLst>
                  <a:gd name="T0" fmla="*/ 77 w 112"/>
                  <a:gd name="T1" fmla="*/ 0 h 333"/>
                  <a:gd name="T2" fmla="*/ 111 w 112"/>
                  <a:gd name="T3" fmla="*/ 175 h 333"/>
                  <a:gd name="T4" fmla="*/ 35 w 112"/>
                  <a:gd name="T5" fmla="*/ 332 h 333"/>
                  <a:gd name="T6" fmla="*/ 0 w 112"/>
                  <a:gd name="T7" fmla="*/ 142 h 333"/>
                  <a:gd name="T8" fmla="*/ 77 w 112"/>
                  <a:gd name="T9" fmla="*/ 0 h 333"/>
                  <a:gd name="T10" fmla="*/ 77 w 112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33"/>
                  <a:gd name="T20" fmla="*/ 112 w 112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33">
                    <a:moveTo>
                      <a:pt x="77" y="0"/>
                    </a:moveTo>
                    <a:lnTo>
                      <a:pt x="111" y="175"/>
                    </a:lnTo>
                    <a:lnTo>
                      <a:pt x="35" y="332"/>
                    </a:lnTo>
                    <a:lnTo>
                      <a:pt x="0" y="142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C2004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3" name="Freeform 165"/>
              <p:cNvSpPr>
                <a:spLocks/>
              </p:cNvSpPr>
              <p:nvPr/>
            </p:nvSpPr>
            <p:spPr bwMode="auto">
              <a:xfrm>
                <a:off x="4542" y="1045"/>
                <a:ext cx="281" cy="158"/>
              </a:xfrm>
              <a:custGeom>
                <a:avLst/>
                <a:gdLst>
                  <a:gd name="T0" fmla="*/ 0 w 281"/>
                  <a:gd name="T1" fmla="*/ 157 h 158"/>
                  <a:gd name="T2" fmla="*/ 78 w 281"/>
                  <a:gd name="T3" fmla="*/ 0 h 158"/>
                  <a:gd name="T4" fmla="*/ 280 w 281"/>
                  <a:gd name="T5" fmla="*/ 0 h 158"/>
                  <a:gd name="T6" fmla="*/ 183 w 281"/>
                  <a:gd name="T7" fmla="*/ 157 h 158"/>
                  <a:gd name="T8" fmla="*/ 0 w 281"/>
                  <a:gd name="T9" fmla="*/ 157 h 158"/>
                  <a:gd name="T10" fmla="*/ 0 w 281"/>
                  <a:gd name="T11" fmla="*/ 157 h 1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58"/>
                  <a:gd name="T20" fmla="*/ 281 w 281"/>
                  <a:gd name="T21" fmla="*/ 158 h 1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58">
                    <a:moveTo>
                      <a:pt x="0" y="157"/>
                    </a:moveTo>
                    <a:lnTo>
                      <a:pt x="78" y="0"/>
                    </a:lnTo>
                    <a:lnTo>
                      <a:pt x="280" y="0"/>
                    </a:lnTo>
                    <a:lnTo>
                      <a:pt x="183" y="157"/>
                    </a:lnTo>
                    <a:lnTo>
                      <a:pt x="0" y="157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4" name="Freeform 166"/>
              <p:cNvSpPr>
                <a:spLocks/>
              </p:cNvSpPr>
              <p:nvPr/>
            </p:nvSpPr>
            <p:spPr bwMode="auto">
              <a:xfrm>
                <a:off x="4624" y="1042"/>
                <a:ext cx="240" cy="175"/>
              </a:xfrm>
              <a:custGeom>
                <a:avLst/>
                <a:gdLst>
                  <a:gd name="T0" fmla="*/ 37 w 240"/>
                  <a:gd name="T1" fmla="*/ 174 h 175"/>
                  <a:gd name="T2" fmla="*/ 0 w 240"/>
                  <a:gd name="T3" fmla="*/ 0 h 175"/>
                  <a:gd name="T4" fmla="*/ 193 w 240"/>
                  <a:gd name="T5" fmla="*/ 0 h 175"/>
                  <a:gd name="T6" fmla="*/ 239 w 240"/>
                  <a:gd name="T7" fmla="*/ 174 h 175"/>
                  <a:gd name="T8" fmla="*/ 37 w 240"/>
                  <a:gd name="T9" fmla="*/ 174 h 175"/>
                  <a:gd name="T10" fmla="*/ 37 w 240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5"/>
                  <a:gd name="T20" fmla="*/ 240 w 240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5">
                    <a:moveTo>
                      <a:pt x="37" y="174"/>
                    </a:moveTo>
                    <a:lnTo>
                      <a:pt x="0" y="0"/>
                    </a:lnTo>
                    <a:lnTo>
                      <a:pt x="193" y="0"/>
                    </a:lnTo>
                    <a:lnTo>
                      <a:pt x="239" y="174"/>
                    </a:lnTo>
                    <a:lnTo>
                      <a:pt x="37" y="174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5" name="Freeform 167"/>
              <p:cNvSpPr>
                <a:spLocks/>
              </p:cNvSpPr>
              <p:nvPr/>
            </p:nvSpPr>
            <p:spPr bwMode="auto">
              <a:xfrm>
                <a:off x="4540" y="1030"/>
                <a:ext cx="113" cy="332"/>
              </a:xfrm>
              <a:custGeom>
                <a:avLst/>
                <a:gdLst>
                  <a:gd name="T0" fmla="*/ 77 w 113"/>
                  <a:gd name="T1" fmla="*/ 0 h 332"/>
                  <a:gd name="T2" fmla="*/ 112 w 113"/>
                  <a:gd name="T3" fmla="*/ 174 h 332"/>
                  <a:gd name="T4" fmla="*/ 36 w 113"/>
                  <a:gd name="T5" fmla="*/ 331 h 332"/>
                  <a:gd name="T6" fmla="*/ 0 w 113"/>
                  <a:gd name="T7" fmla="*/ 141 h 332"/>
                  <a:gd name="T8" fmla="*/ 77 w 113"/>
                  <a:gd name="T9" fmla="*/ 0 h 332"/>
                  <a:gd name="T10" fmla="*/ 77 w 113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332"/>
                  <a:gd name="T20" fmla="*/ 113 w 113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332">
                    <a:moveTo>
                      <a:pt x="77" y="0"/>
                    </a:moveTo>
                    <a:lnTo>
                      <a:pt x="112" y="174"/>
                    </a:lnTo>
                    <a:lnTo>
                      <a:pt x="36" y="331"/>
                    </a:lnTo>
                    <a:lnTo>
                      <a:pt x="0" y="141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C2004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6" name="Freeform 168"/>
              <p:cNvSpPr>
                <a:spLocks/>
              </p:cNvSpPr>
              <p:nvPr/>
            </p:nvSpPr>
            <p:spPr bwMode="auto">
              <a:xfrm>
                <a:off x="4583" y="1216"/>
                <a:ext cx="279" cy="160"/>
              </a:xfrm>
              <a:custGeom>
                <a:avLst/>
                <a:gdLst>
                  <a:gd name="T0" fmla="*/ 0 w 279"/>
                  <a:gd name="T1" fmla="*/ 159 h 160"/>
                  <a:gd name="T2" fmla="*/ 76 w 279"/>
                  <a:gd name="T3" fmla="*/ 0 h 160"/>
                  <a:gd name="T4" fmla="*/ 278 w 279"/>
                  <a:gd name="T5" fmla="*/ 0 h 160"/>
                  <a:gd name="T6" fmla="*/ 182 w 279"/>
                  <a:gd name="T7" fmla="*/ 159 h 160"/>
                  <a:gd name="T8" fmla="*/ 0 w 279"/>
                  <a:gd name="T9" fmla="*/ 159 h 160"/>
                  <a:gd name="T10" fmla="*/ 0 w 279"/>
                  <a:gd name="T11" fmla="*/ 159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160"/>
                  <a:gd name="T20" fmla="*/ 279 w 279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160">
                    <a:moveTo>
                      <a:pt x="0" y="159"/>
                    </a:moveTo>
                    <a:lnTo>
                      <a:pt x="76" y="0"/>
                    </a:lnTo>
                    <a:lnTo>
                      <a:pt x="278" y="0"/>
                    </a:lnTo>
                    <a:lnTo>
                      <a:pt x="182" y="159"/>
                    </a:lnTo>
                    <a:lnTo>
                      <a:pt x="0" y="159"/>
                    </a:lnTo>
                  </a:path>
                </a:pathLst>
              </a:custGeom>
              <a:solidFill>
                <a:srgbClr val="C0007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7" name="Freeform 169"/>
              <p:cNvSpPr>
                <a:spLocks/>
              </p:cNvSpPr>
              <p:nvPr/>
            </p:nvSpPr>
            <p:spPr bwMode="auto">
              <a:xfrm>
                <a:off x="4665" y="1207"/>
                <a:ext cx="240" cy="175"/>
              </a:xfrm>
              <a:custGeom>
                <a:avLst/>
                <a:gdLst>
                  <a:gd name="T0" fmla="*/ 35 w 240"/>
                  <a:gd name="T1" fmla="*/ 174 h 175"/>
                  <a:gd name="T2" fmla="*/ 0 w 240"/>
                  <a:gd name="T3" fmla="*/ 0 h 175"/>
                  <a:gd name="T4" fmla="*/ 191 w 240"/>
                  <a:gd name="T5" fmla="*/ 0 h 175"/>
                  <a:gd name="T6" fmla="*/ 239 w 240"/>
                  <a:gd name="T7" fmla="*/ 174 h 175"/>
                  <a:gd name="T8" fmla="*/ 35 w 240"/>
                  <a:gd name="T9" fmla="*/ 174 h 175"/>
                  <a:gd name="T10" fmla="*/ 35 w 240"/>
                  <a:gd name="T11" fmla="*/ 174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75"/>
                  <a:gd name="T20" fmla="*/ 240 w 240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75">
                    <a:moveTo>
                      <a:pt x="35" y="174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239" y="174"/>
                    </a:lnTo>
                    <a:lnTo>
                      <a:pt x="35" y="174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8" name="Freeform 170"/>
              <p:cNvSpPr>
                <a:spLocks/>
              </p:cNvSpPr>
              <p:nvPr/>
            </p:nvSpPr>
            <p:spPr bwMode="auto">
              <a:xfrm>
                <a:off x="4581" y="1194"/>
                <a:ext cx="112" cy="332"/>
              </a:xfrm>
              <a:custGeom>
                <a:avLst/>
                <a:gdLst>
                  <a:gd name="T0" fmla="*/ 78 w 112"/>
                  <a:gd name="T1" fmla="*/ 0 h 332"/>
                  <a:gd name="T2" fmla="*/ 111 w 112"/>
                  <a:gd name="T3" fmla="*/ 174 h 332"/>
                  <a:gd name="T4" fmla="*/ 36 w 112"/>
                  <a:gd name="T5" fmla="*/ 331 h 332"/>
                  <a:gd name="T6" fmla="*/ 0 w 112"/>
                  <a:gd name="T7" fmla="*/ 142 h 332"/>
                  <a:gd name="T8" fmla="*/ 78 w 112"/>
                  <a:gd name="T9" fmla="*/ 0 h 332"/>
                  <a:gd name="T10" fmla="*/ 78 w 112"/>
                  <a:gd name="T11" fmla="*/ 0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32"/>
                  <a:gd name="T20" fmla="*/ 112 w 112"/>
                  <a:gd name="T21" fmla="*/ 332 h 3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32">
                    <a:moveTo>
                      <a:pt x="78" y="0"/>
                    </a:moveTo>
                    <a:lnTo>
                      <a:pt x="111" y="174"/>
                    </a:lnTo>
                    <a:lnTo>
                      <a:pt x="36" y="331"/>
                    </a:lnTo>
                    <a:lnTo>
                      <a:pt x="0" y="142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C2004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039" name="Freeform 171"/>
              <p:cNvSpPr>
                <a:spLocks/>
              </p:cNvSpPr>
              <p:nvPr/>
            </p:nvSpPr>
            <p:spPr bwMode="auto">
              <a:xfrm>
                <a:off x="4623" y="1381"/>
                <a:ext cx="279" cy="159"/>
              </a:xfrm>
              <a:custGeom>
                <a:avLst/>
                <a:gdLst>
                  <a:gd name="T0" fmla="*/ 0 w 279"/>
                  <a:gd name="T1" fmla="*/ 158 h 159"/>
                  <a:gd name="T2" fmla="*/ 76 w 279"/>
                  <a:gd name="T3" fmla="*/ 0 h 159"/>
                  <a:gd name="T4" fmla="*/ 278 w 279"/>
                  <a:gd name="T5" fmla="*/ 0 h 159"/>
                  <a:gd name="T6" fmla="*/ 183 w 279"/>
                  <a:gd name="T7" fmla="*/ 158 h 159"/>
                  <a:gd name="T8" fmla="*/ 0 w 279"/>
                  <a:gd name="T9" fmla="*/ 158 h 159"/>
                  <a:gd name="T10" fmla="*/ 0 w 279"/>
                  <a:gd name="T11" fmla="*/ 158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159"/>
                  <a:gd name="T20" fmla="*/ 279 w 279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159">
                    <a:moveTo>
                      <a:pt x="0" y="158"/>
                    </a:moveTo>
                    <a:lnTo>
                      <a:pt x="76" y="0"/>
                    </a:lnTo>
                    <a:lnTo>
                      <a:pt x="278" y="0"/>
                    </a:lnTo>
                    <a:lnTo>
                      <a:pt x="183" y="158"/>
                    </a:lnTo>
                    <a:lnTo>
                      <a:pt x="0" y="158"/>
                    </a:lnTo>
                  </a:path>
                </a:pathLst>
              </a:custGeom>
              <a:solidFill>
                <a:srgbClr val="00FF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3946922" y="3571875"/>
            <a:ext cx="1939925" cy="1905000"/>
            <a:chOff x="2193" y="1297"/>
            <a:chExt cx="984" cy="976"/>
          </a:xfrm>
        </p:grpSpPr>
        <p:grpSp>
          <p:nvGrpSpPr>
            <p:cNvPr id="6" name="Group 173"/>
            <p:cNvGrpSpPr>
              <a:grpSpLocks/>
            </p:cNvGrpSpPr>
            <p:nvPr/>
          </p:nvGrpSpPr>
          <p:grpSpPr bwMode="auto">
            <a:xfrm>
              <a:off x="2233" y="1344"/>
              <a:ext cx="916" cy="875"/>
              <a:chOff x="2637" y="813"/>
              <a:chExt cx="916" cy="875"/>
            </a:xfrm>
          </p:grpSpPr>
          <p:sp>
            <p:nvSpPr>
              <p:cNvPr id="79955" name="Freeform 174"/>
              <p:cNvSpPr>
                <a:spLocks/>
              </p:cNvSpPr>
              <p:nvPr/>
            </p:nvSpPr>
            <p:spPr bwMode="auto">
              <a:xfrm>
                <a:off x="2672" y="831"/>
                <a:ext cx="881" cy="857"/>
              </a:xfrm>
              <a:custGeom>
                <a:avLst/>
                <a:gdLst>
                  <a:gd name="T0" fmla="*/ 444 w 881"/>
                  <a:gd name="T1" fmla="*/ 0 h 857"/>
                  <a:gd name="T2" fmla="*/ 556 w 881"/>
                  <a:gd name="T3" fmla="*/ 322 h 857"/>
                  <a:gd name="T4" fmla="*/ 880 w 881"/>
                  <a:gd name="T5" fmla="*/ 322 h 857"/>
                  <a:gd name="T6" fmla="*/ 624 w 881"/>
                  <a:gd name="T7" fmla="*/ 518 h 857"/>
                  <a:gd name="T8" fmla="*/ 742 w 881"/>
                  <a:gd name="T9" fmla="*/ 855 h 857"/>
                  <a:gd name="T10" fmla="*/ 444 w 881"/>
                  <a:gd name="T11" fmla="*/ 646 h 857"/>
                  <a:gd name="T12" fmla="*/ 160 w 881"/>
                  <a:gd name="T13" fmla="*/ 856 h 857"/>
                  <a:gd name="T14" fmla="*/ 271 w 881"/>
                  <a:gd name="T15" fmla="*/ 518 h 857"/>
                  <a:gd name="T16" fmla="*/ 0 w 881"/>
                  <a:gd name="T17" fmla="*/ 322 h 857"/>
                  <a:gd name="T18" fmla="*/ 336 w 881"/>
                  <a:gd name="T19" fmla="*/ 322 h 857"/>
                  <a:gd name="T20" fmla="*/ 444 w 881"/>
                  <a:gd name="T21" fmla="*/ 0 h 857"/>
                  <a:gd name="T22" fmla="*/ 444 w 881"/>
                  <a:gd name="T23" fmla="*/ 0 h 8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81"/>
                  <a:gd name="T37" fmla="*/ 0 h 857"/>
                  <a:gd name="T38" fmla="*/ 881 w 881"/>
                  <a:gd name="T39" fmla="*/ 857 h 85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81" h="857">
                    <a:moveTo>
                      <a:pt x="444" y="0"/>
                    </a:moveTo>
                    <a:lnTo>
                      <a:pt x="556" y="322"/>
                    </a:lnTo>
                    <a:lnTo>
                      <a:pt x="880" y="322"/>
                    </a:lnTo>
                    <a:lnTo>
                      <a:pt x="624" y="518"/>
                    </a:lnTo>
                    <a:lnTo>
                      <a:pt x="742" y="855"/>
                    </a:lnTo>
                    <a:lnTo>
                      <a:pt x="444" y="646"/>
                    </a:lnTo>
                    <a:lnTo>
                      <a:pt x="160" y="856"/>
                    </a:lnTo>
                    <a:lnTo>
                      <a:pt x="271" y="518"/>
                    </a:lnTo>
                    <a:lnTo>
                      <a:pt x="0" y="322"/>
                    </a:lnTo>
                    <a:lnTo>
                      <a:pt x="336" y="322"/>
                    </a:lnTo>
                    <a:lnTo>
                      <a:pt x="444" y="0"/>
                    </a:lnTo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56" name="Freeform 175"/>
              <p:cNvSpPr>
                <a:spLocks/>
              </p:cNvSpPr>
              <p:nvPr/>
            </p:nvSpPr>
            <p:spPr bwMode="auto">
              <a:xfrm>
                <a:off x="2637" y="813"/>
                <a:ext cx="880" cy="856"/>
              </a:xfrm>
              <a:custGeom>
                <a:avLst/>
                <a:gdLst>
                  <a:gd name="T0" fmla="*/ 442 w 880"/>
                  <a:gd name="T1" fmla="*/ 0 h 856"/>
                  <a:gd name="T2" fmla="*/ 554 w 880"/>
                  <a:gd name="T3" fmla="*/ 320 h 856"/>
                  <a:gd name="T4" fmla="*/ 879 w 880"/>
                  <a:gd name="T5" fmla="*/ 320 h 856"/>
                  <a:gd name="T6" fmla="*/ 622 w 880"/>
                  <a:gd name="T7" fmla="*/ 518 h 856"/>
                  <a:gd name="T8" fmla="*/ 741 w 880"/>
                  <a:gd name="T9" fmla="*/ 855 h 856"/>
                  <a:gd name="T10" fmla="*/ 442 w 880"/>
                  <a:gd name="T11" fmla="*/ 644 h 856"/>
                  <a:gd name="T12" fmla="*/ 159 w 880"/>
                  <a:gd name="T13" fmla="*/ 855 h 856"/>
                  <a:gd name="T14" fmla="*/ 269 w 880"/>
                  <a:gd name="T15" fmla="*/ 518 h 856"/>
                  <a:gd name="T16" fmla="*/ 0 w 880"/>
                  <a:gd name="T17" fmla="*/ 320 h 856"/>
                  <a:gd name="T18" fmla="*/ 334 w 880"/>
                  <a:gd name="T19" fmla="*/ 320 h 856"/>
                  <a:gd name="T20" fmla="*/ 442 w 880"/>
                  <a:gd name="T21" fmla="*/ 0 h 856"/>
                  <a:gd name="T22" fmla="*/ 442 w 880"/>
                  <a:gd name="T23" fmla="*/ 0 h 85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80"/>
                  <a:gd name="T37" fmla="*/ 0 h 856"/>
                  <a:gd name="T38" fmla="*/ 880 w 880"/>
                  <a:gd name="T39" fmla="*/ 856 h 85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80" h="856">
                    <a:moveTo>
                      <a:pt x="442" y="0"/>
                    </a:moveTo>
                    <a:lnTo>
                      <a:pt x="554" y="320"/>
                    </a:lnTo>
                    <a:lnTo>
                      <a:pt x="879" y="320"/>
                    </a:lnTo>
                    <a:lnTo>
                      <a:pt x="622" y="518"/>
                    </a:lnTo>
                    <a:lnTo>
                      <a:pt x="741" y="855"/>
                    </a:lnTo>
                    <a:lnTo>
                      <a:pt x="442" y="644"/>
                    </a:lnTo>
                    <a:lnTo>
                      <a:pt x="159" y="855"/>
                    </a:lnTo>
                    <a:lnTo>
                      <a:pt x="269" y="518"/>
                    </a:lnTo>
                    <a:lnTo>
                      <a:pt x="0" y="320"/>
                    </a:lnTo>
                    <a:lnTo>
                      <a:pt x="334" y="320"/>
                    </a:lnTo>
                    <a:lnTo>
                      <a:pt x="442" y="0"/>
                    </a:lnTo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50000">
                    <a:srgbClr val="FFFF00"/>
                  </a:gs>
                  <a:gs pos="100000">
                    <a:srgbClr val="FF0000"/>
                  </a:gs>
                </a:gsLst>
                <a:lin ang="1890000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76"/>
            <p:cNvGrpSpPr>
              <a:grpSpLocks/>
            </p:cNvGrpSpPr>
            <p:nvPr/>
          </p:nvGrpSpPr>
          <p:grpSpPr bwMode="auto">
            <a:xfrm>
              <a:off x="2544" y="1680"/>
              <a:ext cx="315" cy="302"/>
              <a:chOff x="2923" y="1156"/>
              <a:chExt cx="315" cy="302"/>
            </a:xfrm>
          </p:grpSpPr>
          <p:grpSp>
            <p:nvGrpSpPr>
              <p:cNvPr id="8" name="Group 177"/>
              <p:cNvGrpSpPr>
                <a:grpSpLocks/>
              </p:cNvGrpSpPr>
              <p:nvPr/>
            </p:nvGrpSpPr>
            <p:grpSpPr bwMode="auto">
              <a:xfrm>
                <a:off x="2923" y="1156"/>
                <a:ext cx="315" cy="151"/>
                <a:chOff x="2923" y="1156"/>
                <a:chExt cx="315" cy="151"/>
              </a:xfrm>
            </p:grpSpPr>
            <p:sp>
              <p:nvSpPr>
                <p:cNvPr id="79948" name="Freeform 178"/>
                <p:cNvSpPr>
                  <a:spLocks/>
                </p:cNvSpPr>
                <p:nvPr/>
              </p:nvSpPr>
              <p:spPr bwMode="auto">
                <a:xfrm>
                  <a:off x="2923" y="1156"/>
                  <a:ext cx="315" cy="151"/>
                </a:xfrm>
                <a:custGeom>
                  <a:avLst/>
                  <a:gdLst>
                    <a:gd name="T0" fmla="*/ 314 w 315"/>
                    <a:gd name="T1" fmla="*/ 150 h 151"/>
                    <a:gd name="T2" fmla="*/ 0 w 315"/>
                    <a:gd name="T3" fmla="*/ 150 h 151"/>
                    <a:gd name="T4" fmla="*/ 0 w 315"/>
                    <a:gd name="T5" fmla="*/ 0 h 151"/>
                    <a:gd name="T6" fmla="*/ 314 w 315"/>
                    <a:gd name="T7" fmla="*/ 0 h 151"/>
                    <a:gd name="T8" fmla="*/ 314 w 315"/>
                    <a:gd name="T9" fmla="*/ 150 h 151"/>
                    <a:gd name="T10" fmla="*/ 314 w 315"/>
                    <a:gd name="T11" fmla="*/ 150 h 1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5"/>
                    <a:gd name="T19" fmla="*/ 0 h 151"/>
                    <a:gd name="T20" fmla="*/ 315 w 315"/>
                    <a:gd name="T21" fmla="*/ 151 h 15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5" h="151">
                      <a:moveTo>
                        <a:pt x="314" y="150"/>
                      </a:moveTo>
                      <a:lnTo>
                        <a:pt x="0" y="150"/>
                      </a:lnTo>
                      <a:lnTo>
                        <a:pt x="0" y="0"/>
                      </a:lnTo>
                      <a:lnTo>
                        <a:pt x="314" y="0"/>
                      </a:lnTo>
                      <a:lnTo>
                        <a:pt x="314" y="150"/>
                      </a:lnTo>
                    </a:path>
                  </a:pathLst>
                </a:custGeom>
                <a:solidFill>
                  <a:srgbClr val="F1F1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49" name="Line 179"/>
                <p:cNvSpPr>
                  <a:spLocks noChangeShapeType="1"/>
                </p:cNvSpPr>
                <p:nvPr/>
              </p:nvSpPr>
              <p:spPr bwMode="auto">
                <a:xfrm>
                  <a:off x="2986" y="1156"/>
                  <a:ext cx="0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50" name="Freeform 180"/>
                <p:cNvSpPr>
                  <a:spLocks/>
                </p:cNvSpPr>
                <p:nvPr/>
              </p:nvSpPr>
              <p:spPr bwMode="auto">
                <a:xfrm>
                  <a:off x="3046" y="1156"/>
                  <a:ext cx="1" cy="151"/>
                </a:xfrm>
                <a:custGeom>
                  <a:avLst/>
                  <a:gdLst>
                    <a:gd name="T0" fmla="*/ 0 w 1"/>
                    <a:gd name="T1" fmla="*/ 0 h 151"/>
                    <a:gd name="T2" fmla="*/ 0 w 1"/>
                    <a:gd name="T3" fmla="*/ 28 h 151"/>
                    <a:gd name="T4" fmla="*/ 0 w 1"/>
                    <a:gd name="T5" fmla="*/ 50 h 151"/>
                    <a:gd name="T6" fmla="*/ 0 w 1"/>
                    <a:gd name="T7" fmla="*/ 85 h 151"/>
                    <a:gd name="T8" fmla="*/ 0 w 1"/>
                    <a:gd name="T9" fmla="*/ 150 h 1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151"/>
                    <a:gd name="T17" fmla="*/ 1 w 1"/>
                    <a:gd name="T18" fmla="*/ 151 h 1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151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0" y="50"/>
                      </a:lnTo>
                      <a:lnTo>
                        <a:pt x="0" y="85"/>
                      </a:lnTo>
                      <a:lnTo>
                        <a:pt x="0" y="15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1" name="Freeform 181"/>
                <p:cNvSpPr>
                  <a:spLocks/>
                </p:cNvSpPr>
                <p:nvPr/>
              </p:nvSpPr>
              <p:spPr bwMode="auto">
                <a:xfrm>
                  <a:off x="3105" y="1156"/>
                  <a:ext cx="1" cy="151"/>
                </a:xfrm>
                <a:custGeom>
                  <a:avLst/>
                  <a:gdLst>
                    <a:gd name="T0" fmla="*/ 0 w 1"/>
                    <a:gd name="T1" fmla="*/ 0 h 151"/>
                    <a:gd name="T2" fmla="*/ 0 w 1"/>
                    <a:gd name="T3" fmla="*/ 28 h 151"/>
                    <a:gd name="T4" fmla="*/ 0 w 1"/>
                    <a:gd name="T5" fmla="*/ 50 h 151"/>
                    <a:gd name="T6" fmla="*/ 0 w 1"/>
                    <a:gd name="T7" fmla="*/ 85 h 151"/>
                    <a:gd name="T8" fmla="*/ 0 w 1"/>
                    <a:gd name="T9" fmla="*/ 150 h 1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151"/>
                    <a:gd name="T17" fmla="*/ 1 w 1"/>
                    <a:gd name="T18" fmla="*/ 151 h 1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151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0" y="50"/>
                      </a:lnTo>
                      <a:lnTo>
                        <a:pt x="0" y="85"/>
                      </a:lnTo>
                      <a:lnTo>
                        <a:pt x="0" y="15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2" name="Line 182"/>
                <p:cNvSpPr>
                  <a:spLocks noChangeShapeType="1"/>
                </p:cNvSpPr>
                <p:nvPr/>
              </p:nvSpPr>
              <p:spPr bwMode="auto">
                <a:xfrm>
                  <a:off x="3165" y="1156"/>
                  <a:ext cx="0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53" name="Freeform 183"/>
                <p:cNvSpPr>
                  <a:spLocks/>
                </p:cNvSpPr>
                <p:nvPr/>
              </p:nvSpPr>
              <p:spPr bwMode="auto">
                <a:xfrm>
                  <a:off x="2923" y="1206"/>
                  <a:ext cx="315" cy="1"/>
                </a:xfrm>
                <a:custGeom>
                  <a:avLst/>
                  <a:gdLst>
                    <a:gd name="T0" fmla="*/ 0 w 315"/>
                    <a:gd name="T1" fmla="*/ 0 h 1"/>
                    <a:gd name="T2" fmla="*/ 8 w 315"/>
                    <a:gd name="T3" fmla="*/ 0 h 1"/>
                    <a:gd name="T4" fmla="*/ 17 w 315"/>
                    <a:gd name="T5" fmla="*/ 0 h 1"/>
                    <a:gd name="T6" fmla="*/ 25 w 315"/>
                    <a:gd name="T7" fmla="*/ 0 h 1"/>
                    <a:gd name="T8" fmla="*/ 33 w 315"/>
                    <a:gd name="T9" fmla="*/ 0 h 1"/>
                    <a:gd name="T10" fmla="*/ 40 w 315"/>
                    <a:gd name="T11" fmla="*/ 0 h 1"/>
                    <a:gd name="T12" fmla="*/ 45 w 315"/>
                    <a:gd name="T13" fmla="*/ 0 h 1"/>
                    <a:gd name="T14" fmla="*/ 51 w 315"/>
                    <a:gd name="T15" fmla="*/ 0 h 1"/>
                    <a:gd name="T16" fmla="*/ 58 w 315"/>
                    <a:gd name="T17" fmla="*/ 0 h 1"/>
                    <a:gd name="T18" fmla="*/ 63 w 315"/>
                    <a:gd name="T19" fmla="*/ 0 h 1"/>
                    <a:gd name="T20" fmla="*/ 68 w 315"/>
                    <a:gd name="T21" fmla="*/ 0 h 1"/>
                    <a:gd name="T22" fmla="*/ 74 w 315"/>
                    <a:gd name="T23" fmla="*/ 0 h 1"/>
                    <a:gd name="T24" fmla="*/ 80 w 315"/>
                    <a:gd name="T25" fmla="*/ 0 h 1"/>
                    <a:gd name="T26" fmla="*/ 85 w 315"/>
                    <a:gd name="T27" fmla="*/ 0 h 1"/>
                    <a:gd name="T28" fmla="*/ 91 w 315"/>
                    <a:gd name="T29" fmla="*/ 0 h 1"/>
                    <a:gd name="T30" fmla="*/ 98 w 315"/>
                    <a:gd name="T31" fmla="*/ 0 h 1"/>
                    <a:gd name="T32" fmla="*/ 102 w 315"/>
                    <a:gd name="T33" fmla="*/ 0 h 1"/>
                    <a:gd name="T34" fmla="*/ 111 w 315"/>
                    <a:gd name="T35" fmla="*/ 0 h 1"/>
                    <a:gd name="T36" fmla="*/ 118 w 315"/>
                    <a:gd name="T37" fmla="*/ 0 h 1"/>
                    <a:gd name="T38" fmla="*/ 126 w 315"/>
                    <a:gd name="T39" fmla="*/ 0 h 1"/>
                    <a:gd name="T40" fmla="*/ 134 w 315"/>
                    <a:gd name="T41" fmla="*/ 0 h 1"/>
                    <a:gd name="T42" fmla="*/ 143 w 315"/>
                    <a:gd name="T43" fmla="*/ 0 h 1"/>
                    <a:gd name="T44" fmla="*/ 154 w 315"/>
                    <a:gd name="T45" fmla="*/ 0 h 1"/>
                    <a:gd name="T46" fmla="*/ 164 w 315"/>
                    <a:gd name="T47" fmla="*/ 0 h 1"/>
                    <a:gd name="T48" fmla="*/ 176 w 315"/>
                    <a:gd name="T49" fmla="*/ 0 h 1"/>
                    <a:gd name="T50" fmla="*/ 189 w 315"/>
                    <a:gd name="T51" fmla="*/ 0 h 1"/>
                    <a:gd name="T52" fmla="*/ 203 w 315"/>
                    <a:gd name="T53" fmla="*/ 0 h 1"/>
                    <a:gd name="T54" fmla="*/ 218 w 315"/>
                    <a:gd name="T55" fmla="*/ 0 h 1"/>
                    <a:gd name="T56" fmla="*/ 234 w 315"/>
                    <a:gd name="T57" fmla="*/ 0 h 1"/>
                    <a:gd name="T58" fmla="*/ 252 w 315"/>
                    <a:gd name="T59" fmla="*/ 0 h 1"/>
                    <a:gd name="T60" fmla="*/ 272 w 315"/>
                    <a:gd name="T61" fmla="*/ 0 h 1"/>
                    <a:gd name="T62" fmla="*/ 292 w 315"/>
                    <a:gd name="T63" fmla="*/ 0 h 1"/>
                    <a:gd name="T64" fmla="*/ 314 w 315"/>
                    <a:gd name="T65" fmla="*/ 0 h 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15"/>
                    <a:gd name="T100" fmla="*/ 0 h 1"/>
                    <a:gd name="T101" fmla="*/ 315 w 315"/>
                    <a:gd name="T102" fmla="*/ 1 h 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15" h="1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17" y="0"/>
                      </a:lnTo>
                      <a:lnTo>
                        <a:pt x="25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58" y="0"/>
                      </a:lnTo>
                      <a:lnTo>
                        <a:pt x="63" y="0"/>
                      </a:lnTo>
                      <a:lnTo>
                        <a:pt x="68" y="0"/>
                      </a:lnTo>
                      <a:lnTo>
                        <a:pt x="74" y="0"/>
                      </a:lnTo>
                      <a:lnTo>
                        <a:pt x="80" y="0"/>
                      </a:lnTo>
                      <a:lnTo>
                        <a:pt x="85" y="0"/>
                      </a:lnTo>
                      <a:lnTo>
                        <a:pt x="91" y="0"/>
                      </a:lnTo>
                      <a:lnTo>
                        <a:pt x="98" y="0"/>
                      </a:lnTo>
                      <a:lnTo>
                        <a:pt x="102" y="0"/>
                      </a:lnTo>
                      <a:lnTo>
                        <a:pt x="111" y="0"/>
                      </a:lnTo>
                      <a:lnTo>
                        <a:pt x="118" y="0"/>
                      </a:lnTo>
                      <a:lnTo>
                        <a:pt x="126" y="0"/>
                      </a:lnTo>
                      <a:lnTo>
                        <a:pt x="134" y="0"/>
                      </a:lnTo>
                      <a:lnTo>
                        <a:pt x="143" y="0"/>
                      </a:lnTo>
                      <a:lnTo>
                        <a:pt x="154" y="0"/>
                      </a:lnTo>
                      <a:lnTo>
                        <a:pt x="164" y="0"/>
                      </a:lnTo>
                      <a:lnTo>
                        <a:pt x="176" y="0"/>
                      </a:lnTo>
                      <a:lnTo>
                        <a:pt x="189" y="0"/>
                      </a:lnTo>
                      <a:lnTo>
                        <a:pt x="203" y="0"/>
                      </a:lnTo>
                      <a:lnTo>
                        <a:pt x="218" y="0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2" y="0"/>
                      </a:lnTo>
                      <a:lnTo>
                        <a:pt x="31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4" name="Freeform 184"/>
                <p:cNvSpPr>
                  <a:spLocks/>
                </p:cNvSpPr>
                <p:nvPr/>
              </p:nvSpPr>
              <p:spPr bwMode="auto">
                <a:xfrm>
                  <a:off x="2923" y="1256"/>
                  <a:ext cx="315" cy="1"/>
                </a:xfrm>
                <a:custGeom>
                  <a:avLst/>
                  <a:gdLst>
                    <a:gd name="T0" fmla="*/ 0 w 315"/>
                    <a:gd name="T1" fmla="*/ 0 h 1"/>
                    <a:gd name="T2" fmla="*/ 8 w 315"/>
                    <a:gd name="T3" fmla="*/ 0 h 1"/>
                    <a:gd name="T4" fmla="*/ 17 w 315"/>
                    <a:gd name="T5" fmla="*/ 0 h 1"/>
                    <a:gd name="T6" fmla="*/ 25 w 315"/>
                    <a:gd name="T7" fmla="*/ 0 h 1"/>
                    <a:gd name="T8" fmla="*/ 33 w 315"/>
                    <a:gd name="T9" fmla="*/ 0 h 1"/>
                    <a:gd name="T10" fmla="*/ 40 w 315"/>
                    <a:gd name="T11" fmla="*/ 0 h 1"/>
                    <a:gd name="T12" fmla="*/ 45 w 315"/>
                    <a:gd name="T13" fmla="*/ 0 h 1"/>
                    <a:gd name="T14" fmla="*/ 51 w 315"/>
                    <a:gd name="T15" fmla="*/ 0 h 1"/>
                    <a:gd name="T16" fmla="*/ 58 w 315"/>
                    <a:gd name="T17" fmla="*/ 0 h 1"/>
                    <a:gd name="T18" fmla="*/ 63 w 315"/>
                    <a:gd name="T19" fmla="*/ 0 h 1"/>
                    <a:gd name="T20" fmla="*/ 68 w 315"/>
                    <a:gd name="T21" fmla="*/ 0 h 1"/>
                    <a:gd name="T22" fmla="*/ 74 w 315"/>
                    <a:gd name="T23" fmla="*/ 0 h 1"/>
                    <a:gd name="T24" fmla="*/ 80 w 315"/>
                    <a:gd name="T25" fmla="*/ 0 h 1"/>
                    <a:gd name="T26" fmla="*/ 85 w 315"/>
                    <a:gd name="T27" fmla="*/ 0 h 1"/>
                    <a:gd name="T28" fmla="*/ 91 w 315"/>
                    <a:gd name="T29" fmla="*/ 0 h 1"/>
                    <a:gd name="T30" fmla="*/ 98 w 315"/>
                    <a:gd name="T31" fmla="*/ 0 h 1"/>
                    <a:gd name="T32" fmla="*/ 102 w 315"/>
                    <a:gd name="T33" fmla="*/ 0 h 1"/>
                    <a:gd name="T34" fmla="*/ 111 w 315"/>
                    <a:gd name="T35" fmla="*/ 0 h 1"/>
                    <a:gd name="T36" fmla="*/ 118 w 315"/>
                    <a:gd name="T37" fmla="*/ 0 h 1"/>
                    <a:gd name="T38" fmla="*/ 126 w 315"/>
                    <a:gd name="T39" fmla="*/ 0 h 1"/>
                    <a:gd name="T40" fmla="*/ 134 w 315"/>
                    <a:gd name="T41" fmla="*/ 0 h 1"/>
                    <a:gd name="T42" fmla="*/ 143 w 315"/>
                    <a:gd name="T43" fmla="*/ 0 h 1"/>
                    <a:gd name="T44" fmla="*/ 154 w 315"/>
                    <a:gd name="T45" fmla="*/ 0 h 1"/>
                    <a:gd name="T46" fmla="*/ 164 w 315"/>
                    <a:gd name="T47" fmla="*/ 0 h 1"/>
                    <a:gd name="T48" fmla="*/ 176 w 315"/>
                    <a:gd name="T49" fmla="*/ 0 h 1"/>
                    <a:gd name="T50" fmla="*/ 189 w 315"/>
                    <a:gd name="T51" fmla="*/ 0 h 1"/>
                    <a:gd name="T52" fmla="*/ 203 w 315"/>
                    <a:gd name="T53" fmla="*/ 0 h 1"/>
                    <a:gd name="T54" fmla="*/ 218 w 315"/>
                    <a:gd name="T55" fmla="*/ 0 h 1"/>
                    <a:gd name="T56" fmla="*/ 234 w 315"/>
                    <a:gd name="T57" fmla="*/ 0 h 1"/>
                    <a:gd name="T58" fmla="*/ 252 w 315"/>
                    <a:gd name="T59" fmla="*/ 0 h 1"/>
                    <a:gd name="T60" fmla="*/ 272 w 315"/>
                    <a:gd name="T61" fmla="*/ 0 h 1"/>
                    <a:gd name="T62" fmla="*/ 292 w 315"/>
                    <a:gd name="T63" fmla="*/ 0 h 1"/>
                    <a:gd name="T64" fmla="*/ 314 w 315"/>
                    <a:gd name="T65" fmla="*/ 0 h 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15"/>
                    <a:gd name="T100" fmla="*/ 0 h 1"/>
                    <a:gd name="T101" fmla="*/ 315 w 315"/>
                    <a:gd name="T102" fmla="*/ 1 h 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15" h="1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17" y="0"/>
                      </a:lnTo>
                      <a:lnTo>
                        <a:pt x="25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58" y="0"/>
                      </a:lnTo>
                      <a:lnTo>
                        <a:pt x="63" y="0"/>
                      </a:lnTo>
                      <a:lnTo>
                        <a:pt x="68" y="0"/>
                      </a:lnTo>
                      <a:lnTo>
                        <a:pt x="74" y="0"/>
                      </a:lnTo>
                      <a:lnTo>
                        <a:pt x="80" y="0"/>
                      </a:lnTo>
                      <a:lnTo>
                        <a:pt x="85" y="0"/>
                      </a:lnTo>
                      <a:lnTo>
                        <a:pt x="91" y="0"/>
                      </a:lnTo>
                      <a:lnTo>
                        <a:pt x="98" y="0"/>
                      </a:lnTo>
                      <a:lnTo>
                        <a:pt x="102" y="0"/>
                      </a:lnTo>
                      <a:lnTo>
                        <a:pt x="111" y="0"/>
                      </a:lnTo>
                      <a:lnTo>
                        <a:pt x="118" y="0"/>
                      </a:lnTo>
                      <a:lnTo>
                        <a:pt x="126" y="0"/>
                      </a:lnTo>
                      <a:lnTo>
                        <a:pt x="134" y="0"/>
                      </a:lnTo>
                      <a:lnTo>
                        <a:pt x="143" y="0"/>
                      </a:lnTo>
                      <a:lnTo>
                        <a:pt x="154" y="0"/>
                      </a:lnTo>
                      <a:lnTo>
                        <a:pt x="164" y="0"/>
                      </a:lnTo>
                      <a:lnTo>
                        <a:pt x="176" y="0"/>
                      </a:lnTo>
                      <a:lnTo>
                        <a:pt x="189" y="0"/>
                      </a:lnTo>
                      <a:lnTo>
                        <a:pt x="203" y="0"/>
                      </a:lnTo>
                      <a:lnTo>
                        <a:pt x="218" y="0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2" y="0"/>
                      </a:lnTo>
                      <a:lnTo>
                        <a:pt x="31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85"/>
              <p:cNvGrpSpPr>
                <a:grpSpLocks/>
              </p:cNvGrpSpPr>
              <p:nvPr/>
            </p:nvGrpSpPr>
            <p:grpSpPr bwMode="auto">
              <a:xfrm>
                <a:off x="2923" y="1309"/>
                <a:ext cx="315" cy="149"/>
                <a:chOff x="2923" y="1309"/>
                <a:chExt cx="315" cy="149"/>
              </a:xfrm>
            </p:grpSpPr>
            <p:sp>
              <p:nvSpPr>
                <p:cNvPr id="79941" name="Freeform 186"/>
                <p:cNvSpPr>
                  <a:spLocks/>
                </p:cNvSpPr>
                <p:nvPr/>
              </p:nvSpPr>
              <p:spPr bwMode="auto">
                <a:xfrm>
                  <a:off x="2923" y="1309"/>
                  <a:ext cx="315" cy="149"/>
                </a:xfrm>
                <a:custGeom>
                  <a:avLst/>
                  <a:gdLst>
                    <a:gd name="T0" fmla="*/ 314 w 315"/>
                    <a:gd name="T1" fmla="*/ 148 h 149"/>
                    <a:gd name="T2" fmla="*/ 0 w 315"/>
                    <a:gd name="T3" fmla="*/ 148 h 149"/>
                    <a:gd name="T4" fmla="*/ 0 w 315"/>
                    <a:gd name="T5" fmla="*/ 0 h 149"/>
                    <a:gd name="T6" fmla="*/ 314 w 315"/>
                    <a:gd name="T7" fmla="*/ 0 h 149"/>
                    <a:gd name="T8" fmla="*/ 314 w 315"/>
                    <a:gd name="T9" fmla="*/ 148 h 149"/>
                    <a:gd name="T10" fmla="*/ 314 w 315"/>
                    <a:gd name="T11" fmla="*/ 148 h 1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5"/>
                    <a:gd name="T19" fmla="*/ 0 h 149"/>
                    <a:gd name="T20" fmla="*/ 315 w 315"/>
                    <a:gd name="T21" fmla="*/ 149 h 1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5" h="149">
                      <a:moveTo>
                        <a:pt x="314" y="148"/>
                      </a:moveTo>
                      <a:lnTo>
                        <a:pt x="0" y="148"/>
                      </a:lnTo>
                      <a:lnTo>
                        <a:pt x="0" y="0"/>
                      </a:lnTo>
                      <a:lnTo>
                        <a:pt x="314" y="0"/>
                      </a:lnTo>
                      <a:lnTo>
                        <a:pt x="314" y="148"/>
                      </a:lnTo>
                    </a:path>
                  </a:pathLst>
                </a:custGeom>
                <a:solidFill>
                  <a:srgbClr val="F1F1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42" name="Line 187"/>
                <p:cNvSpPr>
                  <a:spLocks noChangeShapeType="1"/>
                </p:cNvSpPr>
                <p:nvPr/>
              </p:nvSpPr>
              <p:spPr bwMode="auto">
                <a:xfrm>
                  <a:off x="2986" y="1309"/>
                  <a:ext cx="0" cy="1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43" name="Freeform 188"/>
                <p:cNvSpPr>
                  <a:spLocks/>
                </p:cNvSpPr>
                <p:nvPr/>
              </p:nvSpPr>
              <p:spPr bwMode="auto">
                <a:xfrm>
                  <a:off x="3046" y="1309"/>
                  <a:ext cx="1" cy="149"/>
                </a:xfrm>
                <a:custGeom>
                  <a:avLst/>
                  <a:gdLst>
                    <a:gd name="T0" fmla="*/ 0 w 1"/>
                    <a:gd name="T1" fmla="*/ 0 h 149"/>
                    <a:gd name="T2" fmla="*/ 0 w 1"/>
                    <a:gd name="T3" fmla="*/ 28 h 149"/>
                    <a:gd name="T4" fmla="*/ 0 w 1"/>
                    <a:gd name="T5" fmla="*/ 49 h 149"/>
                    <a:gd name="T6" fmla="*/ 0 w 1"/>
                    <a:gd name="T7" fmla="*/ 84 h 149"/>
                    <a:gd name="T8" fmla="*/ 0 w 1"/>
                    <a:gd name="T9" fmla="*/ 148 h 1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149"/>
                    <a:gd name="T17" fmla="*/ 1 w 1"/>
                    <a:gd name="T18" fmla="*/ 149 h 1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149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0" y="49"/>
                      </a:lnTo>
                      <a:lnTo>
                        <a:pt x="0" y="84"/>
                      </a:lnTo>
                      <a:lnTo>
                        <a:pt x="0" y="14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44" name="Freeform 189"/>
                <p:cNvSpPr>
                  <a:spLocks/>
                </p:cNvSpPr>
                <p:nvPr/>
              </p:nvSpPr>
              <p:spPr bwMode="auto">
                <a:xfrm>
                  <a:off x="3105" y="1309"/>
                  <a:ext cx="1" cy="149"/>
                </a:xfrm>
                <a:custGeom>
                  <a:avLst/>
                  <a:gdLst>
                    <a:gd name="T0" fmla="*/ 0 w 1"/>
                    <a:gd name="T1" fmla="*/ 0 h 149"/>
                    <a:gd name="T2" fmla="*/ 0 w 1"/>
                    <a:gd name="T3" fmla="*/ 28 h 149"/>
                    <a:gd name="T4" fmla="*/ 0 w 1"/>
                    <a:gd name="T5" fmla="*/ 49 h 149"/>
                    <a:gd name="T6" fmla="*/ 0 w 1"/>
                    <a:gd name="T7" fmla="*/ 84 h 149"/>
                    <a:gd name="T8" fmla="*/ 0 w 1"/>
                    <a:gd name="T9" fmla="*/ 148 h 1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149"/>
                    <a:gd name="T17" fmla="*/ 1 w 1"/>
                    <a:gd name="T18" fmla="*/ 149 h 1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149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0" y="49"/>
                      </a:lnTo>
                      <a:lnTo>
                        <a:pt x="0" y="84"/>
                      </a:lnTo>
                      <a:lnTo>
                        <a:pt x="0" y="14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45" name="Line 190"/>
                <p:cNvSpPr>
                  <a:spLocks noChangeShapeType="1"/>
                </p:cNvSpPr>
                <p:nvPr/>
              </p:nvSpPr>
              <p:spPr bwMode="auto">
                <a:xfrm>
                  <a:off x="3165" y="1309"/>
                  <a:ext cx="0" cy="1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46" name="Freeform 191"/>
                <p:cNvSpPr>
                  <a:spLocks/>
                </p:cNvSpPr>
                <p:nvPr/>
              </p:nvSpPr>
              <p:spPr bwMode="auto">
                <a:xfrm>
                  <a:off x="2923" y="1358"/>
                  <a:ext cx="315" cy="1"/>
                </a:xfrm>
                <a:custGeom>
                  <a:avLst/>
                  <a:gdLst>
                    <a:gd name="T0" fmla="*/ 0 w 315"/>
                    <a:gd name="T1" fmla="*/ 0 h 1"/>
                    <a:gd name="T2" fmla="*/ 8 w 315"/>
                    <a:gd name="T3" fmla="*/ 0 h 1"/>
                    <a:gd name="T4" fmla="*/ 17 w 315"/>
                    <a:gd name="T5" fmla="*/ 0 h 1"/>
                    <a:gd name="T6" fmla="*/ 25 w 315"/>
                    <a:gd name="T7" fmla="*/ 0 h 1"/>
                    <a:gd name="T8" fmla="*/ 33 w 315"/>
                    <a:gd name="T9" fmla="*/ 0 h 1"/>
                    <a:gd name="T10" fmla="*/ 40 w 315"/>
                    <a:gd name="T11" fmla="*/ 0 h 1"/>
                    <a:gd name="T12" fmla="*/ 45 w 315"/>
                    <a:gd name="T13" fmla="*/ 0 h 1"/>
                    <a:gd name="T14" fmla="*/ 51 w 315"/>
                    <a:gd name="T15" fmla="*/ 0 h 1"/>
                    <a:gd name="T16" fmla="*/ 58 w 315"/>
                    <a:gd name="T17" fmla="*/ 0 h 1"/>
                    <a:gd name="T18" fmla="*/ 63 w 315"/>
                    <a:gd name="T19" fmla="*/ 0 h 1"/>
                    <a:gd name="T20" fmla="*/ 68 w 315"/>
                    <a:gd name="T21" fmla="*/ 0 h 1"/>
                    <a:gd name="T22" fmla="*/ 74 w 315"/>
                    <a:gd name="T23" fmla="*/ 0 h 1"/>
                    <a:gd name="T24" fmla="*/ 80 w 315"/>
                    <a:gd name="T25" fmla="*/ 0 h 1"/>
                    <a:gd name="T26" fmla="*/ 85 w 315"/>
                    <a:gd name="T27" fmla="*/ 0 h 1"/>
                    <a:gd name="T28" fmla="*/ 91 w 315"/>
                    <a:gd name="T29" fmla="*/ 0 h 1"/>
                    <a:gd name="T30" fmla="*/ 98 w 315"/>
                    <a:gd name="T31" fmla="*/ 0 h 1"/>
                    <a:gd name="T32" fmla="*/ 102 w 315"/>
                    <a:gd name="T33" fmla="*/ 0 h 1"/>
                    <a:gd name="T34" fmla="*/ 111 w 315"/>
                    <a:gd name="T35" fmla="*/ 0 h 1"/>
                    <a:gd name="T36" fmla="*/ 118 w 315"/>
                    <a:gd name="T37" fmla="*/ 0 h 1"/>
                    <a:gd name="T38" fmla="*/ 126 w 315"/>
                    <a:gd name="T39" fmla="*/ 0 h 1"/>
                    <a:gd name="T40" fmla="*/ 134 w 315"/>
                    <a:gd name="T41" fmla="*/ 0 h 1"/>
                    <a:gd name="T42" fmla="*/ 143 w 315"/>
                    <a:gd name="T43" fmla="*/ 0 h 1"/>
                    <a:gd name="T44" fmla="*/ 154 w 315"/>
                    <a:gd name="T45" fmla="*/ 0 h 1"/>
                    <a:gd name="T46" fmla="*/ 164 w 315"/>
                    <a:gd name="T47" fmla="*/ 0 h 1"/>
                    <a:gd name="T48" fmla="*/ 176 w 315"/>
                    <a:gd name="T49" fmla="*/ 0 h 1"/>
                    <a:gd name="T50" fmla="*/ 189 w 315"/>
                    <a:gd name="T51" fmla="*/ 0 h 1"/>
                    <a:gd name="T52" fmla="*/ 203 w 315"/>
                    <a:gd name="T53" fmla="*/ 0 h 1"/>
                    <a:gd name="T54" fmla="*/ 218 w 315"/>
                    <a:gd name="T55" fmla="*/ 0 h 1"/>
                    <a:gd name="T56" fmla="*/ 234 w 315"/>
                    <a:gd name="T57" fmla="*/ 0 h 1"/>
                    <a:gd name="T58" fmla="*/ 252 w 315"/>
                    <a:gd name="T59" fmla="*/ 0 h 1"/>
                    <a:gd name="T60" fmla="*/ 272 w 315"/>
                    <a:gd name="T61" fmla="*/ 0 h 1"/>
                    <a:gd name="T62" fmla="*/ 292 w 315"/>
                    <a:gd name="T63" fmla="*/ 0 h 1"/>
                    <a:gd name="T64" fmla="*/ 314 w 315"/>
                    <a:gd name="T65" fmla="*/ 0 h 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15"/>
                    <a:gd name="T100" fmla="*/ 0 h 1"/>
                    <a:gd name="T101" fmla="*/ 315 w 315"/>
                    <a:gd name="T102" fmla="*/ 1 h 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15" h="1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17" y="0"/>
                      </a:lnTo>
                      <a:lnTo>
                        <a:pt x="25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58" y="0"/>
                      </a:lnTo>
                      <a:lnTo>
                        <a:pt x="63" y="0"/>
                      </a:lnTo>
                      <a:lnTo>
                        <a:pt x="68" y="0"/>
                      </a:lnTo>
                      <a:lnTo>
                        <a:pt x="74" y="0"/>
                      </a:lnTo>
                      <a:lnTo>
                        <a:pt x="80" y="0"/>
                      </a:lnTo>
                      <a:lnTo>
                        <a:pt x="85" y="0"/>
                      </a:lnTo>
                      <a:lnTo>
                        <a:pt x="91" y="0"/>
                      </a:lnTo>
                      <a:lnTo>
                        <a:pt x="98" y="0"/>
                      </a:lnTo>
                      <a:lnTo>
                        <a:pt x="102" y="0"/>
                      </a:lnTo>
                      <a:lnTo>
                        <a:pt x="111" y="0"/>
                      </a:lnTo>
                      <a:lnTo>
                        <a:pt x="118" y="0"/>
                      </a:lnTo>
                      <a:lnTo>
                        <a:pt x="126" y="0"/>
                      </a:lnTo>
                      <a:lnTo>
                        <a:pt x="134" y="0"/>
                      </a:lnTo>
                      <a:lnTo>
                        <a:pt x="143" y="0"/>
                      </a:lnTo>
                      <a:lnTo>
                        <a:pt x="154" y="0"/>
                      </a:lnTo>
                      <a:lnTo>
                        <a:pt x="164" y="0"/>
                      </a:lnTo>
                      <a:lnTo>
                        <a:pt x="176" y="0"/>
                      </a:lnTo>
                      <a:lnTo>
                        <a:pt x="189" y="0"/>
                      </a:lnTo>
                      <a:lnTo>
                        <a:pt x="203" y="0"/>
                      </a:lnTo>
                      <a:lnTo>
                        <a:pt x="218" y="0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2" y="0"/>
                      </a:lnTo>
                      <a:lnTo>
                        <a:pt x="31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47" name="Freeform 192"/>
                <p:cNvSpPr>
                  <a:spLocks/>
                </p:cNvSpPr>
                <p:nvPr/>
              </p:nvSpPr>
              <p:spPr bwMode="auto">
                <a:xfrm>
                  <a:off x="2923" y="1408"/>
                  <a:ext cx="315" cy="1"/>
                </a:xfrm>
                <a:custGeom>
                  <a:avLst/>
                  <a:gdLst>
                    <a:gd name="T0" fmla="*/ 0 w 315"/>
                    <a:gd name="T1" fmla="*/ 0 h 1"/>
                    <a:gd name="T2" fmla="*/ 8 w 315"/>
                    <a:gd name="T3" fmla="*/ 0 h 1"/>
                    <a:gd name="T4" fmla="*/ 17 w 315"/>
                    <a:gd name="T5" fmla="*/ 0 h 1"/>
                    <a:gd name="T6" fmla="*/ 25 w 315"/>
                    <a:gd name="T7" fmla="*/ 0 h 1"/>
                    <a:gd name="T8" fmla="*/ 33 w 315"/>
                    <a:gd name="T9" fmla="*/ 0 h 1"/>
                    <a:gd name="T10" fmla="*/ 40 w 315"/>
                    <a:gd name="T11" fmla="*/ 0 h 1"/>
                    <a:gd name="T12" fmla="*/ 45 w 315"/>
                    <a:gd name="T13" fmla="*/ 0 h 1"/>
                    <a:gd name="T14" fmla="*/ 51 w 315"/>
                    <a:gd name="T15" fmla="*/ 0 h 1"/>
                    <a:gd name="T16" fmla="*/ 58 w 315"/>
                    <a:gd name="T17" fmla="*/ 0 h 1"/>
                    <a:gd name="T18" fmla="*/ 63 w 315"/>
                    <a:gd name="T19" fmla="*/ 0 h 1"/>
                    <a:gd name="T20" fmla="*/ 68 w 315"/>
                    <a:gd name="T21" fmla="*/ 0 h 1"/>
                    <a:gd name="T22" fmla="*/ 74 w 315"/>
                    <a:gd name="T23" fmla="*/ 0 h 1"/>
                    <a:gd name="T24" fmla="*/ 80 w 315"/>
                    <a:gd name="T25" fmla="*/ 0 h 1"/>
                    <a:gd name="T26" fmla="*/ 85 w 315"/>
                    <a:gd name="T27" fmla="*/ 0 h 1"/>
                    <a:gd name="T28" fmla="*/ 91 w 315"/>
                    <a:gd name="T29" fmla="*/ 0 h 1"/>
                    <a:gd name="T30" fmla="*/ 98 w 315"/>
                    <a:gd name="T31" fmla="*/ 0 h 1"/>
                    <a:gd name="T32" fmla="*/ 102 w 315"/>
                    <a:gd name="T33" fmla="*/ 0 h 1"/>
                    <a:gd name="T34" fmla="*/ 111 w 315"/>
                    <a:gd name="T35" fmla="*/ 0 h 1"/>
                    <a:gd name="T36" fmla="*/ 118 w 315"/>
                    <a:gd name="T37" fmla="*/ 0 h 1"/>
                    <a:gd name="T38" fmla="*/ 126 w 315"/>
                    <a:gd name="T39" fmla="*/ 0 h 1"/>
                    <a:gd name="T40" fmla="*/ 134 w 315"/>
                    <a:gd name="T41" fmla="*/ 0 h 1"/>
                    <a:gd name="T42" fmla="*/ 143 w 315"/>
                    <a:gd name="T43" fmla="*/ 0 h 1"/>
                    <a:gd name="T44" fmla="*/ 154 w 315"/>
                    <a:gd name="T45" fmla="*/ 0 h 1"/>
                    <a:gd name="T46" fmla="*/ 164 w 315"/>
                    <a:gd name="T47" fmla="*/ 0 h 1"/>
                    <a:gd name="T48" fmla="*/ 176 w 315"/>
                    <a:gd name="T49" fmla="*/ 0 h 1"/>
                    <a:gd name="T50" fmla="*/ 189 w 315"/>
                    <a:gd name="T51" fmla="*/ 0 h 1"/>
                    <a:gd name="T52" fmla="*/ 203 w 315"/>
                    <a:gd name="T53" fmla="*/ 0 h 1"/>
                    <a:gd name="T54" fmla="*/ 218 w 315"/>
                    <a:gd name="T55" fmla="*/ 0 h 1"/>
                    <a:gd name="T56" fmla="*/ 234 w 315"/>
                    <a:gd name="T57" fmla="*/ 0 h 1"/>
                    <a:gd name="T58" fmla="*/ 252 w 315"/>
                    <a:gd name="T59" fmla="*/ 0 h 1"/>
                    <a:gd name="T60" fmla="*/ 272 w 315"/>
                    <a:gd name="T61" fmla="*/ 0 h 1"/>
                    <a:gd name="T62" fmla="*/ 292 w 315"/>
                    <a:gd name="T63" fmla="*/ 0 h 1"/>
                    <a:gd name="T64" fmla="*/ 314 w 315"/>
                    <a:gd name="T65" fmla="*/ 0 h 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15"/>
                    <a:gd name="T100" fmla="*/ 0 h 1"/>
                    <a:gd name="T101" fmla="*/ 315 w 315"/>
                    <a:gd name="T102" fmla="*/ 1 h 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15" h="1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17" y="0"/>
                      </a:lnTo>
                      <a:lnTo>
                        <a:pt x="25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58" y="0"/>
                      </a:lnTo>
                      <a:lnTo>
                        <a:pt x="63" y="0"/>
                      </a:lnTo>
                      <a:lnTo>
                        <a:pt x="68" y="0"/>
                      </a:lnTo>
                      <a:lnTo>
                        <a:pt x="74" y="0"/>
                      </a:lnTo>
                      <a:lnTo>
                        <a:pt x="80" y="0"/>
                      </a:lnTo>
                      <a:lnTo>
                        <a:pt x="85" y="0"/>
                      </a:lnTo>
                      <a:lnTo>
                        <a:pt x="91" y="0"/>
                      </a:lnTo>
                      <a:lnTo>
                        <a:pt x="98" y="0"/>
                      </a:lnTo>
                      <a:lnTo>
                        <a:pt x="102" y="0"/>
                      </a:lnTo>
                      <a:lnTo>
                        <a:pt x="111" y="0"/>
                      </a:lnTo>
                      <a:lnTo>
                        <a:pt x="118" y="0"/>
                      </a:lnTo>
                      <a:lnTo>
                        <a:pt x="126" y="0"/>
                      </a:lnTo>
                      <a:lnTo>
                        <a:pt x="134" y="0"/>
                      </a:lnTo>
                      <a:lnTo>
                        <a:pt x="143" y="0"/>
                      </a:lnTo>
                      <a:lnTo>
                        <a:pt x="154" y="0"/>
                      </a:lnTo>
                      <a:lnTo>
                        <a:pt x="164" y="0"/>
                      </a:lnTo>
                      <a:lnTo>
                        <a:pt x="176" y="0"/>
                      </a:lnTo>
                      <a:lnTo>
                        <a:pt x="189" y="0"/>
                      </a:lnTo>
                      <a:lnTo>
                        <a:pt x="203" y="0"/>
                      </a:lnTo>
                      <a:lnTo>
                        <a:pt x="218" y="0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2" y="0"/>
                      </a:lnTo>
                      <a:lnTo>
                        <a:pt x="31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193"/>
            <p:cNvGrpSpPr>
              <a:grpSpLocks/>
            </p:cNvGrpSpPr>
            <p:nvPr/>
          </p:nvGrpSpPr>
          <p:grpSpPr bwMode="auto">
            <a:xfrm>
              <a:off x="2584" y="1297"/>
              <a:ext cx="211" cy="151"/>
              <a:chOff x="2988" y="766"/>
              <a:chExt cx="211" cy="151"/>
            </a:xfrm>
          </p:grpSpPr>
          <p:sp>
            <p:nvSpPr>
              <p:cNvPr id="79934" name="Freeform 194"/>
              <p:cNvSpPr>
                <a:spLocks/>
              </p:cNvSpPr>
              <p:nvPr/>
            </p:nvSpPr>
            <p:spPr bwMode="auto">
              <a:xfrm>
                <a:off x="2988" y="766"/>
                <a:ext cx="200" cy="151"/>
              </a:xfrm>
              <a:custGeom>
                <a:avLst/>
                <a:gdLst>
                  <a:gd name="T0" fmla="*/ 199 w 200"/>
                  <a:gd name="T1" fmla="*/ 150 h 151"/>
                  <a:gd name="T2" fmla="*/ 0 w 200"/>
                  <a:gd name="T3" fmla="*/ 150 h 151"/>
                  <a:gd name="T4" fmla="*/ 0 w 200"/>
                  <a:gd name="T5" fmla="*/ 0 h 151"/>
                  <a:gd name="T6" fmla="*/ 199 w 200"/>
                  <a:gd name="T7" fmla="*/ 0 h 151"/>
                  <a:gd name="T8" fmla="*/ 199 w 200"/>
                  <a:gd name="T9" fmla="*/ 150 h 151"/>
                  <a:gd name="T10" fmla="*/ 199 w 200"/>
                  <a:gd name="T11" fmla="*/ 150 h 1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0"/>
                  <a:gd name="T19" fmla="*/ 0 h 151"/>
                  <a:gd name="T20" fmla="*/ 200 w 200"/>
                  <a:gd name="T21" fmla="*/ 151 h 1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0" h="151">
                    <a:moveTo>
                      <a:pt x="19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99" y="0"/>
                    </a:lnTo>
                    <a:lnTo>
                      <a:pt x="199" y="150"/>
                    </a:lnTo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5" name="Freeform 195"/>
              <p:cNvSpPr>
                <a:spLocks/>
              </p:cNvSpPr>
              <p:nvPr/>
            </p:nvSpPr>
            <p:spPr bwMode="auto">
              <a:xfrm>
                <a:off x="3052" y="766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27 h 151"/>
                  <a:gd name="T4" fmla="*/ 0 w 1"/>
                  <a:gd name="T5" fmla="*/ 50 h 151"/>
                  <a:gd name="T6" fmla="*/ 0 w 1"/>
                  <a:gd name="T7" fmla="*/ 85 h 151"/>
                  <a:gd name="T8" fmla="*/ 0 w 1"/>
                  <a:gd name="T9" fmla="*/ 15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51"/>
                  <a:gd name="T17" fmla="*/ 1 w 1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51">
                    <a:moveTo>
                      <a:pt x="0" y="0"/>
                    </a:moveTo>
                    <a:lnTo>
                      <a:pt x="0" y="27"/>
                    </a:lnTo>
                    <a:lnTo>
                      <a:pt x="0" y="50"/>
                    </a:lnTo>
                    <a:lnTo>
                      <a:pt x="0" y="85"/>
                    </a:lnTo>
                    <a:lnTo>
                      <a:pt x="0" y="1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6" name="Line 196"/>
              <p:cNvSpPr>
                <a:spLocks noChangeShapeType="1"/>
              </p:cNvSpPr>
              <p:nvPr/>
            </p:nvSpPr>
            <p:spPr bwMode="auto">
              <a:xfrm>
                <a:off x="3112" y="766"/>
                <a:ext cx="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7" name="Freeform 197"/>
              <p:cNvSpPr>
                <a:spLocks/>
              </p:cNvSpPr>
              <p:nvPr/>
            </p:nvSpPr>
            <p:spPr bwMode="auto">
              <a:xfrm>
                <a:off x="2999" y="865"/>
                <a:ext cx="200" cy="1"/>
              </a:xfrm>
              <a:custGeom>
                <a:avLst/>
                <a:gdLst>
                  <a:gd name="T0" fmla="*/ 0 w 200"/>
                  <a:gd name="T1" fmla="*/ 0 h 1"/>
                  <a:gd name="T2" fmla="*/ 5 w 200"/>
                  <a:gd name="T3" fmla="*/ 0 h 1"/>
                  <a:gd name="T4" fmla="*/ 11 w 200"/>
                  <a:gd name="T5" fmla="*/ 0 h 1"/>
                  <a:gd name="T6" fmla="*/ 15 w 200"/>
                  <a:gd name="T7" fmla="*/ 0 h 1"/>
                  <a:gd name="T8" fmla="*/ 21 w 200"/>
                  <a:gd name="T9" fmla="*/ 0 h 1"/>
                  <a:gd name="T10" fmla="*/ 25 w 200"/>
                  <a:gd name="T11" fmla="*/ 0 h 1"/>
                  <a:gd name="T12" fmla="*/ 28 w 200"/>
                  <a:gd name="T13" fmla="*/ 0 h 1"/>
                  <a:gd name="T14" fmla="*/ 32 w 200"/>
                  <a:gd name="T15" fmla="*/ 0 h 1"/>
                  <a:gd name="T16" fmla="*/ 36 w 200"/>
                  <a:gd name="T17" fmla="*/ 0 h 1"/>
                  <a:gd name="T18" fmla="*/ 40 w 200"/>
                  <a:gd name="T19" fmla="*/ 0 h 1"/>
                  <a:gd name="T20" fmla="*/ 43 w 200"/>
                  <a:gd name="T21" fmla="*/ 0 h 1"/>
                  <a:gd name="T22" fmla="*/ 46 w 200"/>
                  <a:gd name="T23" fmla="*/ 0 h 1"/>
                  <a:gd name="T24" fmla="*/ 50 w 200"/>
                  <a:gd name="T25" fmla="*/ 0 h 1"/>
                  <a:gd name="T26" fmla="*/ 53 w 200"/>
                  <a:gd name="T27" fmla="*/ 0 h 1"/>
                  <a:gd name="T28" fmla="*/ 57 w 200"/>
                  <a:gd name="T29" fmla="*/ 0 h 1"/>
                  <a:gd name="T30" fmla="*/ 62 w 200"/>
                  <a:gd name="T31" fmla="*/ 0 h 1"/>
                  <a:gd name="T32" fmla="*/ 64 w 200"/>
                  <a:gd name="T33" fmla="*/ 0 h 1"/>
                  <a:gd name="T34" fmla="*/ 70 w 200"/>
                  <a:gd name="T35" fmla="*/ 0 h 1"/>
                  <a:gd name="T36" fmla="*/ 74 w 200"/>
                  <a:gd name="T37" fmla="*/ 0 h 1"/>
                  <a:gd name="T38" fmla="*/ 79 w 200"/>
                  <a:gd name="T39" fmla="*/ 0 h 1"/>
                  <a:gd name="T40" fmla="*/ 84 w 200"/>
                  <a:gd name="T41" fmla="*/ 0 h 1"/>
                  <a:gd name="T42" fmla="*/ 90 w 200"/>
                  <a:gd name="T43" fmla="*/ 0 h 1"/>
                  <a:gd name="T44" fmla="*/ 97 w 200"/>
                  <a:gd name="T45" fmla="*/ 0 h 1"/>
                  <a:gd name="T46" fmla="*/ 103 w 200"/>
                  <a:gd name="T47" fmla="*/ 0 h 1"/>
                  <a:gd name="T48" fmla="*/ 111 w 200"/>
                  <a:gd name="T49" fmla="*/ 0 h 1"/>
                  <a:gd name="T50" fmla="*/ 120 w 200"/>
                  <a:gd name="T51" fmla="*/ 0 h 1"/>
                  <a:gd name="T52" fmla="*/ 128 w 200"/>
                  <a:gd name="T53" fmla="*/ 0 h 1"/>
                  <a:gd name="T54" fmla="*/ 138 w 200"/>
                  <a:gd name="T55" fmla="*/ 0 h 1"/>
                  <a:gd name="T56" fmla="*/ 148 w 200"/>
                  <a:gd name="T57" fmla="*/ 0 h 1"/>
                  <a:gd name="T58" fmla="*/ 160 w 200"/>
                  <a:gd name="T59" fmla="*/ 0 h 1"/>
                  <a:gd name="T60" fmla="*/ 172 w 200"/>
                  <a:gd name="T61" fmla="*/ 0 h 1"/>
                  <a:gd name="T62" fmla="*/ 184 w 200"/>
                  <a:gd name="T63" fmla="*/ 0 h 1"/>
                  <a:gd name="T64" fmla="*/ 199 w 200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0"/>
                  <a:gd name="T100" fmla="*/ 0 h 1"/>
                  <a:gd name="T101" fmla="*/ 200 w 200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0" h="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70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1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8" y="0"/>
                    </a:lnTo>
                    <a:lnTo>
                      <a:pt x="148" y="0"/>
                    </a:lnTo>
                    <a:lnTo>
                      <a:pt x="160" y="0"/>
                    </a:lnTo>
                    <a:lnTo>
                      <a:pt x="172" y="0"/>
                    </a:lnTo>
                    <a:lnTo>
                      <a:pt x="184" y="0"/>
                    </a:lnTo>
                    <a:lnTo>
                      <a:pt x="19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8" name="Freeform 198"/>
              <p:cNvSpPr>
                <a:spLocks/>
              </p:cNvSpPr>
              <p:nvPr/>
            </p:nvSpPr>
            <p:spPr bwMode="auto">
              <a:xfrm>
                <a:off x="2989" y="813"/>
                <a:ext cx="200" cy="1"/>
              </a:xfrm>
              <a:custGeom>
                <a:avLst/>
                <a:gdLst>
                  <a:gd name="T0" fmla="*/ 0 w 200"/>
                  <a:gd name="T1" fmla="*/ 0 h 1"/>
                  <a:gd name="T2" fmla="*/ 5 w 200"/>
                  <a:gd name="T3" fmla="*/ 0 h 1"/>
                  <a:gd name="T4" fmla="*/ 11 w 200"/>
                  <a:gd name="T5" fmla="*/ 0 h 1"/>
                  <a:gd name="T6" fmla="*/ 15 w 200"/>
                  <a:gd name="T7" fmla="*/ 0 h 1"/>
                  <a:gd name="T8" fmla="*/ 21 w 200"/>
                  <a:gd name="T9" fmla="*/ 0 h 1"/>
                  <a:gd name="T10" fmla="*/ 25 w 200"/>
                  <a:gd name="T11" fmla="*/ 0 h 1"/>
                  <a:gd name="T12" fmla="*/ 29 w 200"/>
                  <a:gd name="T13" fmla="*/ 0 h 1"/>
                  <a:gd name="T14" fmla="*/ 32 w 200"/>
                  <a:gd name="T15" fmla="*/ 0 h 1"/>
                  <a:gd name="T16" fmla="*/ 36 w 200"/>
                  <a:gd name="T17" fmla="*/ 0 h 1"/>
                  <a:gd name="T18" fmla="*/ 40 w 200"/>
                  <a:gd name="T19" fmla="*/ 0 h 1"/>
                  <a:gd name="T20" fmla="*/ 43 w 200"/>
                  <a:gd name="T21" fmla="*/ 0 h 1"/>
                  <a:gd name="T22" fmla="*/ 46 w 200"/>
                  <a:gd name="T23" fmla="*/ 0 h 1"/>
                  <a:gd name="T24" fmla="*/ 50 w 200"/>
                  <a:gd name="T25" fmla="*/ 0 h 1"/>
                  <a:gd name="T26" fmla="*/ 53 w 200"/>
                  <a:gd name="T27" fmla="*/ 0 h 1"/>
                  <a:gd name="T28" fmla="*/ 57 w 200"/>
                  <a:gd name="T29" fmla="*/ 0 h 1"/>
                  <a:gd name="T30" fmla="*/ 62 w 200"/>
                  <a:gd name="T31" fmla="*/ 0 h 1"/>
                  <a:gd name="T32" fmla="*/ 64 w 200"/>
                  <a:gd name="T33" fmla="*/ 0 h 1"/>
                  <a:gd name="T34" fmla="*/ 70 w 200"/>
                  <a:gd name="T35" fmla="*/ 0 h 1"/>
                  <a:gd name="T36" fmla="*/ 74 w 200"/>
                  <a:gd name="T37" fmla="*/ 0 h 1"/>
                  <a:gd name="T38" fmla="*/ 79 w 200"/>
                  <a:gd name="T39" fmla="*/ 0 h 1"/>
                  <a:gd name="T40" fmla="*/ 84 w 200"/>
                  <a:gd name="T41" fmla="*/ 0 h 1"/>
                  <a:gd name="T42" fmla="*/ 90 w 200"/>
                  <a:gd name="T43" fmla="*/ 0 h 1"/>
                  <a:gd name="T44" fmla="*/ 97 w 200"/>
                  <a:gd name="T45" fmla="*/ 0 h 1"/>
                  <a:gd name="T46" fmla="*/ 103 w 200"/>
                  <a:gd name="T47" fmla="*/ 0 h 1"/>
                  <a:gd name="T48" fmla="*/ 111 w 200"/>
                  <a:gd name="T49" fmla="*/ 0 h 1"/>
                  <a:gd name="T50" fmla="*/ 120 w 200"/>
                  <a:gd name="T51" fmla="*/ 0 h 1"/>
                  <a:gd name="T52" fmla="*/ 128 w 200"/>
                  <a:gd name="T53" fmla="*/ 0 h 1"/>
                  <a:gd name="T54" fmla="*/ 138 w 200"/>
                  <a:gd name="T55" fmla="*/ 0 h 1"/>
                  <a:gd name="T56" fmla="*/ 148 w 200"/>
                  <a:gd name="T57" fmla="*/ 0 h 1"/>
                  <a:gd name="T58" fmla="*/ 160 w 200"/>
                  <a:gd name="T59" fmla="*/ 0 h 1"/>
                  <a:gd name="T60" fmla="*/ 172 w 200"/>
                  <a:gd name="T61" fmla="*/ 0 h 1"/>
                  <a:gd name="T62" fmla="*/ 184 w 200"/>
                  <a:gd name="T63" fmla="*/ 0 h 1"/>
                  <a:gd name="T64" fmla="*/ 199 w 200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0"/>
                  <a:gd name="T100" fmla="*/ 0 h 1"/>
                  <a:gd name="T101" fmla="*/ 200 w 200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0" h="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70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1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8" y="0"/>
                    </a:lnTo>
                    <a:lnTo>
                      <a:pt x="148" y="0"/>
                    </a:lnTo>
                    <a:lnTo>
                      <a:pt x="160" y="0"/>
                    </a:lnTo>
                    <a:lnTo>
                      <a:pt x="172" y="0"/>
                    </a:lnTo>
                    <a:lnTo>
                      <a:pt x="184" y="0"/>
                    </a:lnTo>
                    <a:lnTo>
                      <a:pt x="19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99"/>
            <p:cNvGrpSpPr>
              <a:grpSpLocks/>
            </p:cNvGrpSpPr>
            <p:nvPr/>
          </p:nvGrpSpPr>
          <p:grpSpPr bwMode="auto">
            <a:xfrm>
              <a:off x="2965" y="1613"/>
              <a:ext cx="212" cy="151"/>
              <a:chOff x="3369" y="1082"/>
              <a:chExt cx="212" cy="151"/>
            </a:xfrm>
          </p:grpSpPr>
          <p:sp>
            <p:nvSpPr>
              <p:cNvPr id="79929" name="Freeform 200"/>
              <p:cNvSpPr>
                <a:spLocks/>
              </p:cNvSpPr>
              <p:nvPr/>
            </p:nvSpPr>
            <p:spPr bwMode="auto">
              <a:xfrm>
                <a:off x="3369" y="1082"/>
                <a:ext cx="200" cy="151"/>
              </a:xfrm>
              <a:custGeom>
                <a:avLst/>
                <a:gdLst>
                  <a:gd name="T0" fmla="*/ 199 w 200"/>
                  <a:gd name="T1" fmla="*/ 150 h 151"/>
                  <a:gd name="T2" fmla="*/ 0 w 200"/>
                  <a:gd name="T3" fmla="*/ 150 h 151"/>
                  <a:gd name="T4" fmla="*/ 0 w 200"/>
                  <a:gd name="T5" fmla="*/ 0 h 151"/>
                  <a:gd name="T6" fmla="*/ 199 w 200"/>
                  <a:gd name="T7" fmla="*/ 0 h 151"/>
                  <a:gd name="T8" fmla="*/ 199 w 200"/>
                  <a:gd name="T9" fmla="*/ 150 h 151"/>
                  <a:gd name="T10" fmla="*/ 199 w 200"/>
                  <a:gd name="T11" fmla="*/ 150 h 1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0"/>
                  <a:gd name="T19" fmla="*/ 0 h 151"/>
                  <a:gd name="T20" fmla="*/ 200 w 200"/>
                  <a:gd name="T21" fmla="*/ 151 h 1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0" h="151">
                    <a:moveTo>
                      <a:pt x="19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99" y="0"/>
                    </a:lnTo>
                    <a:lnTo>
                      <a:pt x="199" y="150"/>
                    </a:lnTo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0" name="Freeform 201"/>
              <p:cNvSpPr>
                <a:spLocks/>
              </p:cNvSpPr>
              <p:nvPr/>
            </p:nvSpPr>
            <p:spPr bwMode="auto">
              <a:xfrm>
                <a:off x="3434" y="1082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28 h 151"/>
                  <a:gd name="T4" fmla="*/ 0 w 1"/>
                  <a:gd name="T5" fmla="*/ 50 h 151"/>
                  <a:gd name="T6" fmla="*/ 0 w 1"/>
                  <a:gd name="T7" fmla="*/ 85 h 151"/>
                  <a:gd name="T8" fmla="*/ 0 w 1"/>
                  <a:gd name="T9" fmla="*/ 15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51"/>
                  <a:gd name="T17" fmla="*/ 1 w 1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51">
                    <a:moveTo>
                      <a:pt x="0" y="0"/>
                    </a:moveTo>
                    <a:lnTo>
                      <a:pt x="0" y="28"/>
                    </a:lnTo>
                    <a:lnTo>
                      <a:pt x="0" y="50"/>
                    </a:lnTo>
                    <a:lnTo>
                      <a:pt x="0" y="85"/>
                    </a:lnTo>
                    <a:lnTo>
                      <a:pt x="0" y="1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1" name="Line 202"/>
              <p:cNvSpPr>
                <a:spLocks noChangeShapeType="1"/>
              </p:cNvSpPr>
              <p:nvPr/>
            </p:nvSpPr>
            <p:spPr bwMode="auto">
              <a:xfrm>
                <a:off x="3494" y="1082"/>
                <a:ext cx="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2" name="Freeform 203"/>
              <p:cNvSpPr>
                <a:spLocks/>
              </p:cNvSpPr>
              <p:nvPr/>
            </p:nvSpPr>
            <p:spPr bwMode="auto">
              <a:xfrm>
                <a:off x="3380" y="1181"/>
                <a:ext cx="201" cy="1"/>
              </a:xfrm>
              <a:custGeom>
                <a:avLst/>
                <a:gdLst>
                  <a:gd name="T0" fmla="*/ 0 w 201"/>
                  <a:gd name="T1" fmla="*/ 0 h 1"/>
                  <a:gd name="T2" fmla="*/ 5 w 201"/>
                  <a:gd name="T3" fmla="*/ 0 h 1"/>
                  <a:gd name="T4" fmla="*/ 11 w 201"/>
                  <a:gd name="T5" fmla="*/ 0 h 1"/>
                  <a:gd name="T6" fmla="*/ 16 w 201"/>
                  <a:gd name="T7" fmla="*/ 0 h 1"/>
                  <a:gd name="T8" fmla="*/ 21 w 201"/>
                  <a:gd name="T9" fmla="*/ 0 h 1"/>
                  <a:gd name="T10" fmla="*/ 25 w 201"/>
                  <a:gd name="T11" fmla="*/ 0 h 1"/>
                  <a:gd name="T12" fmla="*/ 29 w 201"/>
                  <a:gd name="T13" fmla="*/ 0 h 1"/>
                  <a:gd name="T14" fmla="*/ 33 w 201"/>
                  <a:gd name="T15" fmla="*/ 0 h 1"/>
                  <a:gd name="T16" fmla="*/ 37 w 201"/>
                  <a:gd name="T17" fmla="*/ 0 h 1"/>
                  <a:gd name="T18" fmla="*/ 40 w 201"/>
                  <a:gd name="T19" fmla="*/ 0 h 1"/>
                  <a:gd name="T20" fmla="*/ 44 w 201"/>
                  <a:gd name="T21" fmla="*/ 0 h 1"/>
                  <a:gd name="T22" fmla="*/ 47 w 201"/>
                  <a:gd name="T23" fmla="*/ 0 h 1"/>
                  <a:gd name="T24" fmla="*/ 51 w 201"/>
                  <a:gd name="T25" fmla="*/ 0 h 1"/>
                  <a:gd name="T26" fmla="*/ 54 w 201"/>
                  <a:gd name="T27" fmla="*/ 0 h 1"/>
                  <a:gd name="T28" fmla="*/ 58 w 201"/>
                  <a:gd name="T29" fmla="*/ 0 h 1"/>
                  <a:gd name="T30" fmla="*/ 62 w 201"/>
                  <a:gd name="T31" fmla="*/ 0 h 1"/>
                  <a:gd name="T32" fmla="*/ 65 w 201"/>
                  <a:gd name="T33" fmla="*/ 0 h 1"/>
                  <a:gd name="T34" fmla="*/ 70 w 201"/>
                  <a:gd name="T35" fmla="*/ 0 h 1"/>
                  <a:gd name="T36" fmla="*/ 75 w 201"/>
                  <a:gd name="T37" fmla="*/ 0 h 1"/>
                  <a:gd name="T38" fmla="*/ 80 w 201"/>
                  <a:gd name="T39" fmla="*/ 0 h 1"/>
                  <a:gd name="T40" fmla="*/ 85 w 201"/>
                  <a:gd name="T41" fmla="*/ 0 h 1"/>
                  <a:gd name="T42" fmla="*/ 91 w 201"/>
                  <a:gd name="T43" fmla="*/ 0 h 1"/>
                  <a:gd name="T44" fmla="*/ 98 w 201"/>
                  <a:gd name="T45" fmla="*/ 0 h 1"/>
                  <a:gd name="T46" fmla="*/ 104 w 201"/>
                  <a:gd name="T47" fmla="*/ 0 h 1"/>
                  <a:gd name="T48" fmla="*/ 112 w 201"/>
                  <a:gd name="T49" fmla="*/ 0 h 1"/>
                  <a:gd name="T50" fmla="*/ 120 w 201"/>
                  <a:gd name="T51" fmla="*/ 0 h 1"/>
                  <a:gd name="T52" fmla="*/ 129 w 201"/>
                  <a:gd name="T53" fmla="*/ 0 h 1"/>
                  <a:gd name="T54" fmla="*/ 138 w 201"/>
                  <a:gd name="T55" fmla="*/ 0 h 1"/>
                  <a:gd name="T56" fmla="*/ 149 w 201"/>
                  <a:gd name="T57" fmla="*/ 0 h 1"/>
                  <a:gd name="T58" fmla="*/ 160 w 201"/>
                  <a:gd name="T59" fmla="*/ 0 h 1"/>
                  <a:gd name="T60" fmla="*/ 172 w 201"/>
                  <a:gd name="T61" fmla="*/ 0 h 1"/>
                  <a:gd name="T62" fmla="*/ 185 w 201"/>
                  <a:gd name="T63" fmla="*/ 0 h 1"/>
                  <a:gd name="T64" fmla="*/ 200 w 201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1"/>
                  <a:gd name="T100" fmla="*/ 0 h 1"/>
                  <a:gd name="T101" fmla="*/ 201 w 201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1" h="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1" y="0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1" y="0"/>
                    </a:lnTo>
                    <a:lnTo>
                      <a:pt x="98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20" y="0"/>
                    </a:lnTo>
                    <a:lnTo>
                      <a:pt x="129" y="0"/>
                    </a:lnTo>
                    <a:lnTo>
                      <a:pt x="138" y="0"/>
                    </a:lnTo>
                    <a:lnTo>
                      <a:pt x="149" y="0"/>
                    </a:lnTo>
                    <a:lnTo>
                      <a:pt x="160" y="0"/>
                    </a:lnTo>
                    <a:lnTo>
                      <a:pt x="172" y="0"/>
                    </a:lnTo>
                    <a:lnTo>
                      <a:pt x="185" y="0"/>
                    </a:lnTo>
                    <a:lnTo>
                      <a:pt x="20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3" name="Freeform 204"/>
              <p:cNvSpPr>
                <a:spLocks/>
              </p:cNvSpPr>
              <p:nvPr/>
            </p:nvSpPr>
            <p:spPr bwMode="auto">
              <a:xfrm>
                <a:off x="3370" y="1130"/>
                <a:ext cx="201" cy="1"/>
              </a:xfrm>
              <a:custGeom>
                <a:avLst/>
                <a:gdLst>
                  <a:gd name="T0" fmla="*/ 0 w 201"/>
                  <a:gd name="T1" fmla="*/ 0 h 1"/>
                  <a:gd name="T2" fmla="*/ 5 w 201"/>
                  <a:gd name="T3" fmla="*/ 0 h 1"/>
                  <a:gd name="T4" fmla="*/ 11 w 201"/>
                  <a:gd name="T5" fmla="*/ 0 h 1"/>
                  <a:gd name="T6" fmla="*/ 16 w 201"/>
                  <a:gd name="T7" fmla="*/ 0 h 1"/>
                  <a:gd name="T8" fmla="*/ 21 w 201"/>
                  <a:gd name="T9" fmla="*/ 0 h 1"/>
                  <a:gd name="T10" fmla="*/ 25 w 201"/>
                  <a:gd name="T11" fmla="*/ 0 h 1"/>
                  <a:gd name="T12" fmla="*/ 29 w 201"/>
                  <a:gd name="T13" fmla="*/ 0 h 1"/>
                  <a:gd name="T14" fmla="*/ 33 w 201"/>
                  <a:gd name="T15" fmla="*/ 0 h 1"/>
                  <a:gd name="T16" fmla="*/ 37 w 201"/>
                  <a:gd name="T17" fmla="*/ 0 h 1"/>
                  <a:gd name="T18" fmla="*/ 40 w 201"/>
                  <a:gd name="T19" fmla="*/ 0 h 1"/>
                  <a:gd name="T20" fmla="*/ 44 w 201"/>
                  <a:gd name="T21" fmla="*/ 0 h 1"/>
                  <a:gd name="T22" fmla="*/ 47 w 201"/>
                  <a:gd name="T23" fmla="*/ 0 h 1"/>
                  <a:gd name="T24" fmla="*/ 51 w 201"/>
                  <a:gd name="T25" fmla="*/ 0 h 1"/>
                  <a:gd name="T26" fmla="*/ 54 w 201"/>
                  <a:gd name="T27" fmla="*/ 0 h 1"/>
                  <a:gd name="T28" fmla="*/ 58 w 201"/>
                  <a:gd name="T29" fmla="*/ 0 h 1"/>
                  <a:gd name="T30" fmla="*/ 62 w 201"/>
                  <a:gd name="T31" fmla="*/ 0 h 1"/>
                  <a:gd name="T32" fmla="*/ 65 w 201"/>
                  <a:gd name="T33" fmla="*/ 0 h 1"/>
                  <a:gd name="T34" fmla="*/ 70 w 201"/>
                  <a:gd name="T35" fmla="*/ 0 h 1"/>
                  <a:gd name="T36" fmla="*/ 75 w 201"/>
                  <a:gd name="T37" fmla="*/ 0 h 1"/>
                  <a:gd name="T38" fmla="*/ 80 w 201"/>
                  <a:gd name="T39" fmla="*/ 0 h 1"/>
                  <a:gd name="T40" fmla="*/ 85 w 201"/>
                  <a:gd name="T41" fmla="*/ 0 h 1"/>
                  <a:gd name="T42" fmla="*/ 91 w 201"/>
                  <a:gd name="T43" fmla="*/ 0 h 1"/>
                  <a:gd name="T44" fmla="*/ 98 w 201"/>
                  <a:gd name="T45" fmla="*/ 0 h 1"/>
                  <a:gd name="T46" fmla="*/ 104 w 201"/>
                  <a:gd name="T47" fmla="*/ 0 h 1"/>
                  <a:gd name="T48" fmla="*/ 112 w 201"/>
                  <a:gd name="T49" fmla="*/ 0 h 1"/>
                  <a:gd name="T50" fmla="*/ 120 w 201"/>
                  <a:gd name="T51" fmla="*/ 0 h 1"/>
                  <a:gd name="T52" fmla="*/ 129 w 201"/>
                  <a:gd name="T53" fmla="*/ 0 h 1"/>
                  <a:gd name="T54" fmla="*/ 138 w 201"/>
                  <a:gd name="T55" fmla="*/ 0 h 1"/>
                  <a:gd name="T56" fmla="*/ 149 w 201"/>
                  <a:gd name="T57" fmla="*/ 0 h 1"/>
                  <a:gd name="T58" fmla="*/ 160 w 201"/>
                  <a:gd name="T59" fmla="*/ 0 h 1"/>
                  <a:gd name="T60" fmla="*/ 173 w 201"/>
                  <a:gd name="T61" fmla="*/ 0 h 1"/>
                  <a:gd name="T62" fmla="*/ 185 w 201"/>
                  <a:gd name="T63" fmla="*/ 0 h 1"/>
                  <a:gd name="T64" fmla="*/ 200 w 201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1"/>
                  <a:gd name="T100" fmla="*/ 0 h 1"/>
                  <a:gd name="T101" fmla="*/ 201 w 201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1" h="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1" y="0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1" y="0"/>
                    </a:lnTo>
                    <a:lnTo>
                      <a:pt x="98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20" y="0"/>
                    </a:lnTo>
                    <a:lnTo>
                      <a:pt x="129" y="0"/>
                    </a:lnTo>
                    <a:lnTo>
                      <a:pt x="138" y="0"/>
                    </a:lnTo>
                    <a:lnTo>
                      <a:pt x="149" y="0"/>
                    </a:lnTo>
                    <a:lnTo>
                      <a:pt x="160" y="0"/>
                    </a:lnTo>
                    <a:lnTo>
                      <a:pt x="173" y="0"/>
                    </a:lnTo>
                    <a:lnTo>
                      <a:pt x="185" y="0"/>
                    </a:lnTo>
                    <a:lnTo>
                      <a:pt x="20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205"/>
            <p:cNvGrpSpPr>
              <a:grpSpLocks/>
            </p:cNvGrpSpPr>
            <p:nvPr/>
          </p:nvGrpSpPr>
          <p:grpSpPr bwMode="auto">
            <a:xfrm>
              <a:off x="2870" y="2110"/>
              <a:ext cx="211" cy="151"/>
              <a:chOff x="3274" y="1579"/>
              <a:chExt cx="211" cy="151"/>
            </a:xfrm>
          </p:grpSpPr>
          <p:sp>
            <p:nvSpPr>
              <p:cNvPr id="79924" name="Freeform 206"/>
              <p:cNvSpPr>
                <a:spLocks/>
              </p:cNvSpPr>
              <p:nvPr/>
            </p:nvSpPr>
            <p:spPr bwMode="auto">
              <a:xfrm>
                <a:off x="3274" y="1579"/>
                <a:ext cx="200" cy="151"/>
              </a:xfrm>
              <a:custGeom>
                <a:avLst/>
                <a:gdLst>
                  <a:gd name="T0" fmla="*/ 199 w 200"/>
                  <a:gd name="T1" fmla="*/ 150 h 151"/>
                  <a:gd name="T2" fmla="*/ 0 w 200"/>
                  <a:gd name="T3" fmla="*/ 150 h 151"/>
                  <a:gd name="T4" fmla="*/ 0 w 200"/>
                  <a:gd name="T5" fmla="*/ 0 h 151"/>
                  <a:gd name="T6" fmla="*/ 199 w 200"/>
                  <a:gd name="T7" fmla="*/ 0 h 151"/>
                  <a:gd name="T8" fmla="*/ 199 w 200"/>
                  <a:gd name="T9" fmla="*/ 150 h 151"/>
                  <a:gd name="T10" fmla="*/ 199 w 200"/>
                  <a:gd name="T11" fmla="*/ 150 h 1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0"/>
                  <a:gd name="T19" fmla="*/ 0 h 151"/>
                  <a:gd name="T20" fmla="*/ 200 w 200"/>
                  <a:gd name="T21" fmla="*/ 151 h 1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0" h="151">
                    <a:moveTo>
                      <a:pt x="19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99" y="0"/>
                    </a:lnTo>
                    <a:lnTo>
                      <a:pt x="199" y="150"/>
                    </a:lnTo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5" name="Freeform 207"/>
              <p:cNvSpPr>
                <a:spLocks/>
              </p:cNvSpPr>
              <p:nvPr/>
            </p:nvSpPr>
            <p:spPr bwMode="auto">
              <a:xfrm>
                <a:off x="3338" y="1579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27 h 151"/>
                  <a:gd name="T4" fmla="*/ 0 w 1"/>
                  <a:gd name="T5" fmla="*/ 50 h 151"/>
                  <a:gd name="T6" fmla="*/ 0 w 1"/>
                  <a:gd name="T7" fmla="*/ 85 h 151"/>
                  <a:gd name="T8" fmla="*/ 0 w 1"/>
                  <a:gd name="T9" fmla="*/ 15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51"/>
                  <a:gd name="T17" fmla="*/ 1 w 1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51">
                    <a:moveTo>
                      <a:pt x="0" y="0"/>
                    </a:moveTo>
                    <a:lnTo>
                      <a:pt x="0" y="27"/>
                    </a:lnTo>
                    <a:lnTo>
                      <a:pt x="0" y="50"/>
                    </a:lnTo>
                    <a:lnTo>
                      <a:pt x="0" y="85"/>
                    </a:lnTo>
                    <a:lnTo>
                      <a:pt x="0" y="1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6" name="Line 208"/>
              <p:cNvSpPr>
                <a:spLocks noChangeShapeType="1"/>
              </p:cNvSpPr>
              <p:nvPr/>
            </p:nvSpPr>
            <p:spPr bwMode="auto">
              <a:xfrm>
                <a:off x="3398" y="1579"/>
                <a:ext cx="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7" name="Freeform 209"/>
              <p:cNvSpPr>
                <a:spLocks/>
              </p:cNvSpPr>
              <p:nvPr/>
            </p:nvSpPr>
            <p:spPr bwMode="auto">
              <a:xfrm>
                <a:off x="3285" y="1678"/>
                <a:ext cx="200" cy="1"/>
              </a:xfrm>
              <a:custGeom>
                <a:avLst/>
                <a:gdLst>
                  <a:gd name="T0" fmla="*/ 0 w 200"/>
                  <a:gd name="T1" fmla="*/ 0 h 1"/>
                  <a:gd name="T2" fmla="*/ 5 w 200"/>
                  <a:gd name="T3" fmla="*/ 0 h 1"/>
                  <a:gd name="T4" fmla="*/ 11 w 200"/>
                  <a:gd name="T5" fmla="*/ 0 h 1"/>
                  <a:gd name="T6" fmla="*/ 16 w 200"/>
                  <a:gd name="T7" fmla="*/ 0 h 1"/>
                  <a:gd name="T8" fmla="*/ 21 w 200"/>
                  <a:gd name="T9" fmla="*/ 0 h 1"/>
                  <a:gd name="T10" fmla="*/ 25 w 200"/>
                  <a:gd name="T11" fmla="*/ 0 h 1"/>
                  <a:gd name="T12" fmla="*/ 29 w 200"/>
                  <a:gd name="T13" fmla="*/ 0 h 1"/>
                  <a:gd name="T14" fmla="*/ 32 w 200"/>
                  <a:gd name="T15" fmla="*/ 0 h 1"/>
                  <a:gd name="T16" fmla="*/ 37 w 200"/>
                  <a:gd name="T17" fmla="*/ 0 h 1"/>
                  <a:gd name="T18" fmla="*/ 40 w 200"/>
                  <a:gd name="T19" fmla="*/ 0 h 1"/>
                  <a:gd name="T20" fmla="*/ 43 w 200"/>
                  <a:gd name="T21" fmla="*/ 0 h 1"/>
                  <a:gd name="T22" fmla="*/ 47 w 200"/>
                  <a:gd name="T23" fmla="*/ 0 h 1"/>
                  <a:gd name="T24" fmla="*/ 51 w 200"/>
                  <a:gd name="T25" fmla="*/ 0 h 1"/>
                  <a:gd name="T26" fmla="*/ 53 w 200"/>
                  <a:gd name="T27" fmla="*/ 0 h 1"/>
                  <a:gd name="T28" fmla="*/ 57 w 200"/>
                  <a:gd name="T29" fmla="*/ 0 h 1"/>
                  <a:gd name="T30" fmla="*/ 62 w 200"/>
                  <a:gd name="T31" fmla="*/ 0 h 1"/>
                  <a:gd name="T32" fmla="*/ 65 w 200"/>
                  <a:gd name="T33" fmla="*/ 0 h 1"/>
                  <a:gd name="T34" fmla="*/ 70 w 200"/>
                  <a:gd name="T35" fmla="*/ 0 h 1"/>
                  <a:gd name="T36" fmla="*/ 75 w 200"/>
                  <a:gd name="T37" fmla="*/ 0 h 1"/>
                  <a:gd name="T38" fmla="*/ 79 w 200"/>
                  <a:gd name="T39" fmla="*/ 0 h 1"/>
                  <a:gd name="T40" fmla="*/ 85 w 200"/>
                  <a:gd name="T41" fmla="*/ 0 h 1"/>
                  <a:gd name="T42" fmla="*/ 90 w 200"/>
                  <a:gd name="T43" fmla="*/ 0 h 1"/>
                  <a:gd name="T44" fmla="*/ 97 w 200"/>
                  <a:gd name="T45" fmla="*/ 0 h 1"/>
                  <a:gd name="T46" fmla="*/ 103 w 200"/>
                  <a:gd name="T47" fmla="*/ 0 h 1"/>
                  <a:gd name="T48" fmla="*/ 111 w 200"/>
                  <a:gd name="T49" fmla="*/ 0 h 1"/>
                  <a:gd name="T50" fmla="*/ 120 w 200"/>
                  <a:gd name="T51" fmla="*/ 0 h 1"/>
                  <a:gd name="T52" fmla="*/ 129 w 200"/>
                  <a:gd name="T53" fmla="*/ 0 h 1"/>
                  <a:gd name="T54" fmla="*/ 138 w 200"/>
                  <a:gd name="T55" fmla="*/ 0 h 1"/>
                  <a:gd name="T56" fmla="*/ 149 w 200"/>
                  <a:gd name="T57" fmla="*/ 0 h 1"/>
                  <a:gd name="T58" fmla="*/ 160 w 200"/>
                  <a:gd name="T59" fmla="*/ 0 h 1"/>
                  <a:gd name="T60" fmla="*/ 172 w 200"/>
                  <a:gd name="T61" fmla="*/ 0 h 1"/>
                  <a:gd name="T62" fmla="*/ 185 w 200"/>
                  <a:gd name="T63" fmla="*/ 0 h 1"/>
                  <a:gd name="T64" fmla="*/ 199 w 200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0"/>
                  <a:gd name="T100" fmla="*/ 0 h 1"/>
                  <a:gd name="T101" fmla="*/ 200 w 200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0" h="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1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79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1" y="0"/>
                    </a:lnTo>
                    <a:lnTo>
                      <a:pt x="120" y="0"/>
                    </a:lnTo>
                    <a:lnTo>
                      <a:pt x="129" y="0"/>
                    </a:lnTo>
                    <a:lnTo>
                      <a:pt x="138" y="0"/>
                    </a:lnTo>
                    <a:lnTo>
                      <a:pt x="149" y="0"/>
                    </a:lnTo>
                    <a:lnTo>
                      <a:pt x="160" y="0"/>
                    </a:lnTo>
                    <a:lnTo>
                      <a:pt x="172" y="0"/>
                    </a:lnTo>
                    <a:lnTo>
                      <a:pt x="185" y="0"/>
                    </a:lnTo>
                    <a:lnTo>
                      <a:pt x="19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8" name="Freeform 210"/>
              <p:cNvSpPr>
                <a:spLocks/>
              </p:cNvSpPr>
              <p:nvPr/>
            </p:nvSpPr>
            <p:spPr bwMode="auto">
              <a:xfrm>
                <a:off x="3275" y="1626"/>
                <a:ext cx="200" cy="1"/>
              </a:xfrm>
              <a:custGeom>
                <a:avLst/>
                <a:gdLst>
                  <a:gd name="T0" fmla="*/ 0 w 200"/>
                  <a:gd name="T1" fmla="*/ 0 h 1"/>
                  <a:gd name="T2" fmla="*/ 5 w 200"/>
                  <a:gd name="T3" fmla="*/ 0 h 1"/>
                  <a:gd name="T4" fmla="*/ 11 w 200"/>
                  <a:gd name="T5" fmla="*/ 0 h 1"/>
                  <a:gd name="T6" fmla="*/ 16 w 200"/>
                  <a:gd name="T7" fmla="*/ 0 h 1"/>
                  <a:gd name="T8" fmla="*/ 21 w 200"/>
                  <a:gd name="T9" fmla="*/ 0 h 1"/>
                  <a:gd name="T10" fmla="*/ 25 w 200"/>
                  <a:gd name="T11" fmla="*/ 0 h 1"/>
                  <a:gd name="T12" fmla="*/ 29 w 200"/>
                  <a:gd name="T13" fmla="*/ 0 h 1"/>
                  <a:gd name="T14" fmla="*/ 32 w 200"/>
                  <a:gd name="T15" fmla="*/ 0 h 1"/>
                  <a:gd name="T16" fmla="*/ 37 w 200"/>
                  <a:gd name="T17" fmla="*/ 0 h 1"/>
                  <a:gd name="T18" fmla="*/ 40 w 200"/>
                  <a:gd name="T19" fmla="*/ 0 h 1"/>
                  <a:gd name="T20" fmla="*/ 43 w 200"/>
                  <a:gd name="T21" fmla="*/ 0 h 1"/>
                  <a:gd name="T22" fmla="*/ 47 w 200"/>
                  <a:gd name="T23" fmla="*/ 0 h 1"/>
                  <a:gd name="T24" fmla="*/ 51 w 200"/>
                  <a:gd name="T25" fmla="*/ 0 h 1"/>
                  <a:gd name="T26" fmla="*/ 53 w 200"/>
                  <a:gd name="T27" fmla="*/ 0 h 1"/>
                  <a:gd name="T28" fmla="*/ 57 w 200"/>
                  <a:gd name="T29" fmla="*/ 0 h 1"/>
                  <a:gd name="T30" fmla="*/ 62 w 200"/>
                  <a:gd name="T31" fmla="*/ 0 h 1"/>
                  <a:gd name="T32" fmla="*/ 65 w 200"/>
                  <a:gd name="T33" fmla="*/ 0 h 1"/>
                  <a:gd name="T34" fmla="*/ 70 w 200"/>
                  <a:gd name="T35" fmla="*/ 0 h 1"/>
                  <a:gd name="T36" fmla="*/ 75 w 200"/>
                  <a:gd name="T37" fmla="*/ 0 h 1"/>
                  <a:gd name="T38" fmla="*/ 79 w 200"/>
                  <a:gd name="T39" fmla="*/ 0 h 1"/>
                  <a:gd name="T40" fmla="*/ 85 w 200"/>
                  <a:gd name="T41" fmla="*/ 0 h 1"/>
                  <a:gd name="T42" fmla="*/ 90 w 200"/>
                  <a:gd name="T43" fmla="*/ 0 h 1"/>
                  <a:gd name="T44" fmla="*/ 97 w 200"/>
                  <a:gd name="T45" fmla="*/ 0 h 1"/>
                  <a:gd name="T46" fmla="*/ 103 w 200"/>
                  <a:gd name="T47" fmla="*/ 0 h 1"/>
                  <a:gd name="T48" fmla="*/ 112 w 200"/>
                  <a:gd name="T49" fmla="*/ 0 h 1"/>
                  <a:gd name="T50" fmla="*/ 120 w 200"/>
                  <a:gd name="T51" fmla="*/ 0 h 1"/>
                  <a:gd name="T52" fmla="*/ 129 w 200"/>
                  <a:gd name="T53" fmla="*/ 0 h 1"/>
                  <a:gd name="T54" fmla="*/ 138 w 200"/>
                  <a:gd name="T55" fmla="*/ 0 h 1"/>
                  <a:gd name="T56" fmla="*/ 149 w 200"/>
                  <a:gd name="T57" fmla="*/ 0 h 1"/>
                  <a:gd name="T58" fmla="*/ 160 w 200"/>
                  <a:gd name="T59" fmla="*/ 0 h 1"/>
                  <a:gd name="T60" fmla="*/ 172 w 200"/>
                  <a:gd name="T61" fmla="*/ 0 h 1"/>
                  <a:gd name="T62" fmla="*/ 185 w 200"/>
                  <a:gd name="T63" fmla="*/ 0 h 1"/>
                  <a:gd name="T64" fmla="*/ 199 w 200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0"/>
                  <a:gd name="T100" fmla="*/ 0 h 1"/>
                  <a:gd name="T101" fmla="*/ 200 w 200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0" h="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1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79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2" y="0"/>
                    </a:lnTo>
                    <a:lnTo>
                      <a:pt x="120" y="0"/>
                    </a:lnTo>
                    <a:lnTo>
                      <a:pt x="129" y="0"/>
                    </a:lnTo>
                    <a:lnTo>
                      <a:pt x="138" y="0"/>
                    </a:lnTo>
                    <a:lnTo>
                      <a:pt x="149" y="0"/>
                    </a:lnTo>
                    <a:lnTo>
                      <a:pt x="160" y="0"/>
                    </a:lnTo>
                    <a:lnTo>
                      <a:pt x="172" y="0"/>
                    </a:lnTo>
                    <a:lnTo>
                      <a:pt x="185" y="0"/>
                    </a:lnTo>
                    <a:lnTo>
                      <a:pt x="19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1"/>
            <p:cNvGrpSpPr>
              <a:grpSpLocks/>
            </p:cNvGrpSpPr>
            <p:nvPr/>
          </p:nvGrpSpPr>
          <p:grpSpPr bwMode="auto">
            <a:xfrm>
              <a:off x="2319" y="2122"/>
              <a:ext cx="211" cy="151"/>
              <a:chOff x="2723" y="1591"/>
              <a:chExt cx="211" cy="151"/>
            </a:xfrm>
          </p:grpSpPr>
          <p:sp>
            <p:nvSpPr>
              <p:cNvPr id="79919" name="Freeform 212"/>
              <p:cNvSpPr>
                <a:spLocks/>
              </p:cNvSpPr>
              <p:nvPr/>
            </p:nvSpPr>
            <p:spPr bwMode="auto">
              <a:xfrm>
                <a:off x="2723" y="1591"/>
                <a:ext cx="200" cy="151"/>
              </a:xfrm>
              <a:custGeom>
                <a:avLst/>
                <a:gdLst>
                  <a:gd name="T0" fmla="*/ 199 w 200"/>
                  <a:gd name="T1" fmla="*/ 150 h 151"/>
                  <a:gd name="T2" fmla="*/ 0 w 200"/>
                  <a:gd name="T3" fmla="*/ 150 h 151"/>
                  <a:gd name="T4" fmla="*/ 0 w 200"/>
                  <a:gd name="T5" fmla="*/ 0 h 151"/>
                  <a:gd name="T6" fmla="*/ 199 w 200"/>
                  <a:gd name="T7" fmla="*/ 0 h 151"/>
                  <a:gd name="T8" fmla="*/ 199 w 200"/>
                  <a:gd name="T9" fmla="*/ 150 h 151"/>
                  <a:gd name="T10" fmla="*/ 199 w 200"/>
                  <a:gd name="T11" fmla="*/ 150 h 1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0"/>
                  <a:gd name="T19" fmla="*/ 0 h 151"/>
                  <a:gd name="T20" fmla="*/ 200 w 200"/>
                  <a:gd name="T21" fmla="*/ 151 h 1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0" h="151">
                    <a:moveTo>
                      <a:pt x="19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99" y="0"/>
                    </a:lnTo>
                    <a:lnTo>
                      <a:pt x="199" y="150"/>
                    </a:lnTo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0" name="Freeform 213"/>
              <p:cNvSpPr>
                <a:spLocks/>
              </p:cNvSpPr>
              <p:nvPr/>
            </p:nvSpPr>
            <p:spPr bwMode="auto">
              <a:xfrm>
                <a:off x="2788" y="1591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27 h 151"/>
                  <a:gd name="T4" fmla="*/ 0 w 1"/>
                  <a:gd name="T5" fmla="*/ 50 h 151"/>
                  <a:gd name="T6" fmla="*/ 0 w 1"/>
                  <a:gd name="T7" fmla="*/ 85 h 151"/>
                  <a:gd name="T8" fmla="*/ 0 w 1"/>
                  <a:gd name="T9" fmla="*/ 15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51"/>
                  <a:gd name="T17" fmla="*/ 1 w 1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51">
                    <a:moveTo>
                      <a:pt x="0" y="0"/>
                    </a:moveTo>
                    <a:lnTo>
                      <a:pt x="0" y="27"/>
                    </a:lnTo>
                    <a:lnTo>
                      <a:pt x="0" y="50"/>
                    </a:lnTo>
                    <a:lnTo>
                      <a:pt x="0" y="85"/>
                    </a:lnTo>
                    <a:lnTo>
                      <a:pt x="0" y="1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1" name="Line 214"/>
              <p:cNvSpPr>
                <a:spLocks noChangeShapeType="1"/>
              </p:cNvSpPr>
              <p:nvPr/>
            </p:nvSpPr>
            <p:spPr bwMode="auto">
              <a:xfrm>
                <a:off x="2848" y="1591"/>
                <a:ext cx="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2" name="Freeform 215"/>
              <p:cNvSpPr>
                <a:spLocks/>
              </p:cNvSpPr>
              <p:nvPr/>
            </p:nvSpPr>
            <p:spPr bwMode="auto">
              <a:xfrm>
                <a:off x="2735" y="1690"/>
                <a:ext cx="199" cy="1"/>
              </a:xfrm>
              <a:custGeom>
                <a:avLst/>
                <a:gdLst>
                  <a:gd name="T0" fmla="*/ 0 w 199"/>
                  <a:gd name="T1" fmla="*/ 0 h 1"/>
                  <a:gd name="T2" fmla="*/ 4 w 199"/>
                  <a:gd name="T3" fmla="*/ 0 h 1"/>
                  <a:gd name="T4" fmla="*/ 10 w 199"/>
                  <a:gd name="T5" fmla="*/ 0 h 1"/>
                  <a:gd name="T6" fmla="*/ 15 w 199"/>
                  <a:gd name="T7" fmla="*/ 0 h 1"/>
                  <a:gd name="T8" fmla="*/ 20 w 199"/>
                  <a:gd name="T9" fmla="*/ 0 h 1"/>
                  <a:gd name="T10" fmla="*/ 24 w 199"/>
                  <a:gd name="T11" fmla="*/ 0 h 1"/>
                  <a:gd name="T12" fmla="*/ 28 w 199"/>
                  <a:gd name="T13" fmla="*/ 0 h 1"/>
                  <a:gd name="T14" fmla="*/ 32 w 199"/>
                  <a:gd name="T15" fmla="*/ 0 h 1"/>
                  <a:gd name="T16" fmla="*/ 36 w 199"/>
                  <a:gd name="T17" fmla="*/ 0 h 1"/>
                  <a:gd name="T18" fmla="*/ 39 w 199"/>
                  <a:gd name="T19" fmla="*/ 0 h 1"/>
                  <a:gd name="T20" fmla="*/ 42 w 199"/>
                  <a:gd name="T21" fmla="*/ 0 h 1"/>
                  <a:gd name="T22" fmla="*/ 46 w 199"/>
                  <a:gd name="T23" fmla="*/ 0 h 1"/>
                  <a:gd name="T24" fmla="*/ 50 w 199"/>
                  <a:gd name="T25" fmla="*/ 0 h 1"/>
                  <a:gd name="T26" fmla="*/ 53 w 199"/>
                  <a:gd name="T27" fmla="*/ 0 h 1"/>
                  <a:gd name="T28" fmla="*/ 57 w 199"/>
                  <a:gd name="T29" fmla="*/ 0 h 1"/>
                  <a:gd name="T30" fmla="*/ 61 w 199"/>
                  <a:gd name="T31" fmla="*/ 0 h 1"/>
                  <a:gd name="T32" fmla="*/ 64 w 199"/>
                  <a:gd name="T33" fmla="*/ 0 h 1"/>
                  <a:gd name="T34" fmla="*/ 69 w 199"/>
                  <a:gd name="T35" fmla="*/ 0 h 1"/>
                  <a:gd name="T36" fmla="*/ 74 w 199"/>
                  <a:gd name="T37" fmla="*/ 0 h 1"/>
                  <a:gd name="T38" fmla="*/ 79 w 199"/>
                  <a:gd name="T39" fmla="*/ 0 h 1"/>
                  <a:gd name="T40" fmla="*/ 84 w 199"/>
                  <a:gd name="T41" fmla="*/ 0 h 1"/>
                  <a:gd name="T42" fmla="*/ 90 w 199"/>
                  <a:gd name="T43" fmla="*/ 0 h 1"/>
                  <a:gd name="T44" fmla="*/ 97 w 199"/>
                  <a:gd name="T45" fmla="*/ 0 h 1"/>
                  <a:gd name="T46" fmla="*/ 103 w 199"/>
                  <a:gd name="T47" fmla="*/ 0 h 1"/>
                  <a:gd name="T48" fmla="*/ 111 w 199"/>
                  <a:gd name="T49" fmla="*/ 0 h 1"/>
                  <a:gd name="T50" fmla="*/ 119 w 199"/>
                  <a:gd name="T51" fmla="*/ 0 h 1"/>
                  <a:gd name="T52" fmla="*/ 128 w 199"/>
                  <a:gd name="T53" fmla="*/ 0 h 1"/>
                  <a:gd name="T54" fmla="*/ 137 w 199"/>
                  <a:gd name="T55" fmla="*/ 0 h 1"/>
                  <a:gd name="T56" fmla="*/ 148 w 199"/>
                  <a:gd name="T57" fmla="*/ 0 h 1"/>
                  <a:gd name="T58" fmla="*/ 159 w 199"/>
                  <a:gd name="T59" fmla="*/ 0 h 1"/>
                  <a:gd name="T60" fmla="*/ 171 w 199"/>
                  <a:gd name="T61" fmla="*/ 0 h 1"/>
                  <a:gd name="T62" fmla="*/ 184 w 199"/>
                  <a:gd name="T63" fmla="*/ 0 h 1"/>
                  <a:gd name="T64" fmla="*/ 198 w 199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9"/>
                  <a:gd name="T100" fmla="*/ 0 h 1"/>
                  <a:gd name="T101" fmla="*/ 199 w 199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9" h="1">
                    <a:moveTo>
                      <a:pt x="0" y="0"/>
                    </a:moveTo>
                    <a:lnTo>
                      <a:pt x="4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1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1" y="0"/>
                    </a:lnTo>
                    <a:lnTo>
                      <a:pt x="119" y="0"/>
                    </a:lnTo>
                    <a:lnTo>
                      <a:pt x="128" y="0"/>
                    </a:lnTo>
                    <a:lnTo>
                      <a:pt x="137" y="0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71" y="0"/>
                    </a:lnTo>
                    <a:lnTo>
                      <a:pt x="184" y="0"/>
                    </a:lnTo>
                    <a:lnTo>
                      <a:pt x="198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3" name="Freeform 216"/>
              <p:cNvSpPr>
                <a:spLocks/>
              </p:cNvSpPr>
              <p:nvPr/>
            </p:nvSpPr>
            <p:spPr bwMode="auto">
              <a:xfrm>
                <a:off x="2725" y="1638"/>
                <a:ext cx="199" cy="1"/>
              </a:xfrm>
              <a:custGeom>
                <a:avLst/>
                <a:gdLst>
                  <a:gd name="T0" fmla="*/ 0 w 199"/>
                  <a:gd name="T1" fmla="*/ 0 h 1"/>
                  <a:gd name="T2" fmla="*/ 4 w 199"/>
                  <a:gd name="T3" fmla="*/ 0 h 1"/>
                  <a:gd name="T4" fmla="*/ 10 w 199"/>
                  <a:gd name="T5" fmla="*/ 0 h 1"/>
                  <a:gd name="T6" fmla="*/ 15 w 199"/>
                  <a:gd name="T7" fmla="*/ 0 h 1"/>
                  <a:gd name="T8" fmla="*/ 20 w 199"/>
                  <a:gd name="T9" fmla="*/ 0 h 1"/>
                  <a:gd name="T10" fmla="*/ 24 w 199"/>
                  <a:gd name="T11" fmla="*/ 0 h 1"/>
                  <a:gd name="T12" fmla="*/ 28 w 199"/>
                  <a:gd name="T13" fmla="*/ 0 h 1"/>
                  <a:gd name="T14" fmla="*/ 32 w 199"/>
                  <a:gd name="T15" fmla="*/ 0 h 1"/>
                  <a:gd name="T16" fmla="*/ 36 w 199"/>
                  <a:gd name="T17" fmla="*/ 0 h 1"/>
                  <a:gd name="T18" fmla="*/ 39 w 199"/>
                  <a:gd name="T19" fmla="*/ 0 h 1"/>
                  <a:gd name="T20" fmla="*/ 42 w 199"/>
                  <a:gd name="T21" fmla="*/ 0 h 1"/>
                  <a:gd name="T22" fmla="*/ 46 w 199"/>
                  <a:gd name="T23" fmla="*/ 0 h 1"/>
                  <a:gd name="T24" fmla="*/ 50 w 199"/>
                  <a:gd name="T25" fmla="*/ 0 h 1"/>
                  <a:gd name="T26" fmla="*/ 53 w 199"/>
                  <a:gd name="T27" fmla="*/ 0 h 1"/>
                  <a:gd name="T28" fmla="*/ 57 w 199"/>
                  <a:gd name="T29" fmla="*/ 0 h 1"/>
                  <a:gd name="T30" fmla="*/ 61 w 199"/>
                  <a:gd name="T31" fmla="*/ 0 h 1"/>
                  <a:gd name="T32" fmla="*/ 64 w 199"/>
                  <a:gd name="T33" fmla="*/ 0 h 1"/>
                  <a:gd name="T34" fmla="*/ 69 w 199"/>
                  <a:gd name="T35" fmla="*/ 0 h 1"/>
                  <a:gd name="T36" fmla="*/ 74 w 199"/>
                  <a:gd name="T37" fmla="*/ 0 h 1"/>
                  <a:gd name="T38" fmla="*/ 79 w 199"/>
                  <a:gd name="T39" fmla="*/ 0 h 1"/>
                  <a:gd name="T40" fmla="*/ 84 w 199"/>
                  <a:gd name="T41" fmla="*/ 0 h 1"/>
                  <a:gd name="T42" fmla="*/ 90 w 199"/>
                  <a:gd name="T43" fmla="*/ 0 h 1"/>
                  <a:gd name="T44" fmla="*/ 97 w 199"/>
                  <a:gd name="T45" fmla="*/ 0 h 1"/>
                  <a:gd name="T46" fmla="*/ 103 w 199"/>
                  <a:gd name="T47" fmla="*/ 0 h 1"/>
                  <a:gd name="T48" fmla="*/ 111 w 199"/>
                  <a:gd name="T49" fmla="*/ 0 h 1"/>
                  <a:gd name="T50" fmla="*/ 119 w 199"/>
                  <a:gd name="T51" fmla="*/ 0 h 1"/>
                  <a:gd name="T52" fmla="*/ 128 w 199"/>
                  <a:gd name="T53" fmla="*/ 0 h 1"/>
                  <a:gd name="T54" fmla="*/ 137 w 199"/>
                  <a:gd name="T55" fmla="*/ 0 h 1"/>
                  <a:gd name="T56" fmla="*/ 148 w 199"/>
                  <a:gd name="T57" fmla="*/ 0 h 1"/>
                  <a:gd name="T58" fmla="*/ 159 w 199"/>
                  <a:gd name="T59" fmla="*/ 0 h 1"/>
                  <a:gd name="T60" fmla="*/ 171 w 199"/>
                  <a:gd name="T61" fmla="*/ 0 h 1"/>
                  <a:gd name="T62" fmla="*/ 184 w 199"/>
                  <a:gd name="T63" fmla="*/ 0 h 1"/>
                  <a:gd name="T64" fmla="*/ 198 w 199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9"/>
                  <a:gd name="T100" fmla="*/ 0 h 1"/>
                  <a:gd name="T101" fmla="*/ 199 w 199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9" h="1">
                    <a:moveTo>
                      <a:pt x="0" y="0"/>
                    </a:moveTo>
                    <a:lnTo>
                      <a:pt x="4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1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1" y="0"/>
                    </a:lnTo>
                    <a:lnTo>
                      <a:pt x="119" y="0"/>
                    </a:lnTo>
                    <a:lnTo>
                      <a:pt x="128" y="0"/>
                    </a:lnTo>
                    <a:lnTo>
                      <a:pt x="137" y="0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71" y="0"/>
                    </a:lnTo>
                    <a:lnTo>
                      <a:pt x="184" y="0"/>
                    </a:lnTo>
                    <a:lnTo>
                      <a:pt x="198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17"/>
            <p:cNvGrpSpPr>
              <a:grpSpLocks/>
            </p:cNvGrpSpPr>
            <p:nvPr/>
          </p:nvGrpSpPr>
          <p:grpSpPr bwMode="auto">
            <a:xfrm>
              <a:off x="2193" y="1624"/>
              <a:ext cx="211" cy="151"/>
              <a:chOff x="2597" y="1093"/>
              <a:chExt cx="211" cy="151"/>
            </a:xfrm>
          </p:grpSpPr>
          <p:sp>
            <p:nvSpPr>
              <p:cNvPr id="79914" name="Freeform 218"/>
              <p:cNvSpPr>
                <a:spLocks/>
              </p:cNvSpPr>
              <p:nvPr/>
            </p:nvSpPr>
            <p:spPr bwMode="auto">
              <a:xfrm>
                <a:off x="2597" y="1093"/>
                <a:ext cx="200" cy="151"/>
              </a:xfrm>
              <a:custGeom>
                <a:avLst/>
                <a:gdLst>
                  <a:gd name="T0" fmla="*/ 199 w 200"/>
                  <a:gd name="T1" fmla="*/ 150 h 151"/>
                  <a:gd name="T2" fmla="*/ 0 w 200"/>
                  <a:gd name="T3" fmla="*/ 150 h 151"/>
                  <a:gd name="T4" fmla="*/ 0 w 200"/>
                  <a:gd name="T5" fmla="*/ 0 h 151"/>
                  <a:gd name="T6" fmla="*/ 199 w 200"/>
                  <a:gd name="T7" fmla="*/ 0 h 151"/>
                  <a:gd name="T8" fmla="*/ 199 w 200"/>
                  <a:gd name="T9" fmla="*/ 150 h 151"/>
                  <a:gd name="T10" fmla="*/ 199 w 200"/>
                  <a:gd name="T11" fmla="*/ 150 h 1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0"/>
                  <a:gd name="T19" fmla="*/ 0 h 151"/>
                  <a:gd name="T20" fmla="*/ 200 w 200"/>
                  <a:gd name="T21" fmla="*/ 151 h 1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0" h="151">
                    <a:moveTo>
                      <a:pt x="19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99" y="0"/>
                    </a:lnTo>
                    <a:lnTo>
                      <a:pt x="199" y="150"/>
                    </a:lnTo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5" name="Freeform 219"/>
              <p:cNvSpPr>
                <a:spLocks/>
              </p:cNvSpPr>
              <p:nvPr/>
            </p:nvSpPr>
            <p:spPr bwMode="auto">
              <a:xfrm>
                <a:off x="2661" y="1093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28 h 151"/>
                  <a:gd name="T4" fmla="*/ 0 w 1"/>
                  <a:gd name="T5" fmla="*/ 50 h 151"/>
                  <a:gd name="T6" fmla="*/ 0 w 1"/>
                  <a:gd name="T7" fmla="*/ 85 h 151"/>
                  <a:gd name="T8" fmla="*/ 0 w 1"/>
                  <a:gd name="T9" fmla="*/ 15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51"/>
                  <a:gd name="T17" fmla="*/ 1 w 1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51">
                    <a:moveTo>
                      <a:pt x="0" y="0"/>
                    </a:moveTo>
                    <a:lnTo>
                      <a:pt x="0" y="28"/>
                    </a:lnTo>
                    <a:lnTo>
                      <a:pt x="0" y="50"/>
                    </a:lnTo>
                    <a:lnTo>
                      <a:pt x="0" y="85"/>
                    </a:lnTo>
                    <a:lnTo>
                      <a:pt x="0" y="1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6" name="Line 220"/>
              <p:cNvSpPr>
                <a:spLocks noChangeShapeType="1"/>
              </p:cNvSpPr>
              <p:nvPr/>
            </p:nvSpPr>
            <p:spPr bwMode="auto">
              <a:xfrm>
                <a:off x="2721" y="1093"/>
                <a:ext cx="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7" name="Freeform 221"/>
              <p:cNvSpPr>
                <a:spLocks/>
              </p:cNvSpPr>
              <p:nvPr/>
            </p:nvSpPr>
            <p:spPr bwMode="auto">
              <a:xfrm>
                <a:off x="2608" y="1192"/>
                <a:ext cx="200" cy="1"/>
              </a:xfrm>
              <a:custGeom>
                <a:avLst/>
                <a:gdLst>
                  <a:gd name="T0" fmla="*/ 0 w 200"/>
                  <a:gd name="T1" fmla="*/ 0 h 1"/>
                  <a:gd name="T2" fmla="*/ 5 w 200"/>
                  <a:gd name="T3" fmla="*/ 0 h 1"/>
                  <a:gd name="T4" fmla="*/ 11 w 200"/>
                  <a:gd name="T5" fmla="*/ 0 h 1"/>
                  <a:gd name="T6" fmla="*/ 15 w 200"/>
                  <a:gd name="T7" fmla="*/ 0 h 1"/>
                  <a:gd name="T8" fmla="*/ 21 w 200"/>
                  <a:gd name="T9" fmla="*/ 0 h 1"/>
                  <a:gd name="T10" fmla="*/ 25 w 200"/>
                  <a:gd name="T11" fmla="*/ 0 h 1"/>
                  <a:gd name="T12" fmla="*/ 29 w 200"/>
                  <a:gd name="T13" fmla="*/ 0 h 1"/>
                  <a:gd name="T14" fmla="*/ 32 w 200"/>
                  <a:gd name="T15" fmla="*/ 0 h 1"/>
                  <a:gd name="T16" fmla="*/ 37 w 200"/>
                  <a:gd name="T17" fmla="*/ 0 h 1"/>
                  <a:gd name="T18" fmla="*/ 40 w 200"/>
                  <a:gd name="T19" fmla="*/ 0 h 1"/>
                  <a:gd name="T20" fmla="*/ 43 w 200"/>
                  <a:gd name="T21" fmla="*/ 0 h 1"/>
                  <a:gd name="T22" fmla="*/ 47 w 200"/>
                  <a:gd name="T23" fmla="*/ 0 h 1"/>
                  <a:gd name="T24" fmla="*/ 50 w 200"/>
                  <a:gd name="T25" fmla="*/ 0 h 1"/>
                  <a:gd name="T26" fmla="*/ 53 w 200"/>
                  <a:gd name="T27" fmla="*/ 0 h 1"/>
                  <a:gd name="T28" fmla="*/ 57 w 200"/>
                  <a:gd name="T29" fmla="*/ 0 h 1"/>
                  <a:gd name="T30" fmla="*/ 62 w 200"/>
                  <a:gd name="T31" fmla="*/ 0 h 1"/>
                  <a:gd name="T32" fmla="*/ 65 w 200"/>
                  <a:gd name="T33" fmla="*/ 0 h 1"/>
                  <a:gd name="T34" fmla="*/ 70 w 200"/>
                  <a:gd name="T35" fmla="*/ 0 h 1"/>
                  <a:gd name="T36" fmla="*/ 75 w 200"/>
                  <a:gd name="T37" fmla="*/ 0 h 1"/>
                  <a:gd name="T38" fmla="*/ 79 w 200"/>
                  <a:gd name="T39" fmla="*/ 0 h 1"/>
                  <a:gd name="T40" fmla="*/ 85 w 200"/>
                  <a:gd name="T41" fmla="*/ 0 h 1"/>
                  <a:gd name="T42" fmla="*/ 90 w 200"/>
                  <a:gd name="T43" fmla="*/ 0 h 1"/>
                  <a:gd name="T44" fmla="*/ 97 w 200"/>
                  <a:gd name="T45" fmla="*/ 0 h 1"/>
                  <a:gd name="T46" fmla="*/ 103 w 200"/>
                  <a:gd name="T47" fmla="*/ 0 h 1"/>
                  <a:gd name="T48" fmla="*/ 111 w 200"/>
                  <a:gd name="T49" fmla="*/ 0 h 1"/>
                  <a:gd name="T50" fmla="*/ 120 w 200"/>
                  <a:gd name="T51" fmla="*/ 0 h 1"/>
                  <a:gd name="T52" fmla="*/ 128 w 200"/>
                  <a:gd name="T53" fmla="*/ 0 h 1"/>
                  <a:gd name="T54" fmla="*/ 138 w 200"/>
                  <a:gd name="T55" fmla="*/ 0 h 1"/>
                  <a:gd name="T56" fmla="*/ 148 w 200"/>
                  <a:gd name="T57" fmla="*/ 0 h 1"/>
                  <a:gd name="T58" fmla="*/ 159 w 200"/>
                  <a:gd name="T59" fmla="*/ 0 h 1"/>
                  <a:gd name="T60" fmla="*/ 172 w 200"/>
                  <a:gd name="T61" fmla="*/ 0 h 1"/>
                  <a:gd name="T62" fmla="*/ 184 w 200"/>
                  <a:gd name="T63" fmla="*/ 0 h 1"/>
                  <a:gd name="T64" fmla="*/ 199 w 200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0"/>
                  <a:gd name="T100" fmla="*/ 0 h 1"/>
                  <a:gd name="T101" fmla="*/ 200 w 200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0" h="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79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1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8" y="0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72" y="0"/>
                    </a:lnTo>
                    <a:lnTo>
                      <a:pt x="184" y="0"/>
                    </a:lnTo>
                    <a:lnTo>
                      <a:pt x="19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8" name="Freeform 222"/>
              <p:cNvSpPr>
                <a:spLocks/>
              </p:cNvSpPr>
              <p:nvPr/>
            </p:nvSpPr>
            <p:spPr bwMode="auto">
              <a:xfrm>
                <a:off x="2598" y="1141"/>
                <a:ext cx="200" cy="1"/>
              </a:xfrm>
              <a:custGeom>
                <a:avLst/>
                <a:gdLst>
                  <a:gd name="T0" fmla="*/ 0 w 200"/>
                  <a:gd name="T1" fmla="*/ 0 h 1"/>
                  <a:gd name="T2" fmla="*/ 5 w 200"/>
                  <a:gd name="T3" fmla="*/ 0 h 1"/>
                  <a:gd name="T4" fmla="*/ 11 w 200"/>
                  <a:gd name="T5" fmla="*/ 0 h 1"/>
                  <a:gd name="T6" fmla="*/ 15 w 200"/>
                  <a:gd name="T7" fmla="*/ 0 h 1"/>
                  <a:gd name="T8" fmla="*/ 21 w 200"/>
                  <a:gd name="T9" fmla="*/ 0 h 1"/>
                  <a:gd name="T10" fmla="*/ 25 w 200"/>
                  <a:gd name="T11" fmla="*/ 0 h 1"/>
                  <a:gd name="T12" fmla="*/ 29 w 200"/>
                  <a:gd name="T13" fmla="*/ 0 h 1"/>
                  <a:gd name="T14" fmla="*/ 32 w 200"/>
                  <a:gd name="T15" fmla="*/ 0 h 1"/>
                  <a:gd name="T16" fmla="*/ 37 w 200"/>
                  <a:gd name="T17" fmla="*/ 0 h 1"/>
                  <a:gd name="T18" fmla="*/ 40 w 200"/>
                  <a:gd name="T19" fmla="*/ 0 h 1"/>
                  <a:gd name="T20" fmla="*/ 43 w 200"/>
                  <a:gd name="T21" fmla="*/ 0 h 1"/>
                  <a:gd name="T22" fmla="*/ 47 w 200"/>
                  <a:gd name="T23" fmla="*/ 0 h 1"/>
                  <a:gd name="T24" fmla="*/ 50 w 200"/>
                  <a:gd name="T25" fmla="*/ 0 h 1"/>
                  <a:gd name="T26" fmla="*/ 53 w 200"/>
                  <a:gd name="T27" fmla="*/ 0 h 1"/>
                  <a:gd name="T28" fmla="*/ 57 w 200"/>
                  <a:gd name="T29" fmla="*/ 0 h 1"/>
                  <a:gd name="T30" fmla="*/ 62 w 200"/>
                  <a:gd name="T31" fmla="*/ 0 h 1"/>
                  <a:gd name="T32" fmla="*/ 65 w 200"/>
                  <a:gd name="T33" fmla="*/ 0 h 1"/>
                  <a:gd name="T34" fmla="*/ 70 w 200"/>
                  <a:gd name="T35" fmla="*/ 0 h 1"/>
                  <a:gd name="T36" fmla="*/ 75 w 200"/>
                  <a:gd name="T37" fmla="*/ 0 h 1"/>
                  <a:gd name="T38" fmla="*/ 79 w 200"/>
                  <a:gd name="T39" fmla="*/ 0 h 1"/>
                  <a:gd name="T40" fmla="*/ 85 w 200"/>
                  <a:gd name="T41" fmla="*/ 0 h 1"/>
                  <a:gd name="T42" fmla="*/ 90 w 200"/>
                  <a:gd name="T43" fmla="*/ 0 h 1"/>
                  <a:gd name="T44" fmla="*/ 97 w 200"/>
                  <a:gd name="T45" fmla="*/ 0 h 1"/>
                  <a:gd name="T46" fmla="*/ 103 w 200"/>
                  <a:gd name="T47" fmla="*/ 0 h 1"/>
                  <a:gd name="T48" fmla="*/ 111 w 200"/>
                  <a:gd name="T49" fmla="*/ 0 h 1"/>
                  <a:gd name="T50" fmla="*/ 120 w 200"/>
                  <a:gd name="T51" fmla="*/ 0 h 1"/>
                  <a:gd name="T52" fmla="*/ 128 w 200"/>
                  <a:gd name="T53" fmla="*/ 0 h 1"/>
                  <a:gd name="T54" fmla="*/ 138 w 200"/>
                  <a:gd name="T55" fmla="*/ 0 h 1"/>
                  <a:gd name="T56" fmla="*/ 148 w 200"/>
                  <a:gd name="T57" fmla="*/ 0 h 1"/>
                  <a:gd name="T58" fmla="*/ 159 w 200"/>
                  <a:gd name="T59" fmla="*/ 0 h 1"/>
                  <a:gd name="T60" fmla="*/ 172 w 200"/>
                  <a:gd name="T61" fmla="*/ 0 h 1"/>
                  <a:gd name="T62" fmla="*/ 184 w 200"/>
                  <a:gd name="T63" fmla="*/ 0 h 1"/>
                  <a:gd name="T64" fmla="*/ 199 w 200"/>
                  <a:gd name="T65" fmla="*/ 0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0"/>
                  <a:gd name="T100" fmla="*/ 0 h 1"/>
                  <a:gd name="T101" fmla="*/ 200 w 200"/>
                  <a:gd name="T102" fmla="*/ 1 h 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0" h="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79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1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8" y="0"/>
                    </a:lnTo>
                    <a:lnTo>
                      <a:pt x="148" y="0"/>
                    </a:lnTo>
                    <a:lnTo>
                      <a:pt x="159" y="0"/>
                    </a:lnTo>
                    <a:lnTo>
                      <a:pt x="172" y="0"/>
                    </a:lnTo>
                    <a:lnTo>
                      <a:pt x="184" y="0"/>
                    </a:lnTo>
                    <a:lnTo>
                      <a:pt x="19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223"/>
          <p:cNvGrpSpPr>
            <a:grpSpLocks/>
          </p:cNvGrpSpPr>
          <p:nvPr/>
        </p:nvGrpSpPr>
        <p:grpSpPr bwMode="auto">
          <a:xfrm>
            <a:off x="667279" y="3941763"/>
            <a:ext cx="2118783" cy="1630362"/>
            <a:chOff x="452" y="861"/>
            <a:chExt cx="1232" cy="1027"/>
          </a:xfrm>
        </p:grpSpPr>
        <p:grpSp>
          <p:nvGrpSpPr>
            <p:cNvPr id="16" name="Group 224"/>
            <p:cNvGrpSpPr>
              <a:grpSpLocks/>
            </p:cNvGrpSpPr>
            <p:nvPr/>
          </p:nvGrpSpPr>
          <p:grpSpPr bwMode="auto">
            <a:xfrm>
              <a:off x="1023" y="861"/>
              <a:ext cx="661" cy="582"/>
              <a:chOff x="1023" y="861"/>
              <a:chExt cx="661" cy="582"/>
            </a:xfrm>
          </p:grpSpPr>
          <p:sp>
            <p:nvSpPr>
              <p:cNvPr id="79900" name="AutoShape 225"/>
              <p:cNvSpPr>
                <a:spLocks noChangeArrowheads="1"/>
              </p:cNvSpPr>
              <p:nvPr/>
            </p:nvSpPr>
            <p:spPr bwMode="auto">
              <a:xfrm flipV="1">
                <a:off x="1023" y="861"/>
                <a:ext cx="661" cy="582"/>
              </a:xfrm>
              <a:prstGeom prst="roundRect">
                <a:avLst>
                  <a:gd name="adj" fmla="val 0"/>
                </a:avLst>
              </a:prstGeom>
              <a:solidFill>
                <a:srgbClr val="0000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1" name="AutoShape 226"/>
              <p:cNvSpPr>
                <a:spLocks noChangeArrowheads="1"/>
              </p:cNvSpPr>
              <p:nvPr/>
            </p:nvSpPr>
            <p:spPr bwMode="auto">
              <a:xfrm flipV="1">
                <a:off x="1043" y="996"/>
                <a:ext cx="616" cy="422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2" name="Line 227"/>
              <p:cNvSpPr>
                <a:spLocks noChangeShapeType="1"/>
              </p:cNvSpPr>
              <p:nvPr/>
            </p:nvSpPr>
            <p:spPr bwMode="auto">
              <a:xfrm>
                <a:off x="1033" y="1132"/>
                <a:ext cx="626" cy="0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3" name="Line 228"/>
              <p:cNvSpPr>
                <a:spLocks noChangeShapeType="1"/>
              </p:cNvSpPr>
              <p:nvPr/>
            </p:nvSpPr>
            <p:spPr bwMode="auto">
              <a:xfrm>
                <a:off x="1033" y="1272"/>
                <a:ext cx="626" cy="0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4" name="Line 229"/>
              <p:cNvSpPr>
                <a:spLocks noChangeShapeType="1"/>
              </p:cNvSpPr>
              <p:nvPr/>
            </p:nvSpPr>
            <p:spPr bwMode="auto">
              <a:xfrm>
                <a:off x="1194" y="996"/>
                <a:ext cx="0" cy="417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5" name="Line 230"/>
              <p:cNvSpPr>
                <a:spLocks noChangeShapeType="1"/>
              </p:cNvSpPr>
              <p:nvPr/>
            </p:nvSpPr>
            <p:spPr bwMode="auto">
              <a:xfrm>
                <a:off x="1349" y="996"/>
                <a:ext cx="0" cy="417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6" name="Line 231"/>
              <p:cNvSpPr>
                <a:spLocks noChangeShapeType="1"/>
              </p:cNvSpPr>
              <p:nvPr/>
            </p:nvSpPr>
            <p:spPr bwMode="auto">
              <a:xfrm>
                <a:off x="1504" y="996"/>
                <a:ext cx="0" cy="417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232"/>
            <p:cNvGrpSpPr>
              <a:grpSpLocks/>
            </p:cNvGrpSpPr>
            <p:nvPr/>
          </p:nvGrpSpPr>
          <p:grpSpPr bwMode="auto">
            <a:xfrm>
              <a:off x="452" y="946"/>
              <a:ext cx="660" cy="581"/>
              <a:chOff x="452" y="946"/>
              <a:chExt cx="660" cy="581"/>
            </a:xfrm>
          </p:grpSpPr>
          <p:sp>
            <p:nvSpPr>
              <p:cNvPr id="79893" name="AutoShape 233"/>
              <p:cNvSpPr>
                <a:spLocks noChangeArrowheads="1"/>
              </p:cNvSpPr>
              <p:nvPr/>
            </p:nvSpPr>
            <p:spPr bwMode="auto">
              <a:xfrm flipV="1">
                <a:off x="452" y="946"/>
                <a:ext cx="660" cy="581"/>
              </a:xfrm>
              <a:prstGeom prst="roundRect">
                <a:avLst>
                  <a:gd name="adj" fmla="val 0"/>
                </a:avLst>
              </a:prstGeom>
              <a:solidFill>
                <a:srgbClr val="0000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4" name="AutoShape 234"/>
              <p:cNvSpPr>
                <a:spLocks noChangeArrowheads="1"/>
              </p:cNvSpPr>
              <p:nvPr/>
            </p:nvSpPr>
            <p:spPr bwMode="auto">
              <a:xfrm flipV="1">
                <a:off x="472" y="1081"/>
                <a:ext cx="615" cy="422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5" name="Line 235"/>
              <p:cNvSpPr>
                <a:spLocks noChangeShapeType="1"/>
              </p:cNvSpPr>
              <p:nvPr/>
            </p:nvSpPr>
            <p:spPr bwMode="auto">
              <a:xfrm>
                <a:off x="462" y="1217"/>
                <a:ext cx="625" cy="0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6" name="Line 236"/>
              <p:cNvSpPr>
                <a:spLocks noChangeShapeType="1"/>
              </p:cNvSpPr>
              <p:nvPr/>
            </p:nvSpPr>
            <p:spPr bwMode="auto">
              <a:xfrm>
                <a:off x="462" y="1357"/>
                <a:ext cx="625" cy="0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Line 237"/>
              <p:cNvSpPr>
                <a:spLocks noChangeShapeType="1"/>
              </p:cNvSpPr>
              <p:nvPr/>
            </p:nvSpPr>
            <p:spPr bwMode="auto">
              <a:xfrm>
                <a:off x="622" y="1081"/>
                <a:ext cx="0" cy="417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8" name="Line 238"/>
              <p:cNvSpPr>
                <a:spLocks noChangeShapeType="1"/>
              </p:cNvSpPr>
              <p:nvPr/>
            </p:nvSpPr>
            <p:spPr bwMode="auto">
              <a:xfrm>
                <a:off x="777" y="1081"/>
                <a:ext cx="0" cy="417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9" name="Line 239"/>
              <p:cNvSpPr>
                <a:spLocks noChangeShapeType="1"/>
              </p:cNvSpPr>
              <p:nvPr/>
            </p:nvSpPr>
            <p:spPr bwMode="auto">
              <a:xfrm>
                <a:off x="932" y="1081"/>
                <a:ext cx="0" cy="417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240"/>
            <p:cNvGrpSpPr>
              <a:grpSpLocks/>
            </p:cNvGrpSpPr>
            <p:nvPr/>
          </p:nvGrpSpPr>
          <p:grpSpPr bwMode="auto">
            <a:xfrm>
              <a:off x="864" y="1307"/>
              <a:ext cx="661" cy="581"/>
              <a:chOff x="864" y="1307"/>
              <a:chExt cx="661" cy="581"/>
            </a:xfrm>
          </p:grpSpPr>
          <p:sp>
            <p:nvSpPr>
              <p:cNvPr id="79886" name="AutoShape 241"/>
              <p:cNvSpPr>
                <a:spLocks noChangeArrowheads="1"/>
              </p:cNvSpPr>
              <p:nvPr/>
            </p:nvSpPr>
            <p:spPr bwMode="auto">
              <a:xfrm flipV="1">
                <a:off x="864" y="1307"/>
                <a:ext cx="661" cy="581"/>
              </a:xfrm>
              <a:prstGeom prst="roundRect">
                <a:avLst>
                  <a:gd name="adj" fmla="val 0"/>
                </a:avLst>
              </a:prstGeom>
              <a:solidFill>
                <a:srgbClr val="0000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7" name="AutoShape 242"/>
              <p:cNvSpPr>
                <a:spLocks noChangeArrowheads="1"/>
              </p:cNvSpPr>
              <p:nvPr/>
            </p:nvSpPr>
            <p:spPr bwMode="auto">
              <a:xfrm flipV="1">
                <a:off x="884" y="1441"/>
                <a:ext cx="616" cy="422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8" name="Line 243"/>
              <p:cNvSpPr>
                <a:spLocks noChangeShapeType="1"/>
              </p:cNvSpPr>
              <p:nvPr/>
            </p:nvSpPr>
            <p:spPr bwMode="auto">
              <a:xfrm>
                <a:off x="874" y="1577"/>
                <a:ext cx="626" cy="0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9" name="Line 244"/>
              <p:cNvSpPr>
                <a:spLocks noChangeShapeType="1"/>
              </p:cNvSpPr>
              <p:nvPr/>
            </p:nvSpPr>
            <p:spPr bwMode="auto">
              <a:xfrm>
                <a:off x="874" y="1717"/>
                <a:ext cx="626" cy="0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0" name="Line 245"/>
              <p:cNvSpPr>
                <a:spLocks noChangeShapeType="1"/>
              </p:cNvSpPr>
              <p:nvPr/>
            </p:nvSpPr>
            <p:spPr bwMode="auto">
              <a:xfrm>
                <a:off x="1035" y="1441"/>
                <a:ext cx="0" cy="417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1" name="Line 246"/>
              <p:cNvSpPr>
                <a:spLocks noChangeShapeType="1"/>
              </p:cNvSpPr>
              <p:nvPr/>
            </p:nvSpPr>
            <p:spPr bwMode="auto">
              <a:xfrm>
                <a:off x="1190" y="1441"/>
                <a:ext cx="0" cy="417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2" name="Line 247"/>
              <p:cNvSpPr>
                <a:spLocks noChangeShapeType="1"/>
              </p:cNvSpPr>
              <p:nvPr/>
            </p:nvSpPr>
            <p:spPr bwMode="auto">
              <a:xfrm>
                <a:off x="1345" y="1441"/>
                <a:ext cx="0" cy="417"/>
              </a:xfrm>
              <a:prstGeom prst="line">
                <a:avLst/>
              </a:prstGeom>
              <a:noFill/>
              <a:ln w="3171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9879" name="AutoShape 248"/>
          <p:cNvSpPr>
            <a:spLocks noChangeArrowheads="1"/>
          </p:cNvSpPr>
          <p:nvPr/>
        </p:nvSpPr>
        <p:spPr bwMode="auto">
          <a:xfrm>
            <a:off x="2971800" y="4414838"/>
            <a:ext cx="90805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0" name="AutoShape 249"/>
          <p:cNvSpPr>
            <a:spLocks noChangeArrowheads="1"/>
          </p:cNvSpPr>
          <p:nvPr/>
        </p:nvSpPr>
        <p:spPr bwMode="auto">
          <a:xfrm>
            <a:off x="6026150" y="4338638"/>
            <a:ext cx="90805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Text Box 250"/>
          <p:cNvSpPr txBox="1">
            <a:spLocks noChangeArrowheads="1"/>
          </p:cNvSpPr>
          <p:nvPr/>
        </p:nvSpPr>
        <p:spPr bwMode="auto">
          <a:xfrm>
            <a:off x="851297" y="5557838"/>
            <a:ext cx="7847409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OLTP			     ROLAP		MOLAP</a:t>
            </a:r>
          </a:p>
        </p:txBody>
      </p:sp>
      <p:sp>
        <p:nvSpPr>
          <p:cNvPr id="79882" name="Rectangle 251"/>
          <p:cNvSpPr>
            <a:spLocks noChangeArrowheads="1"/>
          </p:cNvSpPr>
          <p:nvPr/>
        </p:nvSpPr>
        <p:spPr bwMode="auto">
          <a:xfrm>
            <a:off x="4516173" y="1214439"/>
            <a:ext cx="4461140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algn="l"/>
            <a:r>
              <a:rPr lang="zh-CN" altLang="en-US" dirty="0"/>
              <a:t>趋势分析</a:t>
            </a:r>
            <a:r>
              <a:rPr lang="en-US" altLang="zh-CN" dirty="0"/>
              <a:t>/</a:t>
            </a:r>
            <a:r>
              <a:rPr lang="zh-CN" altLang="en-US" dirty="0"/>
              <a:t>回归分析</a:t>
            </a:r>
          </a:p>
          <a:p>
            <a:pPr marL="1143000" lvl="2" indent="-228600" algn="l"/>
            <a:r>
              <a:rPr lang="zh-CN" altLang="en-US" dirty="0"/>
              <a:t>决策树</a:t>
            </a:r>
            <a:r>
              <a:rPr lang="en-US" altLang="zh-CN" dirty="0"/>
              <a:t>/</a:t>
            </a:r>
            <a:r>
              <a:rPr lang="zh-CN" altLang="en-US" dirty="0"/>
              <a:t>神经网络</a:t>
            </a:r>
            <a:r>
              <a:rPr lang="en-US" altLang="zh-CN" dirty="0"/>
              <a:t>/</a:t>
            </a:r>
            <a:r>
              <a:rPr lang="zh-CN" altLang="en-US" dirty="0"/>
              <a:t>关联分析</a:t>
            </a:r>
          </a:p>
          <a:p>
            <a:pPr marL="1143000" lvl="2" indent="-228600" algn="l"/>
            <a:r>
              <a:rPr lang="zh-CN" altLang="en-US" dirty="0"/>
              <a:t>财务智能</a:t>
            </a:r>
            <a:r>
              <a:rPr lang="en-US" altLang="zh-CN" dirty="0"/>
              <a:t>/</a:t>
            </a:r>
            <a:r>
              <a:rPr lang="zh-CN" altLang="en-US" dirty="0"/>
              <a:t>货币转换</a:t>
            </a:r>
          </a:p>
          <a:p>
            <a:pPr marL="1143000" lvl="2" indent="-228600" algn="l"/>
            <a:r>
              <a:rPr lang="zh-CN" altLang="en-US" dirty="0"/>
              <a:t>数学函数</a:t>
            </a:r>
          </a:p>
          <a:p>
            <a:pPr marL="1143000" lvl="2" indent="-228600" algn="l"/>
            <a:r>
              <a:rPr lang="zh-CN" altLang="en-US" dirty="0"/>
              <a:t>预测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096000"/>
            <a:ext cx="990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09600"/>
            <a:ext cx="990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162425" y="0"/>
            <a:ext cx="2028825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 sz="1400" b="0">
              <a:solidFill>
                <a:srgbClr val="000000"/>
              </a:solidFill>
              <a:latin typeface="Gill Sans MT" pitchFamily="34" charset="0"/>
              <a:ea typeface="微软雅黑" pitchFamily="34" charset="-122"/>
            </a:endParaRPr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1560513" y="3189308"/>
            <a:ext cx="8345487" cy="685800"/>
          </a:xfrm>
          <a:custGeom>
            <a:avLst/>
            <a:gdLst>
              <a:gd name="T0" fmla="*/ 2147483647 w 23200"/>
              <a:gd name="T1" fmla="*/ 0 h 1800"/>
              <a:gd name="T2" fmla="*/ 0 w 23200"/>
              <a:gd name="T3" fmla="*/ 2147483647 h 1800"/>
              <a:gd name="T4" fmla="*/ 2147483647 w 23200"/>
              <a:gd name="T5" fmla="*/ 2147483647 h 1800"/>
              <a:gd name="T6" fmla="*/ 2147483647 w 23200"/>
              <a:gd name="T7" fmla="*/ 2147483647 h 1800"/>
              <a:gd name="T8" fmla="*/ 2147483647 w 23200"/>
              <a:gd name="T9" fmla="*/ 2147483647 h 1800"/>
              <a:gd name="T10" fmla="*/ 2147483647 w 23200"/>
              <a:gd name="T11" fmla="*/ 0 h 1800"/>
              <a:gd name="T12" fmla="*/ 2147483647 w 23200"/>
              <a:gd name="T13" fmla="*/ 0 h 18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0"/>
              <a:gd name="T22" fmla="*/ 0 h 1800"/>
              <a:gd name="T23" fmla="*/ 23200 w 23200"/>
              <a:gd name="T24" fmla="*/ 1800 h 18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0" h="1800">
                <a:moveTo>
                  <a:pt x="900" y="0"/>
                </a:moveTo>
                <a:cubicBezTo>
                  <a:pt x="403" y="0"/>
                  <a:pt x="0" y="403"/>
                  <a:pt x="0" y="900"/>
                </a:cubicBezTo>
                <a:cubicBezTo>
                  <a:pt x="0" y="1398"/>
                  <a:pt x="403" y="1800"/>
                  <a:pt x="900" y="1800"/>
                </a:cubicBezTo>
                <a:lnTo>
                  <a:pt x="22300" y="1800"/>
                </a:lnTo>
                <a:cubicBezTo>
                  <a:pt x="22798" y="1800"/>
                  <a:pt x="23200" y="1398"/>
                  <a:pt x="23200" y="900"/>
                </a:cubicBezTo>
                <a:cubicBezTo>
                  <a:pt x="23200" y="403"/>
                  <a:pt x="22798" y="0"/>
                  <a:pt x="22300" y="0"/>
                </a:cubicBezTo>
                <a:lnTo>
                  <a:pt x="90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936875" y="3227408"/>
            <a:ext cx="6378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zh-CN" altLang="en-US" sz="2400" b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6" name="灯片编号占位符 3"/>
          <p:cNvSpPr txBox="1">
            <a:spLocks noGrp="1"/>
          </p:cNvSpPr>
          <p:nvPr/>
        </p:nvSpPr>
        <p:spPr bwMode="auto">
          <a:xfrm>
            <a:off x="4251325" y="6588125"/>
            <a:ext cx="10922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39FD7BF-62CA-4D4C-A2F8-8870E261AC4D}" type="slidenum">
              <a:rPr lang="en-US" altLang="zh-CN" sz="1000" b="0">
                <a:solidFill>
                  <a:srgbClr val="000000"/>
                </a:solidFill>
                <a:ea typeface="宋体" charset="-122"/>
              </a:rPr>
              <a:pPr algn="ctr"/>
              <a:t>40</a:t>
            </a:fld>
            <a:endParaRPr lang="en-US" altLang="zh-CN" sz="10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8013" y="3956070"/>
            <a:ext cx="38735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查询多维数据库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高级统计功能简介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0" descr="C:\Documents and Settings\Administrator\桌面\卡当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064" y="2060848"/>
            <a:ext cx="3835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 smtClean="0"/>
              <a:t>三、</a:t>
            </a:r>
            <a:r>
              <a:rPr lang="en-US" altLang="zh-CN" sz="3200" dirty="0" smtClean="0"/>
              <a:t>Excel</a:t>
            </a:r>
            <a:r>
              <a:rPr lang="zh-CN" altLang="en-US" sz="3200" dirty="0" smtClean="0"/>
              <a:t>高级统计功能简介</a:t>
            </a:r>
            <a:endParaRPr lang="en-US" altLang="zh-CN" sz="32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12136" y="1749345"/>
            <a:ext cx="5861050" cy="665164"/>
            <a:chOff x="1200" y="1371"/>
            <a:chExt cx="3408" cy="4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00" y="1371"/>
              <a:ext cx="480" cy="419"/>
              <a:chOff x="1110" y="2656"/>
              <a:chExt cx="1549" cy="1351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utoShape 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B0F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84" y="1755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08" y="1419"/>
              <a:ext cx="218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/>
                <a:t>添加</a:t>
              </a:r>
              <a:r>
                <a:rPr lang="en-US" altLang="zh-CN" sz="2400" dirty="0" smtClean="0"/>
                <a:t>Excel</a:t>
              </a:r>
              <a:r>
                <a:rPr lang="zh-CN" altLang="en-US" sz="2400" dirty="0" smtClean="0"/>
                <a:t>统计功能加载项</a:t>
              </a:r>
              <a:endParaRPr lang="en-US" altLang="zh-CN" sz="2400" dirty="0" smtClean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gray">
            <a:xfrm>
              <a:off x="1324" y="1433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1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012136" y="2663748"/>
            <a:ext cx="5861050" cy="665164"/>
            <a:chOff x="1200" y="1947"/>
            <a:chExt cx="3408" cy="419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200" y="1947"/>
              <a:ext cx="480" cy="419"/>
              <a:chOff x="3174" y="2656"/>
              <a:chExt cx="1549" cy="1351"/>
            </a:xfrm>
          </p:grpSpPr>
          <p:sp>
            <p:nvSpPr>
              <p:cNvPr id="20" name="AutoShape 14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15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utoShape 16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FFC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584" y="2331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208" y="1995"/>
              <a:ext cx="218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/>
                <a:t>Excel</a:t>
              </a:r>
              <a:r>
                <a:rPr lang="zh-CN" altLang="en-US" sz="2400" dirty="0" smtClean="0"/>
                <a:t>数据分析组件的功能</a:t>
              </a:r>
              <a:endParaRPr lang="en-US" altLang="zh-CN" sz="2400" dirty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1324" y="2009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012136" y="3555924"/>
            <a:ext cx="5861050" cy="665164"/>
            <a:chOff x="1200" y="2509"/>
            <a:chExt cx="3408" cy="419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1200" y="2509"/>
              <a:ext cx="480" cy="419"/>
              <a:chOff x="1110" y="2656"/>
              <a:chExt cx="1549" cy="1351"/>
            </a:xfrm>
          </p:grpSpPr>
          <p:sp>
            <p:nvSpPr>
              <p:cNvPr id="28" name="AutoShape 2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utoShape 2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utoShape 2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7030A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584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208" y="2557"/>
              <a:ext cx="200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/>
                <a:t>Excel</a:t>
              </a:r>
              <a:r>
                <a:rPr lang="zh-CN" altLang="en-US" sz="2400" dirty="0" smtClean="0"/>
                <a:t>统计功能应用示例</a:t>
              </a:r>
              <a:endParaRPr lang="en-US" altLang="zh-CN" sz="2400" dirty="0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324" y="2571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统计功能加载项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464" y="764704"/>
            <a:ext cx="248321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744" y="764704"/>
            <a:ext cx="4704414" cy="382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1112" y="2708920"/>
            <a:ext cx="28765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" y="4653136"/>
            <a:ext cx="98488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数据分析组件的功能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762000"/>
            <a:ext cx="9493250" cy="569133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方差分析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相关系数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协方差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描述统计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指数平滑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F-</a:t>
            </a:r>
            <a:r>
              <a:rPr lang="zh-CN" altLang="en-US" dirty="0" smtClean="0"/>
              <a:t>检验 双样本分析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傅立叶分析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直方图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移动平均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随机数发生器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排位与百分比分析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归回分析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抽样分析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T-</a:t>
            </a:r>
            <a:r>
              <a:rPr lang="zh-CN" altLang="en-US" dirty="0" smtClean="0"/>
              <a:t>检验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Z-</a:t>
            </a:r>
            <a:r>
              <a:rPr lang="zh-CN" altLang="en-US" dirty="0" smtClean="0"/>
              <a:t>检验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6816" y="-171400"/>
            <a:ext cx="4067175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056" y="3356992"/>
            <a:ext cx="37052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统计功能应用示例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移动平均预测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71" y="764704"/>
            <a:ext cx="525032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056" y="764704"/>
            <a:ext cx="37338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7056" y="2564904"/>
            <a:ext cx="4032448" cy="330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统计功能应用示例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移动平均预测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季度订货金额，采用移动平均的方式进行预测，预测值为</a:t>
            </a:r>
            <a:r>
              <a:rPr lang="en-US" altLang="zh-CN" dirty="0" smtClean="0"/>
              <a:t>16670805.3</a:t>
            </a:r>
            <a:r>
              <a:rPr lang="zh-CN" altLang="en-US" dirty="0" smtClean="0"/>
              <a:t>元。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528" y="1213720"/>
            <a:ext cx="8784976" cy="53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92960" y="30689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实际订货金额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0952" y="47971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预测销售金额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统计功能应用示例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排位与百分比排位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80" y="764704"/>
            <a:ext cx="6840760" cy="435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2880" y="4221088"/>
            <a:ext cx="5832648" cy="224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统计功能应用示例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排位与百分比排位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548680"/>
            <a:ext cx="9217024" cy="588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72880" y="1844824"/>
            <a:ext cx="288032" cy="432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7016" y="1844824"/>
            <a:ext cx="288032" cy="432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7056" y="1844824"/>
            <a:ext cx="432048" cy="432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096000"/>
            <a:ext cx="990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09600"/>
            <a:ext cx="990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162425" y="0"/>
            <a:ext cx="2028825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 sz="1400" b="0">
              <a:solidFill>
                <a:srgbClr val="000000"/>
              </a:solidFill>
              <a:latin typeface="Gill Sans MT" pitchFamily="34" charset="0"/>
              <a:ea typeface="微软雅黑" pitchFamily="34" charset="-122"/>
            </a:endParaRPr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1560513" y="3189308"/>
            <a:ext cx="8345487" cy="685800"/>
          </a:xfrm>
          <a:custGeom>
            <a:avLst/>
            <a:gdLst>
              <a:gd name="T0" fmla="*/ 2147483647 w 23200"/>
              <a:gd name="T1" fmla="*/ 0 h 1800"/>
              <a:gd name="T2" fmla="*/ 0 w 23200"/>
              <a:gd name="T3" fmla="*/ 2147483647 h 1800"/>
              <a:gd name="T4" fmla="*/ 2147483647 w 23200"/>
              <a:gd name="T5" fmla="*/ 2147483647 h 1800"/>
              <a:gd name="T6" fmla="*/ 2147483647 w 23200"/>
              <a:gd name="T7" fmla="*/ 2147483647 h 1800"/>
              <a:gd name="T8" fmla="*/ 2147483647 w 23200"/>
              <a:gd name="T9" fmla="*/ 2147483647 h 1800"/>
              <a:gd name="T10" fmla="*/ 2147483647 w 23200"/>
              <a:gd name="T11" fmla="*/ 0 h 1800"/>
              <a:gd name="T12" fmla="*/ 2147483647 w 23200"/>
              <a:gd name="T13" fmla="*/ 0 h 18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0"/>
              <a:gd name="T22" fmla="*/ 0 h 1800"/>
              <a:gd name="T23" fmla="*/ 23200 w 23200"/>
              <a:gd name="T24" fmla="*/ 1800 h 18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0" h="1800">
                <a:moveTo>
                  <a:pt x="900" y="0"/>
                </a:moveTo>
                <a:cubicBezTo>
                  <a:pt x="403" y="0"/>
                  <a:pt x="0" y="403"/>
                  <a:pt x="0" y="900"/>
                </a:cubicBezTo>
                <a:cubicBezTo>
                  <a:pt x="0" y="1398"/>
                  <a:pt x="403" y="1800"/>
                  <a:pt x="900" y="1800"/>
                </a:cubicBezTo>
                <a:lnTo>
                  <a:pt x="22300" y="1800"/>
                </a:lnTo>
                <a:cubicBezTo>
                  <a:pt x="22798" y="1800"/>
                  <a:pt x="23200" y="1398"/>
                  <a:pt x="23200" y="900"/>
                </a:cubicBezTo>
                <a:cubicBezTo>
                  <a:pt x="23200" y="403"/>
                  <a:pt x="22798" y="0"/>
                  <a:pt x="22300" y="0"/>
                </a:cubicBezTo>
                <a:lnTo>
                  <a:pt x="90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936875" y="3227408"/>
            <a:ext cx="6378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zh-CN" altLang="en-US" sz="2400" b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6" name="灯片编号占位符 3"/>
          <p:cNvSpPr txBox="1">
            <a:spLocks noGrp="1"/>
          </p:cNvSpPr>
          <p:nvPr/>
        </p:nvSpPr>
        <p:spPr bwMode="auto">
          <a:xfrm>
            <a:off x="4251325" y="6588125"/>
            <a:ext cx="10922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39FD7BF-62CA-4D4C-A2F8-8870E261AC4D}" type="slidenum">
              <a:rPr lang="en-US" altLang="zh-CN" sz="1000" b="0">
                <a:solidFill>
                  <a:srgbClr val="000000"/>
                </a:solidFill>
                <a:ea typeface="宋体" charset="-122"/>
              </a:rPr>
              <a:pPr algn="ctr"/>
              <a:t>48</a:t>
            </a:fld>
            <a:endParaRPr lang="en-US" altLang="zh-CN" sz="10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8013" y="3956070"/>
            <a:ext cx="38735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查询多维数据库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高级统计功能简介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0" descr="C:\Documents and Settings\Administrator\桌面\卡当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064" y="2060848"/>
            <a:ext cx="3835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6"/>
          <p:cNvSpPr>
            <a:spLocks noChangeArrowheads="1"/>
          </p:cNvSpPr>
          <p:nvPr/>
        </p:nvSpPr>
        <p:spPr bwMode="auto">
          <a:xfrm>
            <a:off x="2073275" y="0"/>
            <a:ext cx="3455988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8915" name="Text Box 37"/>
          <p:cNvSpPr txBox="1">
            <a:spLocks noChangeArrowheads="1"/>
          </p:cNvSpPr>
          <p:nvPr/>
        </p:nvSpPr>
        <p:spPr bwMode="auto">
          <a:xfrm>
            <a:off x="2192338" y="5614988"/>
            <a:ext cx="3136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http://www.kadang.com</a:t>
            </a:r>
          </a:p>
        </p:txBody>
      </p:sp>
      <p:sp>
        <p:nvSpPr>
          <p:cNvPr id="38916" name="Rectangle 38"/>
          <p:cNvSpPr>
            <a:spLocks noChangeArrowheads="1"/>
          </p:cNvSpPr>
          <p:nvPr/>
        </p:nvSpPr>
        <p:spPr bwMode="auto">
          <a:xfrm>
            <a:off x="5673725" y="1916113"/>
            <a:ext cx="388778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联系我们</a:t>
            </a:r>
            <a:endParaRPr lang="en-US" altLang="zh-CN" sz="1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）客户服务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服务热线：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400 118 9191</a:t>
            </a:r>
            <a:endParaRPr lang="zh-CN" altLang="en-US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传 真：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0571-89935700 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邮 箱：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kefu@kadang.com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网 址：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  <a:hlinkClick r:id="rId2"/>
              </a:rPr>
              <a:t>http://www.kadang.com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邮政编码：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311202 </a:t>
            </a:r>
          </a:p>
          <a:p>
            <a:endParaRPr lang="en-US" altLang="zh-CN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）商务合作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电 话：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0571-57573624 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邮 箱：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hezuo@kadang.com</a:t>
            </a:r>
          </a:p>
          <a:p>
            <a:endParaRPr lang="en-US" altLang="zh-CN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）卡当团商品合作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电 话：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0571-83786140 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邮 箱：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tuangou@kadang.com </a:t>
            </a:r>
          </a:p>
          <a:p>
            <a:endParaRPr lang="en-US" altLang="zh-CN" sz="1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卡当网萧山总部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地址：杭州市萧山区金城路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1038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号国际创业中心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楼</a:t>
            </a:r>
            <a:br>
              <a:rPr lang="zh-CN" altLang="en-US" sz="1200" b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0571-89935722</a:t>
            </a:r>
          </a:p>
          <a:p>
            <a:endParaRPr lang="en-US" altLang="zh-CN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卡当网技术运营中心</a:t>
            </a:r>
            <a:endParaRPr lang="en-US" altLang="zh-CN" sz="1200" b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地址：杭州市西湖区万塘路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266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号之江大楼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楼</a:t>
            </a:r>
            <a:br>
              <a:rPr lang="zh-CN" altLang="en-US" sz="1200" b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0571-87382461</a:t>
            </a:r>
          </a:p>
        </p:txBody>
      </p:sp>
      <p:sp>
        <p:nvSpPr>
          <p:cNvPr id="38917" name="Text Box 39"/>
          <p:cNvSpPr txBox="1">
            <a:spLocks noChangeArrowheads="1"/>
          </p:cNvSpPr>
          <p:nvPr/>
        </p:nvSpPr>
        <p:spPr bwMode="auto">
          <a:xfrm>
            <a:off x="2654303" y="1357298"/>
            <a:ext cx="26558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0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  谢</a:t>
            </a:r>
          </a:p>
        </p:txBody>
      </p:sp>
      <p:sp>
        <p:nvSpPr>
          <p:cNvPr id="38918" name="Text Box 37"/>
          <p:cNvSpPr txBox="1">
            <a:spLocks noChangeArrowheads="1"/>
          </p:cNvSpPr>
          <p:nvPr/>
        </p:nvSpPr>
        <p:spPr bwMode="auto">
          <a:xfrm>
            <a:off x="2262072" y="3610277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卡当一下，好礼到家！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919" name="Picture 11" descr="C:\Documents and Settings\Administrator\桌面\kad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" y="620713"/>
            <a:ext cx="187642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12" descr="C:\Documents and Settings\Administrator\桌面\印品印味 [转换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4149725"/>
            <a:ext cx="140335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13" descr="C:\Documents and Settings\Administrator\桌面\光圈 [转换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125" y="5816600"/>
            <a:ext cx="18891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2" name="Picture 14" descr="C:\Documents and Settings\Administrator\桌面\心属唯一 [转换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5925" y="2060575"/>
            <a:ext cx="129857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CN" sz="3200" b="1" dirty="0" smtClean="0"/>
              <a:t>1.2</a:t>
            </a:r>
            <a:r>
              <a:rPr lang="zh-CN" altLang="en-US" sz="3200" b="1" dirty="0" smtClean="0"/>
              <a:t>、多维数据集（数据立方）</a:t>
            </a:r>
            <a:endParaRPr lang="zh-CN" altLang="en-US" sz="3600" b="1" dirty="0" smtClean="0">
              <a:latin typeface="宋体" pitchFamily="2" charset="-122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64312" y="1071548"/>
            <a:ext cx="8915400" cy="400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gray">
          <a:xfrm>
            <a:off x="7537870" y="274320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gray">
          <a:xfrm>
            <a:off x="7537870" y="231774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gray">
          <a:xfrm>
            <a:off x="8002217" y="274320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gray">
          <a:xfrm>
            <a:off x="8002217" y="231457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6"/>
          <p:cNvSpPr>
            <a:spLocks noChangeArrowheads="1"/>
          </p:cNvSpPr>
          <p:nvPr/>
        </p:nvSpPr>
        <p:spPr bwMode="gray">
          <a:xfrm>
            <a:off x="7537870" y="188594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gray">
          <a:xfrm>
            <a:off x="8466564" y="274320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gray">
          <a:xfrm>
            <a:off x="8002217" y="188594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gray">
          <a:xfrm>
            <a:off x="8466564" y="231457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gray">
          <a:xfrm>
            <a:off x="8466564" y="188594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gray">
          <a:xfrm>
            <a:off x="7383088" y="288607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gray">
          <a:xfrm>
            <a:off x="7383088" y="246062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gray">
          <a:xfrm>
            <a:off x="7847435" y="288607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gray">
          <a:xfrm>
            <a:off x="7847435" y="245744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6"/>
          <p:cNvSpPr>
            <a:spLocks noChangeArrowheads="1"/>
          </p:cNvSpPr>
          <p:nvPr/>
        </p:nvSpPr>
        <p:spPr bwMode="gray">
          <a:xfrm>
            <a:off x="7383088" y="202882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gray">
          <a:xfrm>
            <a:off x="8311782" y="288607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gray">
          <a:xfrm>
            <a:off x="7847435" y="202882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gray">
          <a:xfrm>
            <a:off x="8311782" y="245744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gray">
          <a:xfrm>
            <a:off x="8311782" y="202882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gray">
          <a:xfrm>
            <a:off x="7228305" y="302895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gray">
          <a:xfrm>
            <a:off x="7228305" y="260350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gray">
          <a:xfrm>
            <a:off x="7692652" y="302895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gray">
          <a:xfrm>
            <a:off x="7692652" y="260032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gray">
          <a:xfrm>
            <a:off x="7228305" y="217169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8156999" y="302895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gray">
          <a:xfrm>
            <a:off x="7692652" y="217169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gray">
          <a:xfrm>
            <a:off x="8156999" y="260032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gray">
          <a:xfrm>
            <a:off x="8156999" y="217169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85688" y="24288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一月</a:t>
            </a:r>
            <a:endParaRPr lang="zh-CN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685688" y="28574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二月</a:t>
            </a:r>
            <a:endParaRPr lang="zh-CN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685688" y="32861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三月</a:t>
            </a:r>
            <a:endParaRPr lang="zh-CN" altLang="en-US" sz="1400" dirty="0"/>
          </a:p>
        </p:txBody>
      </p:sp>
      <p:cxnSp>
        <p:nvCxnSpPr>
          <p:cNvPr id="36" name="直接连接符 35"/>
          <p:cNvCxnSpPr/>
          <p:nvPr/>
        </p:nvCxnSpPr>
        <p:spPr>
          <a:xfrm rot="5400000">
            <a:off x="5453933" y="3594824"/>
            <a:ext cx="1476374" cy="17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202436" y="4352129"/>
            <a:ext cx="1878013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30692" y="3714753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431" y="3714753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176117" y="3714753"/>
            <a:ext cx="615553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23432" y="4429132"/>
            <a:ext cx="162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区域维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65392" y="3143249"/>
            <a:ext cx="461665" cy="10300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时间维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33001" y="1928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733000" y="21431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643929" y="1643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197344" y="2428870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197344" y="2857498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200</a:t>
            </a:r>
            <a:endParaRPr lang="zh-CN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242070" y="3286125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400</a:t>
            </a:r>
            <a:endParaRPr lang="zh-CN" altLang="en-US" sz="1400" dirty="0"/>
          </a:p>
        </p:txBody>
      </p:sp>
      <p:cxnSp>
        <p:nvCxnSpPr>
          <p:cNvPr id="52" name="直接箭头连接符 51"/>
          <p:cNvCxnSpPr>
            <a:endCxn id="53" idx="0"/>
          </p:cNvCxnSpPr>
          <p:nvPr/>
        </p:nvCxnSpPr>
        <p:spPr>
          <a:xfrm rot="5400000">
            <a:off x="7899818" y="4458898"/>
            <a:ext cx="1071570" cy="1547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506908" y="5072075"/>
            <a:ext cx="1702606" cy="6429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维度成员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endCxn id="57" idx="2"/>
          </p:cNvCxnSpPr>
          <p:nvPr/>
        </p:nvCxnSpPr>
        <p:spPr>
          <a:xfrm rot="10800000">
            <a:off x="5610827" y="1714491"/>
            <a:ext cx="1818692" cy="8572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720826" y="1071547"/>
            <a:ext cx="1779997" cy="6429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度量值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875609" y="4643447"/>
            <a:ext cx="1006085" cy="6429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维度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43" idx="1"/>
            <a:endCxn id="59" idx="0"/>
          </p:cNvCxnSpPr>
          <p:nvPr/>
        </p:nvCxnSpPr>
        <p:spPr>
          <a:xfrm rot="10800000" flipV="1">
            <a:off x="5378652" y="3658293"/>
            <a:ext cx="386740" cy="98515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2" idx="1"/>
            <a:endCxn id="59" idx="3"/>
          </p:cNvCxnSpPr>
          <p:nvPr/>
        </p:nvCxnSpPr>
        <p:spPr>
          <a:xfrm rot="10800000" flipV="1">
            <a:off x="5881694" y="4613798"/>
            <a:ext cx="541738" cy="3511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86921" y="1357298"/>
            <a:ext cx="394695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多维数据库（集）（</a:t>
            </a:r>
            <a:r>
              <a:rPr lang="en-US" altLang="zh-CN" dirty="0" smtClean="0">
                <a:ea typeface="宋体" pitchFamily="2" charset="-122"/>
              </a:rPr>
              <a:t>CUBE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dirty="0" smtClean="0">
                <a:ea typeface="宋体" pitchFamily="2" charset="-122"/>
              </a:rPr>
              <a:t>概念：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又称数据立方，是一个数据集合，通常从数据仓库的子集构造，并组织和汇总成一个由一组维度和度量值定义的多维结构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dirty="0" smtClean="0">
                <a:ea typeface="宋体" pitchFamily="2" charset="-122"/>
              </a:rPr>
              <a:t>特性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多维，也称作立方体（</a:t>
            </a:r>
            <a:r>
              <a:rPr lang="en-US" altLang="zh-CN" dirty="0" smtClean="0">
                <a:ea typeface="宋体" pitchFamily="2" charset="-122"/>
              </a:rPr>
              <a:t>Cube</a:t>
            </a:r>
            <a:r>
              <a:rPr lang="zh-CN" altLang="en-US" dirty="0" smtClean="0">
                <a:ea typeface="宋体" pitchFamily="2" charset="-122"/>
              </a:rPr>
              <a:t>）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提供一种便于使用的查询数据的机制。</a:t>
            </a:r>
          </a:p>
          <a:p>
            <a:pPr marL="342900" lvl="0" indent="-342900">
              <a:spcBef>
                <a:spcPct val="2000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816473" y="1000109"/>
            <a:ext cx="1779997" cy="6429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Cell</a:t>
            </a:r>
            <a:r>
              <a:rPr lang="zh-CN" altLang="en-US" dirty="0" smtClean="0"/>
              <a:t>（算子）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endCxn id="58" idx="2"/>
          </p:cNvCxnSpPr>
          <p:nvPr/>
        </p:nvCxnSpPr>
        <p:spPr>
          <a:xfrm rot="5400000" flipH="1" flipV="1">
            <a:off x="8106691" y="1971965"/>
            <a:ext cx="928693" cy="2708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CN" sz="3200" b="1" dirty="0" smtClean="0"/>
              <a:t>1.3</a:t>
            </a:r>
            <a:r>
              <a:rPr lang="zh-CN" altLang="en-US" sz="3200" b="1" dirty="0" smtClean="0"/>
              <a:t>、数据</a:t>
            </a:r>
            <a:r>
              <a:rPr lang="zh-CN" altLang="en-US" sz="3200" dirty="0" smtClean="0"/>
              <a:t>立方</a:t>
            </a:r>
            <a:r>
              <a:rPr lang="zh-CN" altLang="en-US" sz="3200" b="1" dirty="0" smtClean="0"/>
              <a:t>上的操作</a:t>
            </a:r>
            <a:endParaRPr lang="zh-CN" altLang="en-US" sz="3600" b="1" dirty="0" smtClean="0">
              <a:latin typeface="宋体" pitchFamily="2" charset="-122"/>
            </a:endParaRPr>
          </a:p>
        </p:txBody>
      </p:sp>
      <p:graphicFrame>
        <p:nvGraphicFramePr>
          <p:cNvPr id="24" name="图示 23"/>
          <p:cNvGraphicFramePr/>
          <p:nvPr/>
        </p:nvGraphicFramePr>
        <p:xfrm>
          <a:off x="1393006" y="1000108"/>
          <a:ext cx="7197379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3200" b="1" dirty="0" smtClean="0"/>
              <a:t>1.3.1</a:t>
            </a:r>
            <a:r>
              <a:rPr lang="zh-CN" altLang="en-US" sz="3200" dirty="0" smtClean="0"/>
              <a:t>、数据立方上的操作</a:t>
            </a:r>
            <a:endParaRPr lang="zh-CN" altLang="en-US" sz="3600" b="1" dirty="0" smtClean="0">
              <a:latin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7339" y="1125538"/>
            <a:ext cx="89154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上卷（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Roll-Up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在数据立方体中执行聚集操作，通过在维级别中上升来观察更概括的数据。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14744" y="2928936"/>
            <a:ext cx="19502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沿着时间维上卷，由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“月份”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上升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到季度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AutoShape 26"/>
          <p:cNvSpPr>
            <a:spLocks noChangeArrowheads="1"/>
          </p:cNvSpPr>
          <p:nvPr/>
        </p:nvSpPr>
        <p:spPr bwMode="gray">
          <a:xfrm>
            <a:off x="6965170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gray">
          <a:xfrm>
            <a:off x="7429517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gray">
          <a:xfrm>
            <a:off x="7893864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gray">
          <a:xfrm>
            <a:off x="6810388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gray">
          <a:xfrm>
            <a:off x="7274735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gray">
          <a:xfrm>
            <a:off x="7739082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gray">
          <a:xfrm>
            <a:off x="6655606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gray">
          <a:xfrm>
            <a:off x="7119953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gray">
          <a:xfrm>
            <a:off x="7584300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gray">
          <a:xfrm>
            <a:off x="1547789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gray">
          <a:xfrm>
            <a:off x="1547789" y="336073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gray">
          <a:xfrm>
            <a:off x="2012136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gray">
          <a:xfrm>
            <a:off x="2012136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gray">
          <a:xfrm>
            <a:off x="1547789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gray">
          <a:xfrm>
            <a:off x="2476483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28"/>
          <p:cNvSpPr>
            <a:spLocks noChangeArrowheads="1"/>
          </p:cNvSpPr>
          <p:nvPr/>
        </p:nvSpPr>
        <p:spPr bwMode="gray">
          <a:xfrm>
            <a:off x="2012136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27"/>
          <p:cNvSpPr>
            <a:spLocks noChangeArrowheads="1"/>
          </p:cNvSpPr>
          <p:nvPr/>
        </p:nvSpPr>
        <p:spPr bwMode="gray">
          <a:xfrm>
            <a:off x="2476483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gray">
          <a:xfrm>
            <a:off x="2476483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26"/>
          <p:cNvSpPr>
            <a:spLocks noChangeArrowheads="1"/>
          </p:cNvSpPr>
          <p:nvPr/>
        </p:nvSpPr>
        <p:spPr bwMode="gray">
          <a:xfrm>
            <a:off x="1393006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26"/>
          <p:cNvSpPr>
            <a:spLocks noChangeArrowheads="1"/>
          </p:cNvSpPr>
          <p:nvPr/>
        </p:nvSpPr>
        <p:spPr bwMode="gray">
          <a:xfrm>
            <a:off x="1393006" y="35036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27"/>
          <p:cNvSpPr>
            <a:spLocks noChangeArrowheads="1"/>
          </p:cNvSpPr>
          <p:nvPr/>
        </p:nvSpPr>
        <p:spPr bwMode="gray">
          <a:xfrm>
            <a:off x="1857353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28"/>
          <p:cNvSpPr>
            <a:spLocks noChangeArrowheads="1"/>
          </p:cNvSpPr>
          <p:nvPr/>
        </p:nvSpPr>
        <p:spPr bwMode="gray">
          <a:xfrm>
            <a:off x="1857353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gray">
          <a:xfrm>
            <a:off x="1393006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gray">
          <a:xfrm>
            <a:off x="2321700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28"/>
          <p:cNvSpPr>
            <a:spLocks noChangeArrowheads="1"/>
          </p:cNvSpPr>
          <p:nvPr/>
        </p:nvSpPr>
        <p:spPr bwMode="gray">
          <a:xfrm>
            <a:off x="1857353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27"/>
          <p:cNvSpPr>
            <a:spLocks noChangeArrowheads="1"/>
          </p:cNvSpPr>
          <p:nvPr/>
        </p:nvSpPr>
        <p:spPr bwMode="gray">
          <a:xfrm>
            <a:off x="2321700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gray">
          <a:xfrm>
            <a:off x="2321700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26"/>
          <p:cNvSpPr>
            <a:spLocks noChangeArrowheads="1"/>
          </p:cNvSpPr>
          <p:nvPr/>
        </p:nvSpPr>
        <p:spPr bwMode="gray">
          <a:xfrm>
            <a:off x="1238224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6"/>
          <p:cNvSpPr>
            <a:spLocks noChangeArrowheads="1"/>
          </p:cNvSpPr>
          <p:nvPr/>
        </p:nvSpPr>
        <p:spPr bwMode="gray">
          <a:xfrm>
            <a:off x="1238224" y="36464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27"/>
          <p:cNvSpPr>
            <a:spLocks noChangeArrowheads="1"/>
          </p:cNvSpPr>
          <p:nvPr/>
        </p:nvSpPr>
        <p:spPr bwMode="gray">
          <a:xfrm>
            <a:off x="1702571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28"/>
          <p:cNvSpPr>
            <a:spLocks noChangeArrowheads="1"/>
          </p:cNvSpPr>
          <p:nvPr/>
        </p:nvSpPr>
        <p:spPr bwMode="gray">
          <a:xfrm>
            <a:off x="1702571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26"/>
          <p:cNvSpPr>
            <a:spLocks noChangeArrowheads="1"/>
          </p:cNvSpPr>
          <p:nvPr/>
        </p:nvSpPr>
        <p:spPr bwMode="gray">
          <a:xfrm>
            <a:off x="1238224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27"/>
          <p:cNvSpPr>
            <a:spLocks noChangeArrowheads="1"/>
          </p:cNvSpPr>
          <p:nvPr/>
        </p:nvSpPr>
        <p:spPr bwMode="gray">
          <a:xfrm>
            <a:off x="2166918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28"/>
          <p:cNvSpPr>
            <a:spLocks noChangeArrowheads="1"/>
          </p:cNvSpPr>
          <p:nvPr/>
        </p:nvSpPr>
        <p:spPr bwMode="gray">
          <a:xfrm>
            <a:off x="1702571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utoShape 27"/>
          <p:cNvSpPr>
            <a:spLocks noChangeArrowheads="1"/>
          </p:cNvSpPr>
          <p:nvPr/>
        </p:nvSpPr>
        <p:spPr bwMode="gray">
          <a:xfrm>
            <a:off x="2166918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27"/>
          <p:cNvSpPr>
            <a:spLocks noChangeArrowheads="1"/>
          </p:cNvSpPr>
          <p:nvPr/>
        </p:nvSpPr>
        <p:spPr bwMode="gray">
          <a:xfrm>
            <a:off x="2166918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95607" y="34718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一月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95607" y="39004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二月</a:t>
            </a:r>
            <a:endParaRPr lang="zh-CN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95607" y="43291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三月</a:t>
            </a:r>
            <a:endParaRPr lang="zh-CN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240611" y="4757742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782351" y="4757742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401480" y="4757742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zh-CN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19" y="29717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42919" y="31861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53848" y="26860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207262" y="3471861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07262" y="3900489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200</a:t>
            </a:r>
            <a:endParaRPr lang="zh-CN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251989" y="4329117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400</a:t>
            </a:r>
            <a:endParaRPr lang="zh-CN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6259017" y="33355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221338" y="35718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947409" y="31432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959089" y="39290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一季度</a:t>
            </a:r>
            <a:endParaRPr lang="zh-CN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655606" y="3929069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700</a:t>
            </a:r>
            <a:endParaRPr lang="zh-CN" altLang="en-US" sz="1400" dirty="0"/>
          </a:p>
        </p:txBody>
      </p:sp>
      <p:sp>
        <p:nvSpPr>
          <p:cNvPr id="76" name="右箭头 75"/>
          <p:cNvSpPr/>
          <p:nvPr/>
        </p:nvSpPr>
        <p:spPr>
          <a:xfrm>
            <a:off x="3714742" y="3929067"/>
            <a:ext cx="2012170" cy="5715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672451" y="4293096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214191" y="4293096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833320" y="4293096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3200" dirty="0" smtClean="0"/>
              <a:t>1.3.2</a:t>
            </a:r>
            <a:r>
              <a:rPr lang="zh-CN" altLang="en-US" sz="3200" dirty="0" smtClean="0"/>
              <a:t>、数据立方上的操作</a:t>
            </a:r>
            <a:endParaRPr lang="zh-CN" altLang="en-US" sz="3600" b="1" dirty="0" smtClean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14744" y="2928936"/>
            <a:ext cx="19502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沿着时间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维下钻，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由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“月份”下降到旬</a:t>
            </a:r>
            <a:endParaRPr lang="zh-CN" altLang="en-US" dirty="0"/>
          </a:p>
        </p:txBody>
      </p:sp>
      <p:sp>
        <p:nvSpPr>
          <p:cNvPr id="10" name="AutoShape 26"/>
          <p:cNvSpPr>
            <a:spLocks noChangeArrowheads="1"/>
          </p:cNvSpPr>
          <p:nvPr/>
        </p:nvSpPr>
        <p:spPr bwMode="gray">
          <a:xfrm>
            <a:off x="1625180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gray">
          <a:xfrm>
            <a:off x="2089527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gray">
          <a:xfrm>
            <a:off x="2553874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gray">
          <a:xfrm>
            <a:off x="1470397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gray">
          <a:xfrm>
            <a:off x="1934744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gray">
          <a:xfrm>
            <a:off x="2399091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gray">
          <a:xfrm>
            <a:off x="1315615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gray">
          <a:xfrm>
            <a:off x="1779962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gray">
          <a:xfrm>
            <a:off x="2244309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619098" y="3786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一月</a:t>
            </a:r>
            <a:endParaRPr lang="zh-CN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315615" y="3786194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76" name="右箭头 75"/>
          <p:cNvSpPr/>
          <p:nvPr/>
        </p:nvSpPr>
        <p:spPr>
          <a:xfrm>
            <a:off x="3714742" y="3929067"/>
            <a:ext cx="2012170" cy="5715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386921" y="1142984"/>
            <a:ext cx="899795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下钻（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drill-down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通过在维级别中下降或通过引入某个或某些维来更细致的观察数据。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78" name="AutoShape 26"/>
          <p:cNvSpPr>
            <a:spLocks noChangeArrowheads="1"/>
          </p:cNvSpPr>
          <p:nvPr/>
        </p:nvSpPr>
        <p:spPr bwMode="gray">
          <a:xfrm>
            <a:off x="7626937" y="381477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26"/>
          <p:cNvSpPr>
            <a:spLocks noChangeArrowheads="1"/>
          </p:cNvSpPr>
          <p:nvPr/>
        </p:nvSpPr>
        <p:spPr bwMode="gray">
          <a:xfrm>
            <a:off x="7626937" y="338931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27"/>
          <p:cNvSpPr>
            <a:spLocks noChangeArrowheads="1"/>
          </p:cNvSpPr>
          <p:nvPr/>
        </p:nvSpPr>
        <p:spPr bwMode="gray">
          <a:xfrm>
            <a:off x="8091284" y="381477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28"/>
          <p:cNvSpPr>
            <a:spLocks noChangeArrowheads="1"/>
          </p:cNvSpPr>
          <p:nvPr/>
        </p:nvSpPr>
        <p:spPr bwMode="gray">
          <a:xfrm>
            <a:off x="8091284" y="33861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AutoShape 26"/>
          <p:cNvSpPr>
            <a:spLocks noChangeArrowheads="1"/>
          </p:cNvSpPr>
          <p:nvPr/>
        </p:nvSpPr>
        <p:spPr bwMode="gray">
          <a:xfrm>
            <a:off x="7626937" y="29575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27"/>
          <p:cNvSpPr>
            <a:spLocks noChangeArrowheads="1"/>
          </p:cNvSpPr>
          <p:nvPr/>
        </p:nvSpPr>
        <p:spPr bwMode="gray">
          <a:xfrm>
            <a:off x="8555631" y="381477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28"/>
          <p:cNvSpPr>
            <a:spLocks noChangeArrowheads="1"/>
          </p:cNvSpPr>
          <p:nvPr/>
        </p:nvSpPr>
        <p:spPr bwMode="gray">
          <a:xfrm>
            <a:off x="8091284" y="29575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27"/>
          <p:cNvSpPr>
            <a:spLocks noChangeArrowheads="1"/>
          </p:cNvSpPr>
          <p:nvPr/>
        </p:nvSpPr>
        <p:spPr bwMode="gray">
          <a:xfrm>
            <a:off x="8555631" y="33861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7"/>
          <p:cNvSpPr>
            <a:spLocks noChangeArrowheads="1"/>
          </p:cNvSpPr>
          <p:nvPr/>
        </p:nvSpPr>
        <p:spPr bwMode="gray">
          <a:xfrm>
            <a:off x="8555631" y="29575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26"/>
          <p:cNvSpPr>
            <a:spLocks noChangeArrowheads="1"/>
          </p:cNvSpPr>
          <p:nvPr/>
        </p:nvSpPr>
        <p:spPr bwMode="gray">
          <a:xfrm>
            <a:off x="7472155" y="395764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26"/>
          <p:cNvSpPr>
            <a:spLocks noChangeArrowheads="1"/>
          </p:cNvSpPr>
          <p:nvPr/>
        </p:nvSpPr>
        <p:spPr bwMode="gray">
          <a:xfrm>
            <a:off x="7472155" y="353219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27"/>
          <p:cNvSpPr>
            <a:spLocks noChangeArrowheads="1"/>
          </p:cNvSpPr>
          <p:nvPr/>
        </p:nvSpPr>
        <p:spPr bwMode="gray">
          <a:xfrm>
            <a:off x="7936502" y="395764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28"/>
          <p:cNvSpPr>
            <a:spLocks noChangeArrowheads="1"/>
          </p:cNvSpPr>
          <p:nvPr/>
        </p:nvSpPr>
        <p:spPr bwMode="gray">
          <a:xfrm>
            <a:off x="7936502" y="352901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AutoShape 26"/>
          <p:cNvSpPr>
            <a:spLocks noChangeArrowheads="1"/>
          </p:cNvSpPr>
          <p:nvPr/>
        </p:nvSpPr>
        <p:spPr bwMode="gray">
          <a:xfrm>
            <a:off x="7472155" y="310039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AutoShape 27"/>
          <p:cNvSpPr>
            <a:spLocks noChangeArrowheads="1"/>
          </p:cNvSpPr>
          <p:nvPr/>
        </p:nvSpPr>
        <p:spPr bwMode="gray">
          <a:xfrm>
            <a:off x="8400849" y="395764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28"/>
          <p:cNvSpPr>
            <a:spLocks noChangeArrowheads="1"/>
          </p:cNvSpPr>
          <p:nvPr/>
        </p:nvSpPr>
        <p:spPr bwMode="gray">
          <a:xfrm>
            <a:off x="7936502" y="310039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AutoShape 27"/>
          <p:cNvSpPr>
            <a:spLocks noChangeArrowheads="1"/>
          </p:cNvSpPr>
          <p:nvPr/>
        </p:nvSpPr>
        <p:spPr bwMode="gray">
          <a:xfrm>
            <a:off x="8400849" y="352901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27"/>
          <p:cNvSpPr>
            <a:spLocks noChangeArrowheads="1"/>
          </p:cNvSpPr>
          <p:nvPr/>
        </p:nvSpPr>
        <p:spPr bwMode="gray">
          <a:xfrm>
            <a:off x="8400849" y="310039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AutoShape 26"/>
          <p:cNvSpPr>
            <a:spLocks noChangeArrowheads="1"/>
          </p:cNvSpPr>
          <p:nvPr/>
        </p:nvSpPr>
        <p:spPr bwMode="gray">
          <a:xfrm>
            <a:off x="7317373" y="410052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AutoShape 26"/>
          <p:cNvSpPr>
            <a:spLocks noChangeArrowheads="1"/>
          </p:cNvSpPr>
          <p:nvPr/>
        </p:nvSpPr>
        <p:spPr bwMode="gray">
          <a:xfrm>
            <a:off x="7317373" y="367507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AutoShape 27"/>
          <p:cNvSpPr>
            <a:spLocks noChangeArrowheads="1"/>
          </p:cNvSpPr>
          <p:nvPr/>
        </p:nvSpPr>
        <p:spPr bwMode="gray">
          <a:xfrm>
            <a:off x="7781720" y="410052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28"/>
          <p:cNvSpPr>
            <a:spLocks noChangeArrowheads="1"/>
          </p:cNvSpPr>
          <p:nvPr/>
        </p:nvSpPr>
        <p:spPr bwMode="gray">
          <a:xfrm>
            <a:off x="7781720" y="367189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AutoShape 26"/>
          <p:cNvSpPr>
            <a:spLocks noChangeArrowheads="1"/>
          </p:cNvSpPr>
          <p:nvPr/>
        </p:nvSpPr>
        <p:spPr bwMode="gray">
          <a:xfrm>
            <a:off x="7317373" y="32432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gray">
          <a:xfrm>
            <a:off x="8246067" y="410052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AutoShape 28"/>
          <p:cNvSpPr>
            <a:spLocks noChangeArrowheads="1"/>
          </p:cNvSpPr>
          <p:nvPr/>
        </p:nvSpPr>
        <p:spPr bwMode="gray">
          <a:xfrm>
            <a:off x="7781720" y="32432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27"/>
          <p:cNvSpPr>
            <a:spLocks noChangeArrowheads="1"/>
          </p:cNvSpPr>
          <p:nvPr/>
        </p:nvSpPr>
        <p:spPr bwMode="gray">
          <a:xfrm>
            <a:off x="8246067" y="367189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27"/>
          <p:cNvSpPr>
            <a:spLocks noChangeArrowheads="1"/>
          </p:cNvSpPr>
          <p:nvPr/>
        </p:nvSpPr>
        <p:spPr bwMode="gray">
          <a:xfrm>
            <a:off x="8246067" y="32432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6774755" y="35004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上旬</a:t>
            </a:r>
            <a:endParaRPr lang="zh-CN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774755" y="39290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中旬</a:t>
            </a:r>
            <a:endParaRPr lang="zh-CN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774755" y="43576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下旬</a:t>
            </a:r>
            <a:endParaRPr lang="zh-CN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286411" y="3500441"/>
            <a:ext cx="3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30</a:t>
            </a:r>
            <a:endParaRPr lang="zh-CN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286411" y="3929069"/>
            <a:ext cx="3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40</a:t>
            </a:r>
            <a:endParaRPr lang="zh-CN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331138" y="4357697"/>
            <a:ext cx="3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30</a:t>
            </a:r>
            <a:endParaRPr lang="zh-CN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242908" y="4221088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784648" y="4221088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403777" y="4221088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zh-CN" altLang="en-US" sz="1400" dirty="0"/>
          </a:p>
        </p:txBody>
      </p:sp>
      <p:sp>
        <p:nvSpPr>
          <p:cNvPr id="65" name="TextBox 64"/>
          <p:cNvSpPr txBox="1"/>
          <p:nvPr/>
        </p:nvSpPr>
        <p:spPr>
          <a:xfrm flipH="1">
            <a:off x="7248515" y="4797152"/>
            <a:ext cx="400110" cy="576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7790255" y="4797152"/>
            <a:ext cx="400110" cy="576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8409384" y="4797152"/>
            <a:ext cx="400110" cy="576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zh-CN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42919" y="32669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42919" y="34812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53848" y="29811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42271" y="30509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42271" y="32652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753200" y="27651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5826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3200" dirty="0" smtClean="0"/>
              <a:t>1.3.3</a:t>
            </a:r>
            <a:r>
              <a:rPr lang="zh-CN" altLang="en-US" sz="3200" dirty="0" smtClean="0"/>
              <a:t>、数据立方上的操作</a:t>
            </a:r>
            <a:endParaRPr lang="zh-CN" altLang="en-US" sz="3600" b="1" dirty="0" smtClean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14744" y="2928935"/>
            <a:ext cx="1950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“二月”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右箭头 75"/>
          <p:cNvSpPr/>
          <p:nvPr/>
        </p:nvSpPr>
        <p:spPr>
          <a:xfrm>
            <a:off x="3714742" y="3929067"/>
            <a:ext cx="2012170" cy="5715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AutoShape 26"/>
          <p:cNvSpPr>
            <a:spLocks noChangeArrowheads="1"/>
          </p:cNvSpPr>
          <p:nvPr/>
        </p:nvSpPr>
        <p:spPr bwMode="gray">
          <a:xfrm>
            <a:off x="1547789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26"/>
          <p:cNvSpPr>
            <a:spLocks noChangeArrowheads="1"/>
          </p:cNvSpPr>
          <p:nvPr/>
        </p:nvSpPr>
        <p:spPr bwMode="gray">
          <a:xfrm>
            <a:off x="1547789" y="3360738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gray">
          <a:xfrm>
            <a:off x="2012136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gray">
          <a:xfrm>
            <a:off x="2012136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26"/>
          <p:cNvSpPr>
            <a:spLocks noChangeArrowheads="1"/>
          </p:cNvSpPr>
          <p:nvPr/>
        </p:nvSpPr>
        <p:spPr bwMode="gray">
          <a:xfrm>
            <a:off x="1547789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27"/>
          <p:cNvSpPr>
            <a:spLocks noChangeArrowheads="1"/>
          </p:cNvSpPr>
          <p:nvPr/>
        </p:nvSpPr>
        <p:spPr bwMode="gray">
          <a:xfrm>
            <a:off x="2476483" y="37861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28"/>
          <p:cNvSpPr>
            <a:spLocks noChangeArrowheads="1"/>
          </p:cNvSpPr>
          <p:nvPr/>
        </p:nvSpPr>
        <p:spPr bwMode="gray">
          <a:xfrm>
            <a:off x="2012136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AutoShape 27"/>
          <p:cNvSpPr>
            <a:spLocks noChangeArrowheads="1"/>
          </p:cNvSpPr>
          <p:nvPr/>
        </p:nvSpPr>
        <p:spPr bwMode="gray">
          <a:xfrm>
            <a:off x="2476483" y="3357563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27"/>
          <p:cNvSpPr>
            <a:spLocks noChangeArrowheads="1"/>
          </p:cNvSpPr>
          <p:nvPr/>
        </p:nvSpPr>
        <p:spPr bwMode="gray">
          <a:xfrm>
            <a:off x="2476483" y="2928935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26"/>
          <p:cNvSpPr>
            <a:spLocks noChangeArrowheads="1"/>
          </p:cNvSpPr>
          <p:nvPr/>
        </p:nvSpPr>
        <p:spPr bwMode="gray">
          <a:xfrm>
            <a:off x="1393006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AutoShape 26"/>
          <p:cNvSpPr>
            <a:spLocks noChangeArrowheads="1"/>
          </p:cNvSpPr>
          <p:nvPr/>
        </p:nvSpPr>
        <p:spPr bwMode="gray">
          <a:xfrm>
            <a:off x="1393006" y="35036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AutoShape 27"/>
          <p:cNvSpPr>
            <a:spLocks noChangeArrowheads="1"/>
          </p:cNvSpPr>
          <p:nvPr/>
        </p:nvSpPr>
        <p:spPr bwMode="gray">
          <a:xfrm>
            <a:off x="1857353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AutoShape 28"/>
          <p:cNvSpPr>
            <a:spLocks noChangeArrowheads="1"/>
          </p:cNvSpPr>
          <p:nvPr/>
        </p:nvSpPr>
        <p:spPr bwMode="gray">
          <a:xfrm>
            <a:off x="1857353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AutoShape 26"/>
          <p:cNvSpPr>
            <a:spLocks noChangeArrowheads="1"/>
          </p:cNvSpPr>
          <p:nvPr/>
        </p:nvSpPr>
        <p:spPr bwMode="gray">
          <a:xfrm>
            <a:off x="1393006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AutoShape 27"/>
          <p:cNvSpPr>
            <a:spLocks noChangeArrowheads="1"/>
          </p:cNvSpPr>
          <p:nvPr/>
        </p:nvSpPr>
        <p:spPr bwMode="gray">
          <a:xfrm>
            <a:off x="2321700" y="3929067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AutoShape 28"/>
          <p:cNvSpPr>
            <a:spLocks noChangeArrowheads="1"/>
          </p:cNvSpPr>
          <p:nvPr/>
        </p:nvSpPr>
        <p:spPr bwMode="gray">
          <a:xfrm>
            <a:off x="1857353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27"/>
          <p:cNvSpPr>
            <a:spLocks noChangeArrowheads="1"/>
          </p:cNvSpPr>
          <p:nvPr/>
        </p:nvSpPr>
        <p:spPr bwMode="gray">
          <a:xfrm>
            <a:off x="2321700" y="3500439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AutoShape 27"/>
          <p:cNvSpPr>
            <a:spLocks noChangeArrowheads="1"/>
          </p:cNvSpPr>
          <p:nvPr/>
        </p:nvSpPr>
        <p:spPr bwMode="gray">
          <a:xfrm>
            <a:off x="2321700" y="3071811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AutoShape 26"/>
          <p:cNvSpPr>
            <a:spLocks noChangeArrowheads="1"/>
          </p:cNvSpPr>
          <p:nvPr/>
        </p:nvSpPr>
        <p:spPr bwMode="gray">
          <a:xfrm>
            <a:off x="1238224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AutoShape 26"/>
          <p:cNvSpPr>
            <a:spLocks noChangeArrowheads="1"/>
          </p:cNvSpPr>
          <p:nvPr/>
        </p:nvSpPr>
        <p:spPr bwMode="gray">
          <a:xfrm>
            <a:off x="1238224" y="3646490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AutoShape 27"/>
          <p:cNvSpPr>
            <a:spLocks noChangeArrowheads="1"/>
          </p:cNvSpPr>
          <p:nvPr/>
        </p:nvSpPr>
        <p:spPr bwMode="gray">
          <a:xfrm>
            <a:off x="1702571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AutoShape 28"/>
          <p:cNvSpPr>
            <a:spLocks noChangeArrowheads="1"/>
          </p:cNvSpPr>
          <p:nvPr/>
        </p:nvSpPr>
        <p:spPr bwMode="gray">
          <a:xfrm>
            <a:off x="1702571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AutoShape 26"/>
          <p:cNvSpPr>
            <a:spLocks noChangeArrowheads="1"/>
          </p:cNvSpPr>
          <p:nvPr/>
        </p:nvSpPr>
        <p:spPr bwMode="gray">
          <a:xfrm>
            <a:off x="1238224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AutoShape 27"/>
          <p:cNvSpPr>
            <a:spLocks noChangeArrowheads="1"/>
          </p:cNvSpPr>
          <p:nvPr/>
        </p:nvSpPr>
        <p:spPr bwMode="gray">
          <a:xfrm>
            <a:off x="2166918" y="4071942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AutoShape 28"/>
          <p:cNvSpPr>
            <a:spLocks noChangeArrowheads="1"/>
          </p:cNvSpPr>
          <p:nvPr/>
        </p:nvSpPr>
        <p:spPr bwMode="gray">
          <a:xfrm>
            <a:off x="1702571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AutoShape 27"/>
          <p:cNvSpPr>
            <a:spLocks noChangeArrowheads="1"/>
          </p:cNvSpPr>
          <p:nvPr/>
        </p:nvSpPr>
        <p:spPr bwMode="gray">
          <a:xfrm>
            <a:off x="2166918" y="3643314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AutoShape 27"/>
          <p:cNvSpPr>
            <a:spLocks noChangeArrowheads="1"/>
          </p:cNvSpPr>
          <p:nvPr/>
        </p:nvSpPr>
        <p:spPr bwMode="gray">
          <a:xfrm>
            <a:off x="2166918" y="3214686"/>
            <a:ext cx="665559" cy="614363"/>
          </a:xfrm>
          <a:prstGeom prst="cube">
            <a:avLst>
              <a:gd name="adj" fmla="val 28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95607" y="34718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一月</a:t>
            </a:r>
            <a:endParaRPr lang="zh-CN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95607" y="39004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二月</a:t>
            </a:r>
            <a:endParaRPr lang="zh-CN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95607" y="43291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三月</a:t>
            </a:r>
            <a:endParaRPr lang="zh-CN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207262" y="3471861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207262" y="3900489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200</a:t>
            </a:r>
            <a:endParaRPr lang="zh-CN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251989" y="4329117"/>
            <a:ext cx="4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400</a:t>
            </a:r>
            <a:endParaRPr lang="zh-CN" altLang="en-US" sz="1400" dirty="0"/>
          </a:p>
        </p:txBody>
      </p:sp>
      <p:sp>
        <p:nvSpPr>
          <p:cNvPr id="152" name="Rectangle 3"/>
          <p:cNvSpPr txBox="1">
            <a:spLocks noChangeArrowheads="1"/>
          </p:cNvSpPr>
          <p:nvPr/>
        </p:nvSpPr>
        <p:spPr>
          <a:xfrm>
            <a:off x="495300" y="1214423"/>
            <a:ext cx="8915400" cy="1125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切片（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slice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在给定的数据立方体的一个维上进行的选择操作。切片的结果是得到了一个二维的平面数据。 </a:t>
            </a:r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7429517" y="3571876"/>
          <a:ext cx="1522002" cy="115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34"/>
                <a:gridCol w="507334"/>
                <a:gridCol w="507334"/>
              </a:tblGrid>
              <a:tr h="38404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9060" marR="990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9060" marR="990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9060" marR="990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99060" marR="990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99060" marR="990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99060" marR="990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99060" marR="990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99060" marR="990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9060" marR="990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208584" y="4652760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750324" y="4652760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369453" y="4652760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zh-CN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42919" y="2978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42919" y="31932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53848" y="26931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435596" y="4725144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77336" y="4725144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宁波</a:t>
            </a:r>
            <a:endParaRPr lang="zh-CN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6465" y="4725144"/>
            <a:ext cx="400110" cy="57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金华</a:t>
            </a:r>
            <a:endParaRPr lang="zh-CN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0542" y="36450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内雕水晶</a:t>
            </a:r>
            <a:endParaRPr lang="zh-CN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609184" y="40050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变色杯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822013" y="42974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台历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1_IB Standard Onscreen">
  <a:themeElements>
    <a:clrScheme name="卡当标准色">
      <a:dk1>
        <a:srgbClr val="3C3737"/>
      </a:dk1>
      <a:lt1>
        <a:srgbClr val="FFFFFF"/>
      </a:lt1>
      <a:dk2>
        <a:srgbClr val="C60C30"/>
      </a:dk2>
      <a:lt2>
        <a:srgbClr val="B7B1A9"/>
      </a:lt2>
      <a:accent1>
        <a:srgbClr val="861D25"/>
      </a:accent1>
      <a:accent2>
        <a:srgbClr val="103B66"/>
      </a:accent2>
      <a:accent3>
        <a:srgbClr val="FFFFFF"/>
      </a:accent3>
      <a:accent4>
        <a:srgbClr val="322D2D"/>
      </a:accent4>
      <a:accent5>
        <a:srgbClr val="C3ABAC"/>
      </a:accent5>
      <a:accent6>
        <a:srgbClr val="0D355C"/>
      </a:accent6>
      <a:hlink>
        <a:srgbClr val="185A24"/>
      </a:hlink>
      <a:folHlink>
        <a:srgbClr val="392047"/>
      </a:folHlink>
    </a:clrScheme>
    <a:fontScheme name="1_IB Standard Onscreen">
      <a:majorFont>
        <a:latin typeface="Verdana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B Standard Onscreen">
  <a:themeElements>
    <a:clrScheme name="卡当标准色">
      <a:dk1>
        <a:srgbClr val="3C3737"/>
      </a:dk1>
      <a:lt1>
        <a:srgbClr val="FFFFFF"/>
      </a:lt1>
      <a:dk2>
        <a:srgbClr val="C60C30"/>
      </a:dk2>
      <a:lt2>
        <a:srgbClr val="B7B1A9"/>
      </a:lt2>
      <a:accent1>
        <a:srgbClr val="861D25"/>
      </a:accent1>
      <a:accent2>
        <a:srgbClr val="103B66"/>
      </a:accent2>
      <a:accent3>
        <a:srgbClr val="FFFFFF"/>
      </a:accent3>
      <a:accent4>
        <a:srgbClr val="322D2D"/>
      </a:accent4>
      <a:accent5>
        <a:srgbClr val="C3ABAC"/>
      </a:accent5>
      <a:accent6>
        <a:srgbClr val="0D355C"/>
      </a:accent6>
      <a:hlink>
        <a:srgbClr val="185A24"/>
      </a:hlink>
      <a:folHlink>
        <a:srgbClr val="392047"/>
      </a:folHlink>
    </a:clrScheme>
    <a:fontScheme name="1_IB Standard Onscreen">
      <a:majorFont>
        <a:latin typeface="Verdana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1936</Words>
  <Application>Microsoft Office PowerPoint</Application>
  <PresentationFormat>A4 纸张(210x297 毫米)</PresentationFormat>
  <Paragraphs>474</Paragraphs>
  <Slides>49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1_IB Standard Onscreen</vt:lpstr>
      <vt:lpstr>2_IB Standard Onscreen</vt:lpstr>
      <vt:lpstr>幻灯片 1</vt:lpstr>
      <vt:lpstr>幻灯片 2</vt:lpstr>
      <vt:lpstr>1.1、OLAP基本概念</vt:lpstr>
      <vt:lpstr>1.1、 OLAP基本概念</vt:lpstr>
      <vt:lpstr>1.2、多维数据集（数据立方）</vt:lpstr>
      <vt:lpstr>1.3、数据立方上的操作</vt:lpstr>
      <vt:lpstr>1.3.1、数据立方上的操作</vt:lpstr>
      <vt:lpstr>1.3.2、数据立方上的操作</vt:lpstr>
      <vt:lpstr>1.3.3、数据立方上的操作</vt:lpstr>
      <vt:lpstr>1.3.4、数据立方上的操作</vt:lpstr>
      <vt:lpstr>1.3.5、数据立方上的操作</vt:lpstr>
      <vt:lpstr>幻灯片 12</vt:lpstr>
      <vt:lpstr>业务词汇约定：</vt:lpstr>
      <vt:lpstr>1.1、常用分析工具-EXCEL</vt:lpstr>
      <vt:lpstr>1.1、常用分析工具-EXCEL</vt:lpstr>
      <vt:lpstr>1.1、常用分析工具-EXCEL</vt:lpstr>
      <vt:lpstr>1.1、常用分析工具-EXCEL</vt:lpstr>
      <vt:lpstr>1.1、常用分析工具-EXCEL</vt:lpstr>
      <vt:lpstr>1.1、常用分析工具-EXCEL</vt:lpstr>
      <vt:lpstr>2、Excel透视表（图）操作</vt:lpstr>
      <vt:lpstr>2.1、认识透视表</vt:lpstr>
      <vt:lpstr>2.1、认识透视表</vt:lpstr>
      <vt:lpstr>2.1、认识透视表</vt:lpstr>
      <vt:lpstr>2.2、创建透视表</vt:lpstr>
      <vt:lpstr>2.2、创建透视表</vt:lpstr>
      <vt:lpstr>2.2、创建透视表</vt:lpstr>
      <vt:lpstr>2.2、创建透视表</vt:lpstr>
      <vt:lpstr>2.2、创建透视表</vt:lpstr>
      <vt:lpstr>2.2、创建透视表</vt:lpstr>
      <vt:lpstr>2.2、创建透视表</vt:lpstr>
      <vt:lpstr>2.3、创建透视图</vt:lpstr>
      <vt:lpstr>2.3、创建透视图</vt:lpstr>
      <vt:lpstr>2.3、创建透视图</vt:lpstr>
      <vt:lpstr>创建透视图</vt:lpstr>
      <vt:lpstr>幻灯片 35</vt:lpstr>
      <vt:lpstr>选择透视图表类型</vt:lpstr>
      <vt:lpstr>2.4、自定义透视表</vt:lpstr>
      <vt:lpstr>2.4.1、常用修饰</vt:lpstr>
      <vt:lpstr>2.4.2、布局管理</vt:lpstr>
      <vt:lpstr>幻灯片 40</vt:lpstr>
      <vt:lpstr>三、Excel高级统计功能简介</vt:lpstr>
      <vt:lpstr>添加Excel统计功能加载项</vt:lpstr>
      <vt:lpstr>Excel数据分析组件的功能</vt:lpstr>
      <vt:lpstr>Excel统计功能应用示例-移动平均预测 </vt:lpstr>
      <vt:lpstr>Excel统计功能应用示例-移动平均预测</vt:lpstr>
      <vt:lpstr>Excel统计功能应用示例-排位与百分比排位 </vt:lpstr>
      <vt:lpstr>Excel统计功能应用示例-排位与百分比排位</vt:lpstr>
      <vt:lpstr>幻灯片 48</vt:lpstr>
      <vt:lpstr>幻灯片 49</vt:lpstr>
    </vt:vector>
  </TitlesOfParts>
  <Company>data100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zhengzhi</dc:creator>
  <cp:lastModifiedBy>liyq</cp:lastModifiedBy>
  <cp:revision>293</cp:revision>
  <dcterms:created xsi:type="dcterms:W3CDTF">2008-12-27T09:33:53Z</dcterms:created>
  <dcterms:modified xsi:type="dcterms:W3CDTF">2012-12-25T05:37:41Z</dcterms:modified>
</cp:coreProperties>
</file>