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8" r:id="rId2"/>
    <p:sldId id="279" r:id="rId3"/>
    <p:sldId id="281" r:id="rId4"/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3" r:id="rId15"/>
    <p:sldId id="292" r:id="rId16"/>
    <p:sldId id="294" r:id="rId17"/>
    <p:sldId id="291" r:id="rId18"/>
    <p:sldId id="295" r:id="rId19"/>
    <p:sldId id="296" r:id="rId20"/>
    <p:sldId id="297" r:id="rId21"/>
    <p:sldId id="298" r:id="rId22"/>
    <p:sldId id="299" r:id="rId23"/>
    <p:sldId id="300" r:id="rId24"/>
    <p:sldId id="304" r:id="rId25"/>
    <p:sldId id="303" r:id="rId26"/>
    <p:sldId id="302" r:id="rId27"/>
    <p:sldId id="277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900"/>
    <a:srgbClr val="CC3D04"/>
    <a:srgbClr val="EAEAEA"/>
    <a:srgbClr val="3333CC"/>
    <a:srgbClr val="550189"/>
    <a:srgbClr val="A20FFD"/>
    <a:srgbClr val="FF882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3600" autoAdjust="0"/>
  </p:normalViewPr>
  <p:slideViewPr>
    <p:cSldViewPr>
      <p:cViewPr>
        <p:scale>
          <a:sx n="80" d="100"/>
          <a:sy n="80" d="100"/>
        </p:scale>
        <p:origin x="-132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1848" y="-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6F02B0-2723-462A-8749-F5A72068FB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5777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B3F7D0-989C-40C4-8FCB-C294979E7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135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2B62C7"/>
              </a:gs>
              <a:gs pos="100000">
                <a:srgbClr val="14347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0" y="2673350"/>
            <a:ext cx="9144000" cy="1476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" name="Picture 2" descr="渐变_logo_透明_3小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2740025"/>
            <a:ext cx="1944688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 descr="网址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89700"/>
            <a:ext cx="151288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3746500" y="2816225"/>
            <a:ext cx="4894263" cy="1042988"/>
          </a:xfrm>
        </p:spPr>
        <p:txBody>
          <a:bodyPr/>
          <a:lstStyle>
            <a:lvl1pPr algn="ctr">
              <a:defRPr sz="4200" b="0">
                <a:solidFill>
                  <a:srgbClr val="14347D"/>
                </a:solidFill>
                <a:effectLst/>
              </a:defRPr>
            </a:lvl1pPr>
          </a:lstStyle>
          <a:p>
            <a:r>
              <a:rPr lang="zh-CN" altLang="en-US"/>
              <a:t>标题样式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338888" y="3608388"/>
            <a:ext cx="2336800" cy="396875"/>
          </a:xfrm>
        </p:spPr>
        <p:txBody>
          <a:bodyPr/>
          <a:lstStyle>
            <a:lvl1pPr marL="0" indent="0" algn="ctr">
              <a:buFont typeface="Arial" charset="0"/>
              <a:buNone/>
              <a:defRPr sz="1800" b="1">
                <a:solidFill>
                  <a:srgbClr val="EA5106"/>
                </a:solidFill>
                <a:ea typeface="华文细黑" pitchFamily="2" charset="-122"/>
              </a:defRPr>
            </a:lvl1pPr>
          </a:lstStyle>
          <a:p>
            <a:r>
              <a:rPr lang="zh-CN" altLang="en-US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57311837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25814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8263" y="512763"/>
            <a:ext cx="1970087" cy="57610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512763"/>
            <a:ext cx="5762625" cy="57610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84395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3975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45262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2163" y="1520825"/>
            <a:ext cx="37211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5663" y="1520825"/>
            <a:ext cx="3722687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857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4113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969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0029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988733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002357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 userDrawn="1"/>
        </p:nvSpPr>
        <p:spPr bwMode="auto">
          <a:xfrm>
            <a:off x="0" y="6597650"/>
            <a:ext cx="9144000" cy="260350"/>
          </a:xfrm>
          <a:prstGeom prst="rect">
            <a:avLst/>
          </a:prstGeom>
          <a:gradFill rotWithShape="1">
            <a:gsLst>
              <a:gs pos="0">
                <a:srgbClr val="265FBC"/>
              </a:gs>
              <a:gs pos="100000">
                <a:srgbClr val="193F7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512763"/>
            <a:ext cx="6330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2163" y="1520825"/>
            <a:ext cx="759618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9" name="Picture 10" descr="渐变_logo_透明_3小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33375"/>
            <a:ext cx="1295400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6" descr="网址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6669088"/>
            <a:ext cx="1368425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8"/>
          <p:cNvSpPr>
            <a:spLocks noChangeShapeType="1"/>
          </p:cNvSpPr>
          <p:nvPr userDrawn="1"/>
        </p:nvSpPr>
        <p:spPr bwMode="auto">
          <a:xfrm>
            <a:off x="0" y="1160463"/>
            <a:ext cx="47879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19"/>
          <p:cNvSpPr>
            <a:spLocks noChangeShapeType="1"/>
          </p:cNvSpPr>
          <p:nvPr userDrawn="1"/>
        </p:nvSpPr>
        <p:spPr bwMode="auto">
          <a:xfrm>
            <a:off x="0" y="1162050"/>
            <a:ext cx="3240088" cy="0"/>
          </a:xfrm>
          <a:prstGeom prst="line">
            <a:avLst/>
          </a:prstGeom>
          <a:noFill/>
          <a:ln w="28575">
            <a:solidFill>
              <a:srgbClr val="2A6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Text Box 21"/>
          <p:cNvSpPr txBox="1">
            <a:spLocks noChangeArrowheads="1"/>
          </p:cNvSpPr>
          <p:nvPr userDrawn="1"/>
        </p:nvSpPr>
        <p:spPr bwMode="auto">
          <a:xfrm>
            <a:off x="5956300" y="6607175"/>
            <a:ext cx="1603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000" smtClean="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恒生电子股份有限公司  </a:t>
            </a:r>
            <a:r>
              <a:rPr lang="en-US" altLang="zh-CN" sz="1000" smtClean="0">
                <a:solidFill>
                  <a:srgbClr val="DDDDDD"/>
                </a:solidFill>
                <a:latin typeface="华文细黑" pitchFamily="2" charset="-122"/>
                <a:ea typeface="华文细黑" pitchFamily="2" charset="-122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184098"/>
        </a:buClr>
        <a:buFont typeface="Arial" charset="0"/>
        <a:buChar char="●"/>
        <a:defRPr sz="2400">
          <a:solidFill>
            <a:srgbClr val="0000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har char="–"/>
        <a:defRPr>
          <a:solidFill>
            <a:schemeClr val="tx1"/>
          </a:solidFill>
          <a:latin typeface="+mn-lt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华文细黑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51550" y="3644900"/>
            <a:ext cx="2336800" cy="396875"/>
          </a:xfrm>
        </p:spPr>
        <p:txBody>
          <a:bodyPr/>
          <a:lstStyle/>
          <a:p>
            <a:pPr algn="r" eaLnBrk="1" hangingPunct="1"/>
            <a:r>
              <a:rPr lang="en-US" altLang="zh-CN" dirty="0" smtClean="0"/>
              <a:t>2011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663825" y="2744788"/>
            <a:ext cx="6073775" cy="1331912"/>
          </a:xfrm>
        </p:spPr>
        <p:txBody>
          <a:bodyPr/>
          <a:lstStyle/>
          <a:p>
            <a:r>
              <a:rPr lang="en-US" altLang="zh-CN" dirty="0"/>
              <a:t>Apache Mina</a:t>
            </a:r>
            <a:r>
              <a:rPr lang="zh-CN" altLang="en-US" dirty="0"/>
              <a:t>网络应用开发培训</a:t>
            </a:r>
            <a:endParaRPr lang="zh-CN" altLang="en-US" dirty="0" smtClean="0"/>
          </a:p>
        </p:txBody>
      </p:sp>
      <p:pic>
        <p:nvPicPr>
          <p:cNvPr id="3076" name="Picture 6" descr="08 logo"/>
          <p:cNvPicPr>
            <a:picLocks noChangeAspect="1" noChangeArrowheads="1"/>
          </p:cNvPicPr>
          <p:nvPr/>
        </p:nvPicPr>
        <p:blipFill>
          <a:blip r:embed="rId2" cstate="print">
            <a:lum bright="4000" contras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6069013"/>
            <a:ext cx="611188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9" descr="IDC Logo"/>
          <p:cNvPicPr>
            <a:picLocks noChangeAspect="1" noChangeArrowheads="1"/>
          </p:cNvPicPr>
          <p:nvPr/>
        </p:nvPicPr>
        <p:blipFill>
          <a:blip r:embed="rId3" cstate="print">
            <a:lum bright="4000" contrast="-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6183313"/>
            <a:ext cx="776287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0" descr="IAOP_2007"/>
          <p:cNvPicPr>
            <a:picLocks noChangeAspect="1" noChangeArrowheads="1"/>
          </p:cNvPicPr>
          <p:nvPr/>
        </p:nvPicPr>
        <p:blipFill>
          <a:blip r:embed="rId4" cstate="print">
            <a:lum bright="4000" contrast="-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5" y="6127750"/>
            <a:ext cx="70485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3" descr="图片1副本"/>
          <p:cNvPicPr>
            <a:picLocks noChangeAspect="1" noChangeArrowheads="1"/>
          </p:cNvPicPr>
          <p:nvPr/>
        </p:nvPicPr>
        <p:blipFill>
          <a:blip r:embed="rId5">
            <a:lum contrast="-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6186488"/>
            <a:ext cx="1187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4" descr="logo_member"/>
          <p:cNvPicPr>
            <a:picLocks noChangeAspect="1" noChangeArrowheads="1"/>
          </p:cNvPicPr>
          <p:nvPr/>
        </p:nvPicPr>
        <p:blipFill>
          <a:blip r:embed="rId6" cstate="print">
            <a:lum bright="16000" contrast="-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6189663"/>
            <a:ext cx="7223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48780"/>
            <a:ext cx="8695658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543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Mina</a:t>
            </a:r>
            <a:r>
              <a:rPr lang="zh-CN" altLang="en-US" dirty="0" smtClean="0"/>
              <a:t>的</a:t>
            </a:r>
            <a:r>
              <a:rPr lang="zh-CN" altLang="en-US" dirty="0"/>
              <a:t>主要接口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1268760"/>
            <a:ext cx="9144000" cy="51845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(1)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IoService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br>
              <a:rPr lang="zh-CN" altLang="en-US" sz="16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这个接口是服务端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IoAcceptor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、客户端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IoConnector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的抽象，提供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IO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服务和管理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IoSession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的功能，它有如下几个常用的方法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Clr>
                <a:srgbClr val="184098"/>
              </a:buClr>
              <a:buFont typeface="Arial" charset="0"/>
              <a:buChar char="●"/>
            </a:pP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void 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addListener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IoServiceListener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listener)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b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这个方法可以为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IoService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增加一个监听器，用于监听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IoService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的创建、活动、失效、空闲、销毁，具体可以参考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IoServiceListener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接口中的方法。</a:t>
            </a:r>
            <a:endParaRPr lang="en-US" altLang="zh-CN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lvl="2" indent="-342900">
              <a:lnSpc>
                <a:spcPct val="150000"/>
              </a:lnSpc>
              <a:buClr>
                <a:srgbClr val="184098"/>
              </a:buClr>
              <a:buFont typeface="Arial" charset="0"/>
              <a:buChar char="●"/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void 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removeListener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IoServiceListener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listener)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b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这个方法用于移除上面的方法添加的监听器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lvl="2" indent="-342900">
              <a:lnSpc>
                <a:spcPct val="150000"/>
              </a:lnSpc>
              <a:buClr>
                <a:srgbClr val="184098"/>
              </a:buClr>
              <a:buFont typeface="Arial" charset="0"/>
              <a:buChar char="●"/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Map&lt;</a:t>
            </a:r>
            <a:r>
              <a:rPr lang="en-US" altLang="zh-CN" dirty="0" err="1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Long,IoSession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&gt; 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getManagedSessions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b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这个方法获取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IoService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上管理的所有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IoSession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Map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key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是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IoSession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id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</a:p>
          <a:p>
            <a:pPr marL="742950" lvl="2" indent="-342900">
              <a:lnSpc>
                <a:spcPct val="150000"/>
              </a:lnSpc>
              <a:buClr>
                <a:srgbClr val="184098"/>
              </a:buClr>
              <a:buFont typeface="Arial" charset="0"/>
              <a:buChar char="●"/>
            </a:pPr>
            <a:r>
              <a:rPr lang="en-US" altLang="zh-CN" dirty="0" err="1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IoSessionConfig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en-US" altLang="zh-CN" dirty="0" err="1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getSessionConfig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()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b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这个方法用于获取</a:t>
            </a:r>
            <a:r>
              <a:rPr lang="en-US" altLang="zh-CN" dirty="0" err="1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IoSession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的配置对象，通过</a:t>
            </a:r>
            <a:r>
              <a:rPr lang="en-US" altLang="zh-CN" dirty="0" err="1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IoSessionConfig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对象可以设置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Socket 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连接的一些选项。</a:t>
            </a:r>
            <a:endParaRPr lang="zh-CN" altLang="en-US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141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20825"/>
            <a:ext cx="8280919" cy="475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IoAcceptor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</a:t>
            </a:r>
            <a:br>
              <a:rPr lang="zh-CN" altLang="en-US" sz="18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这个接口是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TCPServer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的接口，主要增加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bind()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监听端口、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void unbind()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解除监听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等方法。这里与传统的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ServerSocket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不同的是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IoAcceptor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多次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bind()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同时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监听多个端口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3)IoConnector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</a:t>
            </a:r>
            <a:br>
              <a:rPr lang="zh-CN" altLang="en-US" sz="18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这个接口是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TCPClient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的接口， 主要增加了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ConnectFuture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connect(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SocketAddress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 smtClean="0">
                <a:latin typeface="微软雅黑" pitchFamily="34" charset="-122"/>
                <a:ea typeface="微软雅黑" pitchFamily="34" charset="-122"/>
              </a:rPr>
              <a:t>remoteAddress,SocketAddress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</a:rPr>
              <a:t>localAddress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方法，用于与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Server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端建立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连接。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这个方法是异步执行的，同样的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，也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可以同时连接多个服务端。</a:t>
            </a:r>
          </a:p>
        </p:txBody>
      </p:sp>
    </p:spTree>
    <p:extLst>
      <p:ext uri="{BB962C8B-B14F-4D97-AF65-F5344CB8AC3E}">
        <p14:creationId xmlns:p14="http://schemas.microsoft.com/office/powerpoint/2010/main" val="624875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9532" y="1448779"/>
            <a:ext cx="8532947" cy="48250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(4.)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IoSession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：</a:t>
            </a:r>
            <a:br>
              <a:rPr lang="zh-CN" altLang="en-US" sz="16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这个接口用于表示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Server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端与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Client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端的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连接。这个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接口有如下常用的方法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Clr>
                <a:srgbClr val="184098"/>
              </a:buClr>
              <a:buFont typeface="Arial" charset="0"/>
              <a:buChar char="●"/>
            </a:pP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WriteFuture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write(Object message)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b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这个方法用于写数据，该操作是异步的。</a:t>
            </a:r>
            <a:endParaRPr lang="en-US" altLang="zh-CN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lvl="2" indent="-342900">
              <a:lnSpc>
                <a:spcPct val="150000"/>
              </a:lnSpc>
              <a:buClr>
                <a:srgbClr val="184098"/>
              </a:buClr>
              <a:buFont typeface="Arial" charset="0"/>
              <a:buChar char="●"/>
            </a:pP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CloseFuture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close(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boolean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immediately)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b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这个方法用于关闭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IoSession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，该操作也是异步的，参数指定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true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表示立即关闭，否则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就在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所有的写操作都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flush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之后再关闭。</a:t>
            </a:r>
            <a:endParaRPr lang="en-US" altLang="zh-CN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742950" lvl="2" indent="-342900">
              <a:lnSpc>
                <a:spcPct val="150000"/>
              </a:lnSpc>
              <a:buClr>
                <a:srgbClr val="184098"/>
              </a:buClr>
              <a:buFont typeface="Arial" charset="0"/>
              <a:buChar char="●"/>
            </a:pP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Object 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setAttribute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(Object 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key,Object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value)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b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这个方法用于给我们向会话中添加一些属性，这样可以在会话过程中都可以使用，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类似于</a:t>
            </a:r>
            <a:r>
              <a:rPr lang="en-US" altLang="zh-CN" dirty="0" err="1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HttpSession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的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setAttrbute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方法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lang="en-US" altLang="zh-CN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850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3"/>
            <a:ext cx="8532947" cy="5077048"/>
          </a:xfrm>
        </p:spPr>
        <p:txBody>
          <a:bodyPr/>
          <a:lstStyle/>
          <a:p>
            <a:pPr marL="742950" lvl="2" indent="-342900">
              <a:lnSpc>
                <a:spcPct val="150000"/>
              </a:lnSpc>
              <a:buClr>
                <a:srgbClr val="184098"/>
              </a:buClr>
              <a:buFont typeface="Arial" charset="0"/>
              <a:buChar char="●"/>
            </a:pP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SocketAddress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getRemoteAddress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b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这个方法获取远端连接的套接字地址。</a:t>
            </a:r>
            <a:endParaRPr lang="en-US" altLang="zh-CN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Clr>
                <a:srgbClr val="184098"/>
              </a:buClr>
              <a:buFont typeface="Arial" charset="0"/>
              <a:buChar char="●"/>
            </a:pP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suspendWrite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b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这个方法用于挂起写操作，那么有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resumeWrite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方法与之配对。对于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read()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同样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适用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Clr>
                <a:srgbClr val="184098"/>
              </a:buClr>
              <a:buFont typeface="Arial" charset="0"/>
              <a:buChar char="●"/>
            </a:pPr>
            <a:r>
              <a:rPr lang="en-US" altLang="zh-CN" dirty="0" err="1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IoService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getService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b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这个方法返回与当前会话对象关联的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IoService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0050" lvl="2" indent="0">
              <a:lnSpc>
                <a:spcPct val="150000"/>
              </a:lnSpc>
              <a:buClr>
                <a:srgbClr val="184098"/>
              </a:buClr>
              <a:buNone/>
            </a:pPr>
            <a:r>
              <a:rPr lang="zh-CN" altLang="en-US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关于</a:t>
            </a:r>
            <a:r>
              <a:rPr lang="en-US" altLang="zh-CN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连接的关闭：</a:t>
            </a:r>
            <a:br>
              <a:rPr lang="zh-CN" altLang="en-US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无论在客户端还是服务端，</a:t>
            </a:r>
            <a:r>
              <a:rPr lang="en-US" altLang="zh-CN" sz="1400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IoSession</a:t>
            </a:r>
            <a:r>
              <a:rPr lang="en-US" altLang="zh-CN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都用于表示底层的一个</a:t>
            </a:r>
            <a:r>
              <a:rPr lang="en-US" altLang="zh-CN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连接，那么你会发现无论是</a:t>
            </a:r>
            <a:r>
              <a:rPr lang="en-US" altLang="zh-CN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Server </a:t>
            </a:r>
            <a:r>
              <a:rPr lang="zh-CN" altLang="en-US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端还是</a:t>
            </a:r>
            <a:r>
              <a:rPr lang="en-US" altLang="zh-CN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Client </a:t>
            </a:r>
            <a:r>
              <a:rPr lang="zh-CN" altLang="en-US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端的</a:t>
            </a:r>
            <a:r>
              <a:rPr lang="en-US" altLang="zh-CN" sz="1400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IoSession</a:t>
            </a:r>
            <a:r>
              <a:rPr lang="en-US" altLang="zh-CN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close()</a:t>
            </a:r>
            <a:r>
              <a:rPr lang="zh-CN" altLang="en-US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方法之后，</a:t>
            </a:r>
            <a:r>
              <a:rPr lang="en-US" altLang="zh-CN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连接虽然显示关闭， 但主线程仍然在运行，也就是</a:t>
            </a:r>
            <a:r>
              <a:rPr lang="en-US" altLang="zh-CN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JVM </a:t>
            </a:r>
            <a:r>
              <a:rPr lang="zh-CN" altLang="en-US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并未退出，这是因为</a:t>
            </a:r>
            <a:r>
              <a:rPr lang="en-US" altLang="zh-CN" sz="1400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IoSession</a:t>
            </a:r>
            <a:r>
              <a:rPr lang="en-US" altLang="zh-CN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close()</a:t>
            </a:r>
            <a:r>
              <a:rPr lang="zh-CN" altLang="en-US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仅仅是关闭了</a:t>
            </a:r>
            <a:r>
              <a:rPr lang="en-US" altLang="zh-CN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的连接通道，并没有关闭</a:t>
            </a:r>
            <a:r>
              <a:rPr lang="en-US" altLang="zh-CN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Server </a:t>
            </a:r>
            <a:r>
              <a:rPr lang="zh-CN" altLang="en-US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端、</a:t>
            </a:r>
            <a:r>
              <a:rPr lang="en-US" altLang="zh-CN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Client </a:t>
            </a:r>
            <a:r>
              <a:rPr lang="zh-CN" altLang="en-US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端的程序。你需要调用</a:t>
            </a:r>
            <a:r>
              <a:rPr lang="en-US" altLang="zh-CN" sz="1400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IoService</a:t>
            </a:r>
            <a:r>
              <a:rPr lang="en-US" altLang="zh-CN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dispose()</a:t>
            </a:r>
            <a:r>
              <a:rPr lang="zh-CN" altLang="en-US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方法停止</a:t>
            </a:r>
            <a:r>
              <a:rPr lang="en-US" altLang="zh-CN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Server </a:t>
            </a:r>
            <a:r>
              <a:rPr lang="zh-CN" altLang="en-US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端、</a:t>
            </a:r>
            <a:r>
              <a:rPr lang="en-US" altLang="zh-CN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Client </a:t>
            </a:r>
            <a:r>
              <a:rPr lang="zh-CN" altLang="en-US" sz="14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端。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234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3" y="1196753"/>
            <a:ext cx="8460941" cy="5077048"/>
          </a:xfrm>
        </p:spPr>
        <p:txBody>
          <a:bodyPr/>
          <a:lstStyle/>
          <a:p>
            <a:pPr marL="342900" lvl="2" indent="-342900">
              <a:lnSpc>
                <a:spcPct val="150000"/>
              </a:lnSpc>
              <a:spcAft>
                <a:spcPct val="20000"/>
              </a:spcAft>
              <a:buClr>
                <a:srgbClr val="184098"/>
              </a:buClr>
              <a:buFont typeface="Arial" charset="0"/>
              <a:buChar char="●"/>
            </a:pP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(6.)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IoHandler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b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这个接口是你编写业务逻辑的地方，从上面的示例代码可以看出，读取数据、发送数据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基本都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在这个接口总完成，这个实例是绑定到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IoService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上的，有且只有一个实例（没有给一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个</a:t>
            </a:r>
            <a:r>
              <a:rPr lang="en-US" altLang="zh-CN" dirty="0" err="1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IoService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注入一个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IoHandler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实例会抛出异常）。它有如下几个方法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endParaRPr lang="zh-CN" altLang="en-US" sz="1400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74" y="2780928"/>
            <a:ext cx="8364518" cy="385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331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32757"/>
            <a:ext cx="8496943" cy="5041044"/>
          </a:xfrm>
        </p:spPr>
        <p:txBody>
          <a:bodyPr/>
          <a:lstStyle/>
          <a:p>
            <a:pPr marL="742950" lvl="2" indent="-342900">
              <a:lnSpc>
                <a:spcPct val="150000"/>
              </a:lnSpc>
              <a:buClr>
                <a:srgbClr val="184098"/>
              </a:buClr>
              <a:buFont typeface="Arial" charset="0"/>
              <a:buChar char="●"/>
            </a:pP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A. void 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sessionCreated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IoSession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 session)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b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这个方法当一个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Session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对象被创建的时候被调用。对于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连接来说，连接被接受的时候调用，但要注意此时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连接并未建立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，也就是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连接的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dirty="0" err="1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IoSession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被创建完毕的时候，回调这个方法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。对于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来说，当有数据包收到的时候回调这个方法，因为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是无连接的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Clr>
                <a:srgbClr val="184098"/>
              </a:buClr>
              <a:buFont typeface="Arial" charset="0"/>
              <a:buChar char="●"/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sessionOpened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IoSession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 session)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b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这个方法在连接被打开时调用，它总是在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sessionCreated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方法之后被调用。对于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来说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，它是在连接被建立之后调用，你可以在这里执行一些认证操作、发送数据等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。对于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来说，这个方法与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sessionCreated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没什么区别，但是紧跟其后执行。如果你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每隔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一段时间，发送一些数据，那么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sessionCreated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方法只会在第一次调用，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但是</a:t>
            </a:r>
            <a:r>
              <a:rPr lang="en-US" altLang="zh-CN" dirty="0" err="1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sessionOpened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方法每次都会调用。</a:t>
            </a:r>
          </a:p>
        </p:txBody>
      </p:sp>
    </p:spTree>
    <p:extLst>
      <p:ext uri="{BB962C8B-B14F-4D97-AF65-F5344CB8AC3E}">
        <p14:creationId xmlns:p14="http://schemas.microsoft.com/office/powerpoint/2010/main" val="4133229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48779"/>
            <a:ext cx="8172907" cy="4825021"/>
          </a:xfrm>
        </p:spPr>
        <p:txBody>
          <a:bodyPr/>
          <a:lstStyle/>
          <a:p>
            <a:pPr marL="742950" lvl="2" indent="-342900">
              <a:lnSpc>
                <a:spcPct val="150000"/>
              </a:lnSpc>
              <a:buClr>
                <a:srgbClr val="184098"/>
              </a:buClr>
              <a:buFont typeface="Arial" charset="0"/>
              <a:buChar char="●"/>
            </a:pP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sessionClosed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IoSession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 session)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b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来说，连接被关闭时，调用这个方法。</a:t>
            </a:r>
            <a:b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来说，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IoSession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close()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方法被调用时才会毁掉这个方法。</a:t>
            </a:r>
            <a:endParaRPr lang="en-US" altLang="zh-CN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Clr>
                <a:srgbClr val="184098"/>
              </a:buClr>
              <a:buFont typeface="Arial" charset="0"/>
              <a:buChar char="●"/>
            </a:pP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sessionIdle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IoSession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 session, 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IdleStatus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 status)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b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这个方法在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IoSession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的通道进入空闲状态时调用，对于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UDP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协议来说，这个方法始终不会被调用。</a:t>
            </a:r>
            <a:endParaRPr lang="en-US" altLang="zh-CN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Clr>
                <a:srgbClr val="184098"/>
              </a:buClr>
              <a:buFont typeface="Arial" charset="0"/>
              <a:buChar char="●"/>
            </a:pP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exceptionCaught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IoSession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 session, 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Throwable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 cause)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b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这个方法在你的程序、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Mina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自身出现异常时回调，一般这里是关闭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IoSession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24603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1412775"/>
            <a:ext cx="8316923" cy="4861025"/>
          </a:xfrm>
        </p:spPr>
        <p:txBody>
          <a:bodyPr/>
          <a:lstStyle/>
          <a:p>
            <a:pPr marL="742950" lvl="2" indent="-342900">
              <a:lnSpc>
                <a:spcPct val="150000"/>
              </a:lnSpc>
              <a:buClr>
                <a:srgbClr val="184098"/>
              </a:buClr>
              <a:buFont typeface="Arial" charset="0"/>
              <a:buChar char="●"/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messageReceived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IoSession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 session, Object message)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b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接收到消息时调用的方法，也就是用于接收消息的方法，一般情况下，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message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是一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 err="1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IoBuffer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类，如果你使用了协议编解码器，那么可以强制转换为你需要的类型。通常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我们都是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会使用协议编解码器的， 就像上面的例子， 因为协议编解码器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dirty="0" err="1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TextLineCodecFactory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，所以我们可以强制转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message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Clr>
                <a:srgbClr val="184098"/>
              </a:buClr>
              <a:buFont typeface="Arial" charset="0"/>
              <a:buChar char="●"/>
            </a:pP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messageSent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IoSession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 session, Object message)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b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当发送消息成功时调用这个方法，注意这里的措辞，发送成功之后，也就是说发送消息是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不能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用这个方法的。</a:t>
            </a:r>
          </a:p>
          <a:p>
            <a:pPr marL="742950" lvl="2" indent="-342900">
              <a:lnSpc>
                <a:spcPct val="150000"/>
              </a:lnSpc>
              <a:buClr>
                <a:srgbClr val="184098"/>
              </a:buClr>
              <a:buFont typeface="Arial" charset="0"/>
              <a:buChar char="●"/>
            </a:pPr>
            <a:endParaRPr lang="zh-CN" altLang="en-US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507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7848798" cy="4752975"/>
          </a:xfrm>
        </p:spPr>
        <p:txBody>
          <a:bodyPr/>
          <a:lstStyle/>
          <a:p>
            <a:pPr marL="742950" lvl="2" indent="-342900">
              <a:lnSpc>
                <a:spcPct val="150000"/>
              </a:lnSpc>
              <a:buClr>
                <a:srgbClr val="184098"/>
              </a:buClr>
              <a:buFont typeface="Arial" charset="0"/>
              <a:buChar char="●"/>
            </a:pP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发送消息的时机：</a:t>
            </a:r>
            <a:b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发送消息应该在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sessionOpened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messageReceived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方法中调用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IoSession.write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方法完成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。因为在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sessionOpened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方法中，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连接已经真正打开，同样的在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messageReceived</a:t>
            </a:r>
            <a:r>
              <a:rPr lang="en-US" altLang="zh-CN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连接也是打开状态，只不过两者的时机不同。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sessionOpened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方法是在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连接建立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之后，接收到数据之前发送；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messageReceived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方法是在接收到数据之后发送，你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完成依据收到的内容是什么样子，决定发送什么样的数据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。因为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这个接口中的方法太多，因此通常使用适配器模式的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IoHandlerAdapter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，覆盖你所</a:t>
            </a:r>
            <a:r>
              <a:rPr lang="zh-CN" altLang="en-US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感兴趣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的方法即可。</a:t>
            </a:r>
          </a:p>
        </p:txBody>
      </p:sp>
    </p:spTree>
    <p:extLst>
      <p:ext uri="{BB962C8B-B14F-4D97-AF65-F5344CB8AC3E}">
        <p14:creationId xmlns:p14="http://schemas.microsoft.com/office/powerpoint/2010/main" val="1721539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smtClean="0">
                <a:effectLst/>
                <a:latin typeface="微软雅黑" pitchFamily="34" charset="-122"/>
                <a:ea typeface="微软雅黑" pitchFamily="34" charset="-122"/>
              </a:rPr>
              <a:t>Mina</a:t>
            </a:r>
            <a:r>
              <a:rPr lang="en-US" altLang="zh-CN" dirty="0">
                <a:effectLst/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zh-CN" dirty="0" smtClean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9" name="矩形 1"/>
          <p:cNvSpPr>
            <a:spLocks noChangeArrowheads="1"/>
          </p:cNvSpPr>
          <p:nvPr/>
        </p:nvSpPr>
        <p:spPr bwMode="auto">
          <a:xfrm>
            <a:off x="827088" y="1665288"/>
            <a:ext cx="748932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  <a:buFont typeface="Arial" charset="0"/>
              <a:buChar char="●"/>
            </a:pPr>
            <a:r>
              <a:rPr lang="en-US" altLang="zh-CN" sz="20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Apache Mina Server </a:t>
            </a:r>
            <a:r>
              <a:rPr lang="zh-CN" altLang="en-US" sz="20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是一个网络通信应用框架，也就是说，它主要是对基于</a:t>
            </a:r>
            <a:r>
              <a:rPr lang="en-US" altLang="zh-CN" sz="20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TCP/IP</a:t>
            </a:r>
            <a:r>
              <a:rPr lang="zh-CN" altLang="en-US" sz="20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UDP/IP</a:t>
            </a:r>
            <a:r>
              <a:rPr lang="zh-CN" altLang="en-US" sz="20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  <a:r>
              <a:rPr lang="zh-CN" altLang="en-US" sz="20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栈的通信</a:t>
            </a:r>
            <a:r>
              <a:rPr lang="zh-CN" altLang="en-US" sz="20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框架，</a:t>
            </a:r>
            <a:r>
              <a:rPr lang="en-US" altLang="zh-CN" sz="20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Mina </a:t>
            </a:r>
            <a:r>
              <a:rPr lang="zh-CN" altLang="en-US" sz="20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可以帮助我们快速开发高性能、高扩展性的网络通信应用，</a:t>
            </a:r>
            <a:r>
              <a:rPr lang="en-US" altLang="zh-CN" sz="20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Mina </a:t>
            </a:r>
            <a:r>
              <a:rPr lang="zh-CN" altLang="en-US" sz="20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提供了</a:t>
            </a:r>
            <a:r>
              <a:rPr lang="zh-CN" altLang="en-US" sz="20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事件驱动</a:t>
            </a:r>
            <a:r>
              <a:rPr lang="zh-CN" altLang="en-US" sz="20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异步操作（</a:t>
            </a:r>
            <a:r>
              <a:rPr lang="en-US" altLang="zh-CN" sz="20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JAVA NIO</a:t>
            </a:r>
            <a:r>
              <a:rPr lang="zh-CN" altLang="en-US" sz="20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） 的</a:t>
            </a:r>
            <a:r>
              <a:rPr lang="zh-CN" altLang="en-US" sz="20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编程</a:t>
            </a:r>
            <a:r>
              <a:rPr lang="zh-CN" altLang="en-US" sz="20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模型。</a:t>
            </a:r>
            <a:endParaRPr lang="en-US" altLang="zh-CN" sz="2000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  <a:buFont typeface="Arial" charset="0"/>
              <a:buChar char="●"/>
            </a:pPr>
            <a:r>
              <a:rPr lang="en-US" altLang="zh-CN" sz="20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Mina </a:t>
            </a:r>
            <a:r>
              <a:rPr lang="zh-CN" altLang="en-US" sz="20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主要有</a:t>
            </a:r>
            <a:r>
              <a:rPr lang="en-US" altLang="zh-CN" sz="20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1.x </a:t>
            </a:r>
            <a:r>
              <a:rPr lang="zh-CN" altLang="en-US" sz="20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2.x </a:t>
            </a:r>
            <a:r>
              <a:rPr lang="zh-CN" altLang="en-US" sz="20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两个分支。我们项目中用的是</a:t>
            </a:r>
            <a:r>
              <a:rPr lang="en-US" altLang="zh-CN" sz="20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1.0</a:t>
            </a:r>
            <a:r>
              <a:rPr lang="zh-CN" altLang="en-US" sz="20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版本。</a:t>
            </a:r>
            <a:endParaRPr lang="en-US" altLang="zh-CN" sz="2000" dirty="0" smtClean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spcAft>
                <a:spcPct val="20000"/>
              </a:spcAft>
              <a:buClr>
                <a:srgbClr val="184098"/>
              </a:buClr>
              <a:buFont typeface="Arial" charset="0"/>
              <a:buChar char="●"/>
            </a:pPr>
            <a:r>
              <a:rPr lang="en-US" altLang="zh-CN" sz="2000" dirty="0" smtClean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Mina </a:t>
            </a:r>
            <a:r>
              <a:rPr lang="zh-CN" altLang="en-US" sz="20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同时提供了网络通信的</a:t>
            </a:r>
            <a:r>
              <a:rPr lang="en-US" altLang="zh-CN" sz="20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Server </a:t>
            </a:r>
            <a:r>
              <a:rPr lang="zh-CN" altLang="en-US" sz="20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端、</a:t>
            </a:r>
            <a:r>
              <a:rPr lang="en-US" altLang="zh-CN" sz="20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Client </a:t>
            </a:r>
            <a:r>
              <a:rPr lang="zh-CN" altLang="en-US" sz="2000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端的封装。</a:t>
            </a:r>
            <a:endParaRPr lang="en-US" altLang="zh-CN" sz="2000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08" y="1232757"/>
            <a:ext cx="9000492" cy="50410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IoFilter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过滤器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42950" lvl="2" indent="-342900">
              <a:lnSpc>
                <a:spcPct val="150000"/>
              </a:lnSpc>
              <a:buClr>
                <a:srgbClr val="184098"/>
              </a:buClr>
              <a:buFont typeface="Arial" charset="0"/>
              <a:buChar char="●"/>
            </a:pP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IoFilter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用来对客户的请求或发送给客户的数据进行过滤。与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IoHandler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一样，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也是基于事件的，通过实现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IoFilter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接口，就可以对通信过程中的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的事件进行处理。</a:t>
            </a:r>
            <a:endParaRPr lang="en-US" altLang="zh-CN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>
              <a:lnSpc>
                <a:spcPct val="150000"/>
              </a:lnSpc>
              <a:buClr>
                <a:srgbClr val="184098"/>
              </a:buClr>
              <a:buFont typeface="Arial" charset="0"/>
              <a:buChar char="●"/>
            </a:pP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是一种链式结构，与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IoHandler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不同，处理每一种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事件的函数中，除了传入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对象外，还传入了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NextFilter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对象，用来代表下一个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。一般情况，在处理结束后，调用下一个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的相应方法作进一步处理。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也可以针对特定的通信或数据，不进行进一步处理，就可以不用调用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NextFilter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的相应方法。除了与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相应的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种事件外，在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IoFilter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中还可以对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init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destroy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add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remove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等时间爱女作出处理。</a:t>
            </a:r>
          </a:p>
          <a:p>
            <a:pPr marL="742950" lvl="2" indent="-342900">
              <a:lnSpc>
                <a:spcPct val="150000"/>
              </a:lnSpc>
              <a:buClr>
                <a:srgbClr val="184098"/>
              </a:buClr>
              <a:buFont typeface="Arial" charset="0"/>
              <a:buChar char="●"/>
            </a:pP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MINA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提供了一个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IoFilterAdapter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类，我们要编写自己的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Filter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时，可以扩展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IoFilterAdapter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，不用直接实现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IoFilter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接口。</a:t>
            </a:r>
          </a:p>
          <a:p>
            <a:pPr marL="742950" lvl="2" indent="-342900">
              <a:lnSpc>
                <a:spcPct val="150000"/>
              </a:lnSpc>
              <a:buClr>
                <a:srgbClr val="184098"/>
              </a:buClr>
              <a:buFont typeface="Arial" charset="0"/>
              <a:buChar char="●"/>
            </a:pP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MINA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自身带有一些常用的过滤器，例如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LoggingFilter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（日志记录）、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BlackListFilter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（黑名单过滤）、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CompressionFilter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（压缩）、</a:t>
            </a:r>
            <a:r>
              <a:rPr lang="en-US" altLang="zh-CN" dirty="0" err="1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SSLFilter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SSL</a:t>
            </a:r>
            <a:r>
              <a:rPr lang="zh-CN" altLang="en-US" dirty="0">
                <a:solidFill>
                  <a:srgbClr val="000064"/>
                </a:solidFill>
                <a:latin typeface="微软雅黑" pitchFamily="34" charset="-122"/>
                <a:ea typeface="微软雅黑" pitchFamily="34" charset="-122"/>
              </a:rPr>
              <a:t>加密）等。 </a:t>
            </a:r>
          </a:p>
          <a:p>
            <a:pPr marL="342900" lvl="2" indent="-342900">
              <a:lnSpc>
                <a:spcPct val="150000"/>
              </a:lnSpc>
              <a:spcAft>
                <a:spcPct val="20000"/>
              </a:spcAft>
              <a:buClr>
                <a:srgbClr val="184098"/>
              </a:buClr>
              <a:buFont typeface="Arial" charset="0"/>
              <a:buChar char="●"/>
            </a:pPr>
            <a:endParaRPr lang="zh-CN" altLang="en-US" dirty="0">
              <a:solidFill>
                <a:srgbClr val="000064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1529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项目应用：</a:t>
            </a:r>
            <a:r>
              <a:rPr lang="en-US" altLang="zh-CN" dirty="0" smtClean="0"/>
              <a:t>Mina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整合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2024844"/>
            <a:ext cx="8856984" cy="2988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4387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25462"/>
            <a:ext cx="9109012" cy="491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662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3" y="1232755"/>
            <a:ext cx="8994653" cy="5220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74639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" y="1520788"/>
            <a:ext cx="9127014" cy="140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25542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2755"/>
            <a:ext cx="8853850" cy="507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38296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88" y="1196752"/>
            <a:ext cx="8373876" cy="539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012273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ChangeArrowheads="1"/>
          </p:cNvSpPr>
          <p:nvPr/>
        </p:nvSpPr>
        <p:spPr bwMode="auto">
          <a:xfrm>
            <a:off x="0" y="1449388"/>
            <a:ext cx="9144000" cy="5148262"/>
          </a:xfrm>
          <a:prstGeom prst="rect">
            <a:avLst/>
          </a:prstGeom>
          <a:solidFill>
            <a:srgbClr val="2A6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3336925" y="3429000"/>
            <a:ext cx="2459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chemeClr val="bg1"/>
                </a:solidFill>
              </a:rPr>
              <a:t>Thank you !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1052513"/>
            <a:ext cx="5184775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sz="2000" kern="1200" dirty="0"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en-US" altLang="zh-CN" sz="2000" kern="1200" dirty="0">
                <a:latin typeface="微软雅黑" pitchFamily="34" charset="-122"/>
                <a:ea typeface="微软雅黑" pitchFamily="34" charset="-122"/>
              </a:rPr>
              <a:t>Mina</a:t>
            </a:r>
            <a:r>
              <a:rPr lang="zh-CN" altLang="en-US" sz="2000" kern="1200" dirty="0">
                <a:latin typeface="微软雅黑" pitchFamily="34" charset="-122"/>
                <a:ea typeface="微软雅黑" pitchFamily="34" charset="-122"/>
              </a:rPr>
              <a:t>应用时，需要引用如下包：</a:t>
            </a:r>
            <a:endParaRPr lang="en-US" altLang="zh-CN" sz="2000" kern="1200" dirty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endParaRPr lang="en-US" altLang="zh-CN" sz="2000" kern="1200" dirty="0"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buNone/>
            </a:pPr>
            <a:r>
              <a:rPr lang="en-US" altLang="zh-CN" sz="2000" kern="1200" dirty="0">
                <a:latin typeface="微软雅黑" pitchFamily="34" charset="-122"/>
                <a:ea typeface="微软雅黑" pitchFamily="34" charset="-122"/>
              </a:rPr>
              <a:t>mina-core-1.0.10.jar 			mina</a:t>
            </a:r>
            <a:r>
              <a:rPr lang="zh-CN" altLang="en-US" sz="2000" kern="1200" dirty="0">
                <a:latin typeface="微软雅黑" pitchFamily="34" charset="-122"/>
                <a:ea typeface="微软雅黑" pitchFamily="34" charset="-122"/>
              </a:rPr>
              <a:t>核心包</a:t>
            </a:r>
          </a:p>
          <a:p>
            <a:pPr marL="0" lvl="0" indent="0">
              <a:buNone/>
            </a:pPr>
            <a:r>
              <a:rPr lang="en-US" altLang="zh-CN" sz="2000" kern="1200" dirty="0">
                <a:latin typeface="微软雅黑" pitchFamily="34" charset="-122"/>
                <a:ea typeface="微软雅黑" pitchFamily="34" charset="-122"/>
              </a:rPr>
              <a:t>mina-filter-ssl-1.0.10.jar		mina</a:t>
            </a:r>
            <a:r>
              <a:rPr lang="zh-CN" altLang="en-US" sz="2000" kern="1200" dirty="0">
                <a:latin typeface="微软雅黑" pitchFamily="34" charset="-122"/>
                <a:ea typeface="微软雅黑" pitchFamily="34" charset="-122"/>
              </a:rPr>
              <a:t>报文加密包</a:t>
            </a:r>
          </a:p>
          <a:p>
            <a:pPr marL="0" lvl="0" indent="0">
              <a:buNone/>
            </a:pPr>
            <a:r>
              <a:rPr lang="en-US" altLang="zh-CN" sz="2000" kern="1200" dirty="0">
                <a:latin typeface="微软雅黑" pitchFamily="34" charset="-122"/>
                <a:ea typeface="微软雅黑" pitchFamily="34" charset="-122"/>
              </a:rPr>
              <a:t>mina-integration-spring-1.0.10.jar	spring</a:t>
            </a:r>
            <a:r>
              <a:rPr lang="zh-CN" altLang="en-US" sz="2000" kern="1200" dirty="0"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2000" kern="1200" dirty="0">
                <a:latin typeface="微软雅黑" pitchFamily="34" charset="-122"/>
                <a:ea typeface="微软雅黑" pitchFamily="34" charset="-122"/>
              </a:rPr>
              <a:t>mina</a:t>
            </a:r>
            <a:r>
              <a:rPr lang="zh-CN" altLang="en-US" sz="2000" kern="1200" dirty="0">
                <a:latin typeface="微软雅黑" pitchFamily="34" charset="-122"/>
                <a:ea typeface="微软雅黑" pitchFamily="34" charset="-122"/>
              </a:rPr>
              <a:t>包</a:t>
            </a:r>
          </a:p>
          <a:p>
            <a:pPr marL="0" lvl="0" indent="0">
              <a:buNone/>
            </a:pPr>
            <a:r>
              <a:rPr lang="en-US" altLang="zh-CN" sz="2000" kern="1200" dirty="0">
                <a:latin typeface="微软雅黑" pitchFamily="34" charset="-122"/>
                <a:ea typeface="微软雅黑" pitchFamily="34" charset="-122"/>
              </a:rPr>
              <a:t>backport-util-concurrent.jar		mina</a:t>
            </a:r>
            <a:r>
              <a:rPr lang="zh-CN" altLang="en-US" sz="2000" kern="1200" dirty="0">
                <a:latin typeface="微软雅黑" pitchFamily="34" charset="-122"/>
                <a:ea typeface="微软雅黑" pitchFamily="34" charset="-122"/>
              </a:rPr>
              <a:t>的一个依赖包</a:t>
            </a:r>
          </a:p>
          <a:p>
            <a:pPr marL="0" lvl="0" indent="0">
              <a:buNone/>
            </a:pPr>
            <a:r>
              <a:rPr lang="en-US" altLang="zh-CN" sz="2000" kern="1200" dirty="0">
                <a:latin typeface="微软雅黑" pitchFamily="34" charset="-122"/>
                <a:ea typeface="微软雅黑" pitchFamily="34" charset="-122"/>
              </a:rPr>
              <a:t>slf4j-jdk14-1.6.1.jar			mina</a:t>
            </a:r>
            <a:r>
              <a:rPr lang="zh-CN" altLang="en-US" sz="2000" kern="1200" dirty="0">
                <a:latin typeface="微软雅黑" pitchFamily="34" charset="-122"/>
                <a:ea typeface="微软雅黑" pitchFamily="34" charset="-122"/>
              </a:rPr>
              <a:t>的日志包</a:t>
            </a:r>
          </a:p>
          <a:p>
            <a:pPr marL="0" lvl="0" indent="0">
              <a:buNone/>
            </a:pPr>
            <a:r>
              <a:rPr lang="en-US" altLang="zh-CN" sz="2000" kern="1200" dirty="0">
                <a:latin typeface="微软雅黑" pitchFamily="34" charset="-122"/>
                <a:ea typeface="微软雅黑" pitchFamily="34" charset="-122"/>
              </a:rPr>
              <a:t>slf4j-api-1.6.1.jar			mina</a:t>
            </a:r>
            <a:r>
              <a:rPr lang="zh-CN" altLang="en-US" sz="2000" kern="1200" dirty="0">
                <a:latin typeface="微软雅黑" pitchFamily="34" charset="-122"/>
                <a:ea typeface="微软雅黑" pitchFamily="34" charset="-122"/>
              </a:rPr>
              <a:t>的日志包</a:t>
            </a:r>
          </a:p>
          <a:p>
            <a:pPr marL="0" lvl="0" indent="0">
              <a:buNone/>
            </a:pPr>
            <a:r>
              <a:rPr lang="en-US" altLang="zh-CN" sz="2000" kern="1200" dirty="0">
                <a:latin typeface="微软雅黑" pitchFamily="34" charset="-122"/>
                <a:ea typeface="微软雅黑" pitchFamily="34" charset="-122"/>
              </a:rPr>
              <a:t>slf4j-simple-1.6.1.jar			mina</a:t>
            </a:r>
            <a:r>
              <a:rPr lang="zh-CN" altLang="en-US" sz="2000" kern="1200" dirty="0">
                <a:latin typeface="微软雅黑" pitchFamily="34" charset="-122"/>
                <a:ea typeface="微软雅黑" pitchFamily="34" charset="-122"/>
              </a:rPr>
              <a:t>的日志包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Mina</a:t>
            </a:r>
            <a:r>
              <a:rPr lang="zh-CN" altLang="en-US" dirty="0" smtClean="0"/>
              <a:t>引用包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216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Mina</a:t>
            </a:r>
            <a:r>
              <a:rPr lang="zh-CN" altLang="en-US" dirty="0" smtClean="0"/>
              <a:t>组成对象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540" y="1304764"/>
            <a:ext cx="8352928" cy="47529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Mina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主要有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IoConnector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IoAccepter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IoSession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IoProcessor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IoFilter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IoFilterChain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，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IoHandler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等对象组成。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2168860"/>
            <a:ext cx="3564396" cy="420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78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163" y="1520825"/>
            <a:ext cx="7848289" cy="475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IoConnector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实现客户端的连接功能，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IoAccepter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实现服务端的接收功能，它们都继承自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IoService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IoSession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为客户端和服务端的一个会话，每一个会话都包括会话的建立，打开，注销等功能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IoProcessor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实现在另一个线程上负责检查是否有数据在通道上读写。</a:t>
            </a:r>
          </a:p>
        </p:txBody>
      </p:sp>
    </p:spTree>
    <p:extLst>
      <p:ext uri="{BB962C8B-B14F-4D97-AF65-F5344CB8AC3E}">
        <p14:creationId xmlns:p14="http://schemas.microsoft.com/office/powerpoint/2010/main" val="22935538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556" y="1520825"/>
            <a:ext cx="7992887" cy="4752975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IoFilter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定义一组拦截器，这些拦截器可以包括日志输出、黑名单过滤、数据的编码（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write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方向）与解码（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read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方向）等功能。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多个过滤器由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IoFilterChain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进行管理，类似一个管道，原始数据从管道的一端进入，层层过滤处理，最终得到需要的数据，交给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IoHandler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进行业务处理。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IoHandler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：这个接口负责编写业务逻辑，也就是接收、发送数据的地方。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06787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Mina</a:t>
            </a:r>
            <a:r>
              <a:rPr lang="zh-CN" altLang="en-US" dirty="0" smtClean="0"/>
              <a:t>服务端示例：</a:t>
            </a:r>
            <a:r>
              <a:rPr lang="en-US" altLang="zh-CN" dirty="0" err="1" smtClean="0"/>
              <a:t>TCPServer</a:t>
            </a:r>
            <a:endParaRPr lang="zh-CN" altLang="en-US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32756"/>
            <a:ext cx="8499080" cy="486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650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32" y="1340768"/>
            <a:ext cx="8725964" cy="442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922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Mina</a:t>
            </a:r>
            <a:r>
              <a:rPr lang="zh-CN" altLang="en-US" dirty="0" smtClean="0"/>
              <a:t>客户端</a:t>
            </a:r>
            <a:r>
              <a:rPr lang="zh-CN" altLang="en-US" dirty="0"/>
              <a:t>示例：</a:t>
            </a:r>
            <a:r>
              <a:rPr lang="en-US" altLang="zh-CN" dirty="0" err="1" smtClean="0"/>
              <a:t>TCPClient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09" y="1340768"/>
            <a:ext cx="8839469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94919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10594</TotalTime>
  <Words>575</Words>
  <Application>Microsoft Office PowerPoint</Application>
  <PresentationFormat>全屏显示(4:3)</PresentationFormat>
  <Paragraphs>58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1_默认设计模板</vt:lpstr>
      <vt:lpstr>Apache Mina网络应用开发培训</vt:lpstr>
      <vt:lpstr>什么是Mina?</vt:lpstr>
      <vt:lpstr>Mina引用包</vt:lpstr>
      <vt:lpstr>Mina组成对象</vt:lpstr>
      <vt:lpstr>PowerPoint 演示文稿</vt:lpstr>
      <vt:lpstr>PowerPoint 演示文稿</vt:lpstr>
      <vt:lpstr>Mina服务端示例：TCPServer</vt:lpstr>
      <vt:lpstr>PowerPoint 演示文稿</vt:lpstr>
      <vt:lpstr>Mina客户端示例：TCPClient</vt:lpstr>
      <vt:lpstr>PowerPoint 演示文稿</vt:lpstr>
      <vt:lpstr>Mina的主要接口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项目应用：Mina与Spring整合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邹舟</dc:creator>
  <cp:lastModifiedBy>枫月神话</cp:lastModifiedBy>
  <cp:revision>1411</cp:revision>
  <dcterms:created xsi:type="dcterms:W3CDTF">2008-02-28T01:49:23Z</dcterms:created>
  <dcterms:modified xsi:type="dcterms:W3CDTF">2011-06-02T06:00:44Z</dcterms:modified>
</cp:coreProperties>
</file>