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8" r:id="rId2"/>
    <p:sldId id="279" r:id="rId3"/>
    <p:sldId id="281" r:id="rId4"/>
    <p:sldId id="284" r:id="rId5"/>
    <p:sldId id="317" r:id="rId6"/>
    <p:sldId id="283" r:id="rId7"/>
    <p:sldId id="287" r:id="rId8"/>
    <p:sldId id="286" r:id="rId9"/>
    <p:sldId id="319" r:id="rId10"/>
    <p:sldId id="320" r:id="rId11"/>
    <p:sldId id="318" r:id="rId12"/>
    <p:sldId id="324" r:id="rId13"/>
    <p:sldId id="326" r:id="rId14"/>
    <p:sldId id="306" r:id="rId15"/>
    <p:sldId id="277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D04"/>
    <a:srgbClr val="E68900"/>
    <a:srgbClr val="EAEAEA"/>
    <a:srgbClr val="3333CC"/>
    <a:srgbClr val="550189"/>
    <a:srgbClr val="A20FFD"/>
    <a:srgbClr val="FF882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3600" autoAdjust="0"/>
  </p:normalViewPr>
  <p:slideViewPr>
    <p:cSldViewPr>
      <p:cViewPr>
        <p:scale>
          <a:sx n="75" d="100"/>
          <a:sy n="75" d="100"/>
        </p:scale>
        <p:origin x="-9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1848" y="-10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A6F02B0-2723-462A-8749-F5A72068FB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7577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1-09-29T06:19:26.5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3696 13320,'50'-25,"49"25,-25 0,75 25,-50 0,124 74,-123-74,24 49,-25-74,0 25,25 0,-74-25,-25 25,74 0,-74-25,24 0,1 0,-25 0,74 24,-74-24,49 0,-24 0,24 0,-24 0,74 0,-100 0,26 0,-25 0,49 0,-24 0,-25 0,24 0,-24 0,74 0,1-49,-51 49,75-50,-25 50,25-49,-24 49,-26-50,25 25,-74 25,0 0,0-49,0 24,24 0,-24 0,0 0,-75 1,25 24,-24 0,24 0,-49 24,-1 51,50-75,-24 25,24-1,-25-24,25 25,-24 0,-26-25,1 25,49-25,-24 0,-26 0,26 0,-26 0,50 0,-24 0,-26 0,26 0,-75 0,24 0,26 0,-75 0,50 0,0 0,-50 0,50 0,-25 0,-25 0,99 0,-49 0,25 0,-1 0,-74 0,100 0,-100 0,0 0,50 0,-50 0,25 0,25 0,0 0,-1 0,51 0,-1 0,25 0,1 0,-1 0,0 0,-25 0,26 0,-1 0,0 0</inkml:trace>
  <inkml:trace contextRef="#ctx0" brushRef="#br0" timeOffset="9859.3749">15478 13519,'25'0,"0"0,74-50,-25 50,-24 0,99 0,-25 0,25 0,-1 0,1 0,-25 0,25 0,0 0,-75 0,26 0,24 0,-75 0,26 0,-26 0,75 0,-74 0,49 0,25 0,25 0,-50 0,100 0,-100 0,0 0,25 0,-25 0,-49 0,0 0,-26 0,1 0,25 0,-25 0,24 0,-24 0,0 0,0 0,24 0,1 0,-1 0,26 0,-26-50,-24 50,25 0,-25-49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1-09-29T06:22:04.8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3646 10195,'25'0,"0"0,74 0,-24 0,24 0,0 0,25 0,25 0,0 0,24 0,-24 0,-25 0,25 0,-50 0,50 0,-50 0,25 0,-99 0,25 0,-26 25,1-25,0 0,25 0,-26 0,1 0,25 24,0-24,-1 0,26 0,-26 0,26 0,-26 0,50 0,-24 0,-1 0,-24 0,24 0,-24 0,74 0,-75 25,76-25,23 25,-48-25,-1 0,0 0,25 0,-74 0,24 0,-24 0,-1 25,-24-25,0 0,0 0,-1 0,1 0,0 0,25 0,-26 0,1 0,0 0,0 0,0 0,0 0,24 0,-24 0,0 0,74 0,-74 0,24 25,-24-25,50 0,-26 0,1 24,24-24,1 0,24 25,-25-25,25 0,-24 0,74 0,-50 0,0 0,-24 0,24 0,0 0,-74 0,74 25,-25-25,-49 0,0 0,0 0,0 0,24 0,-24 0,0 0,0 0,0 0,-1 0,1 0,25 0,-1 0,-24 0,0 0,49 0,-49 0,25 0,24 0,-49 0,0 0</inkml:trace>
  <inkml:trace contextRef="#ctx0" brushRef="#br0" timeOffset="9843.75">3894 11757,'25'0,"25"0,24 0,-24 0,49 0,-25 0,1 0,74 0,-50 0,0 25,-25-25,-24 0,74 0,-74 0,49 0,25 0,-25 0,50 0,-50 0,50 0,-50 0,25 0,-24 0,-26 0,-49 0,24 0,-24 0,74 25,-74-25,50 0,-26 0,26 0,-26 0,26 0,24 0,25 0,25 0,-50 0,50 0,0 0,-50 0,0 0,50 0,-25 25,-25 0,0-25,50 24,-25-24,75 25,-51-25,51 0,-1 0,1 0,74 0,-1 0,1 0,0 0,0 0,-75 0,1 0,74 25,-124-25,49 0,-24 25,-75-25,0 0,50 25,-25-1,25-24,0 0,49 0,0 0,1 0,-1 0,26 0,-26 0,-49 0,49 0,-49 0,-50 0,50 25,-50-25,125 25,-76 25,1-50,50 0,-50 0,49 0,0 0,-98 0,48 0,-48 0,49 0,-75 0,25 0,-24 0,-26 0,26 0,-1 0,-24 0,24 0,-24 0,24 0,25 0,-24 0,24 0,0 0,-24 0,-26 0,26-50,24 50,25-50,-75 50,51 0,24-49,-100 49,26 0,24 0,1-50,-26 50,26 0,-25 0,24 0,-49 0,49 0,-24 0,-25 0,-1 0,51 0,-50 0,24 0,26 0,24 0,-25 0,25 0,1 0,49 0,-25 0,-25 0,-50 0,26 0,-26 0,75 0,-99 0,74-49,-49 49,24 0,26 0,-26-50,25 50,-24-50,-26 50,26 0,-1 0,-24-49,24 49,-24 0,-1 0,-24 0,25-50,-25 50,24 0,-24 0,0 0,0-49,-1 49,1 0,0 0,0-50,49 50,-24 0,-1 0,1 0,-25 0,49 0,-49-50,0 50,0 0,0 0,-1 0,1 0,25 0,-25 0,-1 0,1 0,0 0,0 0,0 0,-1 0,26 25,-25-25,0 25,-1-25</inkml:trace>
  <inkml:trace contextRef="#ctx0" brushRef="#br0" timeOffset="66640.625">3696 10170,'25'0,"24"25,-24-25,50 0,24 0,-25 25,25-25,-24 0,24 0,-49 0,74 0,-25 0,-50 0,26 0,-50 0,74 0,-74 0,49 0,-49 0,0 0,0 0,24 24,1-24,-25 0,24 0,-24 0,0 0,74 25,-74-25,74 0,25 0,-74 0,49 0,-25 0,1 0,-26 0,26 0,-26 25,26-25,-50 0,49 0,-49 0,0 25,24-25,-24 0,49 0,-49 0,74 0,-49 0,74 0,-74 0,74 25,-99-25,24 0,26 0,-51 0,1 0,25 0,-25 0,49 0,-24 0,24 0,0 0,-24 0,-25 0,49 0,-24 0,-25 0,24 24,-24-24,25 0,24 0,-49 0,24 0,-24 0,50 0,-26 0,26 0,-26 0,26 0,-50 0,49 0,-24 25,24-25,-49 0,24 25,26-25,-1 0,-49 0,25 25,24-25,-49 0,24 0,1 0,0 0,24 25,-49-25,0 0,0 0,49 24,-49-24,0 0,-1 0,1 0,0 0,49 25,-49-25,25 0,24 25,-49-25,0 25,0 0,24-1,-24 1,0-25,0 0,-1 0,1 0,0 0,25 0,-26 0,1 0,0 0,0 25,0-25,0 0,24 0,-24 0,0 0,0 0,-1 0,1 0,0 0,0 0,24 25,-24-25,0 0,0 0,0 0,-1 0,1 0,25 0,-25 0,-1 0,1-50,0 25,0 1,0-1,24 0,-49 0,0 0,0-24,0 24,25 0,-25 0,25 1,-25-1,0 0,25-25,-25 26,24-1,1 0,-25 0,0 0,0 1,0-26,25 25,-25 0,0 0,25 1,-25-1,0 0,0 0,0-24,0 24,0 0,0 0,-50-49,50 49,-49 0,49 0,0 1,-50-51,25 50,0 1,1-1,24 0,-50 0,25-49,0 49,1 0,-1 0,-50 1,51 24,-1-50,0 50,0-50,0 50,-24 0,24 0,0 0,0 0,1 0,-1 0,0 0,-25 0,1 0,24 0,0 0,-49 0,24 0,-24 0,24 0,0 0,26 0,-26 0,-24 0,49 0,-25 25,25-25,-24 25,24-25,0 0,-24 25,24-25,-50 25,51-25,-1 0,-50 24,26-24,24 0,-25 0,25 0,1 0,-1 0,0 0,0 0,0 0,-24 0,24 0,0 0,0 0,1 0,-51 0,50 25,1-25,-1 0,-25 0,1 0,24 0,0 0,0 0,0 0,1 0,-51 0,50 0,-24 0,-26 0,51 0,-26 0,-25 0,26 0,-1 0,1 0,-26 0,26 0,24 0,0 0,-49 0,24 0,-24 0,49 0,-25 0,-24 0,-1 0,51 0,-1 0,-25 0,-24 0,24 0,-24 0,24 0,-24 0,-26 0,-24 0,75 0,-26 0,-24-49,25 49,24 0,-24-50,-1 50,26 0,-26-50,26 50,-75 0,99 0,-25-49,-24 49,24 0,1 0,24 0,0 0,-25-50,26 50,-51 0,50 0,1 0,-51 0,26 0,24 0,-50 0,26 0,-26 0,51 0,-26 0,-25 0,26 0,-1 0,25 0,-24 0,-50 0,49 0,0 0,26 0,-51 0,26 0,-26 0,50 0,1 0,-26 0,-24 0,24 0,-24 0,49 0,-50 0,26 0,-26 25,50-25,1 0,-1 25,0-25,-25 25,26-25,-1 24,0 1,0 0,0 0,25 0,0-1,-49 1,49 25,-50-25,50 24,0-24,0 0,0 24,-49-24,49 0,0 0,0 0,0-1,0 1,0 25,-50-25,50-1,0 1,0 0,0 49,0-49,0 25,0-25,0 49,0-49,25 0,0 0,-25-1,24 1,1 0,0 25,0-26,0 1,49 0,-24 0,-1-25,-24 0,0 0,0 25,-1-25,1 0,0-50,25 25,-25 0,-1 1,1-1,0 0,-25 0,25-24,-25 24</inkml:trace>
  <inkml:trace contextRef="#ctx0" brushRef="#br0" timeOffset="68906.25">3870 11757,'0'-24,"0"-1,-50 0,25 0,0 0,1 1,-1-26,0 25,0 0,-25 1,50-1,0 0,0 0,0 0,0-24,0 24,0 0,0 0,0 1</inkml:trace>
  <inkml:trace contextRef="#ctx0" brushRef="#br0" timeOffset="86390.625">9500 14436,'25'0,"25"0,49 0,25 0,-25 0,0 0,1 0,24 0,-25 0,0 0,-25 0,26 0,-26 0,-24 0,49 0,50 0,-25 25,-75-25,75 0,-74 0,99 25,-75 0,25-25,25 0,-74 25,74-25,-25 24,0-24,-24 0,24 0,25 25,-74-25,99 25,-25 0,24-25,-98 0,99 0,0 0,-50 0,50 0,-25 0,25 0,-50 0,0 0,0 0,25 0,-25 0,50 0,-49 0,48 0,-48 0,24 0,24 0,1 25,-99-25,99 0,-25 0,-25 24,-25-24,75 25,-50-25,-24 0,24 25,0-25,25 0,-74 25,74-25,25 0,-100 0,100 0,-50 0,50 25,-74-25,24 0,50 24,-25-24,25 0,-1 0,1 0,0 0,0 0,0 0,0 0,-50 0,-50 0,26 0,-50 0,49 0,-49 0,0 0,-1 0,1 0,0 0,0 0,0 0,24 0,-24 0,0 0,24 0,26 0,-50 0,-1 0,1 0,0 0,25 0,-26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9B3F7D0-989C-40C4-8FCB-C294979E75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71351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B3F7D0-989C-40C4-8FCB-C294979E75A5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17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2B62C7"/>
              </a:gs>
              <a:gs pos="100000">
                <a:srgbClr val="14347D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0" y="2673350"/>
            <a:ext cx="9144000" cy="1476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" name="Picture 2" descr="渐变_logo_透明_3小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2740025"/>
            <a:ext cx="1944688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5" descr="网址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489700"/>
            <a:ext cx="151288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3746500" y="2816225"/>
            <a:ext cx="4894263" cy="1042988"/>
          </a:xfrm>
        </p:spPr>
        <p:txBody>
          <a:bodyPr/>
          <a:lstStyle>
            <a:lvl1pPr algn="ctr">
              <a:defRPr sz="4200" b="0">
                <a:solidFill>
                  <a:srgbClr val="14347D"/>
                </a:solidFill>
                <a:effectLst/>
              </a:defRPr>
            </a:lvl1pPr>
          </a:lstStyle>
          <a:p>
            <a:r>
              <a:rPr lang="zh-CN" altLang="en-US"/>
              <a:t>标题样式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338888" y="3608388"/>
            <a:ext cx="2336800" cy="396875"/>
          </a:xfrm>
        </p:spPr>
        <p:txBody>
          <a:bodyPr/>
          <a:lstStyle>
            <a:lvl1pPr marL="0" indent="0" algn="ctr">
              <a:buFont typeface="Arial" charset="0"/>
              <a:buNone/>
              <a:defRPr sz="1800" b="1">
                <a:solidFill>
                  <a:srgbClr val="EA5106"/>
                </a:solidFill>
                <a:ea typeface="华文细黑" pitchFamily="2" charset="-122"/>
              </a:defRPr>
            </a:lvl1pPr>
          </a:lstStyle>
          <a:p>
            <a:r>
              <a:rPr lang="zh-CN" altLang="en-US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57311837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25814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18263" y="512763"/>
            <a:ext cx="1970087" cy="57610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3238" y="512763"/>
            <a:ext cx="5762625" cy="57610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84395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39758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45262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92163" y="1520825"/>
            <a:ext cx="37211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5663" y="1520825"/>
            <a:ext cx="3722687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28573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4113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89696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00299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2988733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4002357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 userDrawn="1"/>
        </p:nvSpPr>
        <p:spPr bwMode="auto">
          <a:xfrm>
            <a:off x="0" y="6597650"/>
            <a:ext cx="9144000" cy="260350"/>
          </a:xfrm>
          <a:prstGeom prst="rect">
            <a:avLst/>
          </a:prstGeom>
          <a:gradFill rotWithShape="1">
            <a:gsLst>
              <a:gs pos="0">
                <a:srgbClr val="265FBC"/>
              </a:gs>
              <a:gs pos="100000">
                <a:srgbClr val="193F7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512763"/>
            <a:ext cx="63309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2163" y="1520825"/>
            <a:ext cx="7596187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9" name="Picture 10" descr="渐变_logo_透明_3小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295400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6" descr="网址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6669088"/>
            <a:ext cx="1368425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18"/>
          <p:cNvSpPr>
            <a:spLocks noChangeShapeType="1"/>
          </p:cNvSpPr>
          <p:nvPr userDrawn="1"/>
        </p:nvSpPr>
        <p:spPr bwMode="auto">
          <a:xfrm>
            <a:off x="0" y="1160463"/>
            <a:ext cx="4787900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19"/>
          <p:cNvSpPr>
            <a:spLocks noChangeShapeType="1"/>
          </p:cNvSpPr>
          <p:nvPr userDrawn="1"/>
        </p:nvSpPr>
        <p:spPr bwMode="auto">
          <a:xfrm>
            <a:off x="0" y="1162050"/>
            <a:ext cx="3240088" cy="0"/>
          </a:xfrm>
          <a:prstGeom prst="line">
            <a:avLst/>
          </a:prstGeom>
          <a:noFill/>
          <a:ln w="28575">
            <a:solidFill>
              <a:srgbClr val="2A6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Text Box 21"/>
          <p:cNvSpPr txBox="1">
            <a:spLocks noChangeArrowheads="1"/>
          </p:cNvSpPr>
          <p:nvPr userDrawn="1"/>
        </p:nvSpPr>
        <p:spPr bwMode="auto">
          <a:xfrm>
            <a:off x="5956300" y="6607175"/>
            <a:ext cx="16033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000" smtClean="0">
                <a:solidFill>
                  <a:srgbClr val="DDDDDD"/>
                </a:solidFill>
                <a:latin typeface="华文细黑" pitchFamily="2" charset="-122"/>
                <a:ea typeface="华文细黑" pitchFamily="2" charset="-122"/>
              </a:rPr>
              <a:t>恒生电子股份有限公司  </a:t>
            </a:r>
            <a:r>
              <a:rPr lang="en-US" altLang="zh-CN" sz="1000" smtClean="0">
                <a:solidFill>
                  <a:srgbClr val="DDDDDD"/>
                </a:solidFill>
                <a:latin typeface="华文细黑" pitchFamily="2" charset="-122"/>
                <a:ea typeface="华文细黑" pitchFamily="2" charset="-122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rgbClr val="184098"/>
        </a:buClr>
        <a:buFont typeface="Arial" charset="0"/>
        <a:buChar char="●"/>
        <a:defRPr sz="2400">
          <a:solidFill>
            <a:srgbClr val="00006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har char="–"/>
        <a:defRPr>
          <a:solidFill>
            <a:schemeClr val="tx1"/>
          </a:solidFill>
          <a:latin typeface="+mn-lt"/>
          <a:ea typeface="华文细黑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华文细黑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华文细黑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华文细黑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华文细黑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华文细黑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华文细黑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华文细黑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051550" y="3644900"/>
            <a:ext cx="2336800" cy="396875"/>
          </a:xfrm>
        </p:spPr>
        <p:txBody>
          <a:bodyPr/>
          <a:lstStyle/>
          <a:p>
            <a:pPr algn="r" eaLnBrk="1" hangingPunct="1"/>
            <a:r>
              <a:rPr lang="en-US" altLang="zh-CN" dirty="0" smtClean="0"/>
              <a:t>2011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663825" y="2744788"/>
            <a:ext cx="5544579" cy="1331912"/>
          </a:xfrm>
        </p:spPr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/>
              <a:t>反向代理实现负载均衡服务器</a:t>
            </a:r>
            <a:endParaRPr lang="zh-CN" altLang="en-US" dirty="0" smtClean="0"/>
          </a:p>
        </p:txBody>
      </p:sp>
      <p:pic>
        <p:nvPicPr>
          <p:cNvPr id="3076" name="Picture 6" descr="08 logo"/>
          <p:cNvPicPr>
            <a:picLocks noChangeAspect="1" noChangeArrowheads="1"/>
          </p:cNvPicPr>
          <p:nvPr/>
        </p:nvPicPr>
        <p:blipFill>
          <a:blip r:embed="rId2" cstate="print">
            <a:lum bright="4000" contrast="-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525" y="6069013"/>
            <a:ext cx="61118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9" descr="IDC Logo"/>
          <p:cNvPicPr>
            <a:picLocks noChangeAspect="1" noChangeArrowheads="1"/>
          </p:cNvPicPr>
          <p:nvPr/>
        </p:nvPicPr>
        <p:blipFill>
          <a:blip r:embed="rId3" cstate="print">
            <a:lum bright="4000" contrast="-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613" y="6183313"/>
            <a:ext cx="776287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10" descr="IAOP_2007"/>
          <p:cNvPicPr>
            <a:picLocks noChangeAspect="1" noChangeArrowheads="1"/>
          </p:cNvPicPr>
          <p:nvPr/>
        </p:nvPicPr>
        <p:blipFill>
          <a:blip r:embed="rId4" cstate="print">
            <a:lum bright="4000" contrast="-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75" y="6127750"/>
            <a:ext cx="70485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13" descr="图片1副本"/>
          <p:cNvPicPr>
            <a:picLocks noChangeAspect="1" noChangeArrowheads="1"/>
          </p:cNvPicPr>
          <p:nvPr/>
        </p:nvPicPr>
        <p:blipFill>
          <a:blip r:embed="rId5">
            <a:lum contrast="-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6186488"/>
            <a:ext cx="1187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14" descr="logo_member"/>
          <p:cNvPicPr>
            <a:picLocks noChangeAspect="1" noChangeArrowheads="1"/>
          </p:cNvPicPr>
          <p:nvPr/>
        </p:nvPicPr>
        <p:blipFill>
          <a:blip r:embed="rId6" cstate="print">
            <a:lum bright="16000" contrast="-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6189663"/>
            <a:ext cx="72231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1"/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中配置负载均衡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359531" y="1448780"/>
            <a:ext cx="8604956" cy="471652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、修改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服务器安装目录下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conf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httpd.conf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文件，将配置文件中以下几个注释去掉：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LoadModule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proxy_module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modules/mod_proxy.so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LoadModule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proxy_http_module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modules/mod_proxy_http.so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LoadModule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proxy_connect_module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modules/mod_proxy_connect.so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LoadModule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proxy_balancer_module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modules/mod_proxy_balancer.so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Include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conf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/extra/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httpd-vhosts.conf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87475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轮询均衡策略的配置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9531" y="1160748"/>
            <a:ext cx="8604956" cy="5221064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服务器安装目录下的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conf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/extra/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httpd-vhosts.conf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文件：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VirtualHost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*:80&gt;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ProxyPass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/ balancer://proxy/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ProxyPassReverse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 balancer://proxy/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&lt;Proxy balancer://proxy&gt;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  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BalancerMember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http://122.224.180.5:8180/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  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BalancerMember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http://122.224.180.5:8280/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&lt;/Proxy&gt;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VirtualHost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5114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按权重分配均衡策略的配置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9531" y="1160748"/>
            <a:ext cx="8604956" cy="5221064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服务器安装目录下的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conf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/extra/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httpd-vhosts.conf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文件：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VirtualHost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*:80&gt;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ProxyPass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/ balancer://proxy/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ProxyPassReverse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 balancer://proxy/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&lt;Proxy balancer://proxy&gt;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  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BalancerMember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http://122.224.180.5:8180/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loadfactor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=3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  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BalancerMember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http://122.224.180.5:8280/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loadfactor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=1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&lt;/Proxy&gt;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VirtualHost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9796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权重请求响应负载均衡策略的配置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9531" y="1160748"/>
            <a:ext cx="8604956" cy="5221064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服务器安装目录下的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conf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/extra/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httpd-vhosts.conf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文件：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VirtualHost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*:80&gt;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ProxyPass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/ balancer://proxy/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lbmethod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bytraffic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ProxyPassReverse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 balancer://proxy/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lbmethod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bytraffic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&lt;Proxy balancer://proxy&gt;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  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BalancerMember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http://122.224.180.5:8180/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loadfactor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=3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  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BalancerMember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http://122.224.180.5:8280/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loadfactor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=1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&lt;/Proxy&gt;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VirtualHost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82560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1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一个完整示例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196752"/>
            <a:ext cx="8305518" cy="5364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01099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ChangeArrowheads="1"/>
          </p:cNvSpPr>
          <p:nvPr/>
        </p:nvSpPr>
        <p:spPr bwMode="auto">
          <a:xfrm>
            <a:off x="0" y="1449388"/>
            <a:ext cx="9144000" cy="5148262"/>
          </a:xfrm>
          <a:prstGeom prst="rect">
            <a:avLst/>
          </a:prstGeom>
          <a:solidFill>
            <a:srgbClr val="2A6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3336925" y="3429000"/>
            <a:ext cx="2459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bg1"/>
                </a:solidFill>
              </a:rPr>
              <a:t>Thank you !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1052513"/>
            <a:ext cx="51847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什么是反向代理 ？</a:t>
            </a:r>
            <a:endParaRPr lang="zh-CN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9" name="矩形 1"/>
          <p:cNvSpPr>
            <a:spLocks noChangeArrowheads="1"/>
          </p:cNvSpPr>
          <p:nvPr/>
        </p:nvSpPr>
        <p:spPr bwMode="auto">
          <a:xfrm>
            <a:off x="467544" y="1268760"/>
            <a:ext cx="838893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</a:pP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反向代理是指以代理服务器来接受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Internet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上的连接请求，然后将请求转发给内部网络上的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服务器。</a:t>
            </a:r>
            <a:endParaRPr lang="en-US" altLang="zh-CN" dirty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09" y="2196654"/>
            <a:ext cx="7004659" cy="4039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反向代理的优点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92163" y="1520825"/>
            <a:ext cx="7596187" cy="47529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重写，实现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伪静态，方便搜索引擎收录。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动态资源与静态资源分离，弥补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访问静态资源时性能的不足。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由于客户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端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不能直接访问真实的服务器，所以具备额外的安全性。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通过反向代理，可以轻松实现负载均衡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7713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中配置反向代理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359531" y="1448780"/>
            <a:ext cx="8604956" cy="471652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、修改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服务器安装目录下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conf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httpd.conf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文件，将配置文件中以下几个注释去掉：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2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LoadModule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proxy_module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modules/mod_proxy.so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LoadModule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proxy_http_module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modules/mod_proxy_http.so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LoadModule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proxy_connect_module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modules/mod_proxy_connect.so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LoadModule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rewrite_module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modules/mod_rewrite.so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Include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conf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/extra/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httpd-vhosts.conf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20112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9531" y="1232756"/>
            <a:ext cx="8604956" cy="493254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、修改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服务器安装目录下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conf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httpd.conf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文件，按以下方式修改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&lt;Directory /&gt;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标签：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2888940"/>
            <a:ext cx="235267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84" y="2984189"/>
            <a:ext cx="236220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右箭头 4"/>
          <p:cNvSpPr/>
          <p:nvPr/>
        </p:nvSpPr>
        <p:spPr>
          <a:xfrm>
            <a:off x="3671900" y="3627022"/>
            <a:ext cx="1296144" cy="540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1098360" y="4777560"/>
              <a:ext cx="5867280" cy="14292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9000" y="4768200"/>
                <a:ext cx="5886000" cy="16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07660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59531" y="1268760"/>
            <a:ext cx="8604956" cy="511305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服务器安装目录下的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conf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/extra/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httpd-vhosts.conf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文件，建立一个虚拟主机：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VirtualHost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*:80&gt;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#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静态资源访问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ProxyPass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/resource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!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RewriteRule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^/(.*\.(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png|gif|jpg|css|js|html|swf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))$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/$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 [NC,L]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反向代理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配置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ProxyPass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/96520 http://www.96520.com/index.jsp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ProxyPassReverse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/96520 http://www.96520.com/index.jsp	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VirtualHost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&gt;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1143000" y="3241440"/>
              <a:ext cx="6885000" cy="208980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3640" y="3232080"/>
                <a:ext cx="6903720" cy="210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76008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1" y="1916832"/>
            <a:ext cx="7776790" cy="388843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ProxyPass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指令： 将一个远端服务器映射到本地服务器的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空间中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ProxyPassReverse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指令：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调整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重定向应答中的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。加了这条可以避免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重定向造成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绕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过反向代理的问题。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03238" y="512763"/>
            <a:ext cx="6697054" cy="609600"/>
          </a:xfrm>
        </p:spPr>
        <p:txBody>
          <a:bodyPr/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ProxyPass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ProxyPassReverse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1414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1"/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什么是负载均衡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9532" y="1196753"/>
            <a:ext cx="8460941" cy="507704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一般来说，负载均衡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Load Balance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就是将客户端的请求分流给后端的各个真实服务器，达到负载均衡的目的。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051438"/>
            <a:ext cx="7632848" cy="4401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188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1"/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负载均衡策略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39553" y="1628799"/>
            <a:ext cx="8028892" cy="414046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作为负载均衡前置机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分别有三种不同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策略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分别是：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轮询均衡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策略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）按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权重分配均衡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策略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）权重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请求响应负载均衡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策略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8170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14135</TotalTime>
  <Words>382</Words>
  <Application>Microsoft Office PowerPoint</Application>
  <PresentationFormat>全屏显示(4:3)</PresentationFormat>
  <Paragraphs>78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1_默认设计模板</vt:lpstr>
      <vt:lpstr>Apache反向代理实现负载均衡服务器</vt:lpstr>
      <vt:lpstr>什么是反向代理 ？</vt:lpstr>
      <vt:lpstr>反向代理的优点</vt:lpstr>
      <vt:lpstr>在Apache中配置反向代理</vt:lpstr>
      <vt:lpstr>PowerPoint 演示文稿</vt:lpstr>
      <vt:lpstr>PowerPoint 演示文稿</vt:lpstr>
      <vt:lpstr>ProxyPass与ProxyPassReverse</vt:lpstr>
      <vt:lpstr>什么是负载均衡</vt:lpstr>
      <vt:lpstr>负载均衡策略</vt:lpstr>
      <vt:lpstr>在Apache中配置负载均衡</vt:lpstr>
      <vt:lpstr>轮询均衡策略的配置</vt:lpstr>
      <vt:lpstr>按权重分配均衡策略的配置</vt:lpstr>
      <vt:lpstr>权重请求响应负载均衡策略的配置</vt:lpstr>
      <vt:lpstr>一个完整示例</vt:lpstr>
      <vt:lpstr>PowerPoint 演示文稿</vt:lpstr>
    </vt:vector>
  </TitlesOfParts>
  <Company>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邹舟</dc:creator>
  <cp:lastModifiedBy>枫月神话</cp:lastModifiedBy>
  <cp:revision>1683</cp:revision>
  <dcterms:created xsi:type="dcterms:W3CDTF">2008-02-28T01:49:23Z</dcterms:created>
  <dcterms:modified xsi:type="dcterms:W3CDTF">2011-09-29T08:33:22Z</dcterms:modified>
</cp:coreProperties>
</file>