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9" r:id="rId3"/>
    <p:sldId id="281" r:id="rId4"/>
    <p:sldId id="284" r:id="rId5"/>
    <p:sldId id="317" r:id="rId6"/>
    <p:sldId id="318" r:id="rId7"/>
    <p:sldId id="332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31" r:id="rId17"/>
    <p:sldId id="330" r:id="rId18"/>
    <p:sldId id="333" r:id="rId19"/>
    <p:sldId id="334" r:id="rId20"/>
    <p:sldId id="335" r:id="rId21"/>
    <p:sldId id="336" r:id="rId22"/>
    <p:sldId id="27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D04"/>
    <a:srgbClr val="E68900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2647" autoAdjust="0"/>
  </p:normalViewPr>
  <p:slideViewPr>
    <p:cSldViewPr>
      <p:cViewPr varScale="1">
        <p:scale>
          <a:sx n="74" d="100"/>
          <a:sy n="74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当通信是同步时，客户端必须等待服务完成</a:t>
            </a:r>
            <a:endParaRPr lang="en-US" altLang="zh-CN" dirty="0" smtClean="0"/>
          </a:p>
          <a:p>
            <a:r>
              <a:rPr lang="zh-CN" altLang="en-US" dirty="0" smtClean="0"/>
              <a:t>异步通信是一种不需要等待的通信形式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通过消息可以消除发送者和接收者之间的耦合。</a:t>
            </a:r>
            <a:endParaRPr lang="en-US" altLang="zh-CN" dirty="0" smtClean="0"/>
          </a:p>
          <a:p>
            <a:r>
              <a:rPr lang="zh-CN" altLang="en-US" dirty="0" smtClean="0"/>
              <a:t>虽然队列可能会有几个接收者，但是每条消息只能被其中一个接收者取走。</a:t>
            </a:r>
            <a:endParaRPr lang="en-US" altLang="zh-CN" dirty="0" smtClean="0"/>
          </a:p>
          <a:p>
            <a:r>
              <a:rPr lang="zh-CN" altLang="en-US" dirty="0" smtClean="0"/>
              <a:t>主题消息可以发给多个订阅者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对象有以下实现：</a:t>
            </a:r>
            <a:endParaRPr lang="en-US" altLang="zh-CN" dirty="0" smtClean="0"/>
          </a:p>
          <a:p>
            <a:r>
              <a:rPr lang="en-US" altLang="zh-CN" dirty="0" err="1" smtClean="0"/>
              <a:t>TextMessage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对应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String</a:t>
            </a:r>
          </a:p>
          <a:p>
            <a:r>
              <a:rPr lang="en-US" altLang="zh-CN" baseline="0" dirty="0" err="1" smtClean="0"/>
              <a:t>MapMessage</a:t>
            </a:r>
            <a:r>
              <a:rPr lang="en-US" altLang="zh-CN" baseline="0" dirty="0" smtClean="0"/>
              <a:t> 	  </a:t>
            </a:r>
            <a:r>
              <a:rPr lang="zh-CN" altLang="en-US" baseline="0" dirty="0" smtClean="0"/>
              <a:t>对应</a:t>
            </a:r>
            <a:r>
              <a:rPr lang="en-US" altLang="zh-CN" baseline="0" dirty="0" smtClean="0"/>
              <a:t>   </a:t>
            </a:r>
            <a:r>
              <a:rPr lang="en-US" altLang="zh-CN" baseline="0" dirty="0" err="1" smtClean="0"/>
              <a:t>java.util.Map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BytesMessage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对应   </a:t>
            </a:r>
            <a:r>
              <a:rPr lang="en-US" altLang="zh-CN" baseline="0" dirty="0" smtClean="0"/>
              <a:t>byte[]</a:t>
            </a:r>
          </a:p>
          <a:p>
            <a:r>
              <a:rPr lang="en-US" altLang="zh-CN" baseline="0" dirty="0" err="1" smtClean="0"/>
              <a:t>ObjectMessage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对应   </a:t>
            </a:r>
            <a:r>
              <a:rPr lang="en-US" altLang="zh-CN" baseline="0" dirty="0" err="1" smtClean="0"/>
              <a:t>java.io.Serizlizable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mailMdp</a:t>
            </a:r>
            <a:r>
              <a:rPr lang="en-US" altLang="zh-CN" dirty="0" smtClean="0"/>
              <a:t> </a:t>
            </a:r>
            <a:r>
              <a:rPr lang="zh-CN" altLang="en-US" dirty="0" smtClean="0"/>
              <a:t>必须实现 </a:t>
            </a:r>
            <a:r>
              <a:rPr lang="en-US" altLang="zh-CN" dirty="0" err="1" smtClean="0"/>
              <a:t>MessageListener</a:t>
            </a:r>
            <a:r>
              <a:rPr lang="zh-CN" altLang="en-US" dirty="0" smtClean="0"/>
              <a:t>接口的</a:t>
            </a:r>
            <a:r>
              <a:rPr lang="en-US" altLang="zh-CN" dirty="0" err="1" smtClean="0"/>
              <a:t>onMessage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方法，使得</a:t>
            </a:r>
            <a:r>
              <a:rPr lang="en-US" altLang="zh-CN" dirty="0" err="1" smtClean="0"/>
              <a:t>mailMdp</a:t>
            </a:r>
            <a:r>
              <a:rPr lang="zh-CN" altLang="en-US" dirty="0" smtClean="0"/>
              <a:t>不能被当成一个纯</a:t>
            </a:r>
            <a:r>
              <a:rPr lang="en-US" altLang="zh-CN" dirty="0" smtClean="0"/>
              <a:t>POJO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MessageListenerAdapter</a:t>
            </a:r>
            <a:r>
              <a:rPr lang="zh-CN" altLang="en-US" dirty="0" smtClean="0"/>
              <a:t>是一个</a:t>
            </a:r>
            <a:r>
              <a:rPr lang="en-US" altLang="zh-CN" dirty="0" err="1" smtClean="0"/>
              <a:t>MessageListener</a:t>
            </a:r>
            <a:r>
              <a:rPr lang="zh-CN" altLang="en-US" dirty="0" smtClean="0"/>
              <a:t>的实现，可以委派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和你选择的方法。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FB77-E852-4983-B3C5-298F2F526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63713" y="3068638"/>
            <a:ext cx="5473700" cy="20875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8E613-1C9E-455B-8F91-9E1A78F85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8125" y="1052513"/>
            <a:ext cx="2087563" cy="4103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052513"/>
            <a:ext cx="6111875" cy="4103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DD7D-A718-47F8-9BF2-2B196DBCE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00" y="692696"/>
            <a:ext cx="8316924" cy="46805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713" y="3068638"/>
            <a:ext cx="5473700" cy="2087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076AB-D800-454F-B70E-FBD43D9FB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0" y="126876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CCE20-FAAF-4516-80BF-3DB4DE062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63713" y="3068638"/>
            <a:ext cx="2660650" cy="20875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3068638"/>
            <a:ext cx="2660650" cy="20875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180C-0619-427F-AD54-7416E896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39B4B-3D59-4F53-BEDE-03A93B30E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12C0-8339-4EB8-80E4-5C4EE526E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255B2-998C-419B-90B9-0DA73FE2C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5BED-D6F5-4FD9-A4EC-02CACC84E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63F7-20EA-4A59-AD96-EBCCDB643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584684"/>
            <a:ext cx="8351838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F91514-8A09-420F-B1D1-E1BBB3474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 descr="图片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833813"/>
            <a:ext cx="91440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193F7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1" name="Picture 16" descr="网址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8"/>
          <p:cNvSpPr>
            <a:spLocks noChangeShapeType="1"/>
          </p:cNvSpPr>
          <p:nvPr userDrawn="1"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 userDrawn="1"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200" b="1" dirty="0" smtClean="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27684" y="2205100"/>
            <a:ext cx="5940660" cy="13319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/>
              <a:t>JMS</a:t>
            </a:r>
            <a:r>
              <a:rPr lang="zh-CN" altLang="en-US" sz="4400" dirty="0"/>
              <a:t>异步消息应用培训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36196" y="3356992"/>
            <a:ext cx="2336800" cy="6480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2012</a:t>
            </a:r>
          </a:p>
        </p:txBody>
      </p:sp>
      <p:pic>
        <p:nvPicPr>
          <p:cNvPr id="3076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图片1副本"/>
          <p:cNvPicPr>
            <a:picLocks noChangeAspect="1" noChangeArrowheads="1"/>
          </p:cNvPicPr>
          <p:nvPr/>
        </p:nvPicPr>
        <p:blipFill>
          <a:blip r:embed="rId5" cstate="print">
            <a:lum contras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JmsTemplate</a:t>
            </a:r>
            <a:r>
              <a:rPr lang="zh-CN" altLang="en-US" dirty="0" smtClean="0"/>
              <a:t>接收消息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64804"/>
            <a:ext cx="6624736" cy="73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3176972"/>
            <a:ext cx="8114072" cy="162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49955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转换消息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340767"/>
            <a:ext cx="7992888" cy="52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582085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消息监听器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92796"/>
            <a:ext cx="7272808" cy="65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31540" y="2539350"/>
            <a:ext cx="83889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sz="16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消息监听器容器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　　用于查看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目标，等待消息</a:t>
            </a:r>
            <a:r>
              <a:rPr lang="zh-CN" altLang="en-US" sz="140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到达的</a:t>
            </a:r>
            <a:r>
              <a:rPr lang="en-US" altLang="zh-CN" sz="140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。一旦消息到达，就会通过调用</a:t>
            </a:r>
            <a:r>
              <a:rPr lang="en-US" altLang="zh-CN" sz="1400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onMessage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方法将消息传递给一个</a:t>
            </a:r>
            <a:r>
              <a:rPr lang="en-US" altLang="zh-CN" sz="1400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MessageListener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的实现。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3548" y="4332704"/>
          <a:ext cx="81009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450"/>
                <a:gridCol w="405045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容器类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err="1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SimpleMessageListenerContainer</a:t>
                      </a:r>
                      <a:endParaRPr lang="zh-CN" altLang="en-US" sz="1400" b="0" kern="1200" dirty="0" smtClean="0">
                        <a:solidFill>
                          <a:srgbClr val="000064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简单的消息监听器容器，不支持事务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err="1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DefaultMessageListenerContainer</a:t>
                      </a:r>
                      <a:endParaRPr lang="zh-CN" altLang="en-US" sz="1400" b="0" kern="1200" dirty="0" smtClean="0">
                        <a:solidFill>
                          <a:srgbClr val="000064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建立在</a:t>
                      </a:r>
                      <a:r>
                        <a:rPr lang="en-US" altLang="zh-CN" sz="1400" b="0" kern="1200" dirty="0" err="1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SimpleMessageListenerContainer</a:t>
                      </a:r>
                      <a:r>
                        <a:rPr lang="zh-CN" altLang="en-US" sz="1400" b="0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之上，添加了对事务的支持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0" kern="1200" dirty="0" err="1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ServerSessionMessage.ListenerContainer</a:t>
                      </a:r>
                      <a:endParaRPr lang="zh-CN" altLang="en-US" sz="1400" b="0" kern="1200" dirty="0" smtClean="0">
                        <a:solidFill>
                          <a:srgbClr val="000064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功能强大的消息监听器，支持事务，还允许动态管理</a:t>
                      </a:r>
                      <a:r>
                        <a:rPr lang="en-US" altLang="zh-CN" sz="1400" b="0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JMS</a:t>
                      </a:r>
                      <a:r>
                        <a:rPr lang="zh-CN" altLang="en-US" sz="1400" b="0" kern="1200" dirty="0" smtClean="0">
                          <a:solidFill>
                            <a:srgbClr val="000064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会话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67544" y="3825044"/>
            <a:ext cx="8388932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的消息监听器容器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22578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配置消息监听器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1304764"/>
            <a:ext cx="83300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29084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编写纯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POJO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的消息监听器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87777"/>
            <a:ext cx="6372708" cy="188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212976"/>
            <a:ext cx="802889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95212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使用基于消息的</a:t>
            </a:r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431540" y="1628800"/>
            <a:ext cx="83889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、要基于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体系结构，所以要使用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模型。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编程模型可以使与远程服务的交互就如同在调用本地对象的方法。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、但传统的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远程对象调用都是同步的。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、基于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，使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变成异步调用。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 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，同时拥有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的优点，也有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的优点。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 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，如果客户端调用是一个单向调用（没有返回值），客户端调用就可以立即返回，不必等待服务端的处理。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JMS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304764"/>
            <a:ext cx="6300700" cy="171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176090"/>
            <a:ext cx="8028892" cy="356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JMS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04" y="1304764"/>
            <a:ext cx="6336705" cy="258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658" y="4293096"/>
            <a:ext cx="876634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连接</a:t>
            </a:r>
            <a:r>
              <a:rPr lang="zh-CN" altLang="en-US" dirty="0"/>
              <a:t>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501008"/>
            <a:ext cx="8924806" cy="248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31540" y="1376772"/>
            <a:ext cx="83889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使用长连接方式，一个应用只保持一个或尽少的连接就可以了，不要频繁的建立和关闭连接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，这样可以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的性能提高不是一个数量级的。 以下是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连接池，配置一个连接即可：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84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JMS RPC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359532" y="1592796"/>
            <a:ext cx="7776864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remoting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服务中，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JmsInvokerServiceExporter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JmsInvokerProxyFactoryBean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中有个缺点，当方法为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时，还需要等待返回值。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我们对其进行了优化，增加了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JmsRpcServiceExporter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JmsRpcProxyFactoryBean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，大大简化了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 RPC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的配置以及实现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方法异步执行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我们认识的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JMS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467544" y="1268761"/>
            <a:ext cx="8388932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Java Message Service(JMS)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是一种应用于异步消息传递的标准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596" y="1916832"/>
            <a:ext cx="2549182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6026" y="1916832"/>
            <a:ext cx="2549182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55576" y="5778404"/>
            <a:ext cx="291632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同步通信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5004048" y="5769260"/>
            <a:ext cx="291632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异步通信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allAtOnce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JmsRpcServiceExporter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8780"/>
            <a:ext cx="8930468" cy="47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0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JmsRpcProxyFactoryBean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8" y="1412776"/>
            <a:ext cx="9058924" cy="435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1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35696" y="2493132"/>
            <a:ext cx="5544579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Thank you!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的概念和类型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431540" y="1520788"/>
            <a:ext cx="8388932" cy="15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两个主要概念：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消息中介（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 broker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消息目标（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destination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31540" y="3740781"/>
            <a:ext cx="8388932" cy="15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两种消息目标类型：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队列（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点对点消息传递模型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主题（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发布者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订阅者模型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71341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消息模型</a:t>
            </a:r>
            <a:endParaRPr lang="zh-CN" altLang="en-US" dirty="0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807804" y="2979581"/>
            <a:ext cx="2916324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点对点消息传递模型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807804" y="6039921"/>
            <a:ext cx="2916324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发布者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订阅者模型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81804"/>
            <a:ext cx="5688632" cy="127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7644" y="3654178"/>
            <a:ext cx="5724636" cy="224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201122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的优点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31540" y="1520789"/>
            <a:ext cx="8388932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不用等待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消息是发给消息中介，所以客户端不需要等待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面向消息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面向方法调用不同，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消息是以数据为中心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位置独立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客户端只需要知道消息中介地址就可以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确保投送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消息是发给消息中介，所以不怕服务器端崩溃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76605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消息中介：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ActiveMQ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31540" y="1520789"/>
            <a:ext cx="83889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是一个开源的消息中介。 下载地址 </a:t>
            </a:r>
            <a:r>
              <a:rPr lang="en-US" altLang="zh-CN" dirty="0" smtClean="0">
                <a:hlinkClick r:id="rId2"/>
              </a:rPr>
              <a:t>http://activemq.apache.org/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下载完成后解压，将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activemq-all-5.6.0.jar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拷到项目里。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67544" y="2852936"/>
            <a:ext cx="8388932" cy="98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创建连接工厂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01008"/>
            <a:ext cx="79922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946948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JMS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532440" cy="535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协同使用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31540" y="1520789"/>
            <a:ext cx="8388932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冗长、重复、繁杂、失控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JmsTemplate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封装冗长和重复的</a:t>
            </a:r>
            <a:r>
              <a:rPr lang="en-US" altLang="zh-CN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14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代码，使你只专注于消息的发送与接收</a:t>
            </a:r>
            <a:endParaRPr lang="en-US" altLang="zh-CN" sz="14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25010"/>
            <a:ext cx="6984776" cy="24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684541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JmsTemplate</a:t>
            </a:r>
            <a:r>
              <a:rPr lang="zh-CN" altLang="en-US" dirty="0" smtClean="0"/>
              <a:t>发送消息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556792"/>
            <a:ext cx="661033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492896"/>
            <a:ext cx="767492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745086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 w="9525">
          <a:solidFill>
            <a:srgbClr val="000000"/>
          </a:solidFill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kern="0" dirty="0" smtClean="0">
            <a:latin typeface="微软雅黑" pitchFamily="34" charset="-122"/>
            <a:ea typeface="微软雅黑" pitchFamily="34" charset="-122"/>
            <a:cs typeface="+mj-cs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17372</TotalTime>
  <Words>532</Words>
  <Application>Microsoft Office PowerPoint</Application>
  <PresentationFormat>全屏显示(4:3)</PresentationFormat>
  <Paragraphs>87</Paragraphs>
  <Slides>22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JMS异步消息应用培训</vt:lpstr>
      <vt:lpstr>我们认识的JMS</vt:lpstr>
      <vt:lpstr>JMS的概念和类型</vt:lpstr>
      <vt:lpstr>JMS消息模型</vt:lpstr>
      <vt:lpstr>JMS的优点</vt:lpstr>
      <vt:lpstr>消息中介：ActiveMQ</vt:lpstr>
      <vt:lpstr>传统JMS示例</vt:lpstr>
      <vt:lpstr>协同使用JMS和Spring</vt:lpstr>
      <vt:lpstr>JmsTemplate发送消息</vt:lpstr>
      <vt:lpstr>JmsTemplate接收消息</vt:lpstr>
      <vt:lpstr>转换消息</vt:lpstr>
      <vt:lpstr>消息监听器</vt:lpstr>
      <vt:lpstr>配置消息监听器</vt:lpstr>
      <vt:lpstr>编写纯POJO的消息监听器</vt:lpstr>
      <vt:lpstr>使用基于消息的RPC</vt:lpstr>
      <vt:lpstr>输出JMS服务</vt:lpstr>
      <vt:lpstr>代理JMS服务</vt:lpstr>
      <vt:lpstr>JMS连接池</vt:lpstr>
      <vt:lpstr>优化JMS RPC</vt:lpstr>
      <vt:lpstr>JmsRpcServiceExporter配置</vt:lpstr>
      <vt:lpstr>JmsRpcProxyFactoryBean配置</vt:lpstr>
      <vt:lpstr>PowerPoint 演示文稿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JMS异步消息应用培训</dc:title>
  <dc:creator>林丕念</dc:creator>
  <cp:lastModifiedBy>Administrator</cp:lastModifiedBy>
  <cp:revision>1927</cp:revision>
  <dcterms:created xsi:type="dcterms:W3CDTF">2008-02-28T01:49:23Z</dcterms:created>
  <dcterms:modified xsi:type="dcterms:W3CDTF">2012-07-20T05:05:14Z</dcterms:modified>
</cp:coreProperties>
</file>