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7" r:id="rId2"/>
    <p:sldMasterId id="2147484072" r:id="rId3"/>
  </p:sldMasterIdLst>
  <p:notesMasterIdLst>
    <p:notesMasterId r:id="rId23"/>
  </p:notesMasterIdLst>
  <p:handoutMasterIdLst>
    <p:handoutMasterId r:id="rId24"/>
  </p:handoutMasterIdLst>
  <p:sldIdLst>
    <p:sldId id="259" r:id="rId4"/>
    <p:sldId id="260" r:id="rId5"/>
    <p:sldId id="264" r:id="rId6"/>
    <p:sldId id="261" r:id="rId7"/>
    <p:sldId id="262" r:id="rId8"/>
    <p:sldId id="278" r:id="rId9"/>
    <p:sldId id="263" r:id="rId10"/>
    <p:sldId id="265" r:id="rId11"/>
    <p:sldId id="266" r:id="rId12"/>
    <p:sldId id="267" r:id="rId13"/>
    <p:sldId id="268" r:id="rId14"/>
    <p:sldId id="274" r:id="rId15"/>
    <p:sldId id="269" r:id="rId16"/>
    <p:sldId id="275" r:id="rId17"/>
    <p:sldId id="270" r:id="rId18"/>
    <p:sldId id="276" r:id="rId19"/>
    <p:sldId id="277" r:id="rId20"/>
    <p:sldId id="273" r:id="rId21"/>
    <p:sldId id="272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CC0000"/>
    <a:srgbClr val="EFBF11"/>
    <a:srgbClr val="CC9900"/>
    <a:srgbClr val="CC6600"/>
    <a:srgbClr val="FFFF00"/>
    <a:srgbClr val="FFFFFF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1" autoAdjust="0"/>
    <p:restoredTop sz="79148" autoAdjust="0"/>
  </p:normalViewPr>
  <p:slideViewPr>
    <p:cSldViewPr>
      <p:cViewPr>
        <p:scale>
          <a:sx n="100" d="100"/>
          <a:sy n="100" d="100"/>
        </p:scale>
        <p:origin x="-750" y="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EA4DA9F-98D7-46BD-8B59-CE43D915DCDC}" type="datetimeFigureOut">
              <a:rPr lang="zh-CN" altLang="en-US"/>
              <a:pPr>
                <a:defRPr/>
              </a:pPr>
              <a:t>2012-11-20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554C7E5-8ED6-447B-8E3D-775C5F8782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771FF55-99F2-46CA-8BE8-BBA1986690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agios.kadang.com/cgi-bin/provider?host_name=test01&amp;svc_desc=stary_test&amp;return_code=0&amp;plugin_output=OK:5000|process=5000;200;300;0;files=4000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初级：</a:t>
            </a:r>
            <a:r>
              <a:rPr lang="zh-CN" altLang="en-US" baseline="0" dirty="0" smtClean="0"/>
              <a:t> 干什么用的，可以做哪些事。对于安装，配置</a:t>
            </a:r>
            <a:r>
              <a:rPr lang="zh-CN" altLang="en-US" baseline="0" smtClean="0"/>
              <a:t>这些，运维组内部交流。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高阶： 高级功能，比如事件，模板等。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1FF55-99F2-46CA-8BE8-BBA19866904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的写法，注意几个点。就是</a:t>
            </a:r>
            <a:r>
              <a:rPr lang="en-US" altLang="zh-CN" dirty="0" smtClean="0"/>
              <a:t>DS</a:t>
            </a:r>
            <a:r>
              <a:rPr lang="zh-CN" altLang="en-US" dirty="0" smtClean="0"/>
              <a:t>的个数一定要对应起来。少了或者多了都不行。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1FF55-99F2-46CA-8BE8-BBA19866904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注意点：过滤掉</a:t>
            </a:r>
            <a:r>
              <a:rPr lang="en-US" altLang="zh-CN" dirty="0" err="1" smtClean="0"/>
              <a:t>nav</a:t>
            </a:r>
            <a:r>
              <a:rPr lang="zh-CN" altLang="en-US" dirty="0" smtClean="0"/>
              <a:t>的值，不同的业务，可能需要不同对待，简单的直接取值，再复杂点的比较差值，再复杂的比较差值以后再除差异的时间。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1FF55-99F2-46CA-8BE8-BBA19866904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由于数据中心不在同一个机房，或者是用一台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nagios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无法满足监控的需求，这时就需要用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nagios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分布式监控</a:t>
            </a:r>
            <a:endParaRPr lang="en-US" altLang="zh-CN" sz="1200" b="0" i="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Nagios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分布式分为两种：一是运用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nagios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项目中的一个插件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nsca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nsca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收集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nagios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分布式节点上统计的信息 （重要功能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主动上传数据，而不用等周期过来再去监测，可加密）</a:t>
            </a:r>
            <a:endParaRPr lang="en-US" altLang="zh-CN" sz="1200" b="0" i="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	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        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第二种方法是用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ndo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统一入库后在集中展示</a:t>
            </a:r>
            <a:endParaRPr lang="en-US" altLang="zh-CN" sz="1200" b="0" i="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监控中心服务器：通过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NSCA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获取分布式监控服务器的相关状态，呈现相关服务器状态和发出报警</a:t>
            </a:r>
            <a:endParaRPr lang="en-US" altLang="zh-CN" sz="1200" b="0" i="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分布式服务器：通过对被监控服务器状态采集并且把被监控服务器的状态通过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NSCA_send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发送给监控中心服务器。</a:t>
            </a:r>
            <a:endParaRPr lang="en-US" altLang="zh-CN" sz="1200" b="0" i="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被监控服务器：被监控服务器就是生产环境服务器。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1FF55-99F2-46CA-8BE8-BBA19866904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3"/>
              </a:rPr>
              <a:t>Nagios.cmd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3"/>
              </a:rPr>
              <a:t>文件是一个管道文件，可以往里面发送数据。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3"/>
              </a:rPr>
              <a:t>Nagios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  <a:hlinkClick r:id="rId3"/>
              </a:rPr>
              <a:t>会立即实时读取</a:t>
            </a:r>
            <a:endParaRPr lang="en-US" altLang="en-US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  <a:hlinkClick r:id="rId3"/>
            </a:endParaRPr>
          </a:p>
          <a:p>
            <a:r>
              <a:rPr lang="en-US" dirty="0" smtClean="0">
                <a:hlinkClick r:id="rId3"/>
              </a:rPr>
              <a:t>http://nagios.kadang.com/cgi-bin/provider?host_name=test01&amp;svc_desc=stary_test&amp;return_code=0&amp;plugin_output=OK:5000|process=5000;200;300;0;files=4000</a:t>
            </a:r>
            <a:endParaRPr lang="en-US" dirty="0" smtClean="0"/>
          </a:p>
          <a:p>
            <a:r>
              <a:rPr lang="zh-CN" altLang="en-US" dirty="0" smtClean="0"/>
              <a:t>如果用上面的程序来实现，监控项多了起来就比较麻烦</a:t>
            </a:r>
            <a:r>
              <a:rPr lang="zh-CN" altLang="en-US" baseline="0" dirty="0" smtClean="0"/>
              <a:t>，主动监控的频率还不好定义。况且还不加密。只能针对个别特殊的应用或者临时方案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baseline="0" smtClean="0"/>
              <a:t>用计划任务或者自己的客户端定期上传。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err="1" smtClean="0"/>
              <a:t>Nsca</a:t>
            </a:r>
            <a:r>
              <a:rPr lang="zh-CN" altLang="en-US" baseline="0" dirty="0" smtClean="0"/>
              <a:t>是个不错的选择。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1FF55-99F2-46CA-8BE8-BBA19866904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需指</a:t>
            </a:r>
            <a:r>
              <a:rPr lang="en-US" altLang="zh-CN" dirty="0" smtClean="0"/>
              <a:t>183.129.194.89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nagios.kadang.com</a:t>
            </a:r>
            <a:r>
              <a:rPr lang="zh-CN" altLang="en-US" dirty="0" smtClean="0"/>
              <a:t>，不允许使用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列出一般监控的项目。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1FF55-99F2-46CA-8BE8-BBA198669042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能想到都可以监控</a:t>
            </a:r>
            <a:endParaRPr lang="en-US" altLang="zh-CN" dirty="0" smtClean="0"/>
          </a:p>
          <a:p>
            <a:r>
              <a:rPr lang="zh-CN" altLang="en-US" dirty="0" smtClean="0"/>
              <a:t>报警是</a:t>
            </a:r>
            <a:r>
              <a:rPr lang="en-US" altLang="zh-CN" dirty="0" err="1" smtClean="0"/>
              <a:t>nagios</a:t>
            </a:r>
            <a:r>
              <a:rPr lang="zh-CN" altLang="en-US" dirty="0" smtClean="0"/>
              <a:t>做的好的方面。</a:t>
            </a:r>
            <a:endParaRPr lang="en-US" altLang="zh-CN" dirty="0" smtClean="0"/>
          </a:p>
          <a:p>
            <a:r>
              <a:rPr lang="en-US" altLang="zh-CN" dirty="0" err="1" smtClean="0"/>
              <a:t>Nagios</a:t>
            </a:r>
            <a:r>
              <a:rPr lang="zh-CN" altLang="en-US" dirty="0" smtClean="0"/>
              <a:t>里的</a:t>
            </a:r>
            <a:r>
              <a:rPr lang="en-US" altLang="zh-CN" dirty="0" err="1" smtClean="0"/>
              <a:t>rrdtool</a:t>
            </a:r>
            <a:r>
              <a:rPr lang="zh-CN" altLang="en-US" dirty="0" smtClean="0"/>
              <a:t>全自动生成的。且是一个环形数据库，大小根据字段的多少来初始化。不会变化。所以时间越长，精度越模糊。所以最好用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.</a:t>
            </a:r>
            <a:r>
              <a:rPr lang="zh-CN" altLang="en-US" dirty="0" smtClean="0"/>
              <a:t>自己开发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环形数据库：大小有限制。在满了的情况下，有新的数据。它会求出最近几条的平均值，重新运算。而</a:t>
            </a:r>
            <a:r>
              <a:rPr lang="zh-CN" altLang="en-US" baseline="0" dirty="0" smtClean="0"/>
              <a:t>最开始时间的数据就没了。只不过缩减的比增加的要慢。</a:t>
            </a:r>
            <a:r>
              <a:rPr lang="en-US" altLang="zh-CN" baseline="0" dirty="0" smtClean="0"/>
              <a:t>        </a:t>
            </a:r>
          </a:p>
          <a:p>
            <a:r>
              <a:rPr lang="en-US" altLang="zh-CN" baseline="0" dirty="0" smtClean="0"/>
              <a:t>        </a:t>
            </a:r>
            <a:r>
              <a:rPr lang="zh-CN" altLang="en-US" baseline="0" dirty="0" smtClean="0"/>
              <a:t>另外，意味着。假如前一条数据是</a:t>
            </a:r>
            <a:r>
              <a:rPr lang="en-US" altLang="zh-CN" baseline="0" dirty="0" smtClean="0"/>
              <a:t>100,</a:t>
            </a:r>
            <a:r>
              <a:rPr lang="zh-CN" altLang="en-US" baseline="0" dirty="0" smtClean="0"/>
              <a:t>而这个检测新的结果是</a:t>
            </a:r>
            <a:r>
              <a:rPr lang="en-US" altLang="zh-CN" baseline="0" dirty="0" smtClean="0"/>
              <a:t>300,rrdtool</a:t>
            </a:r>
            <a:r>
              <a:rPr lang="zh-CN" altLang="en-US" baseline="0" dirty="0" smtClean="0"/>
              <a:t>里存的并不就是</a:t>
            </a:r>
            <a:r>
              <a:rPr lang="en-US" altLang="zh-CN" baseline="0" dirty="0" smtClean="0"/>
              <a:t>300</a:t>
            </a:r>
            <a:r>
              <a:rPr lang="zh-CN" altLang="en-US" baseline="0" dirty="0" smtClean="0"/>
              <a:t>，可能是</a:t>
            </a:r>
            <a:r>
              <a:rPr lang="en-US" altLang="zh-CN" baseline="0" dirty="0" smtClean="0"/>
              <a:t>200</a:t>
            </a:r>
            <a:r>
              <a:rPr lang="zh-CN" altLang="en-US" baseline="0" dirty="0" smtClean="0"/>
              <a:t>，但假如后面结果都是</a:t>
            </a:r>
            <a:r>
              <a:rPr lang="en-US" altLang="zh-CN" baseline="0" dirty="0" smtClean="0"/>
              <a:t>300</a:t>
            </a:r>
            <a:r>
              <a:rPr lang="zh-CN" altLang="en-US" baseline="0" dirty="0" smtClean="0"/>
              <a:t>，那终还是会到达</a:t>
            </a:r>
            <a:r>
              <a:rPr lang="en-US" altLang="zh-CN" baseline="0" dirty="0" smtClean="0"/>
              <a:t>300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1FF55-99F2-46CA-8BE8-BBA19866904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Mrtg</a:t>
            </a:r>
            <a:r>
              <a:rPr lang="zh-CN" altLang="en-US" dirty="0" smtClean="0"/>
              <a:t>比较老。图形也不漂亮。功能也不强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Cacti</a:t>
            </a:r>
            <a:r>
              <a:rPr lang="zh-CN" altLang="en-US" dirty="0" smtClean="0"/>
              <a:t>图形模块多。只使用</a:t>
            </a:r>
            <a:r>
              <a:rPr lang="en-US" altLang="zh-CN" dirty="0" err="1" smtClean="0"/>
              <a:t>snmp</a:t>
            </a:r>
            <a:r>
              <a:rPr lang="zh-CN" altLang="en-US" dirty="0" smtClean="0"/>
              <a:t>。复杂的监控实现不了。比如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状态页监测。</a:t>
            </a:r>
            <a:endParaRPr lang="en-US" altLang="zh-CN" dirty="0" smtClean="0"/>
          </a:p>
          <a:p>
            <a:r>
              <a:rPr lang="en-US" altLang="zh-CN" dirty="0" err="1" smtClean="0"/>
              <a:t>Zabbix</a:t>
            </a:r>
            <a:r>
              <a:rPr lang="en-US" altLang="zh-CN" baseline="0" dirty="0" smtClean="0"/>
              <a:t> , </a:t>
            </a:r>
            <a:r>
              <a:rPr lang="zh-CN" altLang="en-US" baseline="0" dirty="0" smtClean="0"/>
              <a:t>复杂，文档少。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其它还有</a:t>
            </a:r>
            <a:r>
              <a:rPr lang="en-US" altLang="zh-CN" baseline="0" dirty="0" err="1" smtClean="0"/>
              <a:t>smokeping</a:t>
            </a:r>
            <a:r>
              <a:rPr lang="en-US" altLang="zh-CN" baseline="0" dirty="0" smtClean="0"/>
              <a:t>(</a:t>
            </a:r>
            <a:r>
              <a:rPr lang="en-US" altLang="zh-CN" baseline="0" dirty="0" err="1" smtClean="0"/>
              <a:t>rrdtool</a:t>
            </a:r>
            <a:r>
              <a:rPr lang="zh-CN" altLang="en-US" baseline="0" dirty="0" smtClean="0"/>
              <a:t>作者写的</a:t>
            </a:r>
            <a:r>
              <a:rPr lang="en-US" altLang="zh-CN" baseline="0" dirty="0" smtClean="0"/>
              <a:t>),</a:t>
            </a:r>
            <a:r>
              <a:rPr lang="zh-CN" altLang="en-US" baseline="0" dirty="0" smtClean="0"/>
              <a:t>主要是网络性能监控。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rrdtool,smokeping</a:t>
            </a:r>
            <a:r>
              <a:rPr lang="zh-CN" altLang="en-US" baseline="0" dirty="0" smtClean="0"/>
              <a:t>都有</a:t>
            </a:r>
            <a:r>
              <a:rPr lang="en-US" altLang="zh-CN" baseline="0" dirty="0" err="1" smtClean="0"/>
              <a:t>tobias</a:t>
            </a:r>
            <a:r>
              <a:rPr lang="en-US" altLang="zh-CN" baseline="0" dirty="0" smtClean="0"/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Oetiker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开发。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Mrtg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参与开发的。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1FF55-99F2-46CA-8BE8-BBA19866904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Snmp</a:t>
            </a:r>
            <a:r>
              <a:rPr lang="en-US" altLang="zh-CN" dirty="0" smtClean="0"/>
              <a:t>: c/s</a:t>
            </a:r>
            <a:r>
              <a:rPr lang="zh-CN" altLang="en-US" dirty="0" smtClean="0"/>
              <a:t>结构。</a:t>
            </a:r>
            <a:r>
              <a:rPr lang="en-US" altLang="zh-CN" dirty="0" err="1" smtClean="0"/>
              <a:t>snmp</a:t>
            </a:r>
            <a:r>
              <a:rPr lang="zh-CN" altLang="en-US" dirty="0" smtClean="0"/>
              <a:t>实现的监控不能太复杂，比如上面说到的</a:t>
            </a:r>
            <a:r>
              <a:rPr lang="en-US" altLang="zh-CN" dirty="0" err="1" smtClean="0"/>
              <a:t>httpd</a:t>
            </a:r>
            <a:r>
              <a:rPr lang="zh-CN" altLang="en-US" dirty="0" smtClean="0"/>
              <a:t>状态页监控。而且</a:t>
            </a:r>
            <a:r>
              <a:rPr lang="zh-CN" altLang="en-US" baseline="0" dirty="0" smtClean="0"/>
              <a:t>有一定的安全隐患。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包括</a:t>
            </a:r>
            <a:r>
              <a:rPr lang="en-US" altLang="zh-CN" baseline="0" dirty="0" err="1" smtClean="0"/>
              <a:t>cactiez</a:t>
            </a:r>
            <a:r>
              <a:rPr lang="zh-CN" altLang="en-US" baseline="0" dirty="0" smtClean="0"/>
              <a:t>。默认密码是</a:t>
            </a:r>
            <a:r>
              <a:rPr lang="en-US" altLang="zh-CN" baseline="0" dirty="0" err="1" smtClean="0"/>
              <a:t>public,server</a:t>
            </a:r>
            <a:r>
              <a:rPr lang="en-US" altLang="zh-CN" baseline="0" dirty="0" smtClean="0"/>
              <a:t> 2000</a:t>
            </a:r>
            <a:r>
              <a:rPr lang="zh-CN" altLang="en-US" baseline="0" dirty="0" smtClean="0"/>
              <a:t>默认也是启动，密码是</a:t>
            </a:r>
            <a:r>
              <a:rPr lang="en-US" altLang="zh-CN" baseline="0" dirty="0" smtClean="0"/>
              <a:t>public,</a:t>
            </a:r>
            <a:r>
              <a:rPr lang="zh-CN" altLang="en-US" baseline="0" dirty="0" smtClean="0"/>
              <a:t>虽然都是只读的权限。但泄露了系统版本，用户等信息。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Rrdtool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成图，</a:t>
            </a:r>
            <a:r>
              <a:rPr lang="en-US" altLang="zh-CN" baseline="0" dirty="0" smtClean="0"/>
              <a:t>cacti </a:t>
            </a:r>
            <a:r>
              <a:rPr lang="zh-CN" altLang="en-US" baseline="0" dirty="0" smtClean="0"/>
              <a:t>也是用这个</a:t>
            </a:r>
            <a:r>
              <a:rPr lang="en-US" altLang="zh-CN" baseline="0" dirty="0" smtClean="0"/>
              <a:t>,</a:t>
            </a:r>
            <a:r>
              <a:rPr lang="en-US" altLang="zh-CN" baseline="0" dirty="0" err="1" smtClean="0"/>
              <a:t>nagios</a:t>
            </a:r>
            <a:r>
              <a:rPr lang="zh-CN" altLang="en-US" baseline="0" dirty="0" smtClean="0"/>
              <a:t>本身不实现，使用插件来实现。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Mysql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可通过</a:t>
            </a:r>
            <a:r>
              <a:rPr lang="en-US" altLang="zh-CN" baseline="0" dirty="0" err="1" smtClean="0"/>
              <a:t>nagios</a:t>
            </a:r>
            <a:r>
              <a:rPr lang="zh-CN" altLang="en-US" baseline="0" dirty="0" smtClean="0"/>
              <a:t>插件把数据保存到</a:t>
            </a:r>
            <a:r>
              <a:rPr lang="en-US" altLang="zh-CN" baseline="0" dirty="0" err="1" smtClean="0"/>
              <a:t>mysql</a:t>
            </a:r>
            <a:endParaRPr lang="en-US" altLang="zh-CN" baseline="0" dirty="0" smtClean="0"/>
          </a:p>
          <a:p>
            <a:r>
              <a:rPr lang="en-US" altLang="zh-CN" baseline="0" dirty="0" smtClean="0"/>
              <a:t>Shell: </a:t>
            </a:r>
            <a:r>
              <a:rPr lang="zh-CN" altLang="en-US" baseline="0" dirty="0" smtClean="0"/>
              <a:t>书写监控脚本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1FF55-99F2-46CA-8BE8-BBA19866904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Nrpe</a:t>
            </a:r>
            <a:r>
              <a:rPr lang="zh-CN" altLang="en-US" dirty="0" smtClean="0"/>
              <a:t>加密。简单。支持</a:t>
            </a:r>
            <a:r>
              <a:rPr lang="en-US" altLang="zh-CN" dirty="0" smtClean="0"/>
              <a:t>windows</a:t>
            </a:r>
          </a:p>
          <a:p>
            <a:r>
              <a:rPr lang="zh-CN" altLang="en-US" dirty="0" smtClean="0"/>
              <a:t>被监控端开启服务并</a:t>
            </a:r>
            <a:r>
              <a:rPr lang="zh-CN" altLang="en-US" dirty="0" smtClean="0"/>
              <a:t>监听</a:t>
            </a:r>
            <a:r>
              <a:rPr lang="zh-CN" altLang="en-US" dirty="0" smtClean="0"/>
              <a:t>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对于安全这块： 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，指定</a:t>
            </a:r>
            <a:r>
              <a:rPr lang="en-US" altLang="zh-CN" baseline="0" dirty="0" err="1" smtClean="0"/>
              <a:t>ip</a:t>
            </a:r>
            <a:r>
              <a:rPr lang="zh-CN" altLang="en-US" baseline="0" dirty="0" smtClean="0"/>
              <a:t>来查询。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	   2</a:t>
            </a:r>
            <a:r>
              <a:rPr lang="zh-CN" altLang="en-US" baseline="0" dirty="0" smtClean="0"/>
              <a:t>，</a:t>
            </a:r>
            <a:r>
              <a:rPr lang="en-US" altLang="zh-CN" baseline="0" dirty="0" err="1" smtClean="0"/>
              <a:t>nrpe</a:t>
            </a:r>
            <a:r>
              <a:rPr lang="zh-CN" altLang="en-US" baseline="0" dirty="0" smtClean="0"/>
              <a:t>只能执行客户端定义好的脚本，脚本的名称大家并不一定知道，就算知道了。脚本一般只用来查询状态，起不了破坏作用。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	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1FF55-99F2-46CA-8BE8-BBA19866904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开始简单介绍</a:t>
            </a:r>
            <a:r>
              <a:rPr lang="en-US" altLang="zh-CN" b="0" dirty="0" err="1" smtClean="0"/>
              <a:t>nagios</a:t>
            </a:r>
            <a:r>
              <a:rPr lang="zh-CN" altLang="en-US" b="0" dirty="0" smtClean="0"/>
              <a:t>的基本概念。默认不带图形化。用其它插件来实现。</a:t>
            </a:r>
            <a:r>
              <a:rPr lang="en-US" altLang="zh-CN" b="0" dirty="0" smtClean="0"/>
              <a:t>Pnp4nagios.</a:t>
            </a:r>
          </a:p>
          <a:p>
            <a:endParaRPr lang="en-US" altLang="zh-CN" b="0" dirty="0" smtClean="0"/>
          </a:p>
          <a:p>
            <a:r>
              <a:rPr lang="zh-CN" altLang="en-US" b="0" dirty="0" smtClean="0"/>
              <a:t>只要</a:t>
            </a:r>
            <a:r>
              <a:rPr lang="zh-CN" altLang="en-US" b="0" dirty="0" smtClean="0"/>
              <a:t>按格式生成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Performance Data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，就会自动生成对应的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rrd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文件。默认每一项占一张图。可自定义格式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 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1FF55-99F2-46CA-8BE8-BBA19866904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从出故障到报警的具体时间，涉及到几个参数，重试次数，重试间隔时间。由于网络、负载等问题造成的临时故障，防止误报情况。</a:t>
            </a:r>
            <a:endParaRPr lang="en-US" altLang="zh-CN" dirty="0" smtClean="0"/>
          </a:p>
          <a:p>
            <a:r>
              <a:rPr lang="zh-CN" altLang="en-US" dirty="0" smtClean="0"/>
              <a:t>邮件报警和短信报警配置都很简单。就是短信报警难找到好的资源。以前有飞信机器人，可以发移动，但经常更新。</a:t>
            </a:r>
            <a:endParaRPr lang="en-US" altLang="zh-CN" dirty="0" smtClean="0"/>
          </a:p>
          <a:p>
            <a:r>
              <a:rPr lang="zh-CN" altLang="en-US" dirty="0" smtClean="0"/>
              <a:t>目前使用的是邮箱自己的短信警告功能，移动和</a:t>
            </a:r>
            <a:r>
              <a:rPr lang="en-US" altLang="zh-CN" dirty="0" smtClean="0"/>
              <a:t>139</a:t>
            </a:r>
            <a:r>
              <a:rPr lang="zh-CN" altLang="en-US" dirty="0" smtClean="0"/>
              <a:t>，联通也有，带点额外字段就是，比如，查看更多请回复</a:t>
            </a:r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注意一些特殊情况：</a:t>
            </a:r>
            <a:endParaRPr lang="en-US" altLang="zh-CN" dirty="0" smtClean="0"/>
          </a:p>
          <a:p>
            <a:r>
              <a:rPr lang="en-US" altLang="zh-CN" dirty="0" smtClean="0"/>
              <a:t>	load</a:t>
            </a:r>
            <a:r>
              <a:rPr lang="zh-CN" altLang="en-US" dirty="0" smtClean="0"/>
              <a:t>高的时候，如果监控脚本本身又占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，那就会一直报警。例如</a:t>
            </a:r>
            <a:r>
              <a:rPr lang="en-US" altLang="zh-CN" baseline="0" dirty="0" err="1" smtClean="0"/>
              <a:t>lsof</a:t>
            </a:r>
            <a:r>
              <a:rPr lang="en-US" altLang="zh-CN" baseline="0" dirty="0" smtClean="0"/>
              <a:t>(</a:t>
            </a:r>
            <a:r>
              <a:rPr lang="zh-CN" altLang="en-US" baseline="0" smtClean="0"/>
              <a:t>列出打开文件的进程，会进行大量运算</a:t>
            </a:r>
            <a:r>
              <a:rPr lang="en-US" altLang="zh-CN" baseline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1FF55-99F2-46CA-8BE8-BBA19866904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对于事件触发的时间，默认是如下：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	1.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软警告状态和第一次硬警告状态。到了硬警告状态之后，就不会再执行了。意味着如果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max attempt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设置为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次。那在警告状态就会执行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次。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	2.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状态恢复时。执行一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次</a:t>
            </a:r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pPr algn="just"/>
            <a:endParaRPr lang="en-US" altLang="zh-CN" sz="1200" kern="120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pPr algn="just"/>
            <a:r>
              <a:rPr lang="zh-CN" altLang="en-US" sz="120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报警如果涉及到对其它机器的操作，用户的权限这块要注意下。因为不是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root,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很多命令不能使用。</a:t>
            </a:r>
            <a:endParaRPr lang="en-US" altLang="zh-CN" sz="1200" kern="120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pPr algn="just"/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我们目前的事件触发，主要用在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jboss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出问题时，邮件报告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当时的访问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url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信息。</a:t>
            </a:r>
            <a:endParaRPr lang="en-US" altLang="zh-CN" sz="1200" kern="1200" baseline="0" dirty="0" smtClean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  <a:p>
            <a:pPr algn="just"/>
            <a:endParaRPr lang="zh-CN" altLang="en-US" sz="1200" kern="1200" dirty="0">
              <a:solidFill>
                <a:schemeClr val="tx1"/>
              </a:solidFill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1FF55-99F2-46CA-8BE8-BBA19866904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Rrdtool</a:t>
            </a:r>
            <a:r>
              <a:rPr lang="zh-CN" altLang="en-US" dirty="0" smtClean="0"/>
              <a:t>会有默认的模板，循环获取所有的参数项，每个项目各生成一张图。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而有时候，我们需要在一张图中看多少选项。比如流量</a:t>
            </a:r>
            <a:r>
              <a:rPr lang="en-US" altLang="zh-CN" dirty="0" smtClean="0"/>
              <a:t>(INPUT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再加上总流量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，这样更直观一点。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1FF55-99F2-46CA-8BE8-BBA19866904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3FB77-E852-4983-B3C5-298F2F5267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8E613-1C9E-455B-8F91-9E1A78F854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88125" y="1052513"/>
            <a:ext cx="2087563" cy="4103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052513"/>
            <a:ext cx="6111875" cy="4103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ADD7D-A718-47F8-9BF2-2B196DBCE8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CF18D-F330-4692-888B-2A01C2254B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B5764-7112-4771-AE4A-176CC0BF5A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57688" y="47148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0CBE2-5B25-4062-A50C-7391C4475E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54EC6-BBD4-4898-93EC-4CCEBD2FCF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25348-C438-4126-9E0D-B658B5349F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7A05A-8212-4D18-A682-B66FDBF106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076AB-D800-454F-B70E-FBD43D9FB6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6FDA7-8079-4C5E-A10F-441B65F6C4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4D56A-E953-4C1B-976E-2AC0C0B39E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99AF4-9266-4F44-BE1A-0CDCEFF0D3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E2E5A-1F11-4197-ACDD-6F40FE0664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CCE20-FAAF-4516-80BF-3DB4DE0621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63713" y="3068638"/>
            <a:ext cx="2660650" cy="2087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763" y="3068638"/>
            <a:ext cx="2660650" cy="2087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A180C-0619-427F-AD54-7416E896A9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39B4B-3D59-4F53-BEDE-03A93B30EB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112C0-8339-4EB8-80E4-5C4EE526EF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255B2-998C-419B-90B9-0DA73FE2C1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15BED-D6F5-4FD9-A4EC-02CACC84E7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B63F7-20EA-4A59-AD96-EBCCDB643C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052513"/>
            <a:ext cx="8351838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3713" y="3068638"/>
            <a:ext cx="5473700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CF91514-8A09-420F-B1D1-E1BBB34742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8" descr="图片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3833813"/>
            <a:ext cx="9144000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9" descr="图片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1798638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9" r:id="rId1"/>
    <p:sldLayoutId id="2147484700" r:id="rId2"/>
    <p:sldLayoutId id="2147484701" r:id="rId3"/>
    <p:sldLayoutId id="2147484702" r:id="rId4"/>
    <p:sldLayoutId id="2147484703" r:id="rId5"/>
    <p:sldLayoutId id="2147484704" r:id="rId6"/>
    <p:sldLayoutId id="2147484705" r:id="rId7"/>
    <p:sldLayoutId id="2147484706" r:id="rId8"/>
    <p:sldLayoutId id="2147484707" r:id="rId9"/>
    <p:sldLayoutId id="2147484708" r:id="rId10"/>
    <p:sldLayoutId id="2147484709" r:id="rId11"/>
  </p:sldLayoutIdLst>
  <p:transition>
    <p:split orient="vert" dir="in"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A5D9892-C02C-4931-865C-34F9880FAE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5" name="Picture 7" descr="图片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1798638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 descr="图片4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50825" y="5913438"/>
            <a:ext cx="8497888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0" r:id="rId1"/>
    <p:sldLayoutId id="2147484711" r:id="rId2"/>
    <p:sldLayoutId id="2147484712" r:id="rId3"/>
    <p:sldLayoutId id="2147484713" r:id="rId4"/>
    <p:sldLayoutId id="2147484714" r:id="rId5"/>
    <p:sldLayoutId id="2147484715" r:id="rId6"/>
    <p:sldLayoutId id="2147484716" r:id="rId7"/>
    <p:sldLayoutId id="2147484717" r:id="rId8"/>
    <p:sldLayoutId id="2147484718" r:id="rId9"/>
    <p:sldLayoutId id="2147484719" r:id="rId10"/>
    <p:sldLayoutId id="2147484720" r:id="rId11"/>
    <p:sldLayoutId id="2147484721" r:id="rId12"/>
  </p:sldLayoutIdLst>
  <p:transition>
    <p:split orient="vert" dir="in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nagios.kadang.com/cgi-bin/provider?host_name=test01&amp;svc_desc=stary_test&amp;return_code=0&amp;plugin_output=OK:5000|process=5000;200;300;0;files=400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2"/>
          <p:cNvSpPr>
            <a:spLocks noGrp="1"/>
          </p:cNvSpPr>
          <p:nvPr>
            <p:ph type="title"/>
          </p:nvPr>
        </p:nvSpPr>
        <p:spPr>
          <a:xfrm>
            <a:off x="428596" y="1928802"/>
            <a:ext cx="8229600" cy="1143000"/>
          </a:xfrm>
        </p:spPr>
        <p:txBody>
          <a:bodyPr/>
          <a:lstStyle/>
          <a:p>
            <a:pPr latinLnBrk="1">
              <a:spcBef>
                <a:spcPct val="50000"/>
              </a:spcBef>
            </a:pPr>
            <a:r>
              <a:rPr kumimoji="1" lang="en-US" altLang="zh-CN" sz="5400" b="1" dirty="0" err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Nagios</a:t>
            </a:r>
            <a:r>
              <a:rPr kumimoji="1" lang="zh-CN" altLang="en-US" sz="5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在企业中的应用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高阶之事件触发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700808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事件什么时候会被触发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、第一条软警告开始，一直到第一条硬警告。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、状态恢复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一些关键点：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杜绝反复执行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如果涉及到对目标机器的操作，做好认证和安全上的考虑。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高阶之模板自定义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980728"/>
            <a:ext cx="806489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400" b="0" dirty="0" smtClean="0"/>
          </a:p>
          <a:p>
            <a:endParaRPr lang="en-US" altLang="zh-CN" sz="1400" b="0" dirty="0" smtClean="0"/>
          </a:p>
          <a:p>
            <a:r>
              <a:rPr lang="zh-CN" altLang="en-US" dirty="0" smtClean="0"/>
              <a:t>为什么需要自定义模板？</a:t>
            </a:r>
            <a:endParaRPr lang="en-US" altLang="zh-CN" dirty="0" smtClean="0"/>
          </a:p>
          <a:p>
            <a:endParaRPr lang="en-US" sz="1400" b="0" dirty="0" smtClean="0"/>
          </a:p>
          <a:p>
            <a:r>
              <a:rPr lang="zh-CN" altLang="en-US" dirty="0" smtClean="0"/>
              <a:t>案例</a:t>
            </a:r>
            <a:endParaRPr lang="en-US" dirty="0" smtClean="0"/>
          </a:p>
          <a:p>
            <a:r>
              <a:rPr lang="en-US" sz="1400" b="0" dirty="0" smtClean="0"/>
              <a:t>## </a:t>
            </a:r>
            <a:r>
              <a:rPr lang="zh-CN" altLang="en-US" sz="1400" b="0" dirty="0" smtClean="0"/>
              <a:t>前面获取</a:t>
            </a:r>
            <a:r>
              <a:rPr lang="en-US" altLang="zh-CN" sz="1400" b="0" dirty="0" smtClean="0"/>
              <a:t>process(</a:t>
            </a:r>
            <a:r>
              <a:rPr lang="zh-CN" altLang="en-US" sz="1400" b="0" dirty="0" smtClean="0"/>
              <a:t>进程数</a:t>
            </a:r>
            <a:r>
              <a:rPr lang="en-US" altLang="zh-CN" sz="1400" b="0" dirty="0" smtClean="0"/>
              <a:t>),files(</a:t>
            </a:r>
            <a:r>
              <a:rPr lang="zh-CN" altLang="en-US" sz="1400" b="0" dirty="0" smtClean="0"/>
              <a:t>打开文件数</a:t>
            </a:r>
            <a:r>
              <a:rPr lang="en-US" altLang="zh-CN" sz="1400" b="0" dirty="0" smtClean="0"/>
              <a:t>)</a:t>
            </a:r>
            <a:endParaRPr lang="en-US" sz="1400" b="0" dirty="0" smtClean="0"/>
          </a:p>
          <a:p>
            <a:r>
              <a:rPr lang="en-US" sz="1400" b="0" dirty="0" smtClean="0"/>
              <a:t>if [ $</a:t>
            </a:r>
            <a:r>
              <a:rPr lang="en-US" sz="1400" b="0" dirty="0" err="1" smtClean="0"/>
              <a:t>Procs</a:t>
            </a:r>
            <a:r>
              <a:rPr lang="en-US" sz="1400" b="0" dirty="0" smtClean="0"/>
              <a:t> -</a:t>
            </a:r>
            <a:r>
              <a:rPr lang="en-US" sz="1400" b="0" dirty="0" err="1" smtClean="0"/>
              <a:t>ge</a:t>
            </a:r>
            <a:r>
              <a:rPr lang="en-US" sz="1400" b="0" dirty="0" smtClean="0"/>
              <a:t> $CIRT ] ;then</a:t>
            </a:r>
            <a:endParaRPr lang="zh-CN" altLang="en-US" sz="1400" b="0" dirty="0" smtClean="0"/>
          </a:p>
          <a:p>
            <a:r>
              <a:rPr lang="en-US" sz="1400" b="0" dirty="0" smtClean="0"/>
              <a:t>        echo -e "CIRT - $</a:t>
            </a:r>
            <a:r>
              <a:rPr lang="en-US" sz="1400" b="0" dirty="0" err="1" smtClean="0"/>
              <a:t>Procs</a:t>
            </a:r>
            <a:r>
              <a:rPr lang="en-US" sz="1400" b="0" dirty="0" smtClean="0"/>
              <a:t> |process=${</a:t>
            </a:r>
            <a:r>
              <a:rPr lang="en-US" sz="1400" b="0" dirty="0" err="1" smtClean="0"/>
              <a:t>Procs</a:t>
            </a:r>
            <a:r>
              <a:rPr lang="en-US" sz="1400" b="0" dirty="0" smtClean="0"/>
              <a:t>};${WARN};${CIRT};0;files=${Files}"</a:t>
            </a:r>
            <a:endParaRPr lang="zh-CN" altLang="en-US" sz="1400" b="0" dirty="0" smtClean="0"/>
          </a:p>
          <a:p>
            <a:r>
              <a:rPr lang="en-US" sz="1400" b="0" dirty="0" smtClean="0"/>
              <a:t>        exit 2</a:t>
            </a:r>
            <a:endParaRPr lang="zh-CN" altLang="en-US" sz="1400" b="0" dirty="0" smtClean="0"/>
          </a:p>
          <a:p>
            <a:r>
              <a:rPr lang="en-US" sz="1400" b="0" dirty="0" err="1" smtClean="0"/>
              <a:t>fi</a:t>
            </a:r>
            <a:endParaRPr lang="zh-CN" altLang="en-US" sz="1400" b="0" dirty="0" smtClean="0"/>
          </a:p>
          <a:p>
            <a:r>
              <a:rPr lang="en-US" sz="1400" b="0" dirty="0" smtClean="0"/>
              <a:t>if [ $</a:t>
            </a:r>
            <a:r>
              <a:rPr lang="en-US" sz="1400" b="0" dirty="0" err="1" smtClean="0"/>
              <a:t>Procs</a:t>
            </a:r>
            <a:r>
              <a:rPr lang="en-US" sz="1400" b="0" dirty="0" smtClean="0"/>
              <a:t> -</a:t>
            </a:r>
            <a:r>
              <a:rPr lang="en-US" sz="1400" b="0" dirty="0" err="1" smtClean="0"/>
              <a:t>ge</a:t>
            </a:r>
            <a:r>
              <a:rPr lang="en-US" sz="1400" b="0" dirty="0" smtClean="0"/>
              <a:t> $WARN ] ;then</a:t>
            </a:r>
            <a:endParaRPr lang="zh-CN" altLang="en-US" sz="1400" b="0" dirty="0" smtClean="0"/>
          </a:p>
          <a:p>
            <a:r>
              <a:rPr lang="en-US" sz="1400" b="0" dirty="0" smtClean="0"/>
              <a:t>        echo -e "WARN - $</a:t>
            </a:r>
            <a:r>
              <a:rPr lang="en-US" sz="1400" b="0" dirty="0" err="1" smtClean="0"/>
              <a:t>Procs</a:t>
            </a:r>
            <a:r>
              <a:rPr lang="en-US" sz="1400" b="0" dirty="0" smtClean="0"/>
              <a:t> |process=${</a:t>
            </a:r>
            <a:r>
              <a:rPr lang="en-US" sz="1400" b="0" dirty="0" err="1" smtClean="0"/>
              <a:t>Procs</a:t>
            </a:r>
            <a:r>
              <a:rPr lang="en-US" sz="1400" b="0" dirty="0" smtClean="0"/>
              <a:t>};${WARN};${CIRT};0;files=${Files}"</a:t>
            </a:r>
            <a:endParaRPr lang="zh-CN" altLang="en-US" sz="1400" b="0" dirty="0" smtClean="0"/>
          </a:p>
          <a:p>
            <a:r>
              <a:rPr lang="en-US" sz="1400" b="0" dirty="0" smtClean="0"/>
              <a:t>        exit 1</a:t>
            </a:r>
            <a:endParaRPr lang="zh-CN" altLang="en-US" sz="1400" b="0" dirty="0" smtClean="0"/>
          </a:p>
          <a:p>
            <a:r>
              <a:rPr lang="en-US" sz="1400" b="0" dirty="0" err="1" smtClean="0"/>
              <a:t>fi</a:t>
            </a:r>
            <a:endParaRPr lang="zh-CN" altLang="en-US" sz="1400" b="0" dirty="0" smtClean="0"/>
          </a:p>
          <a:p>
            <a:r>
              <a:rPr lang="en-US" sz="1400" b="0" dirty="0" smtClean="0"/>
              <a:t>if [ $</a:t>
            </a:r>
            <a:r>
              <a:rPr lang="en-US" sz="1400" b="0" dirty="0" err="1" smtClean="0"/>
              <a:t>Procs</a:t>
            </a:r>
            <a:r>
              <a:rPr lang="en-US" sz="1400" b="0" dirty="0" smtClean="0"/>
              <a:t> -</a:t>
            </a:r>
            <a:r>
              <a:rPr lang="en-US" sz="1400" b="0" dirty="0" err="1" smtClean="0"/>
              <a:t>lt</a:t>
            </a:r>
            <a:r>
              <a:rPr lang="en-US" sz="1400" b="0" dirty="0" smtClean="0"/>
              <a:t> $WARN ] ;then</a:t>
            </a:r>
            <a:endParaRPr lang="zh-CN" altLang="en-US" sz="1400" b="0" dirty="0" smtClean="0"/>
          </a:p>
          <a:p>
            <a:r>
              <a:rPr lang="en-US" sz="1400" b="0" dirty="0" smtClean="0"/>
              <a:t>        echo -e "OK - $</a:t>
            </a:r>
            <a:r>
              <a:rPr lang="en-US" sz="1400" b="0" dirty="0" err="1" smtClean="0"/>
              <a:t>Procs</a:t>
            </a:r>
            <a:r>
              <a:rPr lang="en-US" sz="1400" b="0" dirty="0" smtClean="0"/>
              <a:t> |process=${</a:t>
            </a:r>
            <a:r>
              <a:rPr lang="en-US" sz="1400" b="0" dirty="0" err="1" smtClean="0"/>
              <a:t>Procs</a:t>
            </a:r>
            <a:r>
              <a:rPr lang="en-US" sz="1400" b="0" dirty="0" smtClean="0"/>
              <a:t>};${WARN};${CIRT};0;files=${Files}”</a:t>
            </a:r>
            <a:endParaRPr lang="zh-CN" altLang="en-US" sz="1400" b="0" dirty="0" smtClean="0"/>
          </a:p>
          <a:p>
            <a:r>
              <a:rPr lang="en-US" sz="1400" b="0" dirty="0" smtClean="0"/>
              <a:t>        exit 0</a:t>
            </a:r>
            <a:endParaRPr lang="zh-CN" altLang="en-US" sz="1400" b="0" dirty="0" smtClean="0"/>
          </a:p>
          <a:p>
            <a:r>
              <a:rPr lang="en-US" sz="1400" b="0" dirty="0" err="1" smtClean="0"/>
              <a:t>Fi</a:t>
            </a:r>
            <a:endParaRPr lang="en-US" sz="1400" b="0" dirty="0" smtClean="0"/>
          </a:p>
          <a:p>
            <a:endParaRPr lang="en-US" altLang="zh-CN" sz="1400" b="0" dirty="0" smtClean="0"/>
          </a:p>
          <a:p>
            <a:endParaRPr lang="en-US" altLang="zh-CN" sz="1400" b="0" dirty="0" smtClean="0"/>
          </a:p>
          <a:p>
            <a:r>
              <a:rPr lang="zh-CN" altLang="en-US" sz="1400" b="0" dirty="0" smtClean="0"/>
              <a:t>状态在</a:t>
            </a:r>
            <a:r>
              <a:rPr lang="en-US" altLang="zh-CN" sz="1400" b="0" dirty="0" smtClean="0"/>
              <a:t>ok</a:t>
            </a:r>
            <a:r>
              <a:rPr lang="zh-CN" altLang="en-US" sz="1400" b="0" dirty="0" smtClean="0"/>
              <a:t>的情况</a:t>
            </a:r>
            <a:endParaRPr lang="en-US" altLang="zh-CN" sz="1400" b="0" dirty="0" smtClean="0"/>
          </a:p>
          <a:p>
            <a:r>
              <a:rPr lang="en-US" altLang="zh-CN" sz="1400" b="0" dirty="0" smtClean="0"/>
              <a:t>Status Information: OK - 100 </a:t>
            </a:r>
            <a:endParaRPr lang="zh-CN" altLang="en-US" sz="1400" b="0" dirty="0" smtClean="0"/>
          </a:p>
          <a:p>
            <a:r>
              <a:rPr lang="en-US" altLang="zh-CN" sz="1400" b="0" dirty="0" smtClean="0"/>
              <a:t>Performance Data:  process=100;200;300;0;files=10</a:t>
            </a:r>
            <a:endParaRPr lang="zh-CN" altLang="en-US" sz="1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默认图</a:t>
            </a:r>
            <a:endParaRPr lang="zh-CN" altLang="en-US" dirty="0"/>
          </a:p>
        </p:txBody>
      </p:sp>
      <p:pic>
        <p:nvPicPr>
          <p:cNvPr id="3" name="图片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268760"/>
            <a:ext cx="5718323" cy="50429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高阶之模板自定义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81369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&lt;?</a:t>
            </a:r>
            <a:r>
              <a:rPr lang="en-US" sz="1400" dirty="0" err="1" smtClean="0"/>
              <a:t>php</a:t>
            </a:r>
            <a:endParaRPr lang="en-US" sz="1400" dirty="0" smtClean="0"/>
          </a:p>
          <a:p>
            <a:r>
              <a:rPr lang="en-US" sz="1400" dirty="0" smtClean="0"/>
              <a:t>$</a:t>
            </a:r>
            <a:r>
              <a:rPr lang="en-US" sz="1400" dirty="0" err="1" smtClean="0"/>
              <a:t>ds_name</a:t>
            </a:r>
            <a:r>
              <a:rPr lang="en-US" sz="1400" dirty="0" smtClean="0"/>
              <a:t>[1] = "</a:t>
            </a:r>
            <a:r>
              <a:rPr lang="en-US" sz="1400" dirty="0" err="1" smtClean="0"/>
              <a:t>procs</a:t>
            </a:r>
            <a:r>
              <a:rPr lang="en-US" sz="1400" dirty="0" smtClean="0"/>
              <a:t> and </a:t>
            </a:r>
            <a:r>
              <a:rPr lang="en-US" sz="1400" dirty="0" err="1" smtClean="0"/>
              <a:t>openfile</a:t>
            </a:r>
            <a:r>
              <a:rPr lang="en-US" sz="1400" dirty="0" smtClean="0"/>
              <a:t>";</a:t>
            </a:r>
          </a:p>
          <a:p>
            <a:r>
              <a:rPr lang="en-US" sz="1400" dirty="0" smtClean="0"/>
              <a:t>$opt[1] = "--title \" </a:t>
            </a:r>
            <a:r>
              <a:rPr lang="en-US" sz="1400" dirty="0" err="1" smtClean="0"/>
              <a:t>procs</a:t>
            </a:r>
            <a:r>
              <a:rPr lang="en-US" sz="1400" dirty="0" smtClean="0"/>
              <a:t> &amp; </a:t>
            </a:r>
            <a:r>
              <a:rPr lang="en-US" sz="1400" dirty="0" err="1" smtClean="0"/>
              <a:t>openfile</a:t>
            </a:r>
            <a:r>
              <a:rPr lang="en-US" sz="1400" dirty="0" smtClean="0"/>
              <a:t>\" ";</a:t>
            </a:r>
          </a:p>
          <a:p>
            <a:r>
              <a:rPr lang="en-US" sz="1400" dirty="0" smtClean="0"/>
              <a:t>$colors = array(</a:t>
            </a:r>
          </a:p>
          <a:p>
            <a:r>
              <a:rPr lang="en-US" sz="1400" dirty="0" smtClean="0"/>
              <a:t>       'red'=&gt; '#FF0000',</a:t>
            </a:r>
          </a:p>
          <a:p>
            <a:r>
              <a:rPr lang="en-US" sz="1400" dirty="0" smtClean="0"/>
              <a:t>       'green' =&gt; '#00FF00',</a:t>
            </a:r>
          </a:p>
          <a:p>
            <a:r>
              <a:rPr lang="en-US" sz="1400" dirty="0" smtClean="0"/>
              <a:t>        'blue' =&gt; '#0000FF'</a:t>
            </a:r>
          </a:p>
          <a:p>
            <a:r>
              <a:rPr lang="en-US" sz="1400" dirty="0" smtClean="0"/>
              <a:t>        );</a:t>
            </a:r>
          </a:p>
          <a:p>
            <a:r>
              <a:rPr lang="en-US" sz="1400" dirty="0" smtClean="0"/>
              <a:t>$def[1] =  "DEF:var1=$</a:t>
            </a:r>
            <a:r>
              <a:rPr lang="en-US" sz="1400" dirty="0" err="1" smtClean="0"/>
              <a:t>rrdfile</a:t>
            </a:r>
            <a:r>
              <a:rPr lang="en-US" sz="1400" dirty="0" smtClean="0"/>
              <a:t>:$DS[1]:AVERAGE " ;</a:t>
            </a:r>
          </a:p>
          <a:p>
            <a:r>
              <a:rPr lang="en-US" sz="1400" dirty="0" smtClean="0"/>
              <a:t>$def[1] .= "DEF:var2=$</a:t>
            </a:r>
            <a:r>
              <a:rPr lang="en-US" sz="1400" dirty="0" err="1" smtClean="0"/>
              <a:t>rrdfile</a:t>
            </a:r>
            <a:r>
              <a:rPr lang="en-US" sz="1400" dirty="0" smtClean="0"/>
              <a:t>:$DS[2]:AVERAGE " ;</a:t>
            </a:r>
          </a:p>
          <a:p>
            <a:r>
              <a:rPr lang="en-US" sz="1400" dirty="0" smtClean="0"/>
              <a:t>$def[1] .= "HRULE:$WARN[1]#FFFF00 ";</a:t>
            </a:r>
          </a:p>
          <a:p>
            <a:r>
              <a:rPr lang="en-US" sz="1400" dirty="0" smtClean="0"/>
              <a:t>$def[1] .= "HRULE:$CRIT[1]#FF0000 ";</a:t>
            </a:r>
          </a:p>
          <a:p>
            <a:r>
              <a:rPr lang="en-US" sz="1400" dirty="0" smtClean="0"/>
              <a:t>$def[1] .= "AREA:var1$colors[blue]:\"</a:t>
            </a:r>
            <a:r>
              <a:rPr lang="en-US" sz="1400" dirty="0" err="1" smtClean="0"/>
              <a:t>procs</a:t>
            </a:r>
            <a:r>
              <a:rPr lang="en-US" sz="1400" dirty="0" smtClean="0"/>
              <a:t> \" " ;</a:t>
            </a:r>
          </a:p>
          <a:p>
            <a:r>
              <a:rPr lang="en-US" sz="1400" dirty="0" smtClean="0"/>
              <a:t>$def[1] .= "GPRINT:var1:LAST:\"%6.2lf last\" " ;</a:t>
            </a:r>
          </a:p>
          <a:p>
            <a:r>
              <a:rPr lang="en-US" sz="1400" dirty="0" smtClean="0"/>
              <a:t>$def[1] .= "GPRINT:var1:AVERAGE:\"%6.2lf </a:t>
            </a:r>
            <a:r>
              <a:rPr lang="en-US" sz="1400" dirty="0" err="1" smtClean="0"/>
              <a:t>avg</a:t>
            </a:r>
            <a:r>
              <a:rPr lang="en-US" sz="1400" dirty="0" smtClean="0"/>
              <a:t>\" " ;</a:t>
            </a:r>
          </a:p>
          <a:p>
            <a:r>
              <a:rPr lang="en-US" sz="1400" dirty="0" smtClean="0"/>
              <a:t>$def[1] .= "GPRINT:var1:MAX:\"%6.2lf max\\n\" " ;</a:t>
            </a:r>
          </a:p>
          <a:p>
            <a:r>
              <a:rPr lang="en-US" sz="1400" dirty="0" smtClean="0"/>
              <a:t>$def[1] .= "LINE:var2$colors[green]:\"</a:t>
            </a:r>
            <a:r>
              <a:rPr lang="en-US" sz="1400" dirty="0" err="1" smtClean="0"/>
              <a:t>openfile</a:t>
            </a:r>
            <a:r>
              <a:rPr lang="en-US" sz="1400" dirty="0" smtClean="0"/>
              <a:t> \" " ;</a:t>
            </a:r>
          </a:p>
          <a:p>
            <a:r>
              <a:rPr lang="en-US" sz="1400" dirty="0" smtClean="0"/>
              <a:t>$def[1] .= "GPRINT:var2:LAST:\"%6.2lf last\" " ;</a:t>
            </a:r>
          </a:p>
          <a:p>
            <a:r>
              <a:rPr lang="en-US" sz="1400" dirty="0" smtClean="0"/>
              <a:t>$def[1] .= "GPRINT:var2:AVERAGE:\"%6.2lf </a:t>
            </a:r>
            <a:r>
              <a:rPr lang="en-US" sz="1400" dirty="0" err="1" smtClean="0"/>
              <a:t>avg</a:t>
            </a:r>
            <a:r>
              <a:rPr lang="en-US" sz="1400" dirty="0" smtClean="0"/>
              <a:t>\" " ;</a:t>
            </a:r>
          </a:p>
          <a:p>
            <a:r>
              <a:rPr lang="en-US" sz="1400" dirty="0" smtClean="0"/>
              <a:t>$def[1] .= "GPRINT:var2:MAX:\"%6.2lf max\\n\" " ;</a:t>
            </a:r>
          </a:p>
          <a:p>
            <a:endParaRPr lang="en-US" sz="1400" dirty="0" smtClean="0"/>
          </a:p>
          <a:p>
            <a:r>
              <a:rPr lang="en-US" sz="1400" dirty="0" smtClean="0"/>
              <a:t>?&gt;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合并图</a:t>
            </a:r>
            <a:endParaRPr lang="zh-CN" altLang="en-US" dirty="0"/>
          </a:p>
        </p:txBody>
      </p:sp>
      <p:pic>
        <p:nvPicPr>
          <p:cNvPr id="3" name="图片 2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196752"/>
            <a:ext cx="6314286" cy="2390476"/>
          </a:xfrm>
          <a:prstGeom prst="rect">
            <a:avLst/>
          </a:prstGeom>
        </p:spPr>
      </p:pic>
      <p:pic>
        <p:nvPicPr>
          <p:cNvPr id="4" name="图片 3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789040"/>
            <a:ext cx="6285715" cy="24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高阶之定期发送报表数据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Nagios</a:t>
            </a:r>
            <a:r>
              <a:rPr lang="zh-CN" altLang="en-US" dirty="0" smtClean="0"/>
              <a:t>会把检测数据以检测命令做为文件名，存储在</a:t>
            </a:r>
            <a:r>
              <a:rPr lang="en-US" altLang="zh-CN" dirty="0" err="1" smtClean="0"/>
              <a:t>rrdtool</a:t>
            </a:r>
            <a:r>
              <a:rPr lang="zh-CN" altLang="en-US" dirty="0" smtClean="0"/>
              <a:t>数据目录</a:t>
            </a:r>
            <a:endParaRPr lang="en-US" altLang="zh-CN" dirty="0" smtClean="0"/>
          </a:p>
          <a:p>
            <a:r>
              <a:rPr lang="en-US" altLang="zh-CN" dirty="0" err="1" smtClean="0"/>
              <a:t>eg</a:t>
            </a:r>
            <a:r>
              <a:rPr lang="en-US" altLang="zh-CN" dirty="0" smtClean="0"/>
              <a:t>:  check_process.rrd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存储格式大致为：时间   数据</a:t>
            </a:r>
            <a:r>
              <a:rPr lang="en-US" altLang="zh-CN" dirty="0" smtClean="0"/>
              <a:t>1  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2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目前做法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每天搜索具体时间范围内的服务，取出最大，最小，平均值，并发送邮件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/>
          <a:lstStyle/>
          <a:p>
            <a:r>
              <a:rPr lang="zh-CN" altLang="en-US" dirty="0" smtClean="0"/>
              <a:t>高阶之分布式监控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052736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分布式监控，集中式展示，集中式报警</a:t>
            </a:r>
            <a:r>
              <a:rPr lang="en-US" altLang="zh-CN" dirty="0" smtClean="0"/>
              <a:t>(</a:t>
            </a:r>
            <a:r>
              <a:rPr lang="zh-CN" altLang="en-US" dirty="0" smtClean="0"/>
              <a:t>也可分布式报警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484784"/>
            <a:ext cx="4533334" cy="50952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主动提交数据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、自己输出到</a:t>
            </a:r>
            <a:r>
              <a:rPr lang="en-US" altLang="zh-CN" dirty="0" err="1" smtClean="0"/>
              <a:t>nagios</a:t>
            </a:r>
            <a:r>
              <a:rPr lang="zh-CN" altLang="en-US" dirty="0" smtClean="0"/>
              <a:t>接口。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访问的方式 更改 </a:t>
            </a:r>
            <a:r>
              <a:rPr lang="en-US" altLang="zh-CN" dirty="0" smtClean="0"/>
              <a:t>nagios.cmd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dirty="0" smtClean="0">
                <a:hlinkClick r:id="rId3"/>
              </a:rPr>
              <a:t>http://nagios.kadang.com/cgi-bin/provider?host_name=test01&amp;svc_desc=stary_test&amp;return_code=0&amp;plugin_output=OK:5000|process=5000;200;300;0;files=4000</a:t>
            </a:r>
            <a:endParaRPr 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nsca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公司的</a:t>
            </a:r>
            <a:r>
              <a:rPr lang="en-US" altLang="zh-CN" dirty="0" err="1" smtClean="0"/>
              <a:t>nagios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556792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网址</a:t>
            </a:r>
            <a:r>
              <a:rPr lang="en-US" altLang="zh-CN" dirty="0" smtClean="0"/>
              <a:t>:  nagios.kadang.com/</a:t>
            </a:r>
            <a:r>
              <a:rPr lang="en-US" altLang="zh-CN" dirty="0" err="1" smtClean="0"/>
              <a:t>nagios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844824"/>
            <a:ext cx="7272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、介绍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、初阶使用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、高阶使用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Nagios</a:t>
            </a:r>
            <a:r>
              <a:rPr lang="zh-CN" altLang="en-US" dirty="0" smtClean="0"/>
              <a:t>主要功能介绍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772816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、服务状态监控，负载，流量 </a:t>
            </a:r>
            <a:r>
              <a:rPr lang="en-US" altLang="zh-CN" sz="2400" dirty="0" smtClean="0"/>
              <a:t>…..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、状态报警。 邮件通知，短信。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、结合</a:t>
            </a:r>
            <a:r>
              <a:rPr lang="en-US" altLang="zh-CN" sz="2400" dirty="0" err="1" smtClean="0"/>
              <a:t>rrdtool</a:t>
            </a:r>
            <a:r>
              <a:rPr lang="zh-CN" altLang="en-US" sz="2400" dirty="0" smtClean="0"/>
              <a:t>可持久化，更好的方法是使用</a:t>
            </a: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，    </a:t>
            </a:r>
            <a:endParaRPr lang="en-US" altLang="zh-CN" sz="2400" dirty="0" smtClean="0"/>
          </a:p>
          <a:p>
            <a:r>
              <a:rPr lang="en-US" altLang="zh-CN" sz="2400" dirty="0" smtClean="0"/>
              <a:t>     </a:t>
            </a:r>
            <a:r>
              <a:rPr lang="zh-CN" altLang="en-US" sz="2400" dirty="0" smtClean="0"/>
              <a:t>自己开发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常用的监控软件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700808"/>
            <a:ext cx="7344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mrtg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nagios</a:t>
            </a:r>
            <a:r>
              <a:rPr lang="en-US" altLang="zh-CN" sz="2400" dirty="0" smtClean="0"/>
              <a:t>   </a:t>
            </a:r>
            <a:r>
              <a:rPr lang="en-US" sz="2400" b="0" dirty="0" smtClean="0"/>
              <a:t>[</a:t>
            </a:r>
            <a:r>
              <a:rPr lang="en-US" sz="2400" b="0" dirty="0" err="1" smtClean="0"/>
              <a:t>nædʒiɔs</a:t>
            </a:r>
            <a:r>
              <a:rPr lang="en-US" sz="2400" b="0" dirty="0" smtClean="0"/>
              <a:t>]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cacti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zabbix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smokeping</a:t>
            </a:r>
            <a:r>
              <a:rPr lang="en-US" altLang="zh-CN" sz="2400" dirty="0" smtClean="0"/>
              <a:t> …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安装和使用需要涉及到内容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844824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snmp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rrdtool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mysql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shell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监控方式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628800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、远程访问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snmp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telnet</a:t>
            </a:r>
            <a:r>
              <a:rPr lang="zh-CN" altLang="en-US" dirty="0" smtClean="0"/>
              <a:t>、各种可远程连接客户端工具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、本地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shell(</a:t>
            </a:r>
            <a:r>
              <a:rPr lang="en-US" altLang="zh-CN" dirty="0" err="1" smtClean="0"/>
              <a:t>nrpe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Nrpe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84784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一、为什么选择</a:t>
            </a:r>
            <a:r>
              <a:rPr lang="en-US" altLang="zh-CN" sz="2400" dirty="0" err="1" smtClean="0"/>
              <a:t>nrpe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二、工作原理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4" name="图片 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996952"/>
            <a:ext cx="6819048" cy="24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图形化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84784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图形由</a:t>
            </a:r>
            <a:r>
              <a:rPr lang="en-US" altLang="zh-CN" dirty="0" err="1" smtClean="0"/>
              <a:t>rrdtool</a:t>
            </a:r>
            <a:r>
              <a:rPr lang="zh-CN" altLang="en-US" dirty="0" smtClean="0"/>
              <a:t>自动 生成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2492896"/>
            <a:ext cx="7084583" cy="2376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报警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412776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、状态值</a:t>
            </a:r>
            <a:endParaRPr lang="en-US" altLang="zh-CN" sz="2400" dirty="0" smtClean="0"/>
          </a:p>
          <a:p>
            <a:r>
              <a:rPr lang="en-US" altLang="zh-CN" sz="2400" dirty="0" smtClean="0"/>
              <a:t>	ok, warning, </a:t>
            </a:r>
            <a:r>
              <a:rPr lang="en-US" altLang="zh-CN" sz="2400" dirty="0" err="1" smtClean="0"/>
              <a:t>critcal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unknow</a:t>
            </a:r>
            <a:r>
              <a:rPr lang="en-US" altLang="zh-CN" sz="2400" dirty="0" smtClean="0"/>
              <a:t>, pending</a:t>
            </a:r>
          </a:p>
          <a:p>
            <a:r>
              <a:rPr lang="en-US" altLang="zh-CN" sz="2400" dirty="0" smtClean="0"/>
              <a:t>	  0        1            2            3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、报警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critcal</a:t>
            </a:r>
            <a:r>
              <a:rPr lang="zh-CN" altLang="en-US" sz="2400" dirty="0" smtClean="0"/>
              <a:t>状态开始报警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、报警方式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卡当PPT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rgbClr val="FFFFFF"/>
        </a:solidFill>
        <a:ln w="9525">
          <a:solidFill>
            <a:srgbClr val="000000"/>
          </a:solidFill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800" b="0" i="0" u="none" strike="noStrike" kern="0" cap="none" spc="0" normalizeH="0" baseline="0" noProof="0" dirty="0" smtClean="0">
            <a:ln>
              <a:noFill/>
            </a:ln>
            <a:solidFill>
              <a:srgbClr val="FF9900"/>
            </a:solidFill>
            <a:effectLst/>
            <a:uLnTx/>
            <a:uFillTx/>
            <a:latin typeface="微软雅黑" pitchFamily="34" charset="-122"/>
            <a:ea typeface="微软雅黑" pitchFamily="34" charset="-122"/>
            <a:cs typeface="+mj-cs"/>
          </a:defRPr>
        </a:defPPr>
      </a:lstStyle>
    </a:tx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000000"/>
        </a:dk1>
        <a:lt1>
          <a:srgbClr val="FFFFCC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E2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CC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E2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卡当PPT模板</Template>
  <TotalTime>496</TotalTime>
  <Words>1397</Words>
  <Application>Microsoft Office PowerPoint</Application>
  <PresentationFormat>全屏显示(4:3)</PresentationFormat>
  <Paragraphs>211</Paragraphs>
  <Slides>19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卡当PPT模板</vt:lpstr>
      <vt:lpstr>默认设计模板</vt:lpstr>
      <vt:lpstr>1_自定义设计方案</vt:lpstr>
      <vt:lpstr>Nagios在企业中的应用</vt:lpstr>
      <vt:lpstr>大纲</vt:lpstr>
      <vt:lpstr>Nagios主要功能介绍</vt:lpstr>
      <vt:lpstr>常用的监控软件</vt:lpstr>
      <vt:lpstr>安装和使用需要涉及到内容</vt:lpstr>
      <vt:lpstr>监控方式</vt:lpstr>
      <vt:lpstr>Nrpe</vt:lpstr>
      <vt:lpstr>图形化</vt:lpstr>
      <vt:lpstr>报警</vt:lpstr>
      <vt:lpstr>高阶之事件触发</vt:lpstr>
      <vt:lpstr>高阶之模板自定义1</vt:lpstr>
      <vt:lpstr>默认图</vt:lpstr>
      <vt:lpstr>高阶之模板自定义2</vt:lpstr>
      <vt:lpstr>合并图</vt:lpstr>
      <vt:lpstr>高阶之定期发送报表数据</vt:lpstr>
      <vt:lpstr>高阶之分布式监控</vt:lpstr>
      <vt:lpstr>主动提交数据</vt:lpstr>
      <vt:lpstr>公司的nagios</vt:lpstr>
      <vt:lpstr>Thanks</vt:lpstr>
    </vt:vector>
  </TitlesOfParts>
  <Company>KADANG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Nagios在企业中的应用</dc:title>
  <dc:creator>Administrator</dc:creator>
  <cp:lastModifiedBy>周胜华</cp:lastModifiedBy>
  <cp:revision>349</cp:revision>
  <dcterms:created xsi:type="dcterms:W3CDTF">2012-08-21T02:22:58Z</dcterms:created>
  <dcterms:modified xsi:type="dcterms:W3CDTF">2012-11-20T09:38:55Z</dcterms:modified>
</cp:coreProperties>
</file>