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slides/slide7.xml" Type="http://schemas.openxmlformats.org/officeDocument/2006/relationships/slide" Id="rId1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rgbClr val="000000"/>
              </a:buClr>
              <a:buSzPct val="166666"/>
              <a:buFont typeface="Arial"/>
              <a:buChar char="•"/>
              <a:defRPr strike="noStrike" u="none" b="0" cap="none" baseline="0" sz="3000" i="0">
                <a:solidFill>
                  <a:srgbClr val="000000"/>
                </a:solidFill>
                <a:latin typeface="Arial"/>
                <a:ea typeface="Arial"/>
                <a:cs typeface="Arial"/>
                <a:sym typeface="Arial"/>
              </a:defRPr>
            </a:lvl1pPr>
            <a:lvl2pPr algn="l" rtl="0" indent="-285750" marL="742950">
              <a:spcBef>
                <a:spcPts val="480"/>
              </a:spcBef>
              <a:buClr>
                <a:srgbClr val="000000"/>
              </a:buClr>
              <a:buSzPct val="100000"/>
              <a:buFont typeface="Courier New"/>
              <a:buChar char="o"/>
              <a:defRPr strike="noStrike" u="none" b="0" cap="none" baseline="0" sz="2400" i="0">
                <a:solidFill>
                  <a:srgbClr val="000000"/>
                </a:solidFill>
                <a:latin typeface="Arial"/>
                <a:ea typeface="Arial"/>
                <a:cs typeface="Arial"/>
                <a:sym typeface="Arial"/>
              </a:defRPr>
            </a:lvl2pPr>
            <a:lvl3pPr algn="l" rtl="0" indent="-228600" marL="1143000">
              <a:spcBef>
                <a:spcPts val="480"/>
              </a:spcBef>
              <a:buClr>
                <a:srgbClr val="000000"/>
              </a:buClr>
              <a:buSzPct val="100000"/>
              <a:buFont typeface="Wingdings"/>
              <a:buChar char="§"/>
              <a:defRPr strike="noStrike" u="none" b="0" cap="none" baseline="0" sz="2400" i="0">
                <a:solidFill>
                  <a:srgbClr val="000000"/>
                </a:solidFill>
                <a:latin typeface="Arial"/>
                <a:ea typeface="Arial"/>
                <a:cs typeface="Arial"/>
                <a:sym typeface="Arial"/>
              </a:defRPr>
            </a:lvl3pPr>
            <a:lvl4pPr algn="l" rtl="0" indent="-228600" marL="1600200">
              <a:spcBef>
                <a:spcPts val="360"/>
              </a:spcBef>
              <a:buClr>
                <a:srgbClr val="000000"/>
              </a:buClr>
              <a:buSzPct val="166666"/>
              <a:buFont typeface="Arial"/>
              <a:buChar char="•"/>
              <a:defRPr strike="noStrike" u="none" b="0" cap="none" baseline="0" sz="1800" i="0">
                <a:solidFill>
                  <a:srgbClr val="000000"/>
                </a:solidFill>
                <a:latin typeface="Arial"/>
                <a:ea typeface="Arial"/>
                <a:cs typeface="Arial"/>
                <a:sym typeface="Arial"/>
              </a:defRPr>
            </a:lvl4pPr>
            <a:lvl5pPr algn="l" rtl="0" indent="-228600" marL="205740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5pPr>
            <a:lvl6pPr algn="l" rtl="0" indent="-228600" marL="251460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6pPr>
            <a:lvl7pPr algn="l" rtl="0" indent="-228600" marL="2971800">
              <a:spcBef>
                <a:spcPts val="360"/>
              </a:spcBef>
              <a:buClr>
                <a:srgbClr val="000000"/>
              </a:buClr>
              <a:buSzPct val="166666"/>
              <a:buFont typeface="Arial"/>
              <a:buChar char="•"/>
              <a:defRPr strike="noStrike" u="none" b="0" cap="none" baseline="0" sz="1800" i="0">
                <a:solidFill>
                  <a:srgbClr val="000000"/>
                </a:solidFill>
                <a:latin typeface="Arial"/>
                <a:ea typeface="Arial"/>
                <a:cs typeface="Arial"/>
                <a:sym typeface="Arial"/>
              </a:defRPr>
            </a:lvl7pPr>
            <a:lvl8pPr algn="l" rtl="0" indent="-228600" marL="342900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8pPr>
            <a:lvl9pPr algn="l" rtl="0" indent="-228600" marL="388620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474" cx="7772400"/>
          </a:xfrm>
          <a:prstGeom prst="rect">
            <a:avLst/>
          </a:prstGeom>
        </p:spPr>
        <p:txBody>
          <a:bodyPr bIns="91425" rIns="91425" lIns="91425" tIns="91425" anchor="b" anchorCtr="0">
            <a:noAutofit/>
          </a:bodyPr>
          <a:lstStyle/>
          <a:p>
            <a:pPr rtl="0" lvl="0">
              <a:buNone/>
            </a:pPr>
            <a:r>
              <a:rPr lang="en"/>
              <a:t>Performance Tuning</a:t>
            </a:r>
          </a:p>
          <a:p>
            <a:r>
              <a:t/>
            </a:r>
          </a:p>
        </p:txBody>
      </p:sp>
      <p:sp>
        <p:nvSpPr>
          <p:cNvPr id="24" name="Shape 24"/>
          <p:cNvSpPr txBox="1"/>
          <p:nvPr>
            <p:ph idx="1" type="subTitle"/>
          </p:nvPr>
        </p:nvSpPr>
        <p:spPr>
          <a:xfrm>
            <a:off y="3786737" x="685800"/>
            <a:ext cy="1046317" cx="7772400"/>
          </a:xfrm>
          <a:prstGeom prst="rect">
            <a:avLst/>
          </a:prstGeom>
        </p:spPr>
        <p:txBody>
          <a:bodyPr bIns="91425" rIns="91425" lIns="91425" tIns="91425" anchor="t" anchorCtr="0">
            <a:noAutofit/>
          </a:bodyPr>
          <a:lstStyle/>
          <a:p>
            <a:pPr>
              <a:buNone/>
            </a:pPr>
            <a:r>
              <a:rPr lang="en"/>
              <a:t>by qiuzhiwei</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p:spPr>
        <p:txBody>
          <a:bodyPr bIns="91425" rIns="91425" lIns="91425" tIns="91425" anchor="b" anchorCtr="0">
            <a:noAutofit/>
          </a:bodyPr>
          <a:lstStyle/>
          <a:p>
            <a:pPr rtl="0" lvl="0" indent="0" marL="0">
              <a:buNone/>
            </a:pPr>
            <a:r>
              <a:rPr lang="en"/>
              <a:t>File System:XFS</a:t>
            </a:r>
          </a:p>
          <a:p>
            <a:r>
              <a:t/>
            </a:r>
          </a:p>
        </p:txBody>
      </p:sp>
      <p:sp>
        <p:nvSpPr>
          <p:cNvPr id="30" name="Shape 30"/>
          <p:cNvSpPr txBox="1"/>
          <p:nvPr>
            <p:ph idx="1" type="body"/>
          </p:nvPr>
        </p:nvSpPr>
        <p:spPr>
          <a:xfrm>
            <a:off y="1600200" x="457200"/>
            <a:ext cy="4967700" cx="8229600"/>
          </a:xfrm>
          <a:prstGeom prst="rect">
            <a:avLst/>
          </a:prstGeom>
          <a:ln w="9525" cap="flat">
            <a:solidFill>
              <a:schemeClr val="dk1"/>
            </a:solidFill>
            <a:prstDash val="solid"/>
            <a:round/>
            <a:headEnd w="med" len="med" type="none"/>
            <a:tailEnd w="med" len="med" type="none"/>
          </a:ln>
        </p:spPr>
        <p:txBody>
          <a:bodyPr bIns="91425" rIns="91425" lIns="91425" tIns="91425" anchor="t" anchorCtr="0">
            <a:noAutofit/>
          </a:bodyPr>
          <a:lstStyle/>
          <a:p>
            <a:pPr rtl="0" lvl="0" indent="457200">
              <a:lnSpc>
                <a:spcPct val="100000"/>
              </a:lnSpc>
              <a:buNone/>
            </a:pPr>
            <a:r>
              <a:rPr lang="en"/>
              <a:t>XFS is a high-performance journaling file system created by Silicon Graphics, Inc. It was the default file system in IRIX releases 5.3 and onwards and later ported to the Linux kernel. XFS is particularly proficient at parallel IO due to its allocation group based design. This enables extreme scalability of IO threads, filesystem bandwidth, file and filesystem size when spanning multiple storage devices.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IOZONE:EXT* VS XFS</a:t>
            </a:r>
          </a:p>
        </p:txBody>
      </p:sp>
      <p:sp>
        <p:nvSpPr>
          <p:cNvPr id="36" name="Shape 36"/>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
        <p:nvSpPr>
          <p:cNvPr id="37" name="Shape 37"/>
          <p:cNvSpPr/>
          <p:nvPr/>
        </p:nvSpPr>
        <p:spPr>
          <a:xfrm>
            <a:off y="1600200" x="488141"/>
            <a:ext cy="4978938" cx="8167716"/>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
        <p:nvSpPr>
          <p:cNvPr id="43" name="Shape 43"/>
          <p:cNvSpPr/>
          <p:nvPr/>
        </p:nvSpPr>
        <p:spPr>
          <a:xfrm>
            <a:off y="1616269" x="517506"/>
            <a:ext cy="4951631" cx="8108987"/>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On a busy MySQL system there will be few major access patterns:</a:t>
            </a:r>
          </a:p>
        </p:txBody>
      </p:sp>
      <p:sp>
        <p:nvSpPr>
          <p:cNvPr id="49" name="Shape 4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
</a:t>
            </a:r>
            <a:r>
              <a:rPr lang="en"/>
              <a:t>a) Synchronous reads for InnoDB page-ins</a:t>
            </a:r>
          </a:p>
          <a:p>
            <a:r>
              <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On a busy MySQL system there will be few major access patterns:</a:t>
            </a:r>
          </a:p>
        </p:txBody>
      </p:sp>
      <p:sp>
        <p:nvSpPr>
          <p:cNvPr id="55" name="Shape 5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
</a:t>
            </a:r>
            <a:r>
              <a:rPr lang="en"/>
              <a:t>a) Synchronous reads for InnoDB page-ins</a:t>
            </a:r>
          </a:p>
          <a:p>
            <a:r>
              <a:t/>
            </a:r>
          </a:p>
          <a:p>
            <a:pPr rtl="0" lvl="0">
              <a:buNone/>
            </a:pPr>
            <a:r>
              <a:rPr lang="en"/>
              <a:t>b) Asynchronous writes for InnoDB page-outs</a:t>
            </a:r>
          </a:p>
          <a:p>
            <a:r>
              <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On a busy MySQL system there will be few major access patterns:</a:t>
            </a:r>
          </a:p>
        </p:txBody>
      </p:sp>
      <p:sp>
        <p:nvSpPr>
          <p:cNvPr id="61" name="Shape 6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
</a:t>
            </a:r>
            <a:r>
              <a:rPr lang="en"/>
              <a:t>a) Synchronous reads for InnoDB page-ins</a:t>
            </a:r>
          </a:p>
          <a:p>
            <a:r>
              <a:t/>
            </a:r>
          </a:p>
          <a:p>
            <a:pPr rtl="0" lvl="0">
              <a:buNone/>
            </a:pPr>
            <a:r>
              <a:rPr lang="en"/>
              <a:t>b) Asynchronous writes for InnoDB page-outs</a:t>
            </a:r>
          </a:p>
          <a:p>
            <a:r>
              <a:t/>
            </a:r>
          </a:p>
          <a:p>
            <a:pPr rtl="0" lvl="0">
              <a:buNone/>
            </a:pPr>
            <a:r>
              <a:rPr lang="en"/>
              <a:t>c) Synchronous overwrites for InnoDB transaction-log</a:t>
            </a:r>
          </a:p>
          <a:p>
            <a:r>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On a busy MySQL system there will be few major access patterns:</a:t>
            </a:r>
          </a:p>
        </p:txBody>
      </p:sp>
      <p:sp>
        <p:nvSpPr>
          <p:cNvPr id="67" name="Shape 6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
</a:t>
            </a:r>
            <a:r>
              <a:rPr lang="en"/>
              <a:t>a) Synchronous reads for InnoDB page-ins</a:t>
            </a:r>
          </a:p>
          <a:p>
            <a:r>
              <a:t/>
            </a:r>
          </a:p>
          <a:p>
            <a:pPr rtl="0" lvl="0">
              <a:buNone/>
            </a:pPr>
            <a:r>
              <a:rPr lang="en"/>
              <a:t>b) Asynchronous writes for InnoDB page-outs</a:t>
            </a:r>
          </a:p>
          <a:p>
            <a:r>
              <a:t/>
            </a:r>
          </a:p>
          <a:p>
            <a:pPr rtl="0" lvl="0">
              <a:buNone/>
            </a:pPr>
            <a:r>
              <a:rPr lang="en"/>
              <a:t>c) Synchronous overwrites for InnoDB transaction-log</a:t>
            </a:r>
          </a:p>
          <a:p>
            <a:r>
              <a:t/>
            </a:r>
          </a:p>
          <a:p>
            <a:pPr rtl="0" lvl="0">
              <a:buNone/>
            </a:pPr>
            <a:r>
              <a:rPr lang="en"/>
              <a:t>d) Synchronous appends for MySQL binary log</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