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32"/>
  </p:notesMasterIdLst>
  <p:handoutMasterIdLst>
    <p:handoutMasterId r:id="rId33"/>
  </p:handoutMasterIdLst>
  <p:sldIdLst>
    <p:sldId id="318" r:id="rId2"/>
    <p:sldId id="319" r:id="rId3"/>
    <p:sldId id="279" r:id="rId4"/>
    <p:sldId id="280" r:id="rId5"/>
    <p:sldId id="281" r:id="rId6"/>
    <p:sldId id="284" r:id="rId7"/>
    <p:sldId id="283" r:id="rId8"/>
    <p:sldId id="285" r:id="rId9"/>
    <p:sldId id="287" r:id="rId10"/>
    <p:sldId id="286" r:id="rId11"/>
    <p:sldId id="301" r:id="rId12"/>
    <p:sldId id="302" r:id="rId13"/>
    <p:sldId id="300" r:id="rId14"/>
    <p:sldId id="303" r:id="rId15"/>
    <p:sldId id="305" r:id="rId16"/>
    <p:sldId id="314" r:id="rId17"/>
    <p:sldId id="293" r:id="rId18"/>
    <p:sldId id="294" r:id="rId19"/>
    <p:sldId id="299" r:id="rId20"/>
    <p:sldId id="307" r:id="rId21"/>
    <p:sldId id="308" r:id="rId22"/>
    <p:sldId id="309" r:id="rId23"/>
    <p:sldId id="313" r:id="rId24"/>
    <p:sldId id="292" r:id="rId25"/>
    <p:sldId id="306" r:id="rId26"/>
    <p:sldId id="316" r:id="rId27"/>
    <p:sldId id="304" r:id="rId28"/>
    <p:sldId id="315" r:id="rId29"/>
    <p:sldId id="297" r:id="rId30"/>
    <p:sldId id="317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D04"/>
    <a:srgbClr val="E68900"/>
    <a:srgbClr val="EAEAEA"/>
    <a:srgbClr val="3333CC"/>
    <a:srgbClr val="550189"/>
    <a:srgbClr val="A20FFD"/>
    <a:srgbClr val="FF882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3600" autoAdjust="0"/>
  </p:normalViewPr>
  <p:slideViewPr>
    <p:cSldViewPr>
      <p:cViewPr>
        <p:scale>
          <a:sx n="80" d="100"/>
          <a:sy n="80" d="100"/>
        </p:scale>
        <p:origin x="-126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848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6F02B0-2723-462A-8749-F5A72068F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577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B3F7D0-989C-40C4-8FCB-C294979E7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135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9987" y="150813"/>
            <a:ext cx="6532685" cy="6553200"/>
          </a:xfrm>
          <a:prstGeom prst="rect">
            <a:avLst/>
          </a:prstGeom>
          <a:solidFill>
            <a:srgbClr val="C60C30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marL="203200" indent="-203200" algn="ctr" defTabSz="912813">
              <a:spcBef>
                <a:spcPct val="25000"/>
              </a:spcBef>
              <a:spcAft>
                <a:spcPct val="25000"/>
              </a:spcAft>
              <a:defRPr/>
            </a:pPr>
            <a:endParaRPr lang="zh-CN" altLang="en-US" sz="1300" b="0">
              <a:solidFill>
                <a:srgbClr val="FFFFFF"/>
              </a:solidFill>
              <a:latin typeface="Verdana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236538"/>
            <a:ext cx="62484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473200"/>
            <a:ext cx="6248400" cy="175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3" y="241300"/>
            <a:ext cx="63849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3" y="1471619"/>
            <a:ext cx="6384925" cy="5019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94291" y="241300"/>
            <a:ext cx="1595437" cy="62499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41300"/>
            <a:ext cx="4637088" cy="6249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834" y="71414"/>
            <a:ext cx="8763000" cy="4445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762001"/>
            <a:ext cx="8763000" cy="167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3" y="241300"/>
            <a:ext cx="63849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71619"/>
            <a:ext cx="3116263" cy="5019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73463" y="1471619"/>
            <a:ext cx="3116262" cy="5019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"/>
            <a:ext cx="9144000" cy="126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5589588"/>
            <a:ext cx="9144000" cy="1268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4419600" y="6629400"/>
            <a:ext cx="230066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0C833304-5861-46C6-BD59-7B0ABC49AE3E}" type="slidenum">
              <a:rPr lang="zh-CN" altLang="en-US" sz="800" b="0">
                <a:solidFill>
                  <a:srgbClr val="3C3737"/>
                </a:solidFill>
                <a:latin typeface="Verdana" pitchFamily="34" charset="0"/>
                <a:ea typeface="MS PGothic" pitchFamily="34" charset="-128"/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zh-CN" sz="800" b="0" dirty="0">
              <a:solidFill>
                <a:srgbClr val="3C3737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-7326" y="665166"/>
            <a:ext cx="9148397" cy="158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lIns="91406" tIns="45703" rIns="91406" bIns="45703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endParaRPr lang="zh-CN" altLang="en-US" sz="1400" b="0" dirty="0">
              <a:solidFill>
                <a:srgbClr val="000000"/>
              </a:solidFill>
              <a:ea typeface="宋体"/>
            </a:endParaRPr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-4395" y="6477000"/>
            <a:ext cx="9148397" cy="1588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lIns="91406" tIns="45703" rIns="91406" bIns="45703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endParaRPr lang="zh-CN" altLang="en-US" sz="1400" b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1029" name="Picture 2" descr="C:\Documents and Settings\Administrator\桌面\卡当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40919" y="6510338"/>
            <a:ext cx="114886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341313" indent="-227013" algn="l" rtl="0" eaLnBrk="1" fontAlgn="base" hangingPunct="1">
        <a:spcBef>
          <a:spcPct val="35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682625" indent="-2270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028700" indent="-23018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373188" indent="-230188" algn="l" rtl="0" eaLnBrk="1" fontAlgn="base" hangingPunct="1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1830388" indent="-230188" algn="l" rtl="0" eaLnBrk="1" fontAlgn="base" hangingPunct="1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7588" indent="-230188" algn="l" rtl="0" eaLnBrk="1" fontAlgn="base" hangingPunct="1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4788" indent="-230188" algn="l" rtl="0" eaLnBrk="1" fontAlgn="base" hangingPunct="1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1988" indent="-230188" algn="l" rtl="0" eaLnBrk="1" fontAlgn="base" hangingPunct="1">
        <a:spcBef>
          <a:spcPct val="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kadan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0" y="2273300"/>
            <a:ext cx="9144000" cy="24479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4349750" y="6381750"/>
            <a:ext cx="146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2012.11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95250" y="1773238"/>
            <a:ext cx="428625" cy="42703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617538" y="1773238"/>
            <a:ext cx="428625" cy="4270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1139825" y="1773238"/>
            <a:ext cx="428625" cy="427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30" name="Picture 2" descr="封1"/>
          <p:cNvPicPr preferRelativeResize="0">
            <a:picLocks noChangeArrowheads="1"/>
          </p:cNvPicPr>
          <p:nvPr/>
        </p:nvPicPr>
        <p:blipFill>
          <a:blip r:embed="rId2" cstate="print"/>
          <a:srcRect l="34026" t="59952" r="50865" b="29364"/>
          <a:stretch>
            <a:fillRect/>
          </a:stretch>
        </p:blipFill>
        <p:spPr bwMode="auto">
          <a:xfrm>
            <a:off x="3606800" y="3573463"/>
            <a:ext cx="14398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 descr="封1"/>
          <p:cNvPicPr preferRelativeResize="0">
            <a:picLocks noChangeArrowheads="1"/>
          </p:cNvPicPr>
          <p:nvPr/>
        </p:nvPicPr>
        <p:blipFill>
          <a:blip r:embed="rId2" cstate="print"/>
          <a:srcRect l="33795" t="23166" r="50981" b="66071"/>
          <a:stretch>
            <a:fillRect/>
          </a:stretch>
        </p:blipFill>
        <p:spPr bwMode="auto">
          <a:xfrm>
            <a:off x="319088" y="3573463"/>
            <a:ext cx="1439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 descr="封1"/>
          <p:cNvPicPr preferRelativeResize="0">
            <a:picLocks noChangeArrowheads="1"/>
          </p:cNvPicPr>
          <p:nvPr/>
        </p:nvPicPr>
        <p:blipFill>
          <a:blip r:embed="rId2" cstate="print"/>
          <a:srcRect l="69437" t="23247" r="15456" b="66151"/>
          <a:stretch>
            <a:fillRect/>
          </a:stretch>
        </p:blipFill>
        <p:spPr bwMode="auto">
          <a:xfrm>
            <a:off x="1954213" y="3573463"/>
            <a:ext cx="1439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 descr="封1"/>
          <p:cNvPicPr preferRelativeResize="0">
            <a:picLocks noChangeArrowheads="1"/>
          </p:cNvPicPr>
          <p:nvPr/>
        </p:nvPicPr>
        <p:blipFill>
          <a:blip r:embed="rId2" cstate="print"/>
          <a:srcRect l="51674" t="47554" r="33218" b="41518"/>
          <a:stretch>
            <a:fillRect/>
          </a:stretch>
        </p:blipFill>
        <p:spPr bwMode="auto">
          <a:xfrm>
            <a:off x="5240338" y="3573463"/>
            <a:ext cx="1439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928813" y="2638425"/>
            <a:ext cx="6119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Veloctiy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模板引擎应用培训</a:t>
            </a:r>
            <a:endParaRPr lang="zh-CN" altLang="en-US" sz="3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20" descr="C:\Documents and Settings\Administrator\桌面\卡当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5163" y="1052513"/>
            <a:ext cx="3835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27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1" y="836227"/>
            <a:ext cx="8208912" cy="55090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Cambria" pitchFamily="18" charset="0"/>
              </a:rPr>
              <a:t>Velocity</a:t>
            </a:r>
            <a:r>
              <a:rPr lang="zh-CN" altLang="en-US" sz="1800" dirty="0">
                <a:latin typeface="Cambria" pitchFamily="18" charset="0"/>
              </a:rPr>
              <a:t>指令使你可以控制你的显示</a:t>
            </a:r>
            <a:r>
              <a:rPr lang="zh-CN" altLang="en-US" sz="1800" dirty="0" smtClean="0">
                <a:latin typeface="Cambria" pitchFamily="18" charset="0"/>
              </a:rPr>
              <a:t>逻辑</a:t>
            </a:r>
            <a:r>
              <a:rPr lang="zh-CN" altLang="en-US" sz="1800" dirty="0">
                <a:latin typeface="Cambria" pitchFamily="18" charset="0"/>
              </a:rPr>
              <a:t>，从而达到你所期望的显示效果</a:t>
            </a:r>
            <a:r>
              <a:rPr lang="zh-CN" altLang="en-US" sz="1800" dirty="0" smtClean="0">
                <a:latin typeface="Cambria" pitchFamily="18" charset="0"/>
              </a:rPr>
              <a:t>。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Cambria" pitchFamily="18" charset="0"/>
              </a:rPr>
              <a:t>指令分为</a:t>
            </a:r>
            <a:r>
              <a:rPr lang="zh-CN" altLang="en-US" sz="1800" dirty="0">
                <a:latin typeface="Cambria" pitchFamily="18" charset="0"/>
              </a:rPr>
              <a:t>内置指令、自定义宏和自定义指令。 </a:t>
            </a:r>
            <a:r>
              <a:rPr lang="zh-CN" altLang="en-US" sz="1800" dirty="0" smtClean="0">
                <a:latin typeface="Cambria" pitchFamily="18" charset="0"/>
              </a:rPr>
              <a:t>内置指令如下所示：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ambria" pitchFamily="18" charset="0"/>
              </a:rPr>
              <a:t>指令的定义有行指令（</a:t>
            </a:r>
            <a:r>
              <a:rPr lang="en-US" altLang="zh-CN" sz="1800" dirty="0">
                <a:latin typeface="Cambria" pitchFamily="18" charset="0"/>
              </a:rPr>
              <a:t>Line</a:t>
            </a:r>
            <a:r>
              <a:rPr lang="zh-CN" altLang="en-US" sz="1800" dirty="0">
                <a:latin typeface="Cambria" pitchFamily="18" charset="0"/>
              </a:rPr>
              <a:t>）和块指令（</a:t>
            </a:r>
            <a:r>
              <a:rPr lang="en-US" altLang="zh-CN" sz="1800" dirty="0">
                <a:latin typeface="Cambria" pitchFamily="18" charset="0"/>
              </a:rPr>
              <a:t>Block</a:t>
            </a:r>
            <a:r>
              <a:rPr lang="zh-CN" altLang="en-US" sz="1800" dirty="0">
                <a:latin typeface="Cambria" pitchFamily="18" charset="0"/>
              </a:rPr>
              <a:t>）两种</a:t>
            </a:r>
            <a:r>
              <a:rPr lang="zh-CN" altLang="en-US" sz="1800" dirty="0" smtClean="0">
                <a:latin typeface="Cambria" pitchFamily="18" charset="0"/>
              </a:rPr>
              <a:t>类型。</a:t>
            </a:r>
            <a:endParaRPr lang="en-US" altLang="zh-CN" sz="1800" dirty="0"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880828"/>
            <a:ext cx="414046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63" y="944724"/>
            <a:ext cx="7596187" cy="536459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Cambria" pitchFamily="18" charset="0"/>
              </a:rPr>
              <a:t>#</a:t>
            </a:r>
            <a:r>
              <a:rPr lang="en-US" altLang="zh-CN" sz="2000" dirty="0" smtClean="0">
                <a:latin typeface="Cambria" pitchFamily="18" charset="0"/>
              </a:rPr>
              <a:t>set</a:t>
            </a:r>
            <a:r>
              <a:rPr lang="zh-CN" altLang="en-US" sz="2000" dirty="0" smtClean="0">
                <a:latin typeface="Cambria" pitchFamily="18" charset="0"/>
              </a:rPr>
              <a:t>： </a:t>
            </a:r>
            <a:r>
              <a:rPr lang="zh-CN" altLang="en-US" sz="1800" dirty="0" smtClean="0">
                <a:latin typeface="Cambria" pitchFamily="18" charset="0"/>
              </a:rPr>
              <a:t>用于对一个变量或者一个属性赋值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#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set( $primate = "monkey" )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#set( $</a:t>
            </a:r>
            <a:r>
              <a:rPr lang="en-US" altLang="zh-CN" sz="1600" i="1" dirty="0" err="1">
                <a:solidFill>
                  <a:srgbClr val="CC3D04"/>
                </a:solidFill>
                <a:latin typeface="Cambria" pitchFamily="18" charset="0"/>
              </a:rPr>
              <a:t>customer.Behavior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 = $primate 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92D050"/>
              </a:solidFill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Cambria" pitchFamily="18" charset="0"/>
              </a:rPr>
              <a:t>#if </a:t>
            </a:r>
            <a:r>
              <a:rPr lang="en-US" altLang="zh-CN" sz="2000" dirty="0">
                <a:latin typeface="Cambria" pitchFamily="18" charset="0"/>
              </a:rPr>
              <a:t>/ </a:t>
            </a:r>
            <a:r>
              <a:rPr lang="en-US" altLang="zh-CN" sz="2000" dirty="0" smtClean="0">
                <a:latin typeface="Cambria" pitchFamily="18" charset="0"/>
              </a:rPr>
              <a:t>#</a:t>
            </a:r>
            <a:r>
              <a:rPr lang="en-US" altLang="zh-CN" sz="2000" dirty="0" err="1" smtClean="0">
                <a:latin typeface="Cambria" pitchFamily="18" charset="0"/>
              </a:rPr>
              <a:t>elseif</a:t>
            </a:r>
            <a:r>
              <a:rPr lang="en-US" altLang="zh-CN" sz="2000" dirty="0" smtClean="0">
                <a:latin typeface="Cambria" pitchFamily="18" charset="0"/>
              </a:rPr>
              <a:t> </a:t>
            </a:r>
            <a:r>
              <a:rPr lang="en-US" altLang="zh-CN" sz="2000" dirty="0">
                <a:latin typeface="Cambria" pitchFamily="18" charset="0"/>
              </a:rPr>
              <a:t>/ </a:t>
            </a:r>
            <a:r>
              <a:rPr lang="en-US" altLang="zh-CN" sz="2000" dirty="0" smtClean="0">
                <a:latin typeface="Cambria" pitchFamily="18" charset="0"/>
              </a:rPr>
              <a:t>#else / #</a:t>
            </a:r>
            <a:r>
              <a:rPr lang="en-US" altLang="zh-CN" sz="2000" dirty="0" smtClean="0">
                <a:latin typeface="Cambria" pitchFamily="18" charset="0"/>
              </a:rPr>
              <a:t>end:  </a:t>
            </a:r>
            <a:r>
              <a:rPr lang="zh-CN" altLang="en-US" sz="1800" dirty="0" smtClean="0">
                <a:latin typeface="Cambria" pitchFamily="18" charset="0"/>
              </a:rPr>
              <a:t>不解释，语法如下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#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if( $foo &lt; 10 )</a:t>
            </a: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    &lt;strong&gt;Go North&lt;/strong&gt;</a:t>
            </a: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#</a:t>
            </a:r>
            <a:r>
              <a:rPr lang="en-US" altLang="zh-CN" sz="1600" i="1" dirty="0" err="1" smtClean="0">
                <a:solidFill>
                  <a:srgbClr val="CC3D04"/>
                </a:solidFill>
                <a:latin typeface="Cambria" pitchFamily="18" charset="0"/>
              </a:rPr>
              <a:t>elseif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( $bar == 6 )</a:t>
            </a: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    &lt;strong&gt;Go South&lt;/strong&gt;</a:t>
            </a: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#else</a:t>
            </a: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    &lt;strong&gt;Go West&lt;/strong&gt;</a:t>
            </a: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#end</a:t>
            </a:r>
            <a:endParaRPr lang="en-US" altLang="zh-CN" sz="1600" i="1" dirty="0">
              <a:solidFill>
                <a:srgbClr val="CC3D04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2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540" y="978025"/>
            <a:ext cx="8114928" cy="49712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Cambria" pitchFamily="18" charset="0"/>
              </a:rPr>
              <a:t>#</a:t>
            </a:r>
            <a:r>
              <a:rPr lang="en-US" altLang="zh-CN" sz="2000" dirty="0" err="1">
                <a:latin typeface="Cambria" pitchFamily="18" charset="0"/>
              </a:rPr>
              <a:t>foreach</a:t>
            </a:r>
            <a:r>
              <a:rPr lang="en-US" altLang="zh-CN" sz="2000" dirty="0">
                <a:latin typeface="Cambria" pitchFamily="18" charset="0"/>
              </a:rPr>
              <a:t>: </a:t>
            </a:r>
            <a:r>
              <a:rPr lang="zh-CN" altLang="en-US" sz="2000" dirty="0">
                <a:latin typeface="Cambria" pitchFamily="18" charset="0"/>
              </a:rPr>
              <a:t>用于循环</a:t>
            </a:r>
            <a:endParaRPr lang="en-US" altLang="zh-CN" sz="2000" dirty="0">
              <a:latin typeface="Cambria" pitchFamily="18" charset="0"/>
            </a:endParaRPr>
          </a:p>
          <a:p>
            <a:pPr marL="0" lvl="1" indent="0">
              <a:spcBef>
                <a:spcPct val="50000"/>
              </a:spcBef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&lt;</a:t>
            </a:r>
            <a:r>
              <a:rPr lang="en-US" altLang="zh-CN" sz="1600" i="1" dirty="0" err="1">
                <a:solidFill>
                  <a:srgbClr val="CC3D04"/>
                </a:solidFill>
                <a:latin typeface="Cambria" pitchFamily="18" charset="0"/>
                <a:cs typeface="+mn-cs"/>
              </a:rPr>
              <a:t>ul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&gt;</a:t>
            </a:r>
          </a:p>
          <a:p>
            <a:pPr marL="0" lvl="1" indent="0">
              <a:spcBef>
                <a:spcPct val="50000"/>
              </a:spcBef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</a:t>
            </a:r>
            <a:r>
              <a:rPr lang="en-US" altLang="zh-CN" sz="1600" i="1" dirty="0" err="1">
                <a:solidFill>
                  <a:srgbClr val="CC3D04"/>
                </a:solidFill>
                <a:latin typeface="Cambria" pitchFamily="18" charset="0"/>
                <a:cs typeface="+mn-cs"/>
              </a:rPr>
              <a:t>foreach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( $product in $</a:t>
            </a:r>
            <a:r>
              <a:rPr lang="en-US" altLang="zh-CN" sz="1600" i="1" dirty="0" err="1">
                <a:solidFill>
                  <a:srgbClr val="CC3D04"/>
                </a:solidFill>
                <a:latin typeface="Cambria" pitchFamily="18" charset="0"/>
                <a:cs typeface="+mn-cs"/>
              </a:rPr>
              <a:t>allProducts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 )</a:t>
            </a:r>
          </a:p>
          <a:p>
            <a:pPr marL="0" lvl="1" indent="0">
              <a:spcBef>
                <a:spcPct val="50000"/>
              </a:spcBef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    &lt;li&gt;$product&lt;/li&gt;</a:t>
            </a:r>
          </a:p>
          <a:p>
            <a:pPr marL="0" lvl="1" indent="0">
              <a:spcBef>
                <a:spcPct val="50000"/>
              </a:spcBef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#end</a:t>
            </a:r>
          </a:p>
          <a:p>
            <a:pPr marL="0" lvl="1" indent="0">
              <a:spcBef>
                <a:spcPct val="50000"/>
              </a:spcBef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&lt;/</a:t>
            </a:r>
            <a:r>
              <a:rPr lang="en-US" altLang="zh-CN" sz="1600" i="1" dirty="0" err="1">
                <a:solidFill>
                  <a:srgbClr val="CC3D04"/>
                </a:solidFill>
                <a:latin typeface="Cambria" pitchFamily="18" charset="0"/>
                <a:cs typeface="+mn-cs"/>
              </a:rPr>
              <a:t>ul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&gt;</a:t>
            </a:r>
          </a:p>
          <a:p>
            <a:pPr marL="0" indent="0">
              <a:buNone/>
            </a:pP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Cambria" pitchFamily="18" charset="0"/>
              </a:rPr>
              <a:t>Velocity</a:t>
            </a:r>
            <a:r>
              <a:rPr lang="zh-CN" altLang="en-US" sz="1800" dirty="0">
                <a:latin typeface="Cambria" pitchFamily="18" charset="0"/>
              </a:rPr>
              <a:t>还特别提供了得到循环</a:t>
            </a:r>
            <a:r>
              <a:rPr lang="zh-CN" altLang="en-US" sz="1800" dirty="0" smtClean="0">
                <a:latin typeface="Cambria" pitchFamily="18" charset="0"/>
              </a:rPr>
              <a:t>次数</a:t>
            </a:r>
            <a:r>
              <a:rPr lang="en-US" altLang="zh-CN" sz="1800" dirty="0">
                <a:latin typeface="Cambria" pitchFamily="18" charset="0"/>
              </a:rPr>
              <a:t>$</a:t>
            </a:r>
            <a:r>
              <a:rPr lang="en-US" altLang="zh-CN" sz="1800" dirty="0" err="1" smtClean="0">
                <a:latin typeface="Cambria" pitchFamily="18" charset="0"/>
              </a:rPr>
              <a:t>velocityCount</a:t>
            </a:r>
            <a:r>
              <a:rPr lang="zh-CN" altLang="en-US" sz="1800" dirty="0" smtClean="0">
                <a:latin typeface="Cambria" pitchFamily="18" charset="0"/>
              </a:rPr>
              <a:t>，该变量</a:t>
            </a:r>
            <a:r>
              <a:rPr lang="zh-CN" altLang="en-US" sz="1800" dirty="0">
                <a:latin typeface="Cambria" pitchFamily="18" charset="0"/>
              </a:rPr>
              <a:t>的名字是</a:t>
            </a:r>
            <a:r>
              <a:rPr lang="en-US" altLang="zh-CN" sz="1800" dirty="0">
                <a:latin typeface="Cambria" pitchFamily="18" charset="0"/>
              </a:rPr>
              <a:t>Velocity</a:t>
            </a:r>
            <a:r>
              <a:rPr lang="zh-CN" altLang="en-US" sz="1800" dirty="0">
                <a:latin typeface="Cambria" pitchFamily="18" charset="0"/>
              </a:rPr>
              <a:t>默认的</a:t>
            </a:r>
            <a:r>
              <a:rPr lang="zh-CN" altLang="en-US" sz="1800" dirty="0" smtClean="0">
                <a:latin typeface="Cambria" pitchFamily="18" charset="0"/>
              </a:rPr>
              <a:t>名字。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zh-CN" alt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4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63" y="908720"/>
            <a:ext cx="7848289" cy="507704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Cambria" pitchFamily="18" charset="0"/>
              </a:rPr>
              <a:t>#</a:t>
            </a:r>
            <a:r>
              <a:rPr lang="en-US" altLang="zh-CN" sz="2000" dirty="0">
                <a:latin typeface="Cambria" pitchFamily="18" charset="0"/>
              </a:rPr>
              <a:t>include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Cambria" pitchFamily="18" charset="0"/>
              </a:rPr>
              <a:t>引入</a:t>
            </a:r>
            <a:r>
              <a:rPr lang="zh-CN" altLang="en-US" sz="1800" dirty="0">
                <a:latin typeface="Cambria" pitchFamily="18" charset="0"/>
              </a:rPr>
              <a:t>本地文件。被引入文件的内容将不会通过模板引擎被</a:t>
            </a:r>
            <a:r>
              <a:rPr lang="en-US" altLang="zh-CN" sz="1800" dirty="0">
                <a:latin typeface="Cambria" pitchFamily="18" charset="0"/>
              </a:rPr>
              <a:t>render</a:t>
            </a:r>
            <a:r>
              <a:rPr lang="zh-CN" altLang="en-US" sz="1800" dirty="0" smtClean="0">
                <a:latin typeface="Cambria" pitchFamily="18" charset="0"/>
              </a:rPr>
              <a:t>。被</a:t>
            </a:r>
            <a:r>
              <a:rPr lang="zh-CN" altLang="en-US" sz="1800" dirty="0">
                <a:latin typeface="Cambria" pitchFamily="18" charset="0"/>
              </a:rPr>
              <a:t>引入的本地文件只能在</a:t>
            </a:r>
            <a:r>
              <a:rPr lang="en-US" altLang="zh-CN" sz="1800" dirty="0">
                <a:latin typeface="Cambria" pitchFamily="18" charset="0"/>
              </a:rPr>
              <a:t>TEMPLATE_ROOT</a:t>
            </a:r>
            <a:r>
              <a:rPr lang="zh-CN" altLang="en-US" sz="1800" dirty="0">
                <a:latin typeface="Cambria" pitchFamily="18" charset="0"/>
              </a:rPr>
              <a:t>目录</a:t>
            </a:r>
            <a:r>
              <a:rPr lang="zh-CN" altLang="en-US" sz="1800" dirty="0" smtClean="0">
                <a:latin typeface="Cambria" pitchFamily="18" charset="0"/>
              </a:rPr>
              <a:t>下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#include( "one.txt" )</a:t>
            </a:r>
            <a:endParaRPr lang="zh-CN" altLang="zh-CN" sz="1600" i="1" dirty="0">
              <a:solidFill>
                <a:srgbClr val="CC3D04"/>
              </a:solidFill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#include( "</a:t>
            </a:r>
            <a:r>
              <a:rPr lang="en-US" altLang="zh-CN" sz="1600" i="1" dirty="0" err="1">
                <a:solidFill>
                  <a:srgbClr val="CC3D04"/>
                </a:solidFill>
                <a:latin typeface="Cambria" pitchFamily="18" charset="0"/>
              </a:rPr>
              <a:t>one.gif","two.txt","three.htm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" )</a:t>
            </a:r>
            <a:endParaRPr lang="zh-CN" altLang="zh-CN" sz="1600" i="1" dirty="0">
              <a:solidFill>
                <a:srgbClr val="CC3D04"/>
              </a:solidFill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#include( "greetings.txt", $</a:t>
            </a:r>
            <a:r>
              <a:rPr lang="en-US" altLang="zh-CN" sz="1600" i="1" dirty="0" err="1">
                <a:solidFill>
                  <a:srgbClr val="CC3D04"/>
                </a:solidFill>
                <a:latin typeface="Cambria" pitchFamily="18" charset="0"/>
              </a:rPr>
              <a:t>seasonalstock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 )</a:t>
            </a:r>
            <a:endParaRPr lang="zh-CN" altLang="zh-CN" sz="1600" i="1" dirty="0">
              <a:solidFill>
                <a:srgbClr val="CC3D04"/>
              </a:solidFill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Cambria" pitchFamily="18" charset="0"/>
              </a:rPr>
              <a:t>#</a:t>
            </a:r>
            <a:r>
              <a:rPr lang="en-US" altLang="zh-CN" sz="2000" dirty="0">
                <a:latin typeface="Cambria" pitchFamily="18" charset="0"/>
              </a:rPr>
              <a:t>parse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Cambria" pitchFamily="18" charset="0"/>
              </a:rPr>
              <a:t>包含</a:t>
            </a:r>
            <a:r>
              <a:rPr lang="en-US" altLang="zh-CN" sz="1800" dirty="0">
                <a:latin typeface="Cambria" pitchFamily="18" charset="0"/>
              </a:rPr>
              <a:t>VTL</a:t>
            </a:r>
            <a:r>
              <a:rPr lang="zh-CN" altLang="en-US" sz="1800" dirty="0">
                <a:latin typeface="Cambria" pitchFamily="18" charset="0"/>
              </a:rPr>
              <a:t>的本地文件。</a:t>
            </a:r>
            <a:r>
              <a:rPr lang="en-US" altLang="zh-CN" sz="1800" dirty="0">
                <a:latin typeface="Cambria" pitchFamily="18" charset="0"/>
              </a:rPr>
              <a:t>Velocity</a:t>
            </a:r>
            <a:r>
              <a:rPr lang="zh-CN" altLang="en-US" sz="1800" dirty="0">
                <a:latin typeface="Cambria" pitchFamily="18" charset="0"/>
              </a:rPr>
              <a:t>将解析其中的</a:t>
            </a:r>
            <a:r>
              <a:rPr lang="en-US" altLang="zh-CN" sz="1800" dirty="0">
                <a:latin typeface="Cambria" pitchFamily="18" charset="0"/>
              </a:rPr>
              <a:t>VTL</a:t>
            </a:r>
            <a:r>
              <a:rPr lang="zh-CN" altLang="en-US" sz="1800" dirty="0">
                <a:latin typeface="Cambria" pitchFamily="18" charset="0"/>
              </a:rPr>
              <a:t>并</a:t>
            </a:r>
            <a:r>
              <a:rPr lang="en-US" altLang="zh-CN" sz="1800" dirty="0">
                <a:latin typeface="Cambria" pitchFamily="18" charset="0"/>
              </a:rPr>
              <a:t>render</a:t>
            </a:r>
            <a:r>
              <a:rPr lang="zh-CN" altLang="en-US" sz="1800" dirty="0">
                <a:latin typeface="Cambria" pitchFamily="18" charset="0"/>
              </a:rPr>
              <a:t>模板。被引入的本地文件只能在</a:t>
            </a:r>
            <a:r>
              <a:rPr lang="en-US" altLang="zh-CN" sz="1800" dirty="0">
                <a:latin typeface="Cambria" pitchFamily="18" charset="0"/>
              </a:rPr>
              <a:t>TEMPLATE_ROOT</a:t>
            </a:r>
            <a:r>
              <a:rPr lang="zh-CN" altLang="en-US" sz="1800" dirty="0">
                <a:latin typeface="Cambria" pitchFamily="18" charset="0"/>
              </a:rPr>
              <a:t>目录下</a:t>
            </a:r>
            <a:r>
              <a:rPr lang="zh-CN" altLang="en-US" sz="1800" dirty="0" smtClean="0">
                <a:latin typeface="Cambria" pitchFamily="18" charset="0"/>
              </a:rPr>
              <a:t>。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#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parse( "me.vm" )</a:t>
            </a:r>
            <a:endParaRPr lang="zh-CN" altLang="zh-CN" sz="1600" i="1" dirty="0">
              <a:solidFill>
                <a:srgbClr val="CC3D04"/>
              </a:solidFill>
              <a:latin typeface="Cambria" pitchFamily="18" charset="0"/>
            </a:endParaRPr>
          </a:p>
          <a:p>
            <a:pPr marL="0" indent="0">
              <a:buNone/>
            </a:pPr>
            <a:endParaRPr lang="zh-CN" altLang="en-US" sz="1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6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580" y="800708"/>
            <a:ext cx="7871792" cy="540330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Cambria" pitchFamily="18" charset="0"/>
              </a:rPr>
              <a:t>#</a:t>
            </a:r>
            <a:r>
              <a:rPr lang="en-US" altLang="zh-CN" sz="2000" dirty="0">
                <a:latin typeface="Cambria" pitchFamily="18" charset="0"/>
              </a:rPr>
              <a:t>stop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Cambria" pitchFamily="18" charset="0"/>
              </a:rPr>
              <a:t>停止</a:t>
            </a:r>
            <a:r>
              <a:rPr lang="zh-CN" altLang="en-US" sz="1800" dirty="0">
                <a:latin typeface="Cambria" pitchFamily="18" charset="0"/>
              </a:rPr>
              <a:t>执行模板引擎并返回。把它应用于</a:t>
            </a:r>
            <a:r>
              <a:rPr lang="en-US" altLang="zh-CN" sz="1800" dirty="0">
                <a:latin typeface="Cambria" pitchFamily="18" charset="0"/>
              </a:rPr>
              <a:t>debug</a:t>
            </a:r>
            <a:r>
              <a:rPr lang="zh-CN" altLang="en-US" sz="1800" dirty="0">
                <a:latin typeface="Cambria" pitchFamily="18" charset="0"/>
              </a:rPr>
              <a:t>是很有帮助</a:t>
            </a:r>
            <a:r>
              <a:rPr lang="zh-CN" altLang="en-US" sz="1800" dirty="0" smtClean="0">
                <a:latin typeface="Cambria" pitchFamily="18" charset="0"/>
              </a:rPr>
              <a:t>的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Cambria" pitchFamily="18" charset="0"/>
              </a:rPr>
              <a:t>#define</a:t>
            </a:r>
          </a:p>
          <a:p>
            <a:pPr marL="0" indent="0">
              <a:buNone/>
            </a:pPr>
            <a:r>
              <a:rPr lang="zh-CN" altLang="en-US" sz="1800" dirty="0">
                <a:latin typeface="Cambria" pitchFamily="18" charset="0"/>
              </a:rPr>
              <a:t>将</a:t>
            </a:r>
            <a:r>
              <a:rPr lang="en-US" altLang="zh-CN" sz="1800" dirty="0">
                <a:latin typeface="Cambria" pitchFamily="18" charset="0"/>
              </a:rPr>
              <a:t>Velocity</a:t>
            </a:r>
            <a:r>
              <a:rPr lang="zh-CN" altLang="en-US" sz="1800" dirty="0">
                <a:latin typeface="Cambria" pitchFamily="18" charset="0"/>
              </a:rPr>
              <a:t>模板中的一块代码定义成一个变量，以后你引用变量就是引用这段模板代码</a:t>
            </a:r>
            <a:r>
              <a:rPr lang="zh-CN" altLang="en-US" sz="1800" dirty="0" smtClean="0">
                <a:latin typeface="Cambria" pitchFamily="18" charset="0"/>
              </a:rPr>
              <a:t>。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#define($</a:t>
            </a:r>
            <a:r>
              <a:rPr lang="en-US" altLang="zh-CN" sz="1600" i="1" dirty="0" err="1">
                <a:solidFill>
                  <a:srgbClr val="CC3D04"/>
                </a:solidFill>
                <a:latin typeface="Cambria" pitchFamily="18" charset="0"/>
              </a:rPr>
              <a:t>headExt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) </a:t>
            </a: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     &lt;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script ….&gt;&lt;/script&gt;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#end </a:t>
            </a:r>
          </a:p>
          <a:p>
            <a:pPr marL="0" indent="0">
              <a:buNone/>
            </a:pPr>
            <a:endParaRPr lang="zh-CN" altLang="en-US" sz="1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6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16732"/>
            <a:ext cx="7596187" cy="47529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Cambria" pitchFamily="18" charset="0"/>
              </a:rPr>
              <a:t>#</a:t>
            </a:r>
            <a:r>
              <a:rPr lang="en-US" altLang="zh-CN" sz="2000" dirty="0" err="1">
                <a:latin typeface="Cambria" pitchFamily="18" charset="0"/>
              </a:rPr>
              <a:t>marco</a:t>
            </a:r>
            <a:endParaRPr lang="en-US" altLang="zh-CN" sz="20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ambria" pitchFamily="18" charset="0"/>
              </a:rPr>
              <a:t>允许模板设计者定义一段可重用的</a:t>
            </a:r>
            <a:r>
              <a:rPr lang="en-US" altLang="zh-CN" sz="1800" dirty="0">
                <a:latin typeface="Cambria" pitchFamily="18" charset="0"/>
              </a:rPr>
              <a:t>VTL</a:t>
            </a:r>
            <a:r>
              <a:rPr lang="zh-CN" altLang="en-US" sz="1800" dirty="0">
                <a:latin typeface="Cambria" pitchFamily="18" charset="0"/>
              </a:rPr>
              <a:t>模板</a:t>
            </a:r>
            <a:r>
              <a:rPr lang="zh-CN" altLang="en-US" sz="1800" dirty="0" smtClean="0">
                <a:latin typeface="Cambria" pitchFamily="18" charset="0"/>
              </a:rPr>
              <a:t>，也</a:t>
            </a:r>
            <a:r>
              <a:rPr lang="zh-CN" altLang="en-US" sz="1800" dirty="0">
                <a:latin typeface="Cambria" pitchFamily="18" charset="0"/>
              </a:rPr>
              <a:t>称为宏</a:t>
            </a:r>
            <a:r>
              <a:rPr lang="zh-CN" altLang="en-US" sz="1800" dirty="0" smtClean="0">
                <a:latin typeface="Cambria" pitchFamily="18" charset="0"/>
              </a:rPr>
              <a:t>。示例如下：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#macro( </a:t>
            </a:r>
            <a:r>
              <a:rPr lang="en-US" altLang="zh-CN" sz="1600" i="1" dirty="0" err="1" smtClean="0">
                <a:solidFill>
                  <a:srgbClr val="CC3D04"/>
                </a:solidFill>
                <a:latin typeface="Cambria" pitchFamily="18" charset="0"/>
              </a:rPr>
              <a:t>tablerows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 $color $</a:t>
            </a:r>
            <a:r>
              <a:rPr lang="en-US" altLang="zh-CN" sz="1600" i="1" dirty="0" err="1" smtClean="0">
                <a:solidFill>
                  <a:srgbClr val="CC3D04"/>
                </a:solidFill>
                <a:latin typeface="Cambria" pitchFamily="18" charset="0"/>
              </a:rPr>
              <a:t>somelist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 )</a:t>
            </a:r>
          </a:p>
          <a:p>
            <a:pPr marL="0" indent="0">
              <a:buNone/>
            </a:pPr>
            <a:r>
              <a:rPr lang="zh-CN" altLang="en-US" sz="1600" i="1" dirty="0" smtClean="0">
                <a:solidFill>
                  <a:srgbClr val="CC3D04"/>
                </a:solidFill>
                <a:latin typeface="Cambria" pitchFamily="18" charset="0"/>
              </a:rPr>
              <a:t>　　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#</a:t>
            </a:r>
            <a:r>
              <a:rPr lang="en-US" altLang="zh-CN" sz="1600" i="1" dirty="0" err="1" smtClean="0">
                <a:solidFill>
                  <a:srgbClr val="CC3D04"/>
                </a:solidFill>
                <a:latin typeface="Cambria" pitchFamily="18" charset="0"/>
              </a:rPr>
              <a:t>foreach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( $something in $</a:t>
            </a:r>
            <a:r>
              <a:rPr lang="en-US" altLang="zh-CN" sz="1600" i="1" dirty="0" err="1" smtClean="0">
                <a:solidFill>
                  <a:srgbClr val="CC3D04"/>
                </a:solidFill>
                <a:latin typeface="Cambria" pitchFamily="18" charset="0"/>
              </a:rPr>
              <a:t>somelist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 )</a:t>
            </a: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    </a:t>
            </a:r>
            <a:r>
              <a:rPr lang="zh-CN" altLang="en-US" sz="1600" i="1" dirty="0" smtClean="0">
                <a:solidFill>
                  <a:srgbClr val="CC3D04"/>
                </a:solidFill>
                <a:latin typeface="Cambria" pitchFamily="18" charset="0"/>
              </a:rPr>
              <a:t>　　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&lt;</a:t>
            </a:r>
            <a:r>
              <a:rPr lang="en-US" altLang="zh-CN" sz="1600" i="1" dirty="0" err="1" smtClean="0">
                <a:solidFill>
                  <a:srgbClr val="CC3D04"/>
                </a:solidFill>
                <a:latin typeface="Cambria" pitchFamily="18" charset="0"/>
              </a:rPr>
              <a:t>tr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&gt;&lt;td </a:t>
            </a:r>
            <a:r>
              <a:rPr lang="en-US" altLang="zh-CN" sz="1600" i="1" dirty="0" err="1" smtClean="0">
                <a:solidFill>
                  <a:srgbClr val="CC3D04"/>
                </a:solidFill>
                <a:latin typeface="Cambria" pitchFamily="18" charset="0"/>
              </a:rPr>
              <a:t>bgcolor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=$color&gt;$something&lt;/td&gt;&lt;/</a:t>
            </a:r>
            <a:r>
              <a:rPr lang="en-US" altLang="zh-CN" sz="1600" i="1" dirty="0" err="1" smtClean="0">
                <a:solidFill>
                  <a:srgbClr val="CC3D04"/>
                </a:solidFill>
                <a:latin typeface="Cambria" pitchFamily="18" charset="0"/>
              </a:rPr>
              <a:t>tr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&gt;</a:t>
            </a:r>
          </a:p>
          <a:p>
            <a:pPr marL="0" indent="0">
              <a:buNone/>
            </a:pPr>
            <a:r>
              <a:rPr lang="zh-CN" altLang="en-US" sz="1600" i="1" dirty="0" smtClean="0">
                <a:solidFill>
                  <a:srgbClr val="CC3D04"/>
                </a:solidFill>
                <a:latin typeface="Cambria" pitchFamily="18" charset="0"/>
              </a:rPr>
              <a:t>　　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#end</a:t>
            </a:r>
          </a:p>
          <a:p>
            <a:pPr marL="0" indent="0"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#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end</a:t>
            </a:r>
          </a:p>
          <a:p>
            <a:pPr marL="0" indent="0">
              <a:buNone/>
            </a:pPr>
            <a:endParaRPr lang="en-US" altLang="zh-CN" sz="1600" i="1" dirty="0" smtClean="0">
              <a:solidFill>
                <a:srgbClr val="CC3D04"/>
              </a:solidFill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Cambria" pitchFamily="18" charset="0"/>
              </a:rPr>
              <a:t>调用它的方式如下：</a:t>
            </a:r>
            <a:r>
              <a:rPr lang="en-US" altLang="zh-CN" sz="1800" dirty="0">
                <a:latin typeface="Cambria" pitchFamily="18" charset="0"/>
              </a:rPr>
              <a:t>#</a:t>
            </a:r>
            <a:r>
              <a:rPr lang="en-US" altLang="zh-CN" sz="1800" dirty="0" err="1">
                <a:latin typeface="Cambria" pitchFamily="18" charset="0"/>
              </a:rPr>
              <a:t>tablerows</a:t>
            </a:r>
            <a:r>
              <a:rPr lang="en-US" altLang="zh-CN" sz="1800" dirty="0">
                <a:latin typeface="Cambria" pitchFamily="18" charset="0"/>
              </a:rPr>
              <a:t>( $color $list )</a:t>
            </a:r>
            <a:endParaRPr lang="zh-CN" altLang="en-US" sz="1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7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728700"/>
            <a:ext cx="7956301" cy="57966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Cambria" pitchFamily="18" charset="0"/>
              </a:rPr>
              <a:t>Velocity </a:t>
            </a:r>
            <a:r>
              <a:rPr lang="zh-CN" altLang="en-US" sz="1800" dirty="0">
                <a:latin typeface="Cambria" pitchFamily="18" charset="0"/>
              </a:rPr>
              <a:t>允许您对指令系统进行扩展，在 </a:t>
            </a:r>
            <a:r>
              <a:rPr lang="en-US" altLang="zh-CN" sz="1800" dirty="0">
                <a:latin typeface="Cambria" pitchFamily="18" charset="0"/>
              </a:rPr>
              <a:t>Velocity </a:t>
            </a:r>
            <a:r>
              <a:rPr lang="zh-CN" altLang="en-US" sz="1800" dirty="0">
                <a:latin typeface="Cambria" pitchFamily="18" charset="0"/>
              </a:rPr>
              <a:t>引擎初始化的时候会加载系统内置指令和自定义</a:t>
            </a:r>
            <a:r>
              <a:rPr lang="zh-CN" altLang="en-US" sz="1800" dirty="0" smtClean="0">
                <a:latin typeface="Cambria" pitchFamily="18" charset="0"/>
              </a:rPr>
              <a:t>指令。</a:t>
            </a:r>
            <a:r>
              <a:rPr lang="zh-CN" altLang="en-US" sz="1800" dirty="0">
                <a:latin typeface="Cambria" pitchFamily="18" charset="0"/>
              </a:rPr>
              <a:t>编写自定义指令需要继承</a:t>
            </a:r>
            <a:r>
              <a:rPr lang="en-US" altLang="zh-CN" sz="1800" dirty="0">
                <a:latin typeface="Cambria" pitchFamily="18" charset="0"/>
              </a:rPr>
              <a:t>Directive</a:t>
            </a:r>
            <a:r>
              <a:rPr lang="zh-CN" altLang="en-US" sz="1800" dirty="0" smtClean="0">
                <a:latin typeface="Cambria" pitchFamily="18" charset="0"/>
              </a:rPr>
              <a:t>类：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ambria" pitchFamily="18" charset="0"/>
              </a:rPr>
              <a:t>在</a:t>
            </a:r>
            <a:r>
              <a:rPr lang="en-US" altLang="zh-CN" sz="1800" dirty="0" err="1">
                <a:latin typeface="Cambria" pitchFamily="18" charset="0"/>
              </a:rPr>
              <a:t>springmvc</a:t>
            </a:r>
            <a:r>
              <a:rPr lang="zh-CN" altLang="en-US" sz="1800" dirty="0">
                <a:latin typeface="Cambria" pitchFamily="18" charset="0"/>
              </a:rPr>
              <a:t>的</a:t>
            </a:r>
            <a:r>
              <a:rPr lang="en-US" altLang="zh-CN" sz="1800" dirty="0" err="1">
                <a:latin typeface="Cambria" pitchFamily="18" charset="0"/>
              </a:rPr>
              <a:t>velocityConfigurer</a:t>
            </a:r>
            <a:r>
              <a:rPr lang="zh-CN" altLang="en-US" sz="1800" dirty="0">
                <a:latin typeface="Cambria" pitchFamily="18" charset="0"/>
              </a:rPr>
              <a:t>中添加：</a:t>
            </a:r>
            <a:endParaRPr lang="en-US" altLang="zh-CN" sz="18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1400" i="1" dirty="0" smtClean="0">
                <a:solidFill>
                  <a:srgbClr val="CC3D04"/>
                </a:solidFill>
                <a:latin typeface="Cambria" pitchFamily="18" charset="0"/>
              </a:rPr>
              <a:t>&lt;</a:t>
            </a:r>
            <a:r>
              <a:rPr lang="en-US" altLang="zh-CN" sz="1400" i="1" dirty="0">
                <a:solidFill>
                  <a:srgbClr val="CC3D04"/>
                </a:solidFill>
                <a:latin typeface="Cambria" pitchFamily="18" charset="0"/>
              </a:rPr>
              <a:t>property name="</a:t>
            </a:r>
            <a:r>
              <a:rPr lang="en-US" altLang="zh-CN" sz="1400" i="1" dirty="0" err="1">
                <a:solidFill>
                  <a:srgbClr val="CC3D04"/>
                </a:solidFill>
                <a:latin typeface="Cambria" pitchFamily="18" charset="0"/>
              </a:rPr>
              <a:t>velocityProperties</a:t>
            </a:r>
            <a:r>
              <a:rPr lang="en-US" altLang="zh-CN" sz="1400" i="1" dirty="0" smtClean="0">
                <a:solidFill>
                  <a:srgbClr val="CC3D04"/>
                </a:solidFill>
                <a:latin typeface="Cambria" pitchFamily="18" charset="0"/>
              </a:rPr>
              <a:t>"&gt;</a:t>
            </a:r>
          </a:p>
          <a:p>
            <a:pPr marL="0" indent="0">
              <a:buNone/>
            </a:pPr>
            <a:r>
              <a:rPr lang="en-US" altLang="zh-CN" sz="1400" i="1" dirty="0" smtClean="0">
                <a:solidFill>
                  <a:srgbClr val="CC3D04"/>
                </a:solidFill>
                <a:latin typeface="Cambria" pitchFamily="18" charset="0"/>
              </a:rPr>
              <a:t>    &lt;</a:t>
            </a:r>
            <a:r>
              <a:rPr lang="en-US" altLang="zh-CN" sz="1400" i="1" dirty="0">
                <a:solidFill>
                  <a:srgbClr val="CC3D04"/>
                </a:solidFill>
                <a:latin typeface="Cambria" pitchFamily="18" charset="0"/>
              </a:rPr>
              <a:t>props</a:t>
            </a:r>
            <a:r>
              <a:rPr lang="en-US" altLang="zh-CN" sz="1400" i="1" dirty="0" smtClean="0">
                <a:solidFill>
                  <a:srgbClr val="CC3D04"/>
                </a:solidFill>
                <a:latin typeface="Cambria" pitchFamily="18" charset="0"/>
              </a:rPr>
              <a:t>&gt;&lt;</a:t>
            </a:r>
            <a:r>
              <a:rPr lang="en-US" altLang="zh-CN" sz="1400" i="1" dirty="0">
                <a:solidFill>
                  <a:srgbClr val="CC3D04"/>
                </a:solidFill>
                <a:latin typeface="Cambria" pitchFamily="18" charset="0"/>
              </a:rPr>
              <a:t>prop </a:t>
            </a:r>
            <a:r>
              <a:rPr lang="en-US" altLang="zh-CN" sz="1400" i="1" dirty="0" smtClean="0">
                <a:solidFill>
                  <a:srgbClr val="CC3D04"/>
                </a:solidFill>
                <a:latin typeface="Cambria" pitchFamily="18" charset="0"/>
              </a:rPr>
              <a:t>key</a:t>
            </a:r>
            <a:r>
              <a:rPr lang="en-US" altLang="zh-CN" sz="1400" i="1" dirty="0">
                <a:solidFill>
                  <a:srgbClr val="CC3D04"/>
                </a:solidFill>
                <a:latin typeface="Cambria" pitchFamily="18" charset="0"/>
              </a:rPr>
              <a:t>="</a:t>
            </a:r>
            <a:r>
              <a:rPr lang="en-US" altLang="zh-CN" sz="1400" i="1" dirty="0" err="1">
                <a:solidFill>
                  <a:srgbClr val="CC3D04"/>
                </a:solidFill>
                <a:latin typeface="Cambria" pitchFamily="18" charset="0"/>
              </a:rPr>
              <a:t>userdirective</a:t>
            </a:r>
            <a:r>
              <a:rPr lang="en-US" altLang="zh-CN" sz="1400" i="1" dirty="0" smtClean="0">
                <a:solidFill>
                  <a:srgbClr val="CC3D04"/>
                </a:solidFill>
                <a:latin typeface="Cambria" pitchFamily="18" charset="0"/>
              </a:rPr>
              <a:t>"&gt;</a:t>
            </a:r>
            <a:r>
              <a:rPr lang="en-US" altLang="zh-CN" sz="1400" i="1" dirty="0" err="1" smtClean="0">
                <a:solidFill>
                  <a:srgbClr val="CC3D04"/>
                </a:solidFill>
                <a:latin typeface="Cambria" pitchFamily="18" charset="0"/>
              </a:rPr>
              <a:t>velocity.test.CacheDirective</a:t>
            </a:r>
            <a:r>
              <a:rPr lang="en-US" altLang="zh-CN" sz="1400" i="1" dirty="0" smtClean="0">
                <a:solidFill>
                  <a:srgbClr val="CC3D04"/>
                </a:solidFill>
                <a:latin typeface="Cambria" pitchFamily="18" charset="0"/>
              </a:rPr>
              <a:t> &lt;/</a:t>
            </a:r>
            <a:r>
              <a:rPr lang="en-US" altLang="zh-CN" sz="1400" i="1" dirty="0">
                <a:solidFill>
                  <a:srgbClr val="CC3D04"/>
                </a:solidFill>
                <a:latin typeface="Cambria" pitchFamily="18" charset="0"/>
              </a:rPr>
              <a:t>prop</a:t>
            </a:r>
            <a:r>
              <a:rPr lang="en-US" altLang="zh-CN" sz="1400" i="1" dirty="0" smtClean="0">
                <a:solidFill>
                  <a:srgbClr val="CC3D04"/>
                </a:solidFill>
                <a:latin typeface="Cambria" pitchFamily="18" charset="0"/>
              </a:rPr>
              <a:t>&gt;&lt;/props&gt;</a:t>
            </a:r>
          </a:p>
          <a:p>
            <a:pPr marL="0" indent="0">
              <a:buNone/>
            </a:pPr>
            <a:r>
              <a:rPr lang="en-US" altLang="zh-CN" sz="1400" i="1" dirty="0" smtClean="0">
                <a:solidFill>
                  <a:srgbClr val="CC3D04"/>
                </a:solidFill>
                <a:latin typeface="Cambria" pitchFamily="18" charset="0"/>
              </a:rPr>
              <a:t>&lt;/ </a:t>
            </a:r>
            <a:r>
              <a:rPr lang="en-US" altLang="zh-CN" sz="1400" i="1" dirty="0">
                <a:solidFill>
                  <a:srgbClr val="CC3D04"/>
                </a:solidFill>
                <a:latin typeface="Cambria" pitchFamily="18" charset="0"/>
              </a:rPr>
              <a:t>property </a:t>
            </a:r>
            <a:r>
              <a:rPr lang="en-US" altLang="zh-CN" sz="1400" i="1" dirty="0" smtClean="0">
                <a:solidFill>
                  <a:srgbClr val="CC3D04"/>
                </a:solidFill>
                <a:latin typeface="Cambria" pitchFamily="18" charset="0"/>
              </a:rPr>
              <a:t>&gt;</a:t>
            </a:r>
            <a:endParaRPr lang="en-US" altLang="zh-CN" sz="1400" i="1" dirty="0">
              <a:solidFill>
                <a:srgbClr val="CC3D04"/>
              </a:solidFill>
              <a:latin typeface="Cambria" pitchFamily="18" charset="0"/>
            </a:endParaRPr>
          </a:p>
          <a:p>
            <a:pPr marL="0" indent="0">
              <a:buNone/>
            </a:pPr>
            <a:endParaRPr lang="zh-CN" altLang="en-US" sz="1800" dirty="0">
              <a:latin typeface="Cambria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484784"/>
            <a:ext cx="818994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7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引用（</a:t>
            </a:r>
            <a:r>
              <a:rPr lang="en-US" altLang="zh-CN" dirty="0"/>
              <a:t>references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52" y="798005"/>
            <a:ext cx="7943800" cy="54393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Cambria" pitchFamily="18" charset="0"/>
              </a:rPr>
              <a:t>在</a:t>
            </a:r>
            <a:r>
              <a:rPr lang="en-US" altLang="zh-CN" sz="2000" dirty="0">
                <a:latin typeface="Cambria" pitchFamily="18" charset="0"/>
              </a:rPr>
              <a:t>VTL</a:t>
            </a:r>
            <a:r>
              <a:rPr lang="zh-CN" altLang="en-US" sz="2000" dirty="0">
                <a:latin typeface="Cambria" pitchFamily="18" charset="0"/>
              </a:rPr>
              <a:t>中有三种类型</a:t>
            </a:r>
            <a:r>
              <a:rPr lang="zh-CN" altLang="en-US" sz="2000" dirty="0" smtClean="0">
                <a:latin typeface="Cambria" pitchFamily="18" charset="0"/>
              </a:rPr>
              <a:t>的引用：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Cambria" pitchFamily="18" charset="0"/>
              </a:rPr>
              <a:t>变量：</a:t>
            </a:r>
            <a:r>
              <a:rPr lang="en-US" altLang="zh-CN" sz="2000" dirty="0" smtClean="0">
                <a:latin typeface="Cambria" pitchFamily="18" charset="0"/>
              </a:rPr>
              <a:t/>
            </a:r>
            <a:br>
              <a:rPr lang="en-US" altLang="zh-CN" sz="2000" dirty="0" smtClean="0">
                <a:latin typeface="Cambria" pitchFamily="18" charset="0"/>
              </a:rPr>
            </a:br>
            <a:r>
              <a:rPr lang="en-US" altLang="zh-CN" sz="2000" dirty="0" smtClean="0">
                <a:latin typeface="Cambria" pitchFamily="18" charset="0"/>
              </a:rPr>
              <a:t>	</a:t>
            </a:r>
            <a:r>
              <a:rPr lang="en-US" altLang="zh-CN" sz="2000" dirty="0">
                <a:latin typeface="Cambria" pitchFamily="18" charset="0"/>
              </a:rPr>
              <a:t>$foo </a:t>
            </a:r>
            <a:br>
              <a:rPr lang="en-US" altLang="zh-CN" sz="2000" dirty="0">
                <a:latin typeface="Cambria" pitchFamily="18" charset="0"/>
              </a:rPr>
            </a:br>
            <a:r>
              <a:rPr lang="en-US" altLang="zh-CN" sz="2000" dirty="0" smtClean="0">
                <a:latin typeface="Cambria" pitchFamily="18" charset="0"/>
              </a:rPr>
              <a:t>	${</a:t>
            </a:r>
            <a:r>
              <a:rPr lang="en-US" altLang="zh-CN" sz="2000" dirty="0">
                <a:latin typeface="Cambria" pitchFamily="18" charset="0"/>
              </a:rPr>
              <a:t>foo}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Cambria" pitchFamily="18" charset="0"/>
              </a:rPr>
              <a:t>属性：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	$</a:t>
            </a:r>
            <a:r>
              <a:rPr lang="en-US" altLang="zh-CN" sz="2000" dirty="0" err="1" smtClean="0">
                <a:latin typeface="Cambria" pitchFamily="18" charset="0"/>
              </a:rPr>
              <a:t>foo.title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	</a:t>
            </a:r>
            <a:r>
              <a:rPr lang="en-US" altLang="zh-CN" sz="2000" dirty="0" smtClean="0">
                <a:latin typeface="Cambria" pitchFamily="18" charset="0"/>
              </a:rPr>
              <a:t>${</a:t>
            </a:r>
            <a:r>
              <a:rPr lang="en-US" altLang="zh-CN" sz="2000" dirty="0" err="1" smtClean="0">
                <a:latin typeface="Cambria" pitchFamily="18" charset="0"/>
              </a:rPr>
              <a:t>foo.title</a:t>
            </a:r>
            <a:r>
              <a:rPr lang="en-US" altLang="zh-CN" sz="2000" dirty="0">
                <a:latin typeface="Cambria" pitchFamily="18" charset="0"/>
              </a:rPr>
              <a:t>}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Cambria" pitchFamily="18" charset="0"/>
              </a:rPr>
              <a:t>方法：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	$</a:t>
            </a:r>
            <a:r>
              <a:rPr lang="en-US" altLang="zh-CN" sz="2000" dirty="0" err="1">
                <a:latin typeface="Cambria" pitchFamily="18" charset="0"/>
              </a:rPr>
              <a:t>foo.getTitle</a:t>
            </a:r>
            <a:r>
              <a:rPr lang="en-US" altLang="zh-CN" sz="2000" dirty="0" smtClean="0">
                <a:latin typeface="Cambria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	</a:t>
            </a:r>
            <a:r>
              <a:rPr lang="en-US" altLang="zh-CN" sz="2000" dirty="0" smtClean="0">
                <a:latin typeface="Cambria" pitchFamily="18" charset="0"/>
              </a:rPr>
              <a:t>${</a:t>
            </a:r>
            <a:r>
              <a:rPr lang="en-US" altLang="zh-CN" sz="2000" dirty="0" err="1">
                <a:latin typeface="Cambria" pitchFamily="18" charset="0"/>
              </a:rPr>
              <a:t>foo.getTitle</a:t>
            </a:r>
            <a:r>
              <a:rPr lang="en-US" altLang="zh-CN" sz="2000" dirty="0">
                <a:latin typeface="Cambria" pitchFamily="18" charset="0"/>
              </a:rPr>
              <a:t>()}</a:t>
            </a:r>
            <a:endParaRPr lang="zh-CN" altLang="zh-CN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52289"/>
            <a:ext cx="8172908" cy="47529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Cambria" pitchFamily="18" charset="0"/>
              </a:rPr>
              <a:t>当</a:t>
            </a:r>
            <a:r>
              <a:rPr lang="en-US" altLang="zh-CN" sz="2000" dirty="0" smtClean="0">
                <a:latin typeface="Cambria" pitchFamily="18" charset="0"/>
              </a:rPr>
              <a:t>Velocity</a:t>
            </a:r>
            <a:r>
              <a:rPr lang="zh-CN" altLang="en-US" sz="2000" dirty="0" smtClean="0">
                <a:latin typeface="Cambria" pitchFamily="18" charset="0"/>
              </a:rPr>
              <a:t>引用没有</a:t>
            </a:r>
            <a:r>
              <a:rPr lang="zh-CN" altLang="en-US" sz="2000" dirty="0">
                <a:latin typeface="Cambria" pitchFamily="18" charset="0"/>
              </a:rPr>
              <a:t>定义</a:t>
            </a:r>
            <a:r>
              <a:rPr lang="zh-CN" altLang="en-US" sz="2000" dirty="0" smtClean="0">
                <a:latin typeface="Cambria" pitchFamily="18" charset="0"/>
              </a:rPr>
              <a:t>的变量时，</a:t>
            </a:r>
            <a:r>
              <a:rPr lang="zh-CN" altLang="en-US" sz="2000" dirty="0">
                <a:latin typeface="Cambria" pitchFamily="18" charset="0"/>
              </a:rPr>
              <a:t>通常它会直接</a:t>
            </a:r>
            <a:r>
              <a:rPr lang="zh-CN" altLang="en-US" sz="2000" dirty="0" smtClean="0">
                <a:latin typeface="Cambria" pitchFamily="18" charset="0"/>
              </a:rPr>
              <a:t>输出这个变量。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Cambria" pitchFamily="18" charset="0"/>
              </a:rPr>
              <a:t>例如</a:t>
            </a:r>
            <a:r>
              <a:rPr lang="zh-CN" altLang="en-US" sz="2000" dirty="0">
                <a:latin typeface="Cambria" pitchFamily="18" charset="0"/>
              </a:rPr>
              <a:t>下面</a:t>
            </a:r>
            <a:r>
              <a:rPr lang="zh-CN" altLang="en-US" sz="2000" dirty="0" smtClean="0">
                <a:latin typeface="Cambria" pitchFamily="18" charset="0"/>
              </a:rPr>
              <a:t>的</a:t>
            </a:r>
            <a:r>
              <a:rPr lang="zh-CN" altLang="en-US" sz="2000" dirty="0">
                <a:latin typeface="Cambria" pitchFamily="18" charset="0"/>
              </a:rPr>
              <a:t>变量</a:t>
            </a:r>
            <a:r>
              <a:rPr lang="zh-CN" altLang="en-US" sz="2000" dirty="0" smtClean="0">
                <a:latin typeface="Cambria" pitchFamily="18" charset="0"/>
              </a:rPr>
              <a:t>出现</a:t>
            </a:r>
            <a:r>
              <a:rPr lang="zh-CN" altLang="en-US" sz="2000" dirty="0">
                <a:latin typeface="Cambria" pitchFamily="18" charset="0"/>
              </a:rPr>
              <a:t>在一个</a:t>
            </a:r>
            <a:r>
              <a:rPr lang="en-US" altLang="zh-CN" sz="2000" dirty="0">
                <a:latin typeface="Cambria" pitchFamily="18" charset="0"/>
              </a:rPr>
              <a:t>VTL</a:t>
            </a:r>
            <a:r>
              <a:rPr lang="zh-CN" altLang="en-US" sz="2000" dirty="0">
                <a:latin typeface="Cambria" pitchFamily="18" charset="0"/>
              </a:rPr>
              <a:t>模板中：</a:t>
            </a:r>
            <a:endParaRPr lang="en-US" altLang="zh-CN" sz="2000" dirty="0">
              <a:latin typeface="Cambria" pitchFamily="18" charset="0"/>
            </a:endParaRPr>
          </a:p>
          <a:p>
            <a:pPr marL="0" indent="0"/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</a:rPr>
              <a:t>&lt;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</a:rPr>
              <a:t>input type="text" name="email" value="$email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</a:rPr>
              <a:t>"/&gt;</a:t>
            </a:r>
          </a:p>
          <a:p>
            <a:pPr marL="0" indent="0">
              <a:buNone/>
            </a:pPr>
            <a:endParaRPr lang="zh-CN" altLang="zh-CN" sz="2000" dirty="0">
              <a:solidFill>
                <a:srgbClr val="92D050"/>
              </a:solidFill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ambria" pitchFamily="18" charset="0"/>
              </a:rPr>
              <a:t>当 </a:t>
            </a:r>
            <a:r>
              <a:rPr lang="zh-CN" altLang="en-US" sz="2000" dirty="0" smtClean="0">
                <a:latin typeface="Cambria" pitchFamily="18" charset="0"/>
              </a:rPr>
              <a:t>变量</a:t>
            </a:r>
            <a:r>
              <a:rPr lang="en-US" altLang="zh-CN" sz="2000" dirty="0">
                <a:latin typeface="Cambria" pitchFamily="18" charset="0"/>
              </a:rPr>
              <a:t>$email </a:t>
            </a:r>
            <a:r>
              <a:rPr lang="zh-CN" altLang="en-US" sz="2000" dirty="0">
                <a:latin typeface="Cambria" pitchFamily="18" charset="0"/>
              </a:rPr>
              <a:t>没有值，但你想出现一个空白的</a:t>
            </a:r>
            <a:r>
              <a:rPr lang="zh-CN" altLang="en-US" sz="2000" dirty="0" smtClean="0">
                <a:latin typeface="Cambria" pitchFamily="18" charset="0"/>
              </a:rPr>
              <a:t>文本框，</a:t>
            </a:r>
            <a:r>
              <a:rPr lang="zh-CN" altLang="fr-FR" sz="2000" dirty="0" smtClean="0">
                <a:latin typeface="Cambria" pitchFamily="18" charset="0"/>
              </a:rPr>
              <a:t>你</a:t>
            </a:r>
            <a:r>
              <a:rPr lang="zh-CN" altLang="fr-FR" sz="2000" dirty="0">
                <a:latin typeface="Cambria" pitchFamily="18" charset="0"/>
              </a:rPr>
              <a:t>需要用</a:t>
            </a:r>
            <a:r>
              <a:rPr lang="fr-FR" altLang="zh-CN" sz="2000" dirty="0">
                <a:latin typeface="Cambria" pitchFamily="18" charset="0"/>
              </a:rPr>
              <a:t>$!email </a:t>
            </a:r>
            <a:r>
              <a:rPr lang="zh-CN" altLang="fr-FR" sz="2000" dirty="0">
                <a:latin typeface="Cambria" pitchFamily="18" charset="0"/>
              </a:rPr>
              <a:t>，代替</a:t>
            </a:r>
            <a:r>
              <a:rPr lang="fr-FR" altLang="zh-CN" sz="2000" dirty="0">
                <a:latin typeface="Cambria" pitchFamily="18" charset="0"/>
              </a:rPr>
              <a:t>$</a:t>
            </a:r>
            <a:r>
              <a:rPr lang="fr-FR" altLang="zh-CN" sz="2000" dirty="0" smtClean="0">
                <a:latin typeface="Cambria" pitchFamily="18" charset="0"/>
              </a:rPr>
              <a:t>email</a:t>
            </a:r>
            <a:r>
              <a:rPr lang="zh-CN" altLang="en-US" sz="2000" dirty="0" smtClean="0">
                <a:latin typeface="Cambria" pitchFamily="18" charset="0"/>
              </a:rPr>
              <a:t>：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</a:rPr>
              <a:t>&lt;input type="text" name="email" value="$!email"/&gt;</a:t>
            </a:r>
            <a:endParaRPr lang="zh-CN" altLang="zh-CN" sz="1800" i="1" dirty="0">
              <a:solidFill>
                <a:srgbClr val="CC3D04"/>
              </a:solidFill>
              <a:latin typeface="Cambria" pitchFamily="18" charset="0"/>
            </a:endParaRPr>
          </a:p>
          <a:p>
            <a:pPr marL="0" indent="0">
              <a:buNone/>
            </a:pPr>
            <a:endParaRPr lang="zh-CN" alt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63" y="620688"/>
            <a:ext cx="7596187" cy="583264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 smtClean="0">
                <a:latin typeface="Cambria" pitchFamily="18" charset="0"/>
              </a:rPr>
              <a:t>转义符是</a:t>
            </a:r>
            <a:r>
              <a:rPr lang="zh-CN" altLang="en-US" sz="2000" dirty="0">
                <a:latin typeface="Cambria" pitchFamily="18" charset="0"/>
              </a:rPr>
              <a:t>处理出现在你的模板中</a:t>
            </a:r>
            <a:r>
              <a:rPr lang="en-US" altLang="zh-CN" sz="2000" dirty="0">
                <a:latin typeface="Cambria" pitchFamily="18" charset="0"/>
              </a:rPr>
              <a:t>VTL</a:t>
            </a:r>
            <a:r>
              <a:rPr lang="zh-CN" altLang="en-US" sz="2000" dirty="0">
                <a:latin typeface="Cambria" pitchFamily="18" charset="0"/>
              </a:rPr>
              <a:t>特殊符有效方法，就是使用反斜杠</a:t>
            </a:r>
            <a:r>
              <a:rPr lang="en-US" altLang="zh-CN" sz="2000" dirty="0" smtClean="0">
                <a:latin typeface="Cambria" pitchFamily="18" charset="0"/>
              </a:rPr>
              <a:t>(“\”)</a:t>
            </a:r>
            <a:r>
              <a:rPr lang="zh-CN" altLang="en-US" sz="2000" dirty="0" smtClean="0">
                <a:latin typeface="Cambria" pitchFamily="18" charset="0"/>
              </a:rPr>
              <a:t>：</a:t>
            </a:r>
            <a:endParaRPr lang="en-US" altLang="zh-CN" sz="2000" dirty="0">
              <a:latin typeface="Cambria" pitchFamily="18" charset="0"/>
            </a:endParaRP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set( $email = "foo" )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$email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\$email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\\$email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\\\$</a:t>
            </a:r>
            <a:r>
              <a:rPr lang="en-US" altLang="zh-CN" sz="1800" i="1" dirty="0" smtClean="0">
                <a:solidFill>
                  <a:srgbClr val="CC3D04"/>
                </a:solidFill>
                <a:latin typeface="Cambria" pitchFamily="18" charset="0"/>
                <a:cs typeface="+mn-cs"/>
              </a:rPr>
              <a:t>email</a:t>
            </a:r>
          </a:p>
          <a:p>
            <a:pPr marL="400050" lvl="1" indent="0">
              <a:buNone/>
            </a:pPr>
            <a:endParaRPr lang="en-US" altLang="zh-CN" sz="1800" dirty="0" smtClean="0">
              <a:solidFill>
                <a:srgbClr val="92D050"/>
              </a:solidFill>
              <a:latin typeface="Cambria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 smtClean="0">
                <a:latin typeface="Cambria" pitchFamily="18" charset="0"/>
              </a:rPr>
              <a:t>将显示为：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 smtClean="0">
                <a:solidFill>
                  <a:srgbClr val="CC3D04"/>
                </a:solidFill>
                <a:latin typeface="Cambria" pitchFamily="18" charset="0"/>
                <a:cs typeface="+mn-cs"/>
              </a:rPr>
              <a:t>foo</a:t>
            </a:r>
            <a:endParaRPr lang="en-US" altLang="zh-CN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$email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\foo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\$email</a:t>
            </a:r>
          </a:p>
          <a:p>
            <a:pPr marL="0" indent="0">
              <a:buNone/>
            </a:pP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7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0960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096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444" y="0"/>
            <a:ext cx="50891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3842239" y="0"/>
            <a:ext cx="1872762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 sz="1400" b="0">
              <a:solidFill>
                <a:srgbClr val="000000"/>
              </a:solidFill>
              <a:latin typeface="Gill Sans MT" pitchFamily="34" charset="0"/>
              <a:ea typeface="微软雅黑" pitchFamily="34" charset="-122"/>
            </a:endParaRPr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1440474" y="3189308"/>
            <a:ext cx="7703526" cy="685800"/>
          </a:xfrm>
          <a:custGeom>
            <a:avLst/>
            <a:gdLst>
              <a:gd name="T0" fmla="*/ 2147483647 w 23200"/>
              <a:gd name="T1" fmla="*/ 0 h 1800"/>
              <a:gd name="T2" fmla="*/ 0 w 23200"/>
              <a:gd name="T3" fmla="*/ 2147483647 h 1800"/>
              <a:gd name="T4" fmla="*/ 2147483647 w 23200"/>
              <a:gd name="T5" fmla="*/ 2147483647 h 1800"/>
              <a:gd name="T6" fmla="*/ 2147483647 w 23200"/>
              <a:gd name="T7" fmla="*/ 2147483647 h 1800"/>
              <a:gd name="T8" fmla="*/ 2147483647 w 23200"/>
              <a:gd name="T9" fmla="*/ 2147483647 h 1800"/>
              <a:gd name="T10" fmla="*/ 2147483647 w 23200"/>
              <a:gd name="T11" fmla="*/ 0 h 1800"/>
              <a:gd name="T12" fmla="*/ 2147483647 w 23200"/>
              <a:gd name="T13" fmla="*/ 0 h 18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0"/>
              <a:gd name="T22" fmla="*/ 0 h 1800"/>
              <a:gd name="T23" fmla="*/ 23200 w 23200"/>
              <a:gd name="T24" fmla="*/ 1800 h 18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0" h="1800">
                <a:moveTo>
                  <a:pt x="900" y="0"/>
                </a:moveTo>
                <a:cubicBezTo>
                  <a:pt x="403" y="0"/>
                  <a:pt x="0" y="403"/>
                  <a:pt x="0" y="900"/>
                </a:cubicBezTo>
                <a:cubicBezTo>
                  <a:pt x="0" y="1398"/>
                  <a:pt x="403" y="1800"/>
                  <a:pt x="900" y="1800"/>
                </a:cubicBezTo>
                <a:lnTo>
                  <a:pt x="22300" y="1800"/>
                </a:lnTo>
                <a:cubicBezTo>
                  <a:pt x="22798" y="1800"/>
                  <a:pt x="23200" y="1398"/>
                  <a:pt x="23200" y="900"/>
                </a:cubicBezTo>
                <a:cubicBezTo>
                  <a:pt x="23200" y="403"/>
                  <a:pt x="22798" y="0"/>
                  <a:pt x="22300" y="0"/>
                </a:cubicBezTo>
                <a:lnTo>
                  <a:pt x="90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664642" y="3227408"/>
            <a:ext cx="69342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6" name="灯片编号占位符 3"/>
          <p:cNvSpPr txBox="1">
            <a:spLocks noGrp="1"/>
          </p:cNvSpPr>
          <p:nvPr/>
        </p:nvSpPr>
        <p:spPr bwMode="auto">
          <a:xfrm>
            <a:off x="3924300" y="6588126"/>
            <a:ext cx="100818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39FD7BF-62CA-4D4C-A2F8-8870E261AC4D}" type="slidenum">
              <a:rPr lang="en-US" altLang="zh-CN" sz="1000" b="0">
                <a:solidFill>
                  <a:srgbClr val="000000"/>
                </a:solidFill>
                <a:ea typeface="宋体" charset="-122"/>
              </a:rPr>
              <a:pPr algn="ctr"/>
              <a:t>2</a:t>
            </a:fld>
            <a:endParaRPr lang="en-US" altLang="zh-CN" sz="10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4641" y="4082296"/>
            <a:ext cx="4937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一、模版引擎：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Velocity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二、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Velocity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模板语言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(VTL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)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三、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Spring MVC 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使用 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Velocity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微软雅黑" pitchFamily="34" charset="-122"/>
              </a:rPr>
              <a:t>四、应用示例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关系和逻辑操作符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1124744"/>
            <a:ext cx="7740860" cy="48245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Velocity </a:t>
            </a:r>
            <a:r>
              <a:rPr lang="zh-CN" altLang="en-US" sz="2000" dirty="0">
                <a:latin typeface="Cambria" pitchFamily="18" charset="0"/>
              </a:rPr>
              <a:t>也具有逻辑</a:t>
            </a:r>
            <a:r>
              <a:rPr lang="en-US" altLang="zh-CN" sz="2000" dirty="0">
                <a:latin typeface="Cambria" pitchFamily="18" charset="0"/>
              </a:rPr>
              <a:t>AND, OR </a:t>
            </a:r>
            <a:r>
              <a:rPr lang="zh-CN" altLang="en-US" sz="2000" dirty="0">
                <a:latin typeface="Cambria" pitchFamily="18" charset="0"/>
              </a:rPr>
              <a:t>和 </a:t>
            </a:r>
            <a:r>
              <a:rPr lang="en-US" altLang="zh-CN" sz="2000" dirty="0">
                <a:latin typeface="Cambria" pitchFamily="18" charset="0"/>
              </a:rPr>
              <a:t>NOT </a:t>
            </a:r>
            <a:r>
              <a:rPr lang="zh-CN" altLang="en-US" sz="2000" dirty="0">
                <a:latin typeface="Cambria" pitchFamily="18" charset="0"/>
              </a:rPr>
              <a:t>操作符</a:t>
            </a:r>
            <a:r>
              <a:rPr lang="zh-CN" altLang="en-US" sz="2000" dirty="0" smtClean="0">
                <a:latin typeface="Cambria" pitchFamily="18" charset="0"/>
              </a:rPr>
              <a:t>。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ambria" pitchFamily="18" charset="0"/>
            </a:endParaRP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AND:  	$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foo &amp;&amp; $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bar</a:t>
            </a: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OR:    	</a:t>
            </a:r>
            <a:r>
              <a:rPr lang="en-US" altLang="zh-CN" sz="1800" i="1" dirty="0" smtClean="0">
                <a:solidFill>
                  <a:srgbClr val="CC3D04"/>
                </a:solidFill>
                <a:latin typeface="Cambria" pitchFamily="18" charset="0"/>
                <a:cs typeface="+mn-cs"/>
              </a:rPr>
              <a:t>	$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foo || $bar </a:t>
            </a:r>
            <a:endParaRPr lang="en-US" altLang="zh-CN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NOT:  	! 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$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foo</a:t>
            </a:r>
            <a:endParaRPr lang="zh-CN" altLang="en-US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36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16733"/>
            <a:ext cx="8380040" cy="48605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Velocity</a:t>
            </a:r>
            <a:r>
              <a:rPr lang="zh-CN" altLang="en-US" sz="2000" dirty="0">
                <a:latin typeface="Cambria" pitchFamily="18" charset="0"/>
              </a:rPr>
              <a:t>内建的算术运算符，如：加、减、乘、除</a:t>
            </a:r>
            <a:endParaRPr lang="en-US" altLang="zh-CN" sz="20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CC3D04"/>
              </a:solidFill>
              <a:latin typeface="Cambria" pitchFamily="18" charset="0"/>
            </a:endParaRP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set( $foo = $bar + 3 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)</a:t>
            </a:r>
            <a:endParaRPr lang="en-US" altLang="zh-CN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#set( $foo = $bar - 4 )</a:t>
            </a: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#set( $foo = $bar * 6 )</a:t>
            </a: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#set( $foo = $bar / 2 )</a:t>
            </a: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set( $foo = $bar % 5 )</a:t>
            </a:r>
          </a:p>
          <a:p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8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5833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Cambria" pitchFamily="18" charset="0"/>
              </a:rPr>
              <a:t>可以被</a:t>
            </a:r>
            <a:r>
              <a:rPr lang="zh-CN" altLang="en-US" sz="2000" dirty="0" smtClean="0">
                <a:latin typeface="Cambria" pitchFamily="18" charset="0"/>
              </a:rPr>
              <a:t>用于</a:t>
            </a:r>
            <a:r>
              <a:rPr lang="en-US" altLang="zh-CN" sz="2000" dirty="0" smtClean="0">
                <a:latin typeface="Cambria" pitchFamily="18" charset="0"/>
              </a:rPr>
              <a:t>#</a:t>
            </a:r>
            <a:r>
              <a:rPr lang="en-US" altLang="zh-CN" sz="2000" dirty="0">
                <a:latin typeface="Cambria" pitchFamily="18" charset="0"/>
              </a:rPr>
              <a:t>set</a:t>
            </a:r>
            <a:r>
              <a:rPr lang="zh-CN" altLang="en-US" sz="2000" dirty="0">
                <a:latin typeface="Cambria" pitchFamily="18" charset="0"/>
              </a:rPr>
              <a:t>和</a:t>
            </a:r>
            <a:r>
              <a:rPr lang="en-US" altLang="zh-CN" sz="2000" dirty="0">
                <a:latin typeface="Cambria" pitchFamily="18" charset="0"/>
              </a:rPr>
              <a:t>#</a:t>
            </a:r>
            <a:r>
              <a:rPr lang="en-US" altLang="zh-CN" sz="2000" dirty="0" err="1" smtClean="0">
                <a:latin typeface="Cambria" pitchFamily="18" charset="0"/>
              </a:rPr>
              <a:t>foreach</a:t>
            </a:r>
            <a:r>
              <a:rPr lang="zh-CN" altLang="en-US" sz="2000" dirty="0" smtClean="0">
                <a:latin typeface="Cambria" pitchFamily="18" charset="0"/>
              </a:rPr>
              <a:t>。</a:t>
            </a:r>
            <a:r>
              <a:rPr lang="zh-CN" altLang="en-US" sz="2000" dirty="0">
                <a:latin typeface="Cambria" pitchFamily="18" charset="0"/>
              </a:rPr>
              <a:t>对于处理一个整型数组它是很有用的，</a:t>
            </a:r>
            <a:r>
              <a:rPr lang="zh-CN" altLang="zh-CN" sz="2000" dirty="0">
                <a:latin typeface="Cambria" pitchFamily="18" charset="0"/>
              </a:rPr>
              <a:t>构造形式</a:t>
            </a:r>
            <a:r>
              <a:rPr lang="zh-CN" altLang="en-US" sz="2000" dirty="0">
                <a:latin typeface="Cambria" pitchFamily="18" charset="0"/>
              </a:rPr>
              <a:t>如下：</a:t>
            </a:r>
            <a:r>
              <a:rPr lang="en-US" altLang="zh-CN" sz="2000" dirty="0">
                <a:latin typeface="Cambria" pitchFamily="18" charset="0"/>
              </a:rPr>
              <a:t>	</a:t>
            </a: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[</a:t>
            </a:r>
            <a:r>
              <a:rPr lang="en-US" altLang="zh-CN" sz="1800" i="1" dirty="0" err="1">
                <a:solidFill>
                  <a:srgbClr val="CC3D04"/>
                </a:solidFill>
                <a:latin typeface="Cambria" pitchFamily="18" charset="0"/>
                <a:cs typeface="+mn-cs"/>
              </a:rPr>
              <a:t>n..m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]</a:t>
            </a:r>
            <a:endParaRPr lang="zh-CN" altLang="zh-CN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m</a:t>
            </a:r>
            <a:r>
              <a:rPr lang="zh-CN" altLang="zh-CN" sz="2000" dirty="0">
                <a:latin typeface="Cambria" pitchFamily="18" charset="0"/>
              </a:rPr>
              <a:t>和</a:t>
            </a:r>
            <a:r>
              <a:rPr lang="en-US" altLang="zh-CN" sz="2000" dirty="0">
                <a:latin typeface="Cambria" pitchFamily="18" charset="0"/>
              </a:rPr>
              <a:t>n</a:t>
            </a:r>
            <a:r>
              <a:rPr lang="zh-CN" altLang="zh-CN" sz="2000" dirty="0">
                <a:latin typeface="Cambria" pitchFamily="18" charset="0"/>
              </a:rPr>
              <a:t>都必须是整型，而</a:t>
            </a:r>
            <a:r>
              <a:rPr lang="en-US" altLang="zh-CN" sz="2000" dirty="0">
                <a:latin typeface="Cambria" pitchFamily="18" charset="0"/>
              </a:rPr>
              <a:t>m</a:t>
            </a:r>
            <a:r>
              <a:rPr lang="zh-CN" altLang="zh-CN" sz="2000" dirty="0">
                <a:latin typeface="Cambria" pitchFamily="18" charset="0"/>
              </a:rPr>
              <a:t>是否大于</a:t>
            </a:r>
            <a:r>
              <a:rPr lang="en-US" altLang="zh-CN" sz="2000" dirty="0">
                <a:latin typeface="Cambria" pitchFamily="18" charset="0"/>
              </a:rPr>
              <a:t>n</a:t>
            </a:r>
            <a:r>
              <a:rPr lang="zh-CN" altLang="zh-CN" sz="2000" dirty="0">
                <a:latin typeface="Cambria" pitchFamily="18" charset="0"/>
              </a:rPr>
              <a:t>则无关紧要</a:t>
            </a:r>
            <a:r>
              <a:rPr lang="zh-CN" altLang="zh-CN" sz="2000" dirty="0" smtClean="0">
                <a:latin typeface="Cambria" pitchFamily="18" charset="0"/>
              </a:rPr>
              <a:t>。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Cambria" pitchFamily="18" charset="0"/>
              </a:rPr>
              <a:t>例子</a:t>
            </a:r>
            <a:r>
              <a:rPr lang="zh-CN" altLang="zh-CN" sz="2000" dirty="0">
                <a:latin typeface="Cambria" pitchFamily="18" charset="0"/>
              </a:rPr>
              <a:t>：</a:t>
            </a:r>
            <a:endParaRPr lang="en-US" altLang="zh-CN" sz="2000" dirty="0">
              <a:latin typeface="Cambria" pitchFamily="18" charset="0"/>
            </a:endParaRP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#set( $</a:t>
            </a:r>
            <a:r>
              <a:rPr lang="en-US" altLang="zh-CN" sz="1800" i="1" dirty="0" err="1">
                <a:solidFill>
                  <a:srgbClr val="CC3D04"/>
                </a:solidFill>
                <a:latin typeface="Cambria" pitchFamily="18" charset="0"/>
                <a:cs typeface="+mn-cs"/>
              </a:rPr>
              <a:t>arr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 = [0..1] )</a:t>
            </a:r>
            <a:endParaRPr lang="zh-CN" altLang="zh-CN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</a:t>
            </a:r>
            <a:r>
              <a:rPr lang="en-US" altLang="zh-CN" sz="1800" i="1" dirty="0" err="1">
                <a:solidFill>
                  <a:srgbClr val="CC3D04"/>
                </a:solidFill>
                <a:latin typeface="Cambria" pitchFamily="18" charset="0"/>
                <a:cs typeface="+mn-cs"/>
              </a:rPr>
              <a:t>foreach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( $foo in [1..5] )</a:t>
            </a:r>
            <a:endParaRPr lang="zh-CN" altLang="zh-CN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$foo</a:t>
            </a:r>
            <a:endParaRPr lang="zh-CN" altLang="zh-CN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341312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#end</a:t>
            </a:r>
            <a:endParaRPr lang="zh-CN" altLang="zh-CN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8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velocity-toolbox.xml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3" y="764704"/>
            <a:ext cx="8460940" cy="53371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Cambria" pitchFamily="18" charset="0"/>
              </a:rPr>
              <a:t>velocity-toolbox.xml</a:t>
            </a:r>
            <a:r>
              <a:rPr lang="zh-CN" altLang="en-US" sz="1800" dirty="0">
                <a:latin typeface="Cambria" pitchFamily="18" charset="0"/>
              </a:rPr>
              <a:t>是为</a:t>
            </a:r>
            <a:r>
              <a:rPr lang="en-US" altLang="zh-CN" sz="1800" dirty="0">
                <a:latin typeface="Cambria" pitchFamily="18" charset="0"/>
              </a:rPr>
              <a:t>velocity</a:t>
            </a:r>
            <a:r>
              <a:rPr lang="zh-CN" altLang="en-US" sz="1800" dirty="0">
                <a:latin typeface="Cambria" pitchFamily="18" charset="0"/>
              </a:rPr>
              <a:t>提供工具包</a:t>
            </a:r>
            <a:r>
              <a:rPr lang="zh-CN" altLang="en-US" sz="1800" dirty="0" smtClean="0">
                <a:latin typeface="Cambria" pitchFamily="18" charset="0"/>
              </a:rPr>
              <a:t>应用</a:t>
            </a:r>
            <a:r>
              <a:rPr lang="zh-CN" altLang="en-US" sz="1800" dirty="0" smtClean="0">
                <a:latin typeface="Cambria" pitchFamily="18" charset="0"/>
              </a:rPr>
              <a:t>。</a:t>
            </a:r>
            <a:endParaRPr lang="en-US" altLang="zh-CN" sz="1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ambria" pitchFamily="18" charset="0"/>
              </a:rPr>
              <a:t>比如我要使用日期，可以如下定义： 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&lt;toolbox&gt; 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&lt;tool&gt; 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   &lt;key&gt;date&lt;/key&gt; 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   &lt;scope&gt;application&lt;/scope&gt; 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   &lt;class&gt;</a:t>
            </a:r>
            <a:r>
              <a:rPr lang="en-US" altLang="zh-CN" sz="1800" i="1" dirty="0" err="1">
                <a:solidFill>
                  <a:srgbClr val="CC3D04"/>
                </a:solidFill>
                <a:latin typeface="Cambria" pitchFamily="18" charset="0"/>
                <a:cs typeface="+mn-cs"/>
              </a:rPr>
              <a:t>org.apache.velocity.tools.generic.DateTool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&lt;/class&gt;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&lt;/tool&gt; </a:t>
            </a: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&lt;/toolbox&gt; </a:t>
            </a:r>
            <a:endParaRPr lang="en-US" altLang="zh-CN" sz="1800" i="1" dirty="0" smtClean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341312" lvl="2" indent="0">
              <a:spcBef>
                <a:spcPct val="50000"/>
              </a:spcBef>
              <a:buNone/>
            </a:pPr>
            <a:endParaRPr lang="en-US" altLang="zh-CN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Cambria" pitchFamily="18" charset="0"/>
              </a:rPr>
              <a:t>调用</a:t>
            </a:r>
            <a:r>
              <a:rPr lang="zh-CN" altLang="en-US" sz="1800" dirty="0">
                <a:latin typeface="Cambria" pitchFamily="18" charset="0"/>
              </a:rPr>
              <a:t>如  </a:t>
            </a:r>
            <a:r>
              <a:rPr lang="en-US" altLang="zh-CN" sz="1800" dirty="0">
                <a:latin typeface="Cambria" pitchFamily="18" charset="0"/>
              </a:rPr>
              <a:t>$</a:t>
            </a:r>
            <a:r>
              <a:rPr lang="en-US" altLang="zh-CN" sz="1800" dirty="0" err="1" smtClean="0">
                <a:latin typeface="Cambria" pitchFamily="18" charset="0"/>
              </a:rPr>
              <a:t>date.format</a:t>
            </a:r>
            <a:r>
              <a:rPr lang="en-US" altLang="zh-CN" sz="1800" dirty="0" smtClean="0">
                <a:latin typeface="Cambria" pitchFamily="18" charset="0"/>
              </a:rPr>
              <a:t>(‘</a:t>
            </a:r>
            <a:r>
              <a:rPr lang="en-US" altLang="zh-CN" sz="1800" dirty="0" err="1">
                <a:latin typeface="Cambria" pitchFamily="18" charset="0"/>
              </a:rPr>
              <a:t>yyyy</a:t>
            </a:r>
            <a:r>
              <a:rPr lang="en-US" altLang="zh-CN" sz="1800" dirty="0">
                <a:latin typeface="Cambria" pitchFamily="18" charset="0"/>
              </a:rPr>
              <a:t>-M-d H:m:s</a:t>
            </a:r>
            <a:r>
              <a:rPr lang="en-US" altLang="zh-CN" sz="1800" dirty="0" smtClean="0">
                <a:latin typeface="Cambria" pitchFamily="18" charset="0"/>
              </a:rPr>
              <a:t>’)</a:t>
            </a:r>
            <a:r>
              <a:rPr lang="zh-CN" altLang="en-US" sz="1800" dirty="0" smtClean="0">
                <a:latin typeface="Cambria" pitchFamily="18" charset="0"/>
              </a:rPr>
              <a:t>。在</a:t>
            </a:r>
            <a:r>
              <a:rPr lang="en-US" altLang="zh-CN" sz="1800" dirty="0" smtClean="0">
                <a:latin typeface="Cambria" pitchFamily="18" charset="0"/>
              </a:rPr>
              <a:t>spring </a:t>
            </a:r>
            <a:r>
              <a:rPr lang="en-US" altLang="zh-CN" sz="1800" dirty="0" err="1" smtClean="0">
                <a:latin typeface="Cambria" pitchFamily="18" charset="0"/>
              </a:rPr>
              <a:t>mvc</a:t>
            </a:r>
            <a:r>
              <a:rPr lang="zh-CN" altLang="en-US" sz="1800" dirty="0" smtClean="0">
                <a:latin typeface="Cambria" pitchFamily="18" charset="0"/>
              </a:rPr>
              <a:t>的</a:t>
            </a:r>
            <a:r>
              <a:rPr lang="en-US" altLang="zh-CN" sz="1800" dirty="0" err="1" smtClean="0">
                <a:latin typeface="Cambria" pitchFamily="18" charset="0"/>
              </a:rPr>
              <a:t>ViewResolver</a:t>
            </a:r>
            <a:r>
              <a:rPr lang="zh-CN" altLang="en-US" sz="1800" dirty="0" smtClean="0">
                <a:latin typeface="Cambria" pitchFamily="18" charset="0"/>
              </a:rPr>
              <a:t>中添加：</a:t>
            </a:r>
            <a:endParaRPr lang="en-US" altLang="zh-CN" sz="1800" dirty="0" smtClean="0">
              <a:latin typeface="Cambria" pitchFamily="18" charset="0"/>
            </a:endParaRP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&lt;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property name="</a:t>
            </a:r>
            <a:r>
              <a:rPr lang="en-US" altLang="zh-CN" sz="1800" i="1" dirty="0" err="1">
                <a:solidFill>
                  <a:srgbClr val="CC3D04"/>
                </a:solidFill>
                <a:latin typeface="Cambria" pitchFamily="18" charset="0"/>
                <a:cs typeface="+mn-cs"/>
              </a:rPr>
              <a:t>toolboxConfigLocation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" value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="velocity-toolbox.xml</a:t>
            </a:r>
            <a:r>
              <a:rPr lang="en-US" altLang="zh-CN" sz="18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" /&gt;</a:t>
            </a:r>
            <a:endParaRPr lang="zh-CN" altLang="en-US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8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403303"/>
          </a:xfrm>
        </p:spPr>
        <p:txBody>
          <a:bodyPr/>
          <a:lstStyle/>
          <a:p>
            <a:r>
              <a:rPr lang="zh-CN" altLang="en-US" sz="1800" dirty="0">
                <a:latin typeface="Cambria" pitchFamily="18" charset="0"/>
              </a:rPr>
              <a:t>单行注释： </a:t>
            </a:r>
            <a:endParaRPr lang="en-US" altLang="zh-CN" sz="1800" dirty="0">
              <a:latin typeface="Cambria" pitchFamily="18" charset="0"/>
            </a:endParaRPr>
          </a:p>
          <a:p>
            <a:pPr marL="341312" lvl="2" indent="0">
              <a:spcBef>
                <a:spcPct val="50000"/>
              </a:spcBef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	##</a:t>
            </a:r>
            <a:r>
              <a:rPr lang="zh-CN" altLang="en-US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 这是一个单行的</a:t>
            </a:r>
            <a:r>
              <a:rPr lang="zh-CN" altLang="en-US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注释</a:t>
            </a:r>
            <a:endParaRPr lang="en-US" altLang="zh-CN" sz="16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341312" lvl="2" indent="0">
              <a:spcBef>
                <a:spcPct val="50000"/>
              </a:spcBef>
              <a:buNone/>
            </a:pPr>
            <a:endParaRPr lang="en-US" altLang="zh-CN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r>
              <a:rPr lang="zh-CN" altLang="en-US" sz="1800" dirty="0">
                <a:latin typeface="Cambria" pitchFamily="18" charset="0"/>
              </a:rPr>
              <a:t>多行注释：</a:t>
            </a:r>
            <a:endParaRPr lang="en-US" altLang="zh-CN" sz="1800" dirty="0">
              <a:latin typeface="Cambria" pitchFamily="18" charset="0"/>
            </a:endParaRPr>
          </a:p>
          <a:p>
            <a:pPr marL="0" lvl="1" indent="0">
              <a:spcBef>
                <a:spcPct val="50000"/>
              </a:spcBef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	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  <a:cs typeface="+mn-cs"/>
              </a:rPr>
              <a:t>#</a:t>
            </a:r>
            <a:r>
              <a:rPr lang="zh-CN" altLang="en-US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*</a:t>
            </a:r>
            <a:endParaRPr lang="en-US" altLang="zh-CN" sz="16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0" lvl="1" indent="0">
              <a:spcBef>
                <a:spcPct val="50000"/>
              </a:spcBef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	</a:t>
            </a:r>
            <a:r>
              <a:rPr lang="zh-CN" altLang="en-US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  这是一个多行的注释</a:t>
            </a:r>
            <a:endParaRPr lang="en-US" altLang="zh-CN" sz="16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pPr marL="0" lvl="1" indent="0">
              <a:spcBef>
                <a:spcPct val="50000"/>
              </a:spcBef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	</a:t>
            </a:r>
            <a:r>
              <a:rPr lang="zh-CN" altLang="en-US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*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  <a:cs typeface="+mn-cs"/>
              </a:rPr>
              <a:t>#</a:t>
            </a:r>
          </a:p>
          <a:p>
            <a:pPr marL="341312" lvl="2" indent="0">
              <a:spcBef>
                <a:spcPct val="50000"/>
              </a:spcBef>
              <a:buNone/>
            </a:pPr>
            <a:endParaRPr lang="en-US" altLang="zh-CN" sz="18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  <a:p>
            <a:r>
              <a:rPr lang="zh-CN" altLang="en-US" sz="1800" dirty="0">
                <a:latin typeface="Cambria" pitchFamily="18" charset="0"/>
              </a:rPr>
              <a:t>文档</a:t>
            </a:r>
            <a:r>
              <a:rPr lang="zh-CN" altLang="en-US" sz="1800" dirty="0">
                <a:latin typeface="Cambria" pitchFamily="18" charset="0"/>
              </a:rPr>
              <a:t>格式</a:t>
            </a:r>
            <a:r>
              <a:rPr lang="zh-CN" altLang="en-US" sz="1800" dirty="0" smtClean="0">
                <a:latin typeface="Cambria" pitchFamily="18" charset="0"/>
              </a:rPr>
              <a:t>：</a:t>
            </a:r>
            <a:endParaRPr lang="en-US" altLang="zh-CN" sz="1800" dirty="0" smtClean="0">
              <a:latin typeface="Cambria" pitchFamily="18" charset="0"/>
            </a:endParaRPr>
          </a:p>
          <a:p>
            <a:pPr marL="0" lvl="1" indent="0">
              <a:spcBef>
                <a:spcPct val="50000"/>
              </a:spcBef>
              <a:buNone/>
            </a:pP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	#</a:t>
            </a:r>
            <a:r>
              <a:rPr lang="zh-CN" altLang="en-US" sz="1600" i="1" dirty="0">
                <a:solidFill>
                  <a:srgbClr val="CC3D04"/>
                </a:solidFill>
                <a:latin typeface="Cambria" pitchFamily="18" charset="0"/>
              </a:rPr>
              <a:t>*</a:t>
            </a:r>
            <a:endParaRPr lang="en-US" altLang="zh-CN" sz="1600" i="1" dirty="0">
              <a:solidFill>
                <a:srgbClr val="CC3D04"/>
              </a:solidFill>
              <a:latin typeface="Cambria" pitchFamily="18" charset="0"/>
            </a:endParaRPr>
          </a:p>
          <a:p>
            <a:pPr marL="1031875" lvl="4" indent="0">
              <a:spcBef>
                <a:spcPct val="50000"/>
              </a:spcBef>
              <a:buNone/>
            </a:pPr>
            <a:r>
              <a:rPr lang="zh-CN" altLang="en-US" sz="1600" i="1" dirty="0">
                <a:solidFill>
                  <a:srgbClr val="CC3D04"/>
                </a:solidFill>
                <a:latin typeface="Cambria" pitchFamily="18" charset="0"/>
              </a:rPr>
              <a:t>这是一个文档格式注释</a:t>
            </a: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/>
            </a:r>
            <a:b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</a:b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 @version 1.1</a:t>
            </a:r>
            <a:b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</a:br>
            <a:r>
              <a:rPr lang="en-US" altLang="zh-CN" sz="1600" i="1" dirty="0">
                <a:solidFill>
                  <a:srgbClr val="CC3D04"/>
                </a:solidFill>
                <a:latin typeface="Cambria" pitchFamily="18" charset="0"/>
              </a:rPr>
              <a:t> @author </a:t>
            </a:r>
            <a:r>
              <a:rPr lang="en-US" altLang="zh-CN" sz="1600" i="1" dirty="0" err="1">
                <a:solidFill>
                  <a:srgbClr val="CC3D04"/>
                </a:solidFill>
                <a:latin typeface="Cambria" pitchFamily="18" charset="0"/>
              </a:rPr>
              <a:t>linpn</a:t>
            </a:r>
            <a:endParaRPr lang="en-US" altLang="zh-CN" sz="1600" i="1" dirty="0" smtClean="0">
              <a:solidFill>
                <a:srgbClr val="CC3D04"/>
              </a:solidFill>
              <a:latin typeface="Cambria" pitchFamily="18" charset="0"/>
            </a:endParaRPr>
          </a:p>
          <a:p>
            <a:pPr marL="0" lvl="1" indent="0">
              <a:spcBef>
                <a:spcPct val="50000"/>
              </a:spcBef>
              <a:buNone/>
            </a:pP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	</a:t>
            </a:r>
            <a:r>
              <a:rPr lang="zh-CN" altLang="en-US" sz="1600" i="1" dirty="0" smtClean="0">
                <a:solidFill>
                  <a:srgbClr val="CC3D04"/>
                </a:solidFill>
                <a:latin typeface="Cambria" pitchFamily="18" charset="0"/>
              </a:rPr>
              <a:t>*</a:t>
            </a:r>
            <a:r>
              <a:rPr lang="en-US" altLang="zh-CN" sz="1600" i="1" dirty="0" smtClean="0">
                <a:solidFill>
                  <a:srgbClr val="CC3D04"/>
                </a:solidFill>
                <a:latin typeface="Cambria" pitchFamily="18" charset="0"/>
              </a:rPr>
              <a:t>#</a:t>
            </a:r>
          </a:p>
          <a:p>
            <a:pPr marL="687387" lvl="3" indent="0">
              <a:spcBef>
                <a:spcPct val="50000"/>
              </a:spcBef>
              <a:buNone/>
            </a:pPr>
            <a:endParaRPr lang="zh-CN" altLang="en-US" sz="1600" i="1" dirty="0">
              <a:solidFill>
                <a:srgbClr val="CC3D04"/>
              </a:solidFill>
              <a:latin typeface="Cambria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76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MVC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00" y="1014029"/>
            <a:ext cx="8763000" cy="1676400"/>
          </a:xfrm>
        </p:spPr>
        <p:txBody>
          <a:bodyPr/>
          <a:lstStyle/>
          <a:p>
            <a:r>
              <a:rPr lang="en-US" altLang="zh-CN" sz="1800" dirty="0" smtClean="0">
                <a:latin typeface="Cambria" pitchFamily="18" charset="0"/>
              </a:rPr>
              <a:t>Web.xml</a:t>
            </a:r>
            <a:r>
              <a:rPr lang="zh-CN" altLang="en-US" sz="1800" dirty="0" smtClean="0">
                <a:latin typeface="Cambria" pitchFamily="18" charset="0"/>
              </a:rPr>
              <a:t>配置</a:t>
            </a:r>
            <a:endParaRPr lang="zh-CN" altLang="en-US" sz="1800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8" y="1736812"/>
            <a:ext cx="8489501" cy="30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10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00" y="1122041"/>
            <a:ext cx="8763000" cy="1676400"/>
          </a:xfrm>
        </p:spPr>
        <p:txBody>
          <a:bodyPr/>
          <a:lstStyle/>
          <a:p>
            <a:r>
              <a:rPr lang="en-US" altLang="zh-CN" sz="1800" dirty="0" err="1">
                <a:latin typeface="Cambria" pitchFamily="18" charset="0"/>
              </a:rPr>
              <a:t>ViewResolver</a:t>
            </a:r>
            <a:r>
              <a:rPr lang="zh-CN" altLang="en-US" sz="1800" dirty="0">
                <a:latin typeface="Cambria" pitchFamily="18" charset="0"/>
              </a:rPr>
              <a:t>配置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6" y="1916832"/>
            <a:ext cx="842791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96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60512"/>
            <a:ext cx="8763000" cy="1676400"/>
          </a:xfrm>
        </p:spPr>
        <p:txBody>
          <a:bodyPr/>
          <a:lstStyle/>
          <a:p>
            <a:r>
              <a:rPr lang="en-US" altLang="zh-CN" sz="1800" dirty="0">
                <a:latin typeface="Cambria" pitchFamily="18" charset="0"/>
              </a:rPr>
              <a:t>Velocity</a:t>
            </a:r>
            <a:r>
              <a:rPr lang="zh-CN" altLang="en-US" sz="1800" dirty="0">
                <a:latin typeface="Cambria" pitchFamily="18" charset="0"/>
              </a:rPr>
              <a:t>配置</a:t>
            </a:r>
            <a:endParaRPr lang="zh-CN" altLang="en-US" sz="1800" dirty="0">
              <a:latin typeface="Cambria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37471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81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6516"/>
            <a:ext cx="8763000" cy="1676400"/>
          </a:xfrm>
        </p:spPr>
        <p:txBody>
          <a:bodyPr/>
          <a:lstStyle/>
          <a:p>
            <a:r>
              <a:rPr lang="zh-CN" altLang="en-US" sz="1800" dirty="0">
                <a:latin typeface="Cambria" pitchFamily="18" charset="0"/>
              </a:rPr>
              <a:t>配置访问页面</a:t>
            </a:r>
            <a:endParaRPr lang="en-US" altLang="zh-CN" sz="1800" dirty="0">
              <a:latin typeface="Cambria" pitchFamily="18" charset="0"/>
            </a:endParaRPr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3" y="2032856"/>
            <a:ext cx="82809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41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示例运行结果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67352"/>
            <a:ext cx="70485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r>
              <a:rPr lang="zh-CN" altLang="en-US" dirty="0"/>
              <a:t>是什么？</a:t>
            </a:r>
            <a:endParaRPr lang="zh-CN" altLang="zh-CN" dirty="0"/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796651" y="800708"/>
            <a:ext cx="7489328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1313" lvl="1" indent="-227013">
              <a:lnSpc>
                <a:spcPct val="300000"/>
              </a:lnSpc>
              <a:spcBef>
                <a:spcPct val="35000"/>
              </a:spcBef>
              <a:buClr>
                <a:srgbClr val="184098"/>
              </a:buClr>
              <a:buFont typeface="Arial" charset="0"/>
              <a:buChar char="•"/>
            </a:pPr>
            <a:r>
              <a:rPr lang="en-US" altLang="zh-CN" sz="2000" dirty="0">
                <a:latin typeface="Cambria" pitchFamily="18" charset="0"/>
                <a:ea typeface="微软雅黑" pitchFamily="34" charset="-122"/>
              </a:rPr>
              <a:t>Velocity</a:t>
            </a:r>
            <a:r>
              <a:rPr lang="zh-CN" altLang="en-US" sz="2000" dirty="0">
                <a:latin typeface="Cambria" pitchFamily="18" charset="0"/>
                <a:ea typeface="微软雅黑" pitchFamily="34" charset="-122"/>
              </a:rPr>
              <a:t>是一个基于</a:t>
            </a:r>
            <a:r>
              <a:rPr lang="en-US" altLang="zh-CN" sz="2000" dirty="0">
                <a:latin typeface="Cambria" pitchFamily="18" charset="0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Cambria" pitchFamily="18" charset="0"/>
                <a:ea typeface="微软雅黑" pitchFamily="34" charset="-122"/>
              </a:rPr>
              <a:t>的模板引擎</a:t>
            </a:r>
            <a:endParaRPr lang="en-US" altLang="zh-CN" sz="2000" dirty="0">
              <a:latin typeface="Cambria" pitchFamily="18" charset="0"/>
              <a:ea typeface="微软雅黑" pitchFamily="34" charset="-122"/>
            </a:endParaRPr>
          </a:p>
          <a:p>
            <a:pPr marL="341313" lvl="1" indent="-227013">
              <a:lnSpc>
                <a:spcPct val="300000"/>
              </a:lnSpc>
              <a:spcBef>
                <a:spcPct val="35000"/>
              </a:spcBef>
              <a:buClr>
                <a:srgbClr val="184098"/>
              </a:buClr>
              <a:buFont typeface="Arial" charset="0"/>
              <a:buChar char="•"/>
            </a:pPr>
            <a:r>
              <a:rPr lang="zh-CN" altLang="en-US" sz="2000" dirty="0">
                <a:latin typeface="Cambria" pitchFamily="18" charset="0"/>
                <a:ea typeface="微软雅黑" pitchFamily="34" charset="-122"/>
              </a:rPr>
              <a:t>可以简单的引用由</a:t>
            </a:r>
            <a:r>
              <a:rPr lang="en-US" altLang="zh-CN" sz="2000" dirty="0">
                <a:latin typeface="Cambria" pitchFamily="18" charset="0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Cambria" pitchFamily="18" charset="0"/>
                <a:ea typeface="微软雅黑" pitchFamily="34" charset="-122"/>
              </a:rPr>
              <a:t>代码定义的对象</a:t>
            </a:r>
            <a:endParaRPr lang="en-US" altLang="zh-CN" sz="2000" dirty="0">
              <a:latin typeface="Cambria" pitchFamily="18" charset="0"/>
              <a:ea typeface="微软雅黑" pitchFamily="34" charset="-122"/>
            </a:endParaRPr>
          </a:p>
          <a:p>
            <a:pPr marL="341313" lvl="1" indent="-227013">
              <a:lnSpc>
                <a:spcPct val="300000"/>
              </a:lnSpc>
              <a:spcBef>
                <a:spcPct val="35000"/>
              </a:spcBef>
              <a:buClr>
                <a:srgbClr val="184098"/>
              </a:buClr>
              <a:buFont typeface="Arial" charset="0"/>
              <a:buChar char="•"/>
            </a:pP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渲染速度快</a:t>
            </a:r>
            <a:endParaRPr lang="en-US" altLang="zh-CN" sz="2000" dirty="0" smtClean="0">
              <a:latin typeface="Cambria" pitchFamily="18" charset="0"/>
              <a:ea typeface="微软雅黑" pitchFamily="34" charset="-122"/>
            </a:endParaRPr>
          </a:p>
          <a:p>
            <a:pPr marL="341313" lvl="1" indent="-227013">
              <a:lnSpc>
                <a:spcPct val="300000"/>
              </a:lnSpc>
              <a:spcBef>
                <a:spcPct val="35000"/>
              </a:spcBef>
              <a:buClr>
                <a:srgbClr val="184098"/>
              </a:buClr>
              <a:buFont typeface="Arial" charset="0"/>
              <a:buChar char="•"/>
            </a:pPr>
            <a:r>
              <a:rPr lang="zh-CN" altLang="en-US" sz="2000" dirty="0">
                <a:latin typeface="Cambria" pitchFamily="18" charset="0"/>
                <a:ea typeface="微软雅黑" pitchFamily="34" charset="-122"/>
              </a:rPr>
              <a:t>遵循 </a:t>
            </a:r>
            <a:r>
              <a:rPr lang="en-US" altLang="zh-CN" sz="2000" dirty="0">
                <a:latin typeface="Cambria" pitchFamily="18" charset="0"/>
                <a:ea typeface="微软雅黑" pitchFamily="34" charset="-122"/>
              </a:rPr>
              <a:t>MVC </a:t>
            </a: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架构</a:t>
            </a:r>
            <a:endParaRPr lang="en-US" altLang="zh-CN" sz="2000" dirty="0" smtClean="0">
              <a:latin typeface="Cambria" pitchFamily="18" charset="0"/>
              <a:ea typeface="微软雅黑" pitchFamily="34" charset="-122"/>
            </a:endParaRPr>
          </a:p>
          <a:p>
            <a:pPr marL="341313" lvl="1" indent="-227013">
              <a:lnSpc>
                <a:spcPct val="300000"/>
              </a:lnSpc>
              <a:spcBef>
                <a:spcPct val="35000"/>
              </a:spcBef>
              <a:buClr>
                <a:srgbClr val="184098"/>
              </a:buClr>
              <a:buFont typeface="Arial" charset="0"/>
              <a:buChar char="•"/>
            </a:pPr>
            <a:r>
              <a:rPr lang="zh-CN" altLang="en-US" sz="2000" dirty="0" smtClean="0">
                <a:latin typeface="Cambria" pitchFamily="18" charset="0"/>
                <a:ea typeface="微软雅黑" pitchFamily="34" charset="-122"/>
              </a:rPr>
              <a:t>是</a:t>
            </a:r>
            <a:r>
              <a:rPr lang="zh-CN" altLang="en-US" sz="2000" dirty="0">
                <a:latin typeface="Cambria" pitchFamily="18" charset="0"/>
                <a:ea typeface="微软雅黑" pitchFamily="34" charset="-122"/>
              </a:rPr>
              <a:t>目前最流行的</a:t>
            </a:r>
            <a:r>
              <a:rPr lang="en-US" altLang="zh-CN" sz="2000" dirty="0" err="1">
                <a:latin typeface="Cambria" pitchFamily="18" charset="0"/>
                <a:ea typeface="微软雅黑" pitchFamily="34" charset="-122"/>
              </a:rPr>
              <a:t>jsp</a:t>
            </a:r>
            <a:r>
              <a:rPr lang="zh-CN" altLang="en-US" sz="2000" dirty="0">
                <a:latin typeface="Cambria" pitchFamily="18" charset="0"/>
                <a:ea typeface="微软雅黑" pitchFamily="34" charset="-122"/>
              </a:rPr>
              <a:t>替代技术</a:t>
            </a:r>
            <a:endParaRPr lang="en-US" altLang="zh-CN" sz="2000" dirty="0">
              <a:latin typeface="Cambria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6"/>
          <p:cNvSpPr>
            <a:spLocks noChangeArrowheads="1"/>
          </p:cNvSpPr>
          <p:nvPr/>
        </p:nvSpPr>
        <p:spPr bwMode="auto">
          <a:xfrm>
            <a:off x="1913792" y="0"/>
            <a:ext cx="3190143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8915" name="Text Box 37"/>
          <p:cNvSpPr txBox="1">
            <a:spLocks noChangeArrowheads="1"/>
          </p:cNvSpPr>
          <p:nvPr/>
        </p:nvSpPr>
        <p:spPr bwMode="auto">
          <a:xfrm>
            <a:off x="1903279" y="5614988"/>
            <a:ext cx="31364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http://www.kadang.com</a:t>
            </a:r>
          </a:p>
        </p:txBody>
      </p:sp>
      <p:sp>
        <p:nvSpPr>
          <p:cNvPr id="38916" name="Rectangle 38"/>
          <p:cNvSpPr>
            <a:spLocks noChangeArrowheads="1"/>
          </p:cNvSpPr>
          <p:nvPr/>
        </p:nvSpPr>
        <p:spPr bwMode="auto">
          <a:xfrm>
            <a:off x="5237285" y="1823811"/>
            <a:ext cx="3588727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联系我们</a:t>
            </a:r>
            <a:endParaRPr lang="en-US" altLang="zh-CN" sz="1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b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）客户服务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服务热线：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400 118 9191</a:t>
            </a:r>
            <a:endParaRPr lang="zh-CN" altLang="en-US" sz="1200" b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传 真：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0571-89935700 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邮 箱：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kefu@kadang.com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网 址：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  <a:hlinkClick r:id="rId2"/>
              </a:rPr>
              <a:t>http://www.kadang.com</a:t>
            </a: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邮政编码：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311202 </a:t>
            </a:r>
          </a:p>
          <a:p>
            <a:endParaRPr lang="en-US" altLang="zh-CN" sz="1200" b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）商务合作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电 话：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0571-57573624 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邮 箱：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hezuo@kadang.com</a:t>
            </a:r>
          </a:p>
          <a:p>
            <a:endParaRPr lang="en-US" altLang="zh-CN" sz="1200" b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）卡当团商品合作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电 话：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0571-83786140 </a:t>
            </a: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邮 箱：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tuangou@kadang.com </a:t>
            </a:r>
          </a:p>
          <a:p>
            <a:endParaRPr lang="en-US" altLang="zh-CN" sz="1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卡当网萧山总部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20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地址：杭州市萧山区金城路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1038</a:t>
            </a: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号国际创业中心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楼</a:t>
            </a:r>
            <a:br>
              <a:rPr lang="zh-CN" altLang="en-US" sz="1200" b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0571-89935722</a:t>
            </a:r>
          </a:p>
          <a:p>
            <a:endParaRPr lang="en-US" altLang="zh-CN" sz="1200" b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卡当网技术运营中心</a:t>
            </a:r>
            <a:endParaRPr lang="en-US" altLang="zh-CN" sz="1200" b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地址：杭州市西湖区万塘路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266</a:t>
            </a: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号之江大楼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楼</a:t>
            </a:r>
            <a:br>
              <a:rPr lang="zh-CN" altLang="en-US" sz="1200" b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0"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1200" b="0">
                <a:latin typeface="微软雅黑" pitchFamily="34" charset="-122"/>
                <a:ea typeface="微软雅黑" pitchFamily="34" charset="-122"/>
              </a:rPr>
              <a:t>0571-87382461</a:t>
            </a:r>
          </a:p>
        </p:txBody>
      </p:sp>
      <p:sp>
        <p:nvSpPr>
          <p:cNvPr id="38917" name="Text Box 39"/>
          <p:cNvSpPr txBox="1">
            <a:spLocks noChangeArrowheads="1"/>
          </p:cNvSpPr>
          <p:nvPr/>
        </p:nvSpPr>
        <p:spPr bwMode="auto">
          <a:xfrm>
            <a:off x="2450126" y="1357299"/>
            <a:ext cx="24515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0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  谢</a:t>
            </a:r>
          </a:p>
        </p:txBody>
      </p:sp>
      <p:sp>
        <p:nvSpPr>
          <p:cNvPr id="38918" name="Text Box 37"/>
          <p:cNvSpPr txBox="1">
            <a:spLocks noChangeArrowheads="1"/>
          </p:cNvSpPr>
          <p:nvPr/>
        </p:nvSpPr>
        <p:spPr bwMode="auto">
          <a:xfrm>
            <a:off x="1962588" y="3610278"/>
            <a:ext cx="32624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卡当一下，好礼到家！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919" name="Picture 11" descr="C:\Documents and Settings\Administrator\桌面\kad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620714"/>
            <a:ext cx="173208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12" descr="C:\Documents and Settings\Administrator\桌面\印品印味 [转换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989" y="4149725"/>
            <a:ext cx="129540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13" descr="C:\Documents and Settings\Administrator\桌面\光圈 [转换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577" y="5816601"/>
            <a:ext cx="174380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2" name="Picture 14" descr="C:\Documents and Settings\Administrator\桌面\心属唯一 [转换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3931" y="2060576"/>
            <a:ext cx="119868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76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什么是模板引擎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14029"/>
            <a:ext cx="8763000" cy="50072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Cambria" pitchFamily="18" charset="0"/>
              </a:rPr>
              <a:t>所谓模板引擎，就是要达到逻辑界面分离的功能，让程序开发者专注于资料的控制或是功能的达成，而视觉设计师可以专注于网页排版</a:t>
            </a:r>
            <a:r>
              <a:rPr lang="zh-CN" altLang="en-US" sz="2000" dirty="0" smtClean="0">
                <a:latin typeface="Cambria" pitchFamily="18" charset="0"/>
              </a:rPr>
              <a:t>。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 smtClean="0">
                <a:latin typeface="Cambria" pitchFamily="18" charset="0"/>
              </a:rPr>
              <a:t>在</a:t>
            </a:r>
            <a:r>
              <a:rPr lang="en-US" altLang="zh-CN" sz="2000" dirty="0" smtClean="0">
                <a:latin typeface="Cambria" pitchFamily="18" charset="0"/>
              </a:rPr>
              <a:t>Java</a:t>
            </a:r>
            <a:r>
              <a:rPr lang="zh-CN" altLang="en-US" sz="2000" dirty="0">
                <a:latin typeface="Cambria" pitchFamily="18" charset="0"/>
              </a:rPr>
              <a:t>领域</a:t>
            </a:r>
            <a:r>
              <a:rPr lang="zh-CN" altLang="en-US" sz="2000" dirty="0" smtClean="0">
                <a:latin typeface="Cambria" pitchFamily="18" charset="0"/>
              </a:rPr>
              <a:t>，较流行的模板引擎技术</a:t>
            </a:r>
            <a:r>
              <a:rPr lang="zh-CN" altLang="en-US" sz="2000" dirty="0">
                <a:latin typeface="Cambria" pitchFamily="18" charset="0"/>
              </a:rPr>
              <a:t>主要有三种</a:t>
            </a:r>
            <a:r>
              <a:rPr lang="zh-CN" altLang="en-US" sz="2000" dirty="0" smtClean="0">
                <a:latin typeface="Cambria" pitchFamily="18" charset="0"/>
              </a:rPr>
              <a:t>：</a:t>
            </a:r>
            <a:endParaRPr lang="en-US" altLang="zh-CN" sz="2000" dirty="0" smtClean="0">
              <a:latin typeface="Cambria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dirty="0" smtClean="0">
                <a:latin typeface="Cambria" pitchFamily="18" charset="0"/>
              </a:rPr>
              <a:t>JSP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 err="1" smtClean="0">
                <a:latin typeface="Cambria" pitchFamily="18" charset="0"/>
              </a:rPr>
              <a:t>Freemarke</a:t>
            </a:r>
            <a:endParaRPr lang="en-US" altLang="zh-CN" sz="2000" dirty="0" smtClean="0">
              <a:latin typeface="Cambria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dirty="0" smtClean="0">
                <a:latin typeface="Cambria" pitchFamily="18" charset="0"/>
              </a:rPr>
              <a:t>Velocity</a:t>
            </a:r>
            <a:endParaRPr lang="zh-CN" alt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8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692696"/>
            <a:ext cx="7848289" cy="572463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Cambria" pitchFamily="18" charset="0"/>
              </a:rPr>
              <a:t>优点</a:t>
            </a:r>
            <a:r>
              <a:rPr lang="zh-CN" altLang="en-US" sz="2000" dirty="0" smtClean="0">
                <a:latin typeface="Cambria" pitchFamily="18" charset="0"/>
              </a:rPr>
              <a:t>：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latin typeface="Cambria" pitchFamily="18" charset="0"/>
              </a:rPr>
              <a:t>1</a:t>
            </a:r>
            <a:r>
              <a:rPr lang="zh-CN" altLang="en-US" sz="2000" dirty="0" smtClean="0">
                <a:latin typeface="Cambria" pitchFamily="18" charset="0"/>
              </a:rPr>
              <a:t>、功能强大，可以</a:t>
            </a:r>
            <a:r>
              <a:rPr lang="zh-CN" altLang="en-US" sz="2000" dirty="0" smtClean="0">
                <a:latin typeface="Cambria" pitchFamily="18" charset="0"/>
              </a:rPr>
              <a:t>写</a:t>
            </a:r>
            <a:r>
              <a:rPr lang="en-US" altLang="zh-CN" sz="2000" dirty="0" smtClean="0">
                <a:latin typeface="Cambria" pitchFamily="18" charset="0"/>
              </a:rPr>
              <a:t>Java</a:t>
            </a:r>
            <a:r>
              <a:rPr lang="zh-CN" altLang="en-US" sz="2000" dirty="0" smtClean="0">
                <a:latin typeface="Cambria" pitchFamily="18" charset="0"/>
              </a:rPr>
              <a:t>代码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latin typeface="Cambria" pitchFamily="18" charset="0"/>
              </a:rPr>
              <a:t>2</a:t>
            </a:r>
            <a:r>
              <a:rPr lang="zh-CN" altLang="en-US" sz="2000" dirty="0" smtClean="0">
                <a:latin typeface="Cambria" pitchFamily="18" charset="0"/>
              </a:rPr>
              <a:t>、</a:t>
            </a:r>
            <a:r>
              <a:rPr lang="zh-CN" altLang="en-US" sz="2000" dirty="0" smtClean="0">
                <a:latin typeface="Cambria" pitchFamily="18" charset="0"/>
              </a:rPr>
              <a:t>支持</a:t>
            </a:r>
            <a:r>
              <a:rPr lang="en-US" altLang="zh-CN" sz="2000" dirty="0" smtClean="0">
                <a:latin typeface="Cambria" pitchFamily="18" charset="0"/>
              </a:rPr>
              <a:t>JSP</a:t>
            </a:r>
            <a:r>
              <a:rPr lang="zh-CN" altLang="en-US" sz="2000" dirty="0" smtClean="0">
                <a:latin typeface="Cambria" pitchFamily="18" charset="0"/>
              </a:rPr>
              <a:t>标签（</a:t>
            </a:r>
            <a:r>
              <a:rPr lang="en-US" altLang="zh-CN" sz="2000" dirty="0" smtClean="0">
                <a:latin typeface="Cambria" pitchFamily="18" charset="0"/>
              </a:rPr>
              <a:t>JSP Tag</a:t>
            </a:r>
            <a:r>
              <a:rPr lang="zh-CN" altLang="en-US" sz="2000" dirty="0" smtClean="0">
                <a:latin typeface="Cambria" pitchFamily="18" charset="0"/>
              </a:rPr>
              <a:t>）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latin typeface="Cambria" pitchFamily="18" charset="0"/>
              </a:rPr>
              <a:t>3</a:t>
            </a:r>
            <a:r>
              <a:rPr lang="zh-CN" altLang="en-US" sz="2000" dirty="0" smtClean="0">
                <a:latin typeface="Cambria" pitchFamily="18" charset="0"/>
              </a:rPr>
              <a:t>、支持表达式语言（</a:t>
            </a:r>
            <a:r>
              <a:rPr lang="en-US" altLang="zh-CN" sz="2000" dirty="0" smtClean="0">
                <a:latin typeface="Cambria" pitchFamily="18" charset="0"/>
              </a:rPr>
              <a:t>el</a:t>
            </a:r>
            <a:r>
              <a:rPr lang="zh-CN" altLang="en-US" sz="2000" dirty="0" smtClean="0">
                <a:latin typeface="Cambria" pitchFamily="18" charset="0"/>
              </a:rPr>
              <a:t>）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latin typeface="Cambria" pitchFamily="18" charset="0"/>
              </a:rPr>
              <a:t>4</a:t>
            </a:r>
            <a:r>
              <a:rPr lang="zh-CN" altLang="en-US" sz="2000" dirty="0" smtClean="0">
                <a:latin typeface="Cambria" pitchFamily="18" charset="0"/>
              </a:rPr>
              <a:t>、官方标准，用户群广，丰富的第三</a:t>
            </a:r>
            <a:r>
              <a:rPr lang="zh-CN" altLang="en-US" sz="2000" dirty="0" smtClean="0">
                <a:latin typeface="Cambria" pitchFamily="18" charset="0"/>
              </a:rPr>
              <a:t>方</a:t>
            </a:r>
            <a:r>
              <a:rPr lang="en-US" altLang="zh-CN" sz="2000" dirty="0">
                <a:latin typeface="Cambria" pitchFamily="18" charset="0"/>
              </a:rPr>
              <a:t>JSP</a:t>
            </a:r>
            <a:r>
              <a:rPr lang="zh-CN" altLang="en-US" sz="2000" dirty="0" smtClean="0">
                <a:latin typeface="Cambria" pitchFamily="18" charset="0"/>
              </a:rPr>
              <a:t>标签</a:t>
            </a:r>
            <a:r>
              <a:rPr lang="zh-CN" altLang="en-US" sz="2000" dirty="0" smtClean="0">
                <a:latin typeface="Cambria" pitchFamily="18" charset="0"/>
              </a:rPr>
              <a:t>库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latin typeface="Cambria" pitchFamily="18" charset="0"/>
              </a:rPr>
              <a:t>5</a:t>
            </a:r>
            <a:r>
              <a:rPr lang="zh-CN" altLang="en-US" sz="2000" dirty="0" smtClean="0">
                <a:latin typeface="Cambria" pitchFamily="18" charset="0"/>
              </a:rPr>
              <a:t>、性能良好</a:t>
            </a:r>
            <a:r>
              <a:rPr lang="zh-CN" altLang="en-US" sz="2000" dirty="0" smtClean="0">
                <a:latin typeface="Cambria" pitchFamily="18" charset="0"/>
              </a:rPr>
              <a:t>。</a:t>
            </a:r>
            <a:r>
              <a:rPr lang="en-US" altLang="zh-CN" sz="2000" dirty="0">
                <a:latin typeface="Cambria" pitchFamily="18" charset="0"/>
              </a:rPr>
              <a:t> JSP</a:t>
            </a:r>
            <a:r>
              <a:rPr lang="zh-CN" altLang="en-US" sz="2000" dirty="0" smtClean="0">
                <a:latin typeface="Cambria" pitchFamily="18" charset="0"/>
              </a:rPr>
              <a:t>编译</a:t>
            </a:r>
            <a:r>
              <a:rPr lang="zh-CN" altLang="en-US" sz="2000" dirty="0" smtClean="0">
                <a:latin typeface="Cambria" pitchFamily="18" charset="0"/>
              </a:rPr>
              <a:t>成</a:t>
            </a:r>
            <a:r>
              <a:rPr lang="en-US" altLang="zh-CN" sz="2000" dirty="0" smtClean="0">
                <a:latin typeface="Cambria" pitchFamily="18" charset="0"/>
              </a:rPr>
              <a:t>class</a:t>
            </a:r>
            <a:r>
              <a:rPr lang="zh-CN" altLang="en-US" sz="2000" dirty="0" smtClean="0">
                <a:latin typeface="Cambria" pitchFamily="18" charset="0"/>
              </a:rPr>
              <a:t>文件执行，有很好的性能表现 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Cambria" pitchFamily="18" charset="0"/>
              </a:rPr>
              <a:t>缺点： </a:t>
            </a:r>
            <a:endParaRPr lang="en-US" altLang="zh-CN" sz="2000" dirty="0" smtClean="0">
              <a:latin typeface="Cambria" pitchFamily="18" charset="0"/>
            </a:endParaRPr>
          </a:p>
          <a:p>
            <a:r>
              <a:rPr lang="en-US" altLang="zh-CN" sz="2000" dirty="0" smtClean="0">
                <a:latin typeface="Cambria" pitchFamily="18" charset="0"/>
              </a:rPr>
              <a:t>1</a:t>
            </a:r>
            <a:r>
              <a:rPr lang="zh-CN" altLang="en-US" sz="2000" dirty="0" smtClean="0">
                <a:latin typeface="Cambria" pitchFamily="18" charset="0"/>
              </a:rPr>
              <a:t>、</a:t>
            </a:r>
            <a:r>
              <a:rPr lang="zh-CN" altLang="en-US" sz="2000" dirty="0">
                <a:latin typeface="Cambria" pitchFamily="18" charset="0"/>
              </a:rPr>
              <a:t>由于可以</a:t>
            </a:r>
            <a:r>
              <a:rPr lang="zh-CN" altLang="en-US" sz="2000" dirty="0" smtClean="0">
                <a:latin typeface="Cambria" pitchFamily="18" charset="0"/>
              </a:rPr>
              <a:t>编写</a:t>
            </a:r>
            <a:r>
              <a:rPr lang="en-US" altLang="zh-CN" sz="2000" dirty="0" smtClean="0">
                <a:latin typeface="Cambria" pitchFamily="18" charset="0"/>
              </a:rPr>
              <a:t>Java</a:t>
            </a:r>
            <a:r>
              <a:rPr lang="zh-CN" altLang="en-US" sz="2000" dirty="0">
                <a:latin typeface="Cambria" pitchFamily="18" charset="0"/>
              </a:rPr>
              <a:t>代码，如使用不当容易</a:t>
            </a:r>
            <a:r>
              <a:rPr lang="zh-CN" altLang="en-US" sz="2000" dirty="0" smtClean="0">
                <a:latin typeface="Cambria" pitchFamily="18" charset="0"/>
              </a:rPr>
              <a:t>破坏</a:t>
            </a:r>
            <a:r>
              <a:rPr lang="en-US" altLang="zh-CN" sz="2000" dirty="0" smtClean="0">
                <a:latin typeface="Cambria" pitchFamily="18" charset="0"/>
              </a:rPr>
              <a:t>MVC</a:t>
            </a:r>
            <a:r>
              <a:rPr lang="zh-CN" altLang="en-US" sz="2000" dirty="0" smtClean="0">
                <a:latin typeface="Cambria" pitchFamily="18" charset="0"/>
              </a:rPr>
              <a:t>结构</a:t>
            </a:r>
            <a:r>
              <a:rPr lang="zh-CN" altLang="en-US" sz="2000" dirty="0">
                <a:latin typeface="Cambria" pitchFamily="18" charset="0"/>
              </a:rPr>
              <a:t>。 </a:t>
            </a:r>
            <a:endParaRPr lang="en-US" altLang="zh-CN" sz="2000" dirty="0" smtClean="0">
              <a:latin typeface="Cambria" pitchFamily="18" charset="0"/>
            </a:endParaRPr>
          </a:p>
          <a:p>
            <a:r>
              <a:rPr lang="en-US" altLang="zh-CN" sz="2000" dirty="0" smtClean="0">
                <a:latin typeface="Cambria" pitchFamily="18" charset="0"/>
              </a:rPr>
              <a:t>2</a:t>
            </a:r>
            <a:r>
              <a:rPr lang="zh-CN" altLang="en-US" sz="2000" dirty="0" smtClean="0">
                <a:latin typeface="Cambria" pitchFamily="18" charset="0"/>
              </a:rPr>
              <a:t>、标签库复杂，不同的框架</a:t>
            </a:r>
            <a:r>
              <a:rPr lang="zh-CN" altLang="en-US" sz="2000" dirty="0" smtClean="0">
                <a:latin typeface="Cambria" pitchFamily="18" charset="0"/>
              </a:rPr>
              <a:t>都有不同的</a:t>
            </a:r>
            <a:r>
              <a:rPr lang="zh-CN" altLang="en-US" sz="2000" dirty="0" smtClean="0">
                <a:latin typeface="Cambria" pitchFamily="18" charset="0"/>
              </a:rPr>
              <a:t>标签库。</a:t>
            </a:r>
            <a:endParaRPr lang="en-US" altLang="zh-CN" sz="2000" dirty="0" smtClean="0">
              <a:latin typeface="Cambria" pitchFamily="18" charset="0"/>
            </a:endParaRPr>
          </a:p>
          <a:p>
            <a:r>
              <a:rPr lang="en-US" altLang="zh-CN" sz="2000" dirty="0" smtClean="0">
                <a:latin typeface="Cambria" pitchFamily="18" charset="0"/>
              </a:rPr>
              <a:t>3</a:t>
            </a:r>
            <a:r>
              <a:rPr lang="zh-CN" altLang="en-US" sz="2000" dirty="0" smtClean="0">
                <a:latin typeface="Cambria" pitchFamily="18" charset="0"/>
              </a:rPr>
              <a:t>、</a:t>
            </a:r>
            <a:r>
              <a:rPr lang="en-US" altLang="zh-CN" sz="2000" dirty="0" smtClean="0">
                <a:latin typeface="Cambria" pitchFamily="18" charset="0"/>
              </a:rPr>
              <a:t>JSTL</a:t>
            </a:r>
            <a:r>
              <a:rPr lang="zh-CN" altLang="en-US" sz="2000" dirty="0" smtClean="0">
                <a:latin typeface="Cambria" pitchFamily="18" charset="0"/>
              </a:rPr>
              <a:t>不是很好用，标签扩展麻烦。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Font typeface="Arial" charset="0"/>
              <a:buNone/>
            </a:pPr>
            <a:endParaRPr lang="zh-CN" alt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1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Freemarke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692696"/>
            <a:ext cx="8100900" cy="551131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Cambria" pitchFamily="18" charset="0"/>
              </a:rPr>
              <a:t>优点： </a:t>
            </a:r>
          </a:p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1</a:t>
            </a:r>
            <a:r>
              <a:rPr lang="zh-CN" altLang="en-US" sz="2000" dirty="0">
                <a:latin typeface="Cambria" pitchFamily="18" charset="0"/>
              </a:rPr>
              <a:t>、不能</a:t>
            </a:r>
            <a:r>
              <a:rPr lang="zh-CN" altLang="en-US" sz="2000" dirty="0" smtClean="0">
                <a:latin typeface="Cambria" pitchFamily="18" charset="0"/>
              </a:rPr>
              <a:t>编写</a:t>
            </a:r>
            <a:r>
              <a:rPr lang="en-US" altLang="zh-CN" sz="2000" dirty="0">
                <a:latin typeface="Cambria" pitchFamily="18" charset="0"/>
              </a:rPr>
              <a:t>J</a:t>
            </a:r>
            <a:r>
              <a:rPr lang="en-US" altLang="zh-CN" sz="2000" dirty="0" smtClean="0">
                <a:latin typeface="Cambria" pitchFamily="18" charset="0"/>
              </a:rPr>
              <a:t>ava</a:t>
            </a:r>
            <a:r>
              <a:rPr lang="zh-CN" altLang="en-US" sz="2000" dirty="0">
                <a:latin typeface="Cambria" pitchFamily="18" charset="0"/>
              </a:rPr>
              <a:t>代码，可以实现严格</a:t>
            </a:r>
            <a:r>
              <a:rPr lang="zh-CN" altLang="en-US" sz="2000" dirty="0" smtClean="0">
                <a:latin typeface="Cambria" pitchFamily="18" charset="0"/>
              </a:rPr>
              <a:t>的</a:t>
            </a:r>
            <a:r>
              <a:rPr lang="en-US" altLang="zh-CN" sz="2000" dirty="0" smtClean="0">
                <a:latin typeface="Cambria" pitchFamily="18" charset="0"/>
              </a:rPr>
              <a:t>MVC</a:t>
            </a:r>
            <a:r>
              <a:rPr lang="zh-CN" altLang="en-US" sz="2000" dirty="0" smtClean="0">
                <a:latin typeface="Cambria" pitchFamily="18" charset="0"/>
              </a:rPr>
              <a:t>分离 </a:t>
            </a:r>
            <a:endParaRPr lang="zh-CN" altLang="en-US" sz="20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</a:rPr>
              <a:t>2</a:t>
            </a:r>
            <a:r>
              <a:rPr lang="zh-CN" altLang="en-US" sz="2000" dirty="0" smtClean="0">
                <a:latin typeface="Cambria" pitchFamily="18" charset="0"/>
              </a:rPr>
              <a:t>、</a:t>
            </a:r>
            <a:r>
              <a:rPr lang="zh-CN" altLang="en-US" sz="2000" dirty="0" smtClean="0">
                <a:latin typeface="Cambria" pitchFamily="18" charset="0"/>
              </a:rPr>
              <a:t>对</a:t>
            </a:r>
            <a:r>
              <a:rPr lang="en-US" altLang="zh-CN" sz="2000" dirty="0" smtClean="0">
                <a:latin typeface="Cambria" pitchFamily="18" charset="0"/>
              </a:rPr>
              <a:t>JSP</a:t>
            </a:r>
            <a:r>
              <a:rPr lang="zh-CN" altLang="en-US" sz="2000" dirty="0" smtClean="0">
                <a:latin typeface="Cambria" pitchFamily="18" charset="0"/>
              </a:rPr>
              <a:t>标签</a:t>
            </a:r>
            <a:r>
              <a:rPr lang="zh-CN" altLang="en-US" sz="2000" dirty="0">
                <a:latin typeface="Cambria" pitchFamily="18" charset="0"/>
              </a:rPr>
              <a:t>支持良好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</a:rPr>
              <a:t>3</a:t>
            </a:r>
            <a:r>
              <a:rPr lang="zh-CN" altLang="en-US" sz="2000" dirty="0" smtClean="0">
                <a:latin typeface="Cambria" pitchFamily="18" charset="0"/>
              </a:rPr>
              <a:t>、</a:t>
            </a:r>
            <a:r>
              <a:rPr lang="zh-CN" altLang="en-US" sz="2000" dirty="0">
                <a:latin typeface="Cambria" pitchFamily="18" charset="0"/>
              </a:rPr>
              <a:t>内置大量常用功能，使用非常方便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</a:rPr>
              <a:t>4</a:t>
            </a:r>
            <a:r>
              <a:rPr lang="zh-CN" altLang="en-US" sz="2000" dirty="0" smtClean="0">
                <a:latin typeface="Cambria" pitchFamily="18" charset="0"/>
              </a:rPr>
              <a:t>、</a:t>
            </a:r>
            <a:r>
              <a:rPr lang="zh-CN" altLang="en-US" sz="2000" dirty="0">
                <a:latin typeface="Cambria" pitchFamily="18" charset="0"/>
              </a:rPr>
              <a:t>宏定义（</a:t>
            </a:r>
            <a:r>
              <a:rPr lang="zh-CN" altLang="en-US" sz="2000" dirty="0" smtClean="0">
                <a:latin typeface="Cambria" pitchFamily="18" charset="0"/>
              </a:rPr>
              <a:t>类似</a:t>
            </a:r>
            <a:r>
              <a:rPr lang="en-US" altLang="zh-CN" sz="2000" dirty="0" smtClean="0">
                <a:latin typeface="Cambria" pitchFamily="18" charset="0"/>
              </a:rPr>
              <a:t>JSP</a:t>
            </a:r>
            <a:r>
              <a:rPr lang="zh-CN" altLang="en-US" sz="2000" dirty="0" smtClean="0">
                <a:latin typeface="Cambria" pitchFamily="18" charset="0"/>
              </a:rPr>
              <a:t>标签</a:t>
            </a:r>
            <a:r>
              <a:rPr lang="zh-CN" altLang="en-US" sz="2000" dirty="0">
                <a:latin typeface="Cambria" pitchFamily="18" charset="0"/>
              </a:rPr>
              <a:t>）非常方便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</a:rPr>
              <a:t>5</a:t>
            </a:r>
            <a:r>
              <a:rPr lang="zh-CN" altLang="en-US" sz="2000" dirty="0" smtClean="0">
                <a:latin typeface="Cambria" pitchFamily="18" charset="0"/>
              </a:rPr>
              <a:t>、</a:t>
            </a:r>
            <a:r>
              <a:rPr lang="zh-CN" altLang="en-US" sz="2000" dirty="0">
                <a:latin typeface="Cambria" pitchFamily="18" charset="0"/>
              </a:rPr>
              <a:t>使用表达式语言 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Cambria" pitchFamily="18" charset="0"/>
              </a:rPr>
              <a:t>缺点： </a:t>
            </a:r>
          </a:p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1</a:t>
            </a:r>
            <a:r>
              <a:rPr lang="zh-CN" altLang="en-US" sz="2000" dirty="0">
                <a:latin typeface="Cambria" pitchFamily="18" charset="0"/>
              </a:rPr>
              <a:t>、不是官方标准 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</a:rPr>
              <a:t>2</a:t>
            </a:r>
            <a:r>
              <a:rPr lang="zh-CN" altLang="en-US" sz="2000" dirty="0" smtClean="0">
                <a:latin typeface="Cambria" pitchFamily="18" charset="0"/>
              </a:rPr>
              <a:t>、普通页面</a:t>
            </a:r>
            <a:r>
              <a:rPr lang="en-US" altLang="zh-CN" sz="2000" dirty="0" err="1" smtClean="0">
                <a:latin typeface="Cambria" pitchFamily="18" charset="0"/>
              </a:rPr>
              <a:t>freemarke</a:t>
            </a:r>
            <a:r>
              <a:rPr lang="zh-CN" altLang="en-US" sz="2000" dirty="0" smtClean="0">
                <a:latin typeface="Cambria" pitchFamily="18" charset="0"/>
              </a:rPr>
              <a:t>三者中较差</a:t>
            </a:r>
            <a:endParaRPr lang="en-US" altLang="zh-CN" sz="20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1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75556" y="692696"/>
            <a:ext cx="8388932" cy="543930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>
                <a:latin typeface="Cambria" pitchFamily="18" charset="0"/>
              </a:rPr>
              <a:t>Velocity</a:t>
            </a:r>
            <a:r>
              <a:rPr lang="zh-CN" altLang="en-US" sz="2000" dirty="0">
                <a:latin typeface="Cambria" pitchFamily="18" charset="0"/>
              </a:rPr>
              <a:t>是较早出现的用于</a:t>
            </a:r>
            <a:r>
              <a:rPr lang="zh-CN" altLang="en-US" sz="2000" dirty="0" smtClean="0">
                <a:latin typeface="Cambria" pitchFamily="18" charset="0"/>
              </a:rPr>
              <a:t>代替</a:t>
            </a:r>
            <a:r>
              <a:rPr lang="en-US" altLang="zh-CN" sz="2000" dirty="0" smtClean="0">
                <a:latin typeface="Cambria" pitchFamily="18" charset="0"/>
              </a:rPr>
              <a:t>JSP</a:t>
            </a:r>
            <a:r>
              <a:rPr lang="zh-CN" altLang="en-US" sz="2000" dirty="0" smtClean="0">
                <a:latin typeface="Cambria" pitchFamily="18" charset="0"/>
              </a:rPr>
              <a:t>的</a:t>
            </a:r>
            <a:r>
              <a:rPr lang="zh-CN" altLang="en-US" sz="2000" dirty="0">
                <a:latin typeface="Cambria" pitchFamily="18" charset="0"/>
              </a:rPr>
              <a:t>模板语言 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Cambria" pitchFamily="18" charset="0"/>
              </a:rPr>
              <a:t>优点： </a:t>
            </a:r>
          </a:p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1</a:t>
            </a:r>
            <a:r>
              <a:rPr lang="zh-CN" altLang="en-US" sz="2000" dirty="0">
                <a:latin typeface="Cambria" pitchFamily="18" charset="0"/>
              </a:rPr>
              <a:t>、不能</a:t>
            </a:r>
            <a:r>
              <a:rPr lang="zh-CN" altLang="en-US" sz="2000" dirty="0" smtClean="0">
                <a:latin typeface="Cambria" pitchFamily="18" charset="0"/>
              </a:rPr>
              <a:t>编写</a:t>
            </a:r>
            <a:r>
              <a:rPr lang="en-US" altLang="zh-CN" sz="2000" dirty="0" smtClean="0">
                <a:latin typeface="Cambria" pitchFamily="18" charset="0"/>
              </a:rPr>
              <a:t>Java</a:t>
            </a:r>
            <a:r>
              <a:rPr lang="zh-CN" altLang="en-US" sz="2000" dirty="0">
                <a:latin typeface="Cambria" pitchFamily="18" charset="0"/>
              </a:rPr>
              <a:t>代码，可以实现严格</a:t>
            </a:r>
            <a:r>
              <a:rPr lang="zh-CN" altLang="en-US" sz="2000" dirty="0" smtClean="0">
                <a:latin typeface="Cambria" pitchFamily="18" charset="0"/>
              </a:rPr>
              <a:t>的</a:t>
            </a:r>
            <a:r>
              <a:rPr lang="en-US" altLang="zh-CN" sz="2000" dirty="0" smtClean="0">
                <a:latin typeface="Cambria" pitchFamily="18" charset="0"/>
              </a:rPr>
              <a:t>MVC</a:t>
            </a:r>
            <a:r>
              <a:rPr lang="zh-CN" altLang="en-US" sz="2000" dirty="0" smtClean="0">
                <a:latin typeface="Cambria" pitchFamily="18" charset="0"/>
              </a:rPr>
              <a:t>分离 </a:t>
            </a:r>
            <a:endParaRPr lang="zh-CN" altLang="en-US" sz="20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2</a:t>
            </a:r>
            <a:r>
              <a:rPr lang="zh-CN" altLang="en-US" sz="2000" dirty="0">
                <a:latin typeface="Cambria" pitchFamily="18" charset="0"/>
              </a:rPr>
              <a:t>、性能是三者中</a:t>
            </a:r>
            <a:r>
              <a:rPr lang="zh-CN" altLang="en-US" sz="2000" dirty="0" smtClean="0">
                <a:latin typeface="Cambria" pitchFamily="18" charset="0"/>
              </a:rPr>
              <a:t>最好的</a:t>
            </a:r>
            <a:r>
              <a:rPr lang="zh-CN" altLang="en-US" sz="2000" dirty="0">
                <a:latin typeface="Cambria" pitchFamily="18" charset="0"/>
              </a:rPr>
              <a:t> 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</a:rPr>
              <a:t>3</a:t>
            </a:r>
            <a:r>
              <a:rPr lang="zh-CN" altLang="en-US" sz="2000" dirty="0">
                <a:latin typeface="Cambria" pitchFamily="18" charset="0"/>
              </a:rPr>
              <a:t>、使用表达式语言，语法简单 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</a:rPr>
              <a:t>4</a:t>
            </a:r>
            <a:r>
              <a:rPr lang="zh-CN" altLang="en-US" sz="2000" dirty="0" smtClean="0">
                <a:latin typeface="Cambria" pitchFamily="18" charset="0"/>
              </a:rPr>
              <a:t>、简单宏定义和对象</a:t>
            </a:r>
            <a:r>
              <a:rPr lang="zh-CN" altLang="en-US" sz="2000" dirty="0" smtClean="0">
                <a:latin typeface="Cambria" pitchFamily="18" charset="0"/>
              </a:rPr>
              <a:t>引用</a:t>
            </a:r>
            <a:endParaRPr lang="en-US" altLang="zh-CN" sz="20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</a:rPr>
              <a:t>5</a:t>
            </a:r>
            <a:r>
              <a:rPr lang="zh-CN" altLang="en-US" sz="2000" dirty="0" smtClean="0">
                <a:latin typeface="Cambria" pitchFamily="18" charset="0"/>
              </a:rPr>
              <a:t>、简单的</a:t>
            </a:r>
            <a:r>
              <a:rPr lang="en-US" altLang="zh-CN" sz="2000" dirty="0" smtClean="0">
                <a:latin typeface="Cambria" pitchFamily="18" charset="0"/>
              </a:rPr>
              <a:t>API</a:t>
            </a:r>
            <a:r>
              <a:rPr lang="zh-CN" altLang="en-US" sz="2000" dirty="0" smtClean="0">
                <a:latin typeface="Cambria" pitchFamily="18" charset="0"/>
              </a:rPr>
              <a:t>，可以方便的通过模版生成静态页</a:t>
            </a:r>
            <a:endParaRPr lang="zh-CN" altLang="en-US" sz="20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Cambria" pitchFamily="18" charset="0"/>
              </a:rPr>
              <a:t>缺点</a:t>
            </a:r>
            <a:r>
              <a:rPr lang="zh-CN" altLang="en-US" sz="2000" dirty="0">
                <a:latin typeface="Cambria" pitchFamily="18" charset="0"/>
              </a:rPr>
              <a:t>： </a:t>
            </a:r>
          </a:p>
          <a:p>
            <a:pPr marL="0" indent="0">
              <a:buNone/>
            </a:pPr>
            <a:r>
              <a:rPr lang="en-US" altLang="zh-CN" sz="2000" dirty="0">
                <a:latin typeface="Cambria" pitchFamily="18" charset="0"/>
              </a:rPr>
              <a:t>1</a:t>
            </a:r>
            <a:r>
              <a:rPr lang="zh-CN" altLang="en-US" sz="2000" dirty="0">
                <a:latin typeface="Cambria" pitchFamily="18" charset="0"/>
              </a:rPr>
              <a:t>、不是官方</a:t>
            </a:r>
            <a:r>
              <a:rPr lang="zh-CN" altLang="en-US" sz="2000" dirty="0" smtClean="0">
                <a:latin typeface="Cambria" pitchFamily="18" charset="0"/>
              </a:rPr>
              <a:t>标准</a:t>
            </a:r>
            <a:r>
              <a:rPr lang="zh-CN" altLang="en-US" sz="2000" dirty="0" smtClean="0">
                <a:latin typeface="Cambria" pitchFamily="18" charset="0"/>
              </a:rPr>
              <a:t>，是</a:t>
            </a:r>
            <a:r>
              <a:rPr lang="en-US" altLang="zh-CN" sz="2000" dirty="0" smtClean="0">
                <a:latin typeface="Cambria" pitchFamily="18" charset="0"/>
              </a:rPr>
              <a:t>apache.org</a:t>
            </a:r>
            <a:r>
              <a:rPr lang="zh-CN" altLang="en-US" sz="2000" dirty="0" smtClean="0">
                <a:latin typeface="Cambria" pitchFamily="18" charset="0"/>
              </a:rPr>
              <a:t>下的一个子项目</a:t>
            </a:r>
            <a:endParaRPr lang="zh-CN" alt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Velocity World!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611561" y="1016769"/>
            <a:ext cx="7776790" cy="5400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在下面的例子中，一个值被分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配给变量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，并在其后被引用。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736812"/>
            <a:ext cx="7560840" cy="378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98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r>
              <a:rPr lang="zh-CN" altLang="en-US" dirty="0"/>
              <a:t>模板语言</a:t>
            </a:r>
            <a:r>
              <a:rPr lang="en-US" altLang="zh-CN" dirty="0"/>
              <a:t>(VTL)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1" y="1520825"/>
            <a:ext cx="7776790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</a:rPr>
              <a:t>VTL</a:t>
            </a:r>
            <a:r>
              <a:rPr lang="zh-CN" altLang="en-US" sz="2000" dirty="0" smtClean="0">
                <a:latin typeface="Cambria" pitchFamily="18" charset="0"/>
              </a:rPr>
              <a:t>提供</a:t>
            </a:r>
            <a:r>
              <a:rPr lang="zh-CN" altLang="en-US" sz="2000" dirty="0">
                <a:latin typeface="Cambria" pitchFamily="18" charset="0"/>
              </a:rPr>
              <a:t>一</a:t>
            </a:r>
            <a:r>
              <a:rPr lang="zh-CN" altLang="en-US" sz="2000" dirty="0" smtClean="0">
                <a:latin typeface="Cambria" pitchFamily="18" charset="0"/>
              </a:rPr>
              <a:t>种简洁的</a:t>
            </a:r>
            <a:r>
              <a:rPr lang="zh-CN" altLang="en-US" sz="2000" dirty="0">
                <a:latin typeface="Cambria" pitchFamily="18" charset="0"/>
              </a:rPr>
              <a:t>方法将动态内容合并到</a:t>
            </a:r>
            <a:r>
              <a:rPr lang="en-US" altLang="zh-CN" sz="2000" dirty="0">
                <a:latin typeface="Cambria" pitchFamily="18" charset="0"/>
              </a:rPr>
              <a:t>Web</a:t>
            </a:r>
            <a:r>
              <a:rPr lang="zh-CN" altLang="en-US" sz="2000" dirty="0" smtClean="0">
                <a:latin typeface="Cambria" pitchFamily="18" charset="0"/>
              </a:rPr>
              <a:t>页面，</a:t>
            </a:r>
            <a:r>
              <a:rPr lang="en-US" altLang="zh-CN" sz="2000" dirty="0" smtClean="0">
                <a:latin typeface="Cambria" pitchFamily="18" charset="0"/>
              </a:rPr>
              <a:t>VTL</a:t>
            </a:r>
            <a:r>
              <a:rPr lang="zh-CN" altLang="en-US" sz="2000" dirty="0" smtClean="0">
                <a:latin typeface="Cambria" pitchFamily="18" charset="0"/>
              </a:rPr>
              <a:t>提供两种操作符。</a:t>
            </a:r>
            <a:endParaRPr lang="zh-CN" altLang="en-US" sz="20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ambria" pitchFamily="18" charset="0"/>
              </a:rPr>
              <a:t>操作符“</a:t>
            </a:r>
            <a:r>
              <a:rPr lang="en-US" altLang="zh-CN" sz="2000" dirty="0">
                <a:latin typeface="Cambria" pitchFamily="18" charset="0"/>
              </a:rPr>
              <a:t>#</a:t>
            </a:r>
            <a:r>
              <a:rPr lang="zh-CN" altLang="en-US" sz="2000" dirty="0">
                <a:latin typeface="Cambria" pitchFamily="18" charset="0"/>
              </a:rPr>
              <a:t>”：表示调用</a:t>
            </a:r>
            <a:r>
              <a:rPr lang="en-US" altLang="zh-CN" sz="2000" dirty="0">
                <a:latin typeface="Cambria" pitchFamily="18" charset="0"/>
              </a:rPr>
              <a:t>velocity</a:t>
            </a:r>
            <a:r>
              <a:rPr lang="zh-CN" altLang="en-US" sz="2000" dirty="0" smtClean="0">
                <a:latin typeface="Cambria" pitchFamily="18" charset="0"/>
              </a:rPr>
              <a:t>指令或宏</a:t>
            </a:r>
            <a:endParaRPr lang="en-US" altLang="zh-CN" sz="20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ambria" pitchFamily="18" charset="0"/>
              </a:rPr>
              <a:t>操作符“</a:t>
            </a:r>
            <a:r>
              <a:rPr lang="en-US" altLang="zh-CN" sz="2000" dirty="0">
                <a:latin typeface="Cambria" pitchFamily="18" charset="0"/>
              </a:rPr>
              <a:t>$</a:t>
            </a:r>
            <a:r>
              <a:rPr lang="zh-CN" altLang="en-US" sz="2000" dirty="0">
                <a:latin typeface="Cambria" pitchFamily="18" charset="0"/>
              </a:rPr>
              <a:t>”：表示变量</a:t>
            </a:r>
            <a:r>
              <a:rPr lang="zh-CN" altLang="en-US" sz="2000" dirty="0" smtClean="0">
                <a:latin typeface="Cambria" pitchFamily="18" charset="0"/>
              </a:rPr>
              <a:t>的引用或声明</a:t>
            </a:r>
            <a:endParaRPr lang="zh-CN" alt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1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B Standard Onscreen">
  <a:themeElements>
    <a:clrScheme name="卡当标准色">
      <a:dk1>
        <a:srgbClr val="3C3737"/>
      </a:dk1>
      <a:lt1>
        <a:srgbClr val="FFFFFF"/>
      </a:lt1>
      <a:dk2>
        <a:srgbClr val="C60C30"/>
      </a:dk2>
      <a:lt2>
        <a:srgbClr val="B7B1A9"/>
      </a:lt2>
      <a:accent1>
        <a:srgbClr val="861D25"/>
      </a:accent1>
      <a:accent2>
        <a:srgbClr val="103B66"/>
      </a:accent2>
      <a:accent3>
        <a:srgbClr val="FFFFFF"/>
      </a:accent3>
      <a:accent4>
        <a:srgbClr val="322D2D"/>
      </a:accent4>
      <a:accent5>
        <a:srgbClr val="C3ABAC"/>
      </a:accent5>
      <a:accent6>
        <a:srgbClr val="0D355C"/>
      </a:accent6>
      <a:hlink>
        <a:srgbClr val="185A24"/>
      </a:hlink>
      <a:folHlink>
        <a:srgbClr val="392047"/>
      </a:folHlink>
    </a:clrScheme>
    <a:fontScheme name="1_IB Standard Onscreen">
      <a:majorFont>
        <a:latin typeface="Verdana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卡当PPT模板.II</Template>
  <TotalTime>13199</TotalTime>
  <Words>1297</Words>
  <Application>Microsoft Office PowerPoint</Application>
  <PresentationFormat>全屏显示(4:3)</PresentationFormat>
  <Paragraphs>245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1_IB Standard Onscreen</vt:lpstr>
      <vt:lpstr>PowerPoint 演示文稿</vt:lpstr>
      <vt:lpstr>PowerPoint 演示文稿</vt:lpstr>
      <vt:lpstr>Velocity是什么？</vt:lpstr>
      <vt:lpstr>什么是模板引擎 </vt:lpstr>
      <vt:lpstr>JSP</vt:lpstr>
      <vt:lpstr>Freemarke</vt:lpstr>
      <vt:lpstr>Velocity</vt:lpstr>
      <vt:lpstr>Hello Velocity World!</vt:lpstr>
      <vt:lpstr>Velocity模板语言(VTL)</vt:lpstr>
      <vt:lpstr>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自定义指令</vt:lpstr>
      <vt:lpstr>引用（references）</vt:lpstr>
      <vt:lpstr>空引用</vt:lpstr>
      <vt:lpstr>转义符</vt:lpstr>
      <vt:lpstr>关系和逻辑操作符</vt:lpstr>
      <vt:lpstr>算术运算符</vt:lpstr>
      <vt:lpstr>区间运算符</vt:lpstr>
      <vt:lpstr>使用velocity-toolbox.xml</vt:lpstr>
      <vt:lpstr>注释</vt:lpstr>
      <vt:lpstr>Spring MVC 使用 Velocity</vt:lpstr>
      <vt:lpstr>PowerPoint 演示文稿</vt:lpstr>
      <vt:lpstr>PowerPoint 演示文稿</vt:lpstr>
      <vt:lpstr>PowerPoint 演示文稿</vt:lpstr>
      <vt:lpstr>示例运行结果</vt:lpstr>
      <vt:lpstr>PowerPoint 演示文稿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邹舟</dc:creator>
  <cp:lastModifiedBy>Administrator</cp:lastModifiedBy>
  <cp:revision>1655</cp:revision>
  <dcterms:created xsi:type="dcterms:W3CDTF">2008-02-28T01:49:23Z</dcterms:created>
  <dcterms:modified xsi:type="dcterms:W3CDTF">2012-11-20T07:49:27Z</dcterms:modified>
</cp:coreProperties>
</file>