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16"/>
  </p:notesMasterIdLst>
  <p:handoutMasterIdLst>
    <p:handoutMasterId r:id="rId17"/>
  </p:handoutMasterIdLst>
  <p:sldIdLst>
    <p:sldId id="258" r:id="rId2"/>
    <p:sldId id="279" r:id="rId3"/>
    <p:sldId id="281" r:id="rId4"/>
    <p:sldId id="284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277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3D04"/>
    <a:srgbClr val="E68900"/>
    <a:srgbClr val="EAEAEA"/>
    <a:srgbClr val="3333CC"/>
    <a:srgbClr val="550189"/>
    <a:srgbClr val="A20FFD"/>
    <a:srgbClr val="FF882F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706" autoAdjust="0"/>
  </p:normalViewPr>
  <p:slideViewPr>
    <p:cSldViewPr>
      <p:cViewPr varScale="1">
        <p:scale>
          <a:sx n="85" d="100"/>
          <a:sy n="85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6F02B0-2723-462A-8749-F5A72068FB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87577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B3F7D0-989C-40C4-8FCB-C294979E7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47135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3FB77-E852-4983-B3C5-298F2F5267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" name="Picture 15" descr="网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63713" y="3068638"/>
            <a:ext cx="5473700" cy="20875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8E613-1C9E-455B-8F91-9E1A78F854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8125" y="1052513"/>
            <a:ext cx="2087563" cy="4103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052513"/>
            <a:ext cx="6111875" cy="4103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ADD7D-A718-47F8-9BF2-2B196DBCE8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500" y="692696"/>
            <a:ext cx="8316924" cy="46805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713" y="3068638"/>
            <a:ext cx="5473700" cy="20875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076AB-D800-454F-B70E-FBD43D9FB6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0" y="1268760"/>
            <a:ext cx="3240088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CCE20-FAAF-4516-80BF-3DB4DE0621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63713" y="3068638"/>
            <a:ext cx="2660650" cy="20875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763" y="3068638"/>
            <a:ext cx="2660650" cy="20875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A180C-0619-427F-AD54-7416E896A9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39B4B-3D59-4F53-BEDE-03A93B30EB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112C0-8339-4EB8-80E4-5C4EE526EF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255B2-998C-419B-90B9-0DA73FE2C1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15BED-D6F5-4FD9-A4EC-02CACC84E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B63F7-20EA-4A59-AD96-EBCCDB643C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584684"/>
            <a:ext cx="8351838" cy="5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CF91514-8A09-420F-B1D1-E1BBB34742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8" descr="图片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833813"/>
            <a:ext cx="91440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193F7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11" name="Picture 16" descr="网址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8"/>
          <p:cNvSpPr>
            <a:spLocks noChangeShapeType="1"/>
          </p:cNvSpPr>
          <p:nvPr userDrawn="1"/>
        </p:nvSpPr>
        <p:spPr bwMode="auto">
          <a:xfrm>
            <a:off x="0" y="1160463"/>
            <a:ext cx="4787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9"/>
          <p:cNvSpPr>
            <a:spLocks noChangeShapeType="1"/>
          </p:cNvSpPr>
          <p:nvPr userDrawn="1"/>
        </p:nvSpPr>
        <p:spPr bwMode="auto">
          <a:xfrm>
            <a:off x="0" y="1162050"/>
            <a:ext cx="3240088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21"/>
          <p:cNvSpPr txBox="1">
            <a:spLocks noChangeArrowheads="1"/>
          </p:cNvSpPr>
          <p:nvPr userDrawn="1"/>
        </p:nvSpPr>
        <p:spPr bwMode="auto">
          <a:xfrm>
            <a:off x="5956300" y="6607175"/>
            <a:ext cx="1603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恒生电子股份有限公司  </a:t>
            </a:r>
            <a:r>
              <a:rPr lang="en-US" altLang="zh-CN" sz="1000" smtClean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>
    <p:split orient="vert" dir="in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200" b="1" dirty="0" smtClean="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35696" y="2096852"/>
            <a:ext cx="5544579" cy="13319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400" dirty="0" err="1"/>
              <a:t>iBatis</a:t>
            </a:r>
            <a:r>
              <a:rPr lang="zh-CN" altLang="en-US" sz="4400" dirty="0"/>
              <a:t>高速缓存应用</a:t>
            </a:r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796136" y="3356992"/>
            <a:ext cx="2336800" cy="64807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2012</a:t>
            </a:r>
          </a:p>
        </p:txBody>
      </p:sp>
      <p:pic>
        <p:nvPicPr>
          <p:cNvPr id="3076" name="Picture 6" descr="08 logo"/>
          <p:cNvPicPr>
            <a:picLocks noChangeAspect="1" noChangeArrowheads="1"/>
          </p:cNvPicPr>
          <p:nvPr/>
        </p:nvPicPr>
        <p:blipFill>
          <a:blip r:embed="rId2" cstate="print">
            <a:lum bright="4000" contrast="-5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6069013"/>
            <a:ext cx="611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9" descr="IDC Logo"/>
          <p:cNvPicPr>
            <a:picLocks noChangeAspect="1" noChangeArrowheads="1"/>
          </p:cNvPicPr>
          <p:nvPr/>
        </p:nvPicPr>
        <p:blipFill>
          <a:blip r:embed="rId3" cstate="print">
            <a:lum bright="4000" contrast="-3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6183313"/>
            <a:ext cx="7762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0" descr="IAOP_2007"/>
          <p:cNvPicPr>
            <a:picLocks noChangeAspect="1" noChangeArrowheads="1"/>
          </p:cNvPicPr>
          <p:nvPr/>
        </p:nvPicPr>
        <p:blipFill>
          <a:blip r:embed="rId4" cstate="print">
            <a:lum bright="4000" contrast="-38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6127750"/>
            <a:ext cx="7048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图片1副本"/>
          <p:cNvPicPr>
            <a:picLocks noChangeAspect="1" noChangeArrowheads="1"/>
          </p:cNvPicPr>
          <p:nvPr/>
        </p:nvPicPr>
        <p:blipFill>
          <a:blip r:embed="rId5" cstate="print">
            <a:lum contrast="-2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186488"/>
            <a:ext cx="1187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4" descr="logo_member"/>
          <p:cNvPicPr>
            <a:picLocks noChangeAspect="1" noChangeArrowheads="1"/>
          </p:cNvPicPr>
          <p:nvPr/>
        </p:nvPicPr>
        <p:blipFill>
          <a:blip r:embed="rId6" cstate="print">
            <a:lum bright="16000" contrast="-7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189663"/>
            <a:ext cx="7223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556792"/>
            <a:ext cx="8604956" cy="464451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FIFO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是采用先进先出的管理策略，当高速缓存超过大小限制时，才会废弃缓存中最老的对象。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68423"/>
            <a:ext cx="8100900" cy="128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85820854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484784"/>
            <a:ext cx="8604956" cy="47165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是采用最近最少使用的管理策略，该高速缓存的内部机制会在后台记录哪些对象最近最少被访问，一旦超过高速缓存大小限制就会废弃他们。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096336" cy="128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6222578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OSCACHE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484784"/>
            <a:ext cx="8604956" cy="471652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OSCACHE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高速缓存模型采用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OpenSymphony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公会的产品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---OSCache2.0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OSCache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是一个非常健壮的高速缓存框架，它可以提供很多同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在其缓存模型中所提供的一致的策略。要使用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OSCache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就需要引用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OSCache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JAR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oscache.properties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文件。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537012"/>
            <a:ext cx="8534513" cy="140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46290845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自己的高速缓存模型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484784"/>
            <a:ext cx="8244917" cy="471652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高速缓存模型实际上是框架的可插入组件，要定义自己的高速缓存，只需要记住两点：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所提供的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种类型的高速缓存模型实际上都是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com.ibatis.sqlmap.engine.cache.CacheController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接口的具体实现。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它们的名称实际上只是映射到这些实现的全限定名的别名。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1952126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1052513"/>
            <a:ext cx="5184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835696" y="2493132"/>
            <a:ext cx="5544579" cy="1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Thank you!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是缓存？</a:t>
            </a:r>
            <a:endParaRPr lang="zh-CN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467544" y="1268760"/>
            <a:ext cx="8388932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缓存其实就是将常用的数据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暂存于内存缓存区中的一种技术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应用程序中，缓存可以应用在：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285750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表现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285750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indent="-285750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628650" lvl="2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lvl="1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</a:pP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的高速缓存只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关注于数据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层。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的高速缓存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09185"/>
            <a:ext cx="7056784" cy="522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687713419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一个简单的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高速缓存示例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9" y="1465646"/>
            <a:ext cx="8543015" cy="4411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32011223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高速缓存模型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cacheMode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268760"/>
            <a:ext cx="8604956" cy="49325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kern="1200" dirty="0">
                <a:latin typeface="微软雅黑" pitchFamily="34" charset="-122"/>
                <a:ea typeface="微软雅黑" pitchFamily="34" charset="-122"/>
              </a:rPr>
              <a:t>高速缓存的配置是通过</a:t>
            </a:r>
            <a: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800" kern="1200" dirty="0" err="1">
                <a:latin typeface="微软雅黑" pitchFamily="34" charset="-122"/>
                <a:ea typeface="微软雅黑" pitchFamily="34" charset="-122"/>
              </a:rPr>
              <a:t>cacheMode</a:t>
            </a:r>
            <a: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800" kern="1200" dirty="0">
                <a:latin typeface="微软雅黑" pitchFamily="34" charset="-122"/>
                <a:ea typeface="微软雅黑" pitchFamily="34" charset="-122"/>
              </a:rPr>
              <a:t>标签来定义的，标签属性如下：</a:t>
            </a:r>
            <a: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800" kern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94461477"/>
              </p:ext>
            </p:extLst>
          </p:nvPr>
        </p:nvGraphicFramePr>
        <p:xfrm>
          <a:off x="611560" y="2038020"/>
          <a:ext cx="7776864" cy="3803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264696"/>
              </a:tblGrid>
              <a:tr h="54977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该值用于指定一个唯一的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948929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type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此属性用于指定高速缓存模型所配置的高速缓存的类型。其有效值包括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MEMORY,FIFO,LRU,OSCACHE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48929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readOnly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将该值设置为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，就表示高速缓存将仅仅被用作只读高速缓存。从只读高速缓存中读出的对象值是不允许更改的。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35561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serialize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该属性用于指定在读取高速缓存内容时是否要进行“深复制”。 “深复制”是指被返回的是一个深度复制的副本，只具有相同的值，但不是同一个实例。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80766056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高速缓存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类型 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268760"/>
            <a:ext cx="8604956" cy="49325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kern="1200" dirty="0" err="1" smtClean="0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</a:rPr>
              <a:t>个高速缓存实现，这</a:t>
            </a: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</a:rPr>
              <a:t>个就是</a:t>
            </a:r>
            <a:r>
              <a:rPr lang="en-US" altLang="zh-CN" sz="1800" kern="1200" dirty="0" smtClean="0"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zh-CN" altLang="en-US" sz="1800" kern="1200" dirty="0" smtClean="0">
                <a:latin typeface="微软雅黑" pitchFamily="34" charset="-122"/>
                <a:ea typeface="微软雅黑" pitchFamily="34" charset="-122"/>
              </a:rPr>
              <a:t>属性的有效值：</a:t>
            </a:r>
            <a: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800" kern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57039989"/>
              </p:ext>
            </p:extLst>
          </p:nvPr>
        </p:nvGraphicFramePr>
        <p:xfrm>
          <a:off x="611560" y="2037470"/>
          <a:ext cx="7776864" cy="40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264696"/>
              </a:tblGrid>
              <a:tr h="10314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MEMORY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这个模型简单地将高速缓存数据保存在内存中，直至垃圾收集器将它移除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104411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FIFO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这个模型中，高速缓存的数据量是固定的，使用“先进先出”算法来移除高速缓存中的数据。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LRU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这个模型中，高速缓存的数据量是固定的，使用“最近最少使用”算法来移除高速缓存中的数据。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0010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OSCACHE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这个模型使用</a:t>
                      </a:r>
                      <a:r>
                        <a:rPr lang="en-US" altLang="zh-CN" sz="18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OpenSymphony</a:t>
                      </a:r>
                      <a:r>
                        <a:rPr lang="zh-CN" altLang="en-US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公会的产品</a:t>
                      </a:r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---OSCache2.0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28946948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readOnly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serialize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268760"/>
            <a:ext cx="8604956" cy="49325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readOnly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serialize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两个属性有一些重叠，但需要紧密协同才能正常工作：</a:t>
            </a:r>
            <a: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800" kern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62156096"/>
              </p:ext>
            </p:extLst>
          </p:nvPr>
        </p:nvGraphicFramePr>
        <p:xfrm>
          <a:off x="503548" y="2024845"/>
          <a:ext cx="8028892" cy="4178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148"/>
                <a:gridCol w="1188132"/>
                <a:gridCol w="864096"/>
                <a:gridCol w="4644516"/>
              </a:tblGrid>
              <a:tr h="528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readOnly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>
                          <a:latin typeface="微软雅黑" pitchFamily="34" charset="-122"/>
                          <a:ea typeface="微软雅黑" pitchFamily="34" charset="-122"/>
                        </a:rPr>
                        <a:t>serialize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结果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原因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120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可以最快速地检索出已高速缓存对象。返回已高速缓存对象的一个共享实例。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120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能快速检索出已速度缓存对象，返回已高速缓存对象的一个深副本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120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false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警告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这种组合，返回同一个共享实例，又不是只读的，</a:t>
                      </a:r>
                      <a:r>
                        <a:rPr lang="zh-CN" altLang="en-US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会造成线程安全问题。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912018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这种组合同</a:t>
                      </a:r>
                      <a:r>
                        <a:rPr lang="en-US" altLang="zh-CN" dirty="0" err="1" smtClean="0">
                          <a:latin typeface="微软雅黑" pitchFamily="34" charset="-122"/>
                          <a:ea typeface="微软雅黑" pitchFamily="34" charset="-122"/>
                        </a:rPr>
                        <a:t>readOnly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=false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而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serialize=true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的组合作用一致，否则它的语义上没有任何意义。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5684541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高速缓存的清除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268760"/>
            <a:ext cx="8604956" cy="49325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高速缓存的清除，可以使用下面两个标签：</a:t>
            </a:r>
            <a: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kern="12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800" kern="12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27664416"/>
              </p:ext>
            </p:extLst>
          </p:nvPr>
        </p:nvGraphicFramePr>
        <p:xfrm>
          <a:off x="683568" y="1988841"/>
          <a:ext cx="784887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328592"/>
              </a:tblGrid>
              <a:tr h="168019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标签名称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用途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20046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flushOnExecute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定义查询已映射的语句，其执行将引起相关高速缓存的清除。 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statement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属性指定一个映射语句。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72074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flushInterval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定义一个时间间隔，高速缓存将以此间隔定期清除。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hours:                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小时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minutes:            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分钟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seconds:            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秒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milliseconds:</a:t>
                      </a:r>
                      <a:r>
                        <a:rPr lang="en-US" altLang="zh-CN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     </a:t>
                      </a:r>
                      <a:r>
                        <a:rPr lang="zh-CN" altLang="en-US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毫秒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25144"/>
            <a:ext cx="8104046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777450862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MEMORY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59531" y="1268760"/>
            <a:ext cx="8604956" cy="493254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MEMORY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是内存缓存，是一种基于引用的高速缓存。 提供了三种引用类型：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34635953"/>
              </p:ext>
            </p:extLst>
          </p:nvPr>
        </p:nvGraphicFramePr>
        <p:xfrm>
          <a:off x="575556" y="1916832"/>
          <a:ext cx="7956884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63"/>
                <a:gridCol w="5401921"/>
              </a:tblGrid>
              <a:tr h="9104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WEAK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WEAK</a:t>
                      </a:r>
                      <a:r>
                        <a:rPr lang="zh-CN" altLang="en-US" sz="1600" b="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引用类型将很快地废弃已高速缓存的对象。这种引用类型在垃圾收集器的第一遍收集中就会被移除。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/>
                </a:tc>
              </a:tr>
              <a:tr h="1156201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SOFT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SOFT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引用类型在满足内在约束的前提下，将尽可能地保留已高速缓存的对象，垃圾收集器始终不会收集对象，除非确定需要更多的内存，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SOFT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将确保不会超过内存限制。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813623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STRONG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STRONG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引用类型不管内存约束，其中已高速缓存对象永远不会被废弃，除非到达了指定的清除时间间隔。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8" y="5085184"/>
            <a:ext cx="7776864" cy="14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4149955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rgbClr val="FFFFFF"/>
        </a:solidFill>
        <a:ln w="9525">
          <a:solidFill>
            <a:srgbClr val="000000"/>
          </a:solidFill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0" i="0" u="none" strike="noStrike" kern="0" cap="none" spc="0" normalizeH="0" baseline="0" noProof="0" dirty="0" smtClean="0">
            <a:ln>
              <a:noFill/>
            </a:ln>
            <a:solidFill>
              <a:srgbClr val="FF9900"/>
            </a:solidFill>
            <a:effectLst/>
            <a:uLnTx/>
            <a:uFillTx/>
            <a:latin typeface="微软雅黑" pitchFamily="34" charset="-122"/>
            <a:ea typeface="微软雅黑" pitchFamily="34" charset="-122"/>
            <a:cs typeface="+mj-cs"/>
          </a:defRPr>
        </a:defPPr>
      </a:lstStyle>
    </a:tx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CC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E2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14124</TotalTime>
  <Words>775</Words>
  <Application>Microsoft Office PowerPoint</Application>
  <PresentationFormat>全屏显示(4:3)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主题1</vt:lpstr>
      <vt:lpstr>iBatis高速缓存应用</vt:lpstr>
      <vt:lpstr>什么是缓存？</vt:lpstr>
      <vt:lpstr>iBATIS的高速缓存</vt:lpstr>
      <vt:lpstr>一个简单的iBATIS高速缓存示例</vt:lpstr>
      <vt:lpstr>高速缓存模型&lt;cacheMode&gt;</vt:lpstr>
      <vt:lpstr>高速缓存模型类型 type属性</vt:lpstr>
      <vt:lpstr>组合使用readOnly和serialize</vt:lpstr>
      <vt:lpstr>高速缓存的清除</vt:lpstr>
      <vt:lpstr>MEMORY模型</vt:lpstr>
      <vt:lpstr>FIFO模型</vt:lpstr>
      <vt:lpstr>LRU模型</vt:lpstr>
      <vt:lpstr>OSCACHE模型</vt:lpstr>
      <vt:lpstr>自己的高速缓存模型</vt:lpstr>
      <vt:lpstr>幻灯片 14</vt:lpstr>
    </vt:vector>
  </TitlesOfParts>
  <Company>HS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邹舟</dc:creator>
  <cp:lastModifiedBy>Administrator</cp:lastModifiedBy>
  <cp:revision>1735</cp:revision>
  <dcterms:created xsi:type="dcterms:W3CDTF">2008-02-28T01:49:23Z</dcterms:created>
  <dcterms:modified xsi:type="dcterms:W3CDTF">2012-05-16T10:20:16Z</dcterms:modified>
</cp:coreProperties>
</file>