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7" r:id="rId2"/>
    <p:sldId id="312" r:id="rId3"/>
    <p:sldId id="288" r:id="rId4"/>
    <p:sldId id="289" r:id="rId5"/>
    <p:sldId id="290" r:id="rId6"/>
    <p:sldId id="311" r:id="rId7"/>
    <p:sldId id="291" r:id="rId8"/>
    <p:sldId id="292" r:id="rId9"/>
    <p:sldId id="293" r:id="rId10"/>
    <p:sldId id="294" r:id="rId11"/>
    <p:sldId id="295" r:id="rId12"/>
    <p:sldId id="296" r:id="rId13"/>
    <p:sldId id="299" r:id="rId14"/>
    <p:sldId id="303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2"/>
    <p:restoredTop sz="86492"/>
  </p:normalViewPr>
  <p:slideViewPr>
    <p:cSldViewPr snapToGrid="0" snapToObjects="1">
      <p:cViewPr>
        <p:scale>
          <a:sx n="116" d="100"/>
          <a:sy n="116" d="100"/>
        </p:scale>
        <p:origin x="3760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222F-35F1-BF46-BCCE-BAB3F293F7CE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804BA-53CD-8D43-AD40-01A44025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804BA-53CD-8D43-AD40-01A44025FE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8/9/17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8/9/17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8/9/17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8/9/17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8/9/17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8/9/17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8/9/17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9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8/9/17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8/9/17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6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8/9/17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8/9/17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CCB5-7673-4B4F-B91B-65A21A4130E3}" type="datetimeFigureOut">
              <a:rPr lang="es-ES" smtClean="0"/>
              <a:t>8/9/17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24.bin"/><Relationship Id="rId13" Type="http://schemas.openxmlformats.org/officeDocument/2006/relationships/oleObject" Target="../embeddings/oleObject25.bin"/><Relationship Id="rId14" Type="http://schemas.openxmlformats.org/officeDocument/2006/relationships/image" Target="../media/image13.emf"/><Relationship Id="rId15" Type="http://schemas.openxmlformats.org/officeDocument/2006/relationships/oleObject" Target="../embeddings/oleObject26.bin"/><Relationship Id="rId16" Type="http://schemas.openxmlformats.org/officeDocument/2006/relationships/oleObject" Target="../embeddings/oleObject27.bin"/><Relationship Id="rId17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22.bin"/><Relationship Id="rId10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ppliedMechanics-EAFIT/SolidsP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oleObject" Target="../embeddings/oleObject16.bin"/><Relationship Id="rId21" Type="http://schemas.openxmlformats.org/officeDocument/2006/relationships/image" Target="../media/image13.emf"/><Relationship Id="rId22" Type="http://schemas.openxmlformats.org/officeDocument/2006/relationships/oleObject" Target="../embeddings/oleObject17.bin"/><Relationship Id="rId23" Type="http://schemas.openxmlformats.org/officeDocument/2006/relationships/oleObject" Target="../embeddings/oleObject18.bin"/><Relationship Id="rId24" Type="http://schemas.openxmlformats.org/officeDocument/2006/relationships/image" Target="../media/image14.emf"/><Relationship Id="rId25" Type="http://schemas.openxmlformats.org/officeDocument/2006/relationships/hyperlink" Target="https://github.com/AppliedMechanics-EAFIT/SolidsPy/tree/master/examples/square-4_elements" TargetMode="External"/><Relationship Id="rId26" Type="http://schemas.openxmlformats.org/officeDocument/2006/relationships/hyperlink" Target="https://github.com/AppliedMechanics-EAFIT/SolidsPy/blob/master/docs/square_example.md" TargetMode="External"/><Relationship Id="rId10" Type="http://schemas.openxmlformats.org/officeDocument/2006/relationships/oleObject" Target="../embeddings/oleObject10.bin"/><Relationship Id="rId11" Type="http://schemas.openxmlformats.org/officeDocument/2006/relationships/oleObject" Target="../embeddings/oleObject11.bin"/><Relationship Id="rId12" Type="http://schemas.openxmlformats.org/officeDocument/2006/relationships/image" Target="../media/image9.emf"/><Relationship Id="rId13" Type="http://schemas.openxmlformats.org/officeDocument/2006/relationships/oleObject" Target="../embeddings/oleObject12.bin"/><Relationship Id="rId14" Type="http://schemas.openxmlformats.org/officeDocument/2006/relationships/oleObject" Target="../embeddings/oleObject13.bin"/><Relationship Id="rId15" Type="http://schemas.openxmlformats.org/officeDocument/2006/relationships/image" Target="../media/image10.emf"/><Relationship Id="rId16" Type="http://schemas.openxmlformats.org/officeDocument/2006/relationships/oleObject" Target="../embeddings/oleObject14.bin"/><Relationship Id="rId17" Type="http://schemas.openxmlformats.org/officeDocument/2006/relationships/image" Target="../media/image11.emf"/><Relationship Id="rId18" Type="http://schemas.openxmlformats.org/officeDocument/2006/relationships/oleObject" Target="../embeddings/oleObject15.bin"/><Relationship Id="rId19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5417" y="1322024"/>
            <a:ext cx="77558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Elastic Calculator</a:t>
            </a:r>
            <a:endParaRPr lang="en-US" sz="3200" dirty="0" smtClean="0"/>
          </a:p>
          <a:p>
            <a:pPr algn="ctr"/>
            <a:r>
              <a:rPr lang="en-US" sz="3200" dirty="0" err="1" smtClean="0"/>
              <a:t>Visualización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Soluciones</a:t>
            </a:r>
            <a:r>
              <a:rPr lang="en-US" sz="3200" dirty="0" smtClean="0"/>
              <a:t> </a:t>
            </a:r>
            <a:r>
              <a:rPr lang="en-US" sz="3200" dirty="0" err="1" smtClean="0"/>
              <a:t>Elásticas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Dominios</a:t>
            </a:r>
            <a:r>
              <a:rPr lang="en-US" sz="3200" dirty="0" smtClean="0"/>
              <a:t> </a:t>
            </a:r>
            <a:r>
              <a:rPr lang="en-US" sz="3200" dirty="0" err="1" smtClean="0"/>
              <a:t>Planos</a:t>
            </a:r>
            <a:r>
              <a:rPr lang="en-US" sz="3200" dirty="0" smtClean="0"/>
              <a:t> </a:t>
            </a:r>
            <a:r>
              <a:rPr lang="en-US" sz="3200" dirty="0" err="1" smtClean="0"/>
              <a:t>Discretizados</a:t>
            </a:r>
            <a:r>
              <a:rPr lang="en-US" sz="3200" dirty="0" smtClean="0"/>
              <a:t> con </a:t>
            </a:r>
            <a:r>
              <a:rPr lang="en-US" sz="3200" dirty="0" err="1" smtClean="0"/>
              <a:t>Elementos</a:t>
            </a:r>
            <a:r>
              <a:rPr lang="en-US" sz="3200" dirty="0" smtClean="0"/>
              <a:t> </a:t>
            </a:r>
            <a:r>
              <a:rPr lang="en-US" sz="3200" dirty="0" err="1" smtClean="0"/>
              <a:t>Finitos</a:t>
            </a:r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dirty="0" err="1" smtClean="0"/>
              <a:t>Modelación</a:t>
            </a:r>
            <a:r>
              <a:rPr lang="en-US" sz="3200" dirty="0" smtClean="0"/>
              <a:t> </a:t>
            </a:r>
            <a:r>
              <a:rPr lang="en-US" sz="3200" dirty="0" err="1" smtClean="0"/>
              <a:t>Computacional</a:t>
            </a: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34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127925" y="102972"/>
            <a:ext cx="449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Definición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elementos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eles.txt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09222" y="635193"/>
            <a:ext cx="836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Id_Elemento</a:t>
            </a:r>
            <a:r>
              <a:rPr lang="en-US" b="1" dirty="0" smtClean="0"/>
              <a:t>      Id-</a:t>
            </a:r>
            <a:r>
              <a:rPr lang="en-US" b="1" dirty="0" err="1" smtClean="0"/>
              <a:t>Tipo</a:t>
            </a:r>
            <a:r>
              <a:rPr lang="en-US" b="1" dirty="0" smtClean="0"/>
              <a:t>-</a:t>
            </a:r>
            <a:r>
              <a:rPr lang="en-US" b="1" dirty="0" err="1" smtClean="0"/>
              <a:t>Ele</a:t>
            </a:r>
            <a:r>
              <a:rPr lang="en-US" b="1" dirty="0" smtClean="0"/>
              <a:t>      Id-</a:t>
            </a:r>
            <a:r>
              <a:rPr lang="en-US" b="1" dirty="0" err="1" smtClean="0"/>
              <a:t>Perfil_mat</a:t>
            </a:r>
            <a:r>
              <a:rPr lang="en-US" b="1" dirty="0" smtClean="0"/>
              <a:t>    Id-N</a:t>
            </a:r>
            <a:r>
              <a:rPr lang="en-US" b="1" baseline="-25000" dirty="0" smtClean="0"/>
              <a:t>1</a:t>
            </a:r>
            <a:r>
              <a:rPr lang="en-US" b="1" dirty="0" smtClean="0"/>
              <a:t>    </a:t>
            </a:r>
            <a:r>
              <a:rPr lang="en-US" b="1" dirty="0"/>
              <a:t>Id-</a:t>
            </a:r>
            <a:r>
              <a:rPr lang="en-US" b="1" dirty="0" smtClean="0"/>
              <a:t>N</a:t>
            </a:r>
            <a:r>
              <a:rPr lang="en-US" b="1" baseline="-25000" dirty="0" smtClean="0"/>
              <a:t>2     </a:t>
            </a:r>
            <a:r>
              <a:rPr lang="en-US" b="1" dirty="0"/>
              <a:t>Id-</a:t>
            </a:r>
            <a:r>
              <a:rPr lang="en-US" b="1" dirty="0" smtClean="0"/>
              <a:t>N</a:t>
            </a:r>
            <a:r>
              <a:rPr lang="en-US" b="1" baseline="-25000" dirty="0" smtClean="0"/>
              <a:t>3</a:t>
            </a:r>
            <a:r>
              <a:rPr lang="en-US" b="1" dirty="0" smtClean="0"/>
              <a:t> …………</a:t>
            </a:r>
            <a:r>
              <a:rPr lang="en-US" b="1" dirty="0"/>
              <a:t>Id-</a:t>
            </a:r>
            <a:r>
              <a:rPr lang="en-US" b="1" dirty="0" smtClean="0"/>
              <a:t>N</a:t>
            </a:r>
            <a:r>
              <a:rPr lang="en-US" b="1" baseline="-25000" dirty="0" smtClean="0"/>
              <a:t>N</a:t>
            </a:r>
            <a:endParaRPr lang="en-U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5947" y="1006689"/>
            <a:ext cx="434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Id_Elemento</a:t>
            </a:r>
            <a:r>
              <a:rPr lang="en-US" dirty="0" smtClean="0"/>
              <a:t>: </a:t>
            </a:r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(I5).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76206" y="2056213"/>
            <a:ext cx="801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Id-</a:t>
            </a:r>
            <a:r>
              <a:rPr lang="en-US" b="1" dirty="0" err="1" smtClean="0"/>
              <a:t>Perfil_mat</a:t>
            </a:r>
            <a:r>
              <a:rPr lang="en-US" dirty="0" smtClean="0"/>
              <a:t>: </a:t>
            </a:r>
            <a:r>
              <a:rPr lang="en-US" dirty="0" err="1" smtClean="0"/>
              <a:t>Identificador</a:t>
            </a:r>
            <a:r>
              <a:rPr lang="en-US" dirty="0" smtClean="0"/>
              <a:t> del </a:t>
            </a:r>
            <a:r>
              <a:rPr lang="en-US" dirty="0" err="1" smtClean="0"/>
              <a:t>perfil</a:t>
            </a:r>
            <a:r>
              <a:rPr lang="en-US" dirty="0" smtClean="0"/>
              <a:t> del material (I1).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476206" y="2459069"/>
            <a:ext cx="797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Id-</a:t>
            </a:r>
            <a:r>
              <a:rPr lang="en-US" b="1" dirty="0" smtClean="0"/>
              <a:t>N</a:t>
            </a:r>
            <a:r>
              <a:rPr lang="en-US" b="1" baseline="-25000" dirty="0" smtClean="0"/>
              <a:t>i</a:t>
            </a:r>
            <a:r>
              <a:rPr lang="en-US" dirty="0" smtClean="0"/>
              <a:t>:   </a:t>
            </a:r>
            <a:r>
              <a:rPr lang="en-US" dirty="0" err="1" smtClean="0"/>
              <a:t>Identificadores</a:t>
            </a:r>
            <a:r>
              <a:rPr lang="en-US" dirty="0" smtClean="0"/>
              <a:t> de </a:t>
            </a:r>
            <a:r>
              <a:rPr lang="en-US" dirty="0" err="1" smtClean="0"/>
              <a:t>nudo</a:t>
            </a:r>
            <a:r>
              <a:rPr lang="en-US" dirty="0" smtClean="0"/>
              <a:t>. </a:t>
            </a:r>
            <a:r>
              <a:rPr lang="en-US" dirty="0" err="1" smtClean="0"/>
              <a:t>Tantos</a:t>
            </a:r>
            <a:r>
              <a:rPr lang="en-US" dirty="0" smtClean="0"/>
              <a:t> </a:t>
            </a:r>
            <a:r>
              <a:rPr lang="en-US" dirty="0" err="1" smtClean="0"/>
              <a:t>nudos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defina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dirty="0" smtClean="0"/>
              <a:t>Id-</a:t>
            </a:r>
            <a:r>
              <a:rPr lang="en-US" b="1" dirty="0" err="1" smtClean="0"/>
              <a:t>Tipo</a:t>
            </a:r>
            <a:r>
              <a:rPr lang="en-US" b="1" dirty="0" smtClean="0"/>
              <a:t>-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39055" y="3902123"/>
            <a:ext cx="3577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 smtClean="0"/>
              <a:t>1   0     1   2   5    4</a:t>
            </a:r>
          </a:p>
          <a:p>
            <a:pPr marL="457200" indent="-457200">
              <a:buAutoNum type="arabicPlain" startAt="2"/>
            </a:pPr>
            <a:r>
              <a:rPr lang="en-US" sz="2400" dirty="0" smtClean="0"/>
              <a:t>1   0     2   3   6    5</a:t>
            </a:r>
          </a:p>
          <a:p>
            <a:pPr marL="457200" indent="-457200">
              <a:buAutoNum type="arabicPlain" startAt="2"/>
            </a:pPr>
            <a:r>
              <a:rPr lang="en-US" sz="2400" dirty="0" smtClean="0"/>
              <a:t>1   1     4   5   8    7</a:t>
            </a:r>
          </a:p>
          <a:p>
            <a:r>
              <a:rPr lang="en-US" sz="2400" dirty="0" smtClean="0"/>
              <a:t>4     1  1     5   6   9    8</a:t>
            </a:r>
            <a:endParaRPr lang="en-U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76206" y="1409882"/>
            <a:ext cx="818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Id-</a:t>
            </a:r>
            <a:r>
              <a:rPr lang="en-US" b="1" dirty="0" err="1" smtClean="0"/>
              <a:t>Tipo</a:t>
            </a:r>
            <a:r>
              <a:rPr lang="en-US" b="1" dirty="0" smtClean="0"/>
              <a:t>-</a:t>
            </a:r>
            <a:r>
              <a:rPr lang="en-US" b="1" dirty="0" err="1" smtClean="0"/>
              <a:t>Ele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(3-triangulo de 3 </a:t>
            </a:r>
            <a:r>
              <a:rPr lang="en-US" dirty="0" err="1" smtClean="0"/>
              <a:t>nudos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dirty="0" smtClean="0"/>
              <a:t>2-</a:t>
            </a:r>
            <a:r>
              <a:rPr lang="en-US" dirty="0"/>
              <a:t>triangulo de </a:t>
            </a:r>
            <a:r>
              <a:rPr lang="en-US" dirty="0" smtClean="0"/>
              <a:t>6 </a:t>
            </a:r>
            <a:r>
              <a:rPr lang="en-US" dirty="0" err="1"/>
              <a:t>nudos</a:t>
            </a:r>
            <a:r>
              <a:rPr lang="en-US" dirty="0" smtClean="0"/>
              <a:t>; 1-cuadrilatero de 4 </a:t>
            </a:r>
            <a:r>
              <a:rPr lang="en-US" dirty="0" err="1" smtClean="0"/>
              <a:t>nudos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17" name="Elipse 16"/>
          <p:cNvSpPr/>
          <p:nvPr/>
        </p:nvSpPr>
        <p:spPr>
          <a:xfrm>
            <a:off x="2808110" y="4658274"/>
            <a:ext cx="409222" cy="75615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2815167" y="3902123"/>
            <a:ext cx="409222" cy="75615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curvado 19"/>
          <p:cNvCxnSpPr>
            <a:stCxn id="17" idx="4"/>
          </p:cNvCxnSpPr>
          <p:nvPr/>
        </p:nvCxnSpPr>
        <p:spPr>
          <a:xfrm rot="16200000" flipH="1">
            <a:off x="3042807" y="5384339"/>
            <a:ext cx="454884" cy="5150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021667" y="3290411"/>
            <a:ext cx="196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Perfil</a:t>
            </a:r>
            <a:r>
              <a:rPr lang="en-US" dirty="0" smtClean="0"/>
              <a:t> de material 0</a:t>
            </a:r>
            <a:endParaRPr lang="en-US" dirty="0"/>
          </a:p>
        </p:txBody>
      </p:sp>
      <p:cxnSp>
        <p:nvCxnSpPr>
          <p:cNvPr id="22" name="Conector curvado 21"/>
          <p:cNvCxnSpPr/>
          <p:nvPr/>
        </p:nvCxnSpPr>
        <p:spPr>
          <a:xfrm flipV="1">
            <a:off x="3224389" y="3485444"/>
            <a:ext cx="797278" cy="3997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725334" y="5742001"/>
            <a:ext cx="196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Perfil</a:t>
            </a:r>
            <a:r>
              <a:rPr lang="en-US" dirty="0" smtClean="0"/>
              <a:t> de material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267841" y="102972"/>
            <a:ext cx="421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Asignación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cargas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loads.txt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608597" y="2929980"/>
            <a:ext cx="453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Id-</a:t>
            </a:r>
            <a:r>
              <a:rPr lang="en-US" b="1" dirty="0" err="1" smtClean="0"/>
              <a:t>nudo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Identificador</a:t>
            </a:r>
            <a:r>
              <a:rPr lang="en-US" dirty="0" smtClean="0"/>
              <a:t> del </a:t>
            </a:r>
            <a:r>
              <a:rPr lang="en-US" dirty="0" err="1" smtClean="0"/>
              <a:t>nudo</a:t>
            </a:r>
            <a:r>
              <a:rPr lang="en-US" dirty="0" smtClean="0"/>
              <a:t> </a:t>
            </a:r>
            <a:r>
              <a:rPr lang="en-US" dirty="0" err="1" smtClean="0"/>
              <a:t>cargado</a:t>
            </a:r>
            <a:r>
              <a:rPr lang="en-US" dirty="0" smtClean="0"/>
              <a:t>(I5)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608597" y="3341581"/>
            <a:ext cx="419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Mag-x: </a:t>
            </a:r>
            <a:r>
              <a:rPr lang="en-US" dirty="0" err="1" smtClean="0"/>
              <a:t>Magnitud</a:t>
            </a:r>
            <a:r>
              <a:rPr lang="en-US" dirty="0" smtClean="0"/>
              <a:t> de la </a:t>
            </a:r>
            <a:r>
              <a:rPr lang="en-US" dirty="0" err="1" smtClean="0"/>
              <a:t>carga</a:t>
            </a:r>
            <a:r>
              <a:rPr lang="en-US" dirty="0" smtClean="0"/>
              <a:t> en x (f10) </a:t>
            </a:r>
            <a:endParaRPr lang="en-US" dirty="0"/>
          </a:p>
        </p:txBody>
      </p:sp>
      <p:grpSp>
        <p:nvGrpSpPr>
          <p:cNvPr id="7" name="Agrupar 6"/>
          <p:cNvGrpSpPr>
            <a:grpSpLocks noChangeAspect="1"/>
          </p:cNvGrpSpPr>
          <p:nvPr/>
        </p:nvGrpSpPr>
        <p:grpSpPr>
          <a:xfrm>
            <a:off x="74699" y="680522"/>
            <a:ext cx="4162434" cy="4201570"/>
            <a:chOff x="74699" y="680522"/>
            <a:chExt cx="5203043" cy="5251963"/>
          </a:xfrm>
        </p:grpSpPr>
        <p:sp>
          <p:nvSpPr>
            <p:cNvPr id="9" name="Rectángulo 8"/>
            <p:cNvSpPr/>
            <p:nvPr/>
          </p:nvSpPr>
          <p:spPr>
            <a:xfrm>
              <a:off x="569746" y="1758418"/>
              <a:ext cx="1552222" cy="1397000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2121968" y="3155418"/>
              <a:ext cx="1552222" cy="1397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569746" y="3155418"/>
              <a:ext cx="1552222" cy="1397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121968" y="1758418"/>
              <a:ext cx="1552222" cy="1397000"/>
            </a:xfrm>
            <a:prstGeom prst="rect">
              <a:avLst/>
            </a:prstGeom>
            <a:solidFill>
              <a:schemeClr val="bg2"/>
            </a:solidFill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>
              <a:spLocks noChangeAspect="1"/>
            </p:cNvSpPr>
            <p:nvPr/>
          </p:nvSpPr>
          <p:spPr>
            <a:xfrm>
              <a:off x="501672" y="1691390"/>
              <a:ext cx="138460" cy="134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>
              <a:spLocks noChangeAspect="1"/>
            </p:cNvSpPr>
            <p:nvPr/>
          </p:nvSpPr>
          <p:spPr>
            <a:xfrm>
              <a:off x="2052738" y="1691390"/>
              <a:ext cx="138460" cy="134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>
              <a:spLocks noChangeAspect="1"/>
            </p:cNvSpPr>
            <p:nvPr/>
          </p:nvSpPr>
          <p:spPr>
            <a:xfrm>
              <a:off x="3606116" y="1720317"/>
              <a:ext cx="138460" cy="134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Elipse 16"/>
            <p:cNvSpPr>
              <a:spLocks noChangeAspect="1"/>
            </p:cNvSpPr>
            <p:nvPr/>
          </p:nvSpPr>
          <p:spPr>
            <a:xfrm>
              <a:off x="515783" y="3077806"/>
              <a:ext cx="138460" cy="134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/>
            <p:cNvSpPr>
              <a:spLocks noChangeAspect="1"/>
            </p:cNvSpPr>
            <p:nvPr/>
          </p:nvSpPr>
          <p:spPr>
            <a:xfrm>
              <a:off x="2025671" y="3077806"/>
              <a:ext cx="138460" cy="134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>
              <a:spLocks noChangeAspect="1"/>
            </p:cNvSpPr>
            <p:nvPr/>
          </p:nvSpPr>
          <p:spPr>
            <a:xfrm>
              <a:off x="3592004" y="3088390"/>
              <a:ext cx="138460" cy="134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>
              <a:spLocks noChangeAspect="1"/>
            </p:cNvSpPr>
            <p:nvPr/>
          </p:nvSpPr>
          <p:spPr>
            <a:xfrm>
              <a:off x="500516" y="4493151"/>
              <a:ext cx="138460" cy="134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/>
            <p:cNvSpPr>
              <a:spLocks noChangeAspect="1"/>
            </p:cNvSpPr>
            <p:nvPr/>
          </p:nvSpPr>
          <p:spPr>
            <a:xfrm>
              <a:off x="2039782" y="4485390"/>
              <a:ext cx="138460" cy="134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/>
            <p:cNvSpPr>
              <a:spLocks noChangeAspect="1"/>
            </p:cNvSpPr>
            <p:nvPr/>
          </p:nvSpPr>
          <p:spPr>
            <a:xfrm>
              <a:off x="3592004" y="4485390"/>
              <a:ext cx="138460" cy="134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Elipse 23"/>
            <p:cNvSpPr/>
            <p:nvPr/>
          </p:nvSpPr>
          <p:spPr>
            <a:xfrm>
              <a:off x="168545" y="4339262"/>
              <a:ext cx="303883" cy="3077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68545" y="4339262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6" name="Elipse 25"/>
            <p:cNvSpPr/>
            <p:nvPr/>
          </p:nvSpPr>
          <p:spPr>
            <a:xfrm>
              <a:off x="1748855" y="4177613"/>
              <a:ext cx="303883" cy="3077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1777077" y="417761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8" name="Elipse 27"/>
            <p:cNvSpPr/>
            <p:nvPr/>
          </p:nvSpPr>
          <p:spPr>
            <a:xfrm>
              <a:off x="3755576" y="4129607"/>
              <a:ext cx="303883" cy="3077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783798" y="41296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0" name="Elipse 29"/>
            <p:cNvSpPr/>
            <p:nvPr/>
          </p:nvSpPr>
          <p:spPr>
            <a:xfrm>
              <a:off x="74699" y="3001529"/>
              <a:ext cx="303883" cy="3077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102921" y="300152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32" name="Elipse 31"/>
            <p:cNvSpPr/>
            <p:nvPr/>
          </p:nvSpPr>
          <p:spPr>
            <a:xfrm>
              <a:off x="1693107" y="2770029"/>
              <a:ext cx="303883" cy="3077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721329" y="277002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4" name="Elipse 33"/>
            <p:cNvSpPr/>
            <p:nvPr/>
          </p:nvSpPr>
          <p:spPr>
            <a:xfrm>
              <a:off x="3783798" y="2780613"/>
              <a:ext cx="303883" cy="3077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2020" y="278061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6" name="Elipse 35"/>
            <p:cNvSpPr/>
            <p:nvPr/>
          </p:nvSpPr>
          <p:spPr>
            <a:xfrm>
              <a:off x="172219" y="1383613"/>
              <a:ext cx="303883" cy="3077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00441" y="138361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38" name="Elipse 37"/>
            <p:cNvSpPr/>
            <p:nvPr/>
          </p:nvSpPr>
          <p:spPr>
            <a:xfrm>
              <a:off x="1582802" y="1383613"/>
              <a:ext cx="303883" cy="3077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1611024" y="138361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808739" y="1369502"/>
              <a:ext cx="303883" cy="3077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836961" y="1369502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099642" y="364781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3" name="Triángulo isósceles 42"/>
            <p:cNvSpPr/>
            <p:nvPr/>
          </p:nvSpPr>
          <p:spPr>
            <a:xfrm>
              <a:off x="993079" y="3574595"/>
              <a:ext cx="493889" cy="381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ángulo isósceles 43"/>
            <p:cNvSpPr>
              <a:spLocks noChangeAspect="1"/>
            </p:cNvSpPr>
            <p:nvPr/>
          </p:nvSpPr>
          <p:spPr>
            <a:xfrm>
              <a:off x="1894741" y="4575179"/>
              <a:ext cx="456348" cy="35204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2670626" y="3574595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46" name="Triángulo isósceles 45"/>
            <p:cNvSpPr/>
            <p:nvPr/>
          </p:nvSpPr>
          <p:spPr>
            <a:xfrm>
              <a:off x="2564063" y="3501371"/>
              <a:ext cx="493889" cy="381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099642" y="219853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48" name="Triángulo isósceles 47"/>
            <p:cNvSpPr/>
            <p:nvPr/>
          </p:nvSpPr>
          <p:spPr>
            <a:xfrm>
              <a:off x="993079" y="2125307"/>
              <a:ext cx="493889" cy="381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2670626" y="219853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50" name="Triángulo isósceles 49"/>
            <p:cNvSpPr/>
            <p:nvPr/>
          </p:nvSpPr>
          <p:spPr>
            <a:xfrm>
              <a:off x="2564063" y="2125307"/>
              <a:ext cx="493889" cy="381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>
              <a:off x="569746" y="4524196"/>
              <a:ext cx="373414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 flipH="1" flipV="1">
              <a:off x="569745" y="742418"/>
              <a:ext cx="2" cy="38100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3" name="Objeto 52"/>
            <p:cNvGraphicFramePr>
              <a:graphicFrameLocks noChangeAspect="1"/>
            </p:cNvGraphicFramePr>
            <p:nvPr>
              <p:extLst/>
            </p:nvPr>
          </p:nvGraphicFramePr>
          <p:xfrm>
            <a:off x="4176886" y="4667975"/>
            <a:ext cx="254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69" name="EcuaciÛn" r:id="rId3" imgW="127000" imgH="139700" progId="Equation.3">
                    <p:embed/>
                  </p:oleObj>
                </mc:Choice>
                <mc:Fallback>
                  <p:oleObj name="EcuaciÛn" r:id="rId3" imgW="1270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76886" y="4667975"/>
                          <a:ext cx="2540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to 53"/>
            <p:cNvGraphicFramePr>
              <a:graphicFrameLocks noChangeAspect="1"/>
            </p:cNvGraphicFramePr>
            <p:nvPr>
              <p:extLst/>
            </p:nvPr>
          </p:nvGraphicFramePr>
          <p:xfrm>
            <a:off x="135189" y="680522"/>
            <a:ext cx="254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0" name="Equation" r:id="rId5" imgW="127000" imgH="165100" progId="Equation.DSMT4">
                    <p:embed/>
                  </p:oleObj>
                </mc:Choice>
                <mc:Fallback>
                  <p:oleObj name="Equation" r:id="rId5" imgW="1270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5189" y="680522"/>
                          <a:ext cx="2540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5" name="Conector recto 54"/>
            <p:cNvCxnSpPr/>
            <p:nvPr/>
          </p:nvCxnSpPr>
          <p:spPr>
            <a:xfrm>
              <a:off x="500516" y="5780085"/>
              <a:ext cx="317367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4737011" y="1725239"/>
              <a:ext cx="0" cy="27989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 flipV="1">
              <a:off x="515783" y="4947375"/>
              <a:ext cx="0" cy="98511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 flipV="1">
              <a:off x="2121968" y="4947375"/>
              <a:ext cx="0" cy="98511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 flipV="1">
              <a:off x="3687961" y="4947375"/>
              <a:ext cx="0" cy="98511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3687961" y="1781701"/>
              <a:ext cx="123249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3722168" y="3155418"/>
              <a:ext cx="123249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3783798" y="4524196"/>
              <a:ext cx="123249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3" name="Objeto 62"/>
            <p:cNvGraphicFramePr>
              <a:graphicFrameLocks noChangeAspect="1"/>
            </p:cNvGraphicFramePr>
            <p:nvPr>
              <p:extLst/>
            </p:nvPr>
          </p:nvGraphicFramePr>
          <p:xfrm>
            <a:off x="1008954" y="5274907"/>
            <a:ext cx="482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1" name="Equation" r:id="rId7" imgW="241300" imgH="152400" progId="Equation.DSMT4">
                    <p:embed/>
                  </p:oleObj>
                </mc:Choice>
                <mc:Fallback>
                  <p:oleObj name="Equation" r:id="rId7" imgW="241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08954" y="5274907"/>
                          <a:ext cx="4826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to 63"/>
            <p:cNvGraphicFramePr>
              <a:graphicFrameLocks noChangeAspect="1"/>
            </p:cNvGraphicFramePr>
            <p:nvPr>
              <p:extLst/>
            </p:nvPr>
          </p:nvGraphicFramePr>
          <p:xfrm>
            <a:off x="2554538" y="5287150"/>
            <a:ext cx="482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2" name="Equation" r:id="rId9" imgW="241300" imgH="152400" progId="Equation.DSMT4">
                    <p:embed/>
                  </p:oleObj>
                </mc:Choice>
                <mc:Fallback>
                  <p:oleObj name="Equation" r:id="rId9" imgW="2413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54538" y="5287150"/>
                          <a:ext cx="4826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to 64"/>
            <p:cNvGraphicFramePr>
              <a:graphicFrameLocks noChangeAspect="1"/>
            </p:cNvGraphicFramePr>
            <p:nvPr>
              <p:extLst/>
            </p:nvPr>
          </p:nvGraphicFramePr>
          <p:xfrm>
            <a:off x="4795142" y="3600095"/>
            <a:ext cx="482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3" name="EcuaciÛn" r:id="rId10" imgW="241300" imgH="165100" progId="Equation.3">
                    <p:embed/>
                  </p:oleObj>
                </mc:Choice>
                <mc:Fallback>
                  <p:oleObj name="EcuaciÛn" r:id="rId10" imgW="241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95142" y="3600095"/>
                          <a:ext cx="4826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to 65"/>
            <p:cNvGraphicFramePr>
              <a:graphicFrameLocks noChangeAspect="1"/>
            </p:cNvGraphicFramePr>
            <p:nvPr>
              <p:extLst/>
            </p:nvPr>
          </p:nvGraphicFramePr>
          <p:xfrm>
            <a:off x="4795142" y="2341207"/>
            <a:ext cx="482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4" name="EcuaciÛn" r:id="rId12" imgW="241300" imgH="165100" progId="Equation.3">
                    <p:embed/>
                  </p:oleObj>
                </mc:Choice>
                <mc:Fallback>
                  <p:oleObj name="EcuaciÛn" r:id="rId12" imgW="241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95142" y="2341207"/>
                          <a:ext cx="4826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7" name="Conector recto de flecha 66"/>
            <p:cNvCxnSpPr/>
            <p:nvPr/>
          </p:nvCxnSpPr>
          <p:spPr>
            <a:xfrm flipH="1" flipV="1">
              <a:off x="569745" y="1075742"/>
              <a:ext cx="2" cy="60777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2121968" y="1075742"/>
              <a:ext cx="0" cy="644575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/>
            <p:nvPr/>
          </p:nvCxnSpPr>
          <p:spPr>
            <a:xfrm flipV="1">
              <a:off x="3687961" y="1075742"/>
              <a:ext cx="0" cy="644575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0" name="Objeto 69"/>
            <p:cNvGraphicFramePr>
              <a:graphicFrameLocks noChangeAspect="1"/>
            </p:cNvGraphicFramePr>
            <p:nvPr>
              <p:extLst/>
            </p:nvPr>
          </p:nvGraphicFramePr>
          <p:xfrm>
            <a:off x="640132" y="923342"/>
            <a:ext cx="304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5" name="EcuaciÛn" r:id="rId13" imgW="152400" imgH="152400" progId="Equation.3">
                    <p:embed/>
                  </p:oleObj>
                </mc:Choice>
                <mc:Fallback>
                  <p:oleObj name="EcuaciÛn" r:id="rId13" imgW="1524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40132" y="923342"/>
                          <a:ext cx="3048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to 70"/>
            <p:cNvGraphicFramePr>
              <a:graphicFrameLocks noChangeAspect="1"/>
            </p:cNvGraphicFramePr>
            <p:nvPr>
              <p:extLst/>
            </p:nvPr>
          </p:nvGraphicFramePr>
          <p:xfrm>
            <a:off x="3807822" y="858322"/>
            <a:ext cx="304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6" name="EcuaciÛn" r:id="rId15" imgW="152400" imgH="152400" progId="Equation.3">
                    <p:embed/>
                  </p:oleObj>
                </mc:Choice>
                <mc:Fallback>
                  <p:oleObj name="EcuaciÛn" r:id="rId15" imgW="1524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07822" y="858322"/>
                          <a:ext cx="3048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to 71"/>
            <p:cNvGraphicFramePr>
              <a:graphicFrameLocks noChangeAspect="1"/>
            </p:cNvGraphicFramePr>
            <p:nvPr>
              <p:extLst/>
            </p:nvPr>
          </p:nvGraphicFramePr>
          <p:xfrm>
            <a:off x="1893192" y="706082"/>
            <a:ext cx="457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7" name="Equation" r:id="rId16" imgW="228600" imgH="152400" progId="Equation.DSMT4">
                    <p:embed/>
                  </p:oleObj>
                </mc:Choice>
                <mc:Fallback>
                  <p:oleObj name="Equation" r:id="rId16" imgW="2286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893192" y="706082"/>
                          <a:ext cx="457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Elipse 72"/>
            <p:cNvSpPr/>
            <p:nvPr/>
          </p:nvSpPr>
          <p:spPr>
            <a:xfrm>
              <a:off x="417803" y="4619446"/>
              <a:ext cx="303883" cy="307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ipse 73"/>
            <p:cNvSpPr/>
            <p:nvPr/>
          </p:nvSpPr>
          <p:spPr>
            <a:xfrm>
              <a:off x="3522248" y="4646276"/>
              <a:ext cx="303883" cy="307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Conector recto 74"/>
            <p:cNvCxnSpPr/>
            <p:nvPr/>
          </p:nvCxnSpPr>
          <p:spPr>
            <a:xfrm>
              <a:off x="297263" y="4947375"/>
              <a:ext cx="36808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uadroTexto 7"/>
          <p:cNvSpPr txBox="1"/>
          <p:nvPr/>
        </p:nvSpPr>
        <p:spPr>
          <a:xfrm>
            <a:off x="4557889" y="1477928"/>
            <a:ext cx="440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nudo</a:t>
            </a:r>
            <a:r>
              <a:rPr lang="en-US" dirty="0" smtClean="0"/>
              <a:t> </a:t>
            </a:r>
            <a:r>
              <a:rPr lang="en-US" dirty="0" err="1" smtClean="0"/>
              <a:t>cargado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 con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6" name="CuadroTexto 75"/>
          <p:cNvSpPr txBox="1"/>
          <p:nvPr/>
        </p:nvSpPr>
        <p:spPr>
          <a:xfrm>
            <a:off x="4642960" y="2336262"/>
            <a:ext cx="282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Id-</a:t>
            </a:r>
            <a:r>
              <a:rPr lang="en-US" b="1" dirty="0" err="1" smtClean="0"/>
              <a:t>nudo</a:t>
            </a:r>
            <a:r>
              <a:rPr lang="en-US" b="1" dirty="0" smtClean="0"/>
              <a:t>      Mag-x      Mag-y</a:t>
            </a:r>
            <a:endParaRPr lang="en-US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4608597" y="3778039"/>
            <a:ext cx="419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Mag-y: </a:t>
            </a:r>
            <a:r>
              <a:rPr lang="en-US" dirty="0" err="1" smtClean="0"/>
              <a:t>Magnitud</a:t>
            </a:r>
            <a:r>
              <a:rPr lang="en-US" dirty="0" smtClean="0"/>
              <a:t> de la </a:t>
            </a:r>
            <a:r>
              <a:rPr lang="en-US" dirty="0" err="1" smtClean="0"/>
              <a:t>carga</a:t>
            </a:r>
            <a:r>
              <a:rPr lang="en-US" dirty="0" smtClean="0"/>
              <a:t> en y (f10) </a:t>
            </a:r>
            <a:endParaRPr lang="en-U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027974" y="4609664"/>
            <a:ext cx="4586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7    0.0       1.0</a:t>
            </a:r>
          </a:p>
          <a:p>
            <a:pPr marL="342900" indent="-342900">
              <a:buAutoNum type="arabicPlain" startAt="8"/>
            </a:pPr>
            <a:r>
              <a:rPr lang="en-US" dirty="0" smtClean="0"/>
              <a:t>0.0       2.0</a:t>
            </a:r>
          </a:p>
          <a:p>
            <a:pPr marL="342900" indent="-342900">
              <a:buAutoNum type="arabicPlain" startAt="8"/>
            </a:pPr>
            <a:r>
              <a:rPr lang="en-US" dirty="0" smtClean="0"/>
              <a:t>0.0       1.0</a:t>
            </a:r>
            <a:endParaRPr lang="en-US" dirty="0"/>
          </a:p>
          <a:p>
            <a:pPr marL="342900" indent="-342900">
              <a:buAutoNum type="arabicPlai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881319" y="102972"/>
            <a:ext cx="4989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Ejecución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(</a:t>
            </a:r>
            <a:r>
              <a:rPr lang="en-US" sz="2400" b="1" dirty="0" err="1" smtClean="0"/>
              <a:t>Desde</a:t>
            </a:r>
            <a:r>
              <a:rPr lang="en-US" sz="2400" b="1" dirty="0" smtClean="0"/>
              <a:t> la </a:t>
            </a:r>
            <a:r>
              <a:rPr lang="en-US" sz="2400" b="1" dirty="0" err="1" smtClean="0"/>
              <a:t>consola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Ipython</a:t>
            </a:r>
            <a:r>
              <a:rPr lang="en-US" sz="2400" b="1" dirty="0" smtClean="0"/>
              <a:t> en </a:t>
            </a:r>
            <a:r>
              <a:rPr lang="en-US" sz="2400" b="1" dirty="0" err="1" smtClean="0"/>
              <a:t>Spyder</a:t>
            </a:r>
            <a:r>
              <a:rPr lang="en-US" sz="2400" b="1" dirty="0" smtClean="0"/>
              <a:t> )</a:t>
            </a:r>
            <a:endParaRPr lang="en-U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37" y="2040467"/>
            <a:ext cx="5803900" cy="36322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76111" y="1113556"/>
            <a:ext cx="7734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 </a:t>
            </a:r>
            <a:r>
              <a:rPr lang="en-US" dirty="0" err="1" smtClean="0"/>
              <a:t>ejecutar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abre</a:t>
            </a:r>
            <a:r>
              <a:rPr lang="en-US" dirty="0" smtClean="0"/>
              <a:t> un </a:t>
            </a:r>
            <a:r>
              <a:rPr lang="en-US" dirty="0" err="1" smtClean="0"/>
              <a:t>cuadro</a:t>
            </a:r>
            <a:r>
              <a:rPr lang="en-US" dirty="0" smtClean="0"/>
              <a:t> de </a:t>
            </a:r>
            <a:r>
              <a:rPr lang="en-US" dirty="0" err="1" smtClean="0"/>
              <a:t>dialogo</a:t>
            </a:r>
            <a:r>
              <a:rPr lang="en-US" dirty="0" smtClean="0"/>
              <a:t> en el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carpeta</a:t>
            </a:r>
            <a:r>
              <a:rPr lang="en-US" dirty="0" smtClean="0"/>
              <a:t> en la que se </a:t>
            </a:r>
            <a:r>
              <a:rPr lang="en-US" dirty="0" err="1" smtClean="0"/>
              <a:t>almacenan</a:t>
            </a:r>
            <a:r>
              <a:rPr lang="en-US" dirty="0" smtClean="0"/>
              <a:t> los </a:t>
            </a:r>
            <a:r>
              <a:rPr lang="en-US" dirty="0" err="1" smtClean="0"/>
              <a:t>archivos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3677634" y="102972"/>
            <a:ext cx="13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Ejecución</a:t>
            </a:r>
            <a:endParaRPr lang="en-US" sz="24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423333" y="578748"/>
            <a:ext cx="8240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 </a:t>
            </a:r>
            <a:r>
              <a:rPr lang="en-US" dirty="0" err="1" smtClean="0"/>
              <a:t>terminar</a:t>
            </a:r>
            <a:r>
              <a:rPr lang="en-US" dirty="0" smtClean="0"/>
              <a:t> la </a:t>
            </a:r>
            <a:r>
              <a:rPr lang="en-US" dirty="0" err="1" smtClean="0"/>
              <a:t>ejecución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 en </a:t>
            </a:r>
            <a:r>
              <a:rPr lang="en-US" dirty="0" err="1" smtClean="0"/>
              <a:t>términos</a:t>
            </a:r>
            <a:r>
              <a:rPr lang="en-US" dirty="0" smtClean="0"/>
              <a:t> de </a:t>
            </a:r>
            <a:r>
              <a:rPr lang="en-US" dirty="0" err="1" smtClean="0"/>
              <a:t>contornos</a:t>
            </a:r>
            <a:r>
              <a:rPr lang="en-US" dirty="0" smtClean="0"/>
              <a:t> de </a:t>
            </a:r>
            <a:r>
              <a:rPr lang="en-US" dirty="0" err="1" smtClean="0"/>
              <a:t>desplazamiento</a:t>
            </a:r>
            <a:r>
              <a:rPr lang="en-US" dirty="0" smtClean="0"/>
              <a:t>, </a:t>
            </a:r>
            <a:r>
              <a:rPr lang="en-US" dirty="0" err="1" smtClean="0"/>
              <a:t>deformación</a:t>
            </a:r>
            <a:r>
              <a:rPr lang="en-US" dirty="0" smtClean="0"/>
              <a:t>, </a:t>
            </a:r>
            <a:r>
              <a:rPr lang="en-US" dirty="0" err="1" smtClean="0"/>
              <a:t>tensión</a:t>
            </a:r>
            <a:r>
              <a:rPr lang="en-US" dirty="0" smtClean="0"/>
              <a:t> y </a:t>
            </a:r>
            <a:r>
              <a:rPr lang="en-US" dirty="0" err="1" smtClean="0"/>
              <a:t>tensiones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. </a:t>
            </a:r>
            <a:r>
              <a:rPr lang="en-US" dirty="0" err="1" smtClean="0"/>
              <a:t>Adicionalmente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queda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en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permitiendo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calculos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45" y="1622777"/>
            <a:ext cx="43751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880280" y="102972"/>
            <a:ext cx="499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Creación</a:t>
            </a:r>
            <a:r>
              <a:rPr lang="en-US" sz="2400" b="1" dirty="0" smtClean="0"/>
              <a:t> de un </a:t>
            </a:r>
            <a:r>
              <a:rPr lang="en-US" sz="2400" b="1" dirty="0" err="1" smtClean="0"/>
              <a:t>modelo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desde</a:t>
            </a:r>
            <a:r>
              <a:rPr lang="en-US" sz="2400" b="1" dirty="0" smtClean="0"/>
              <a:t> GMESH</a:t>
            </a:r>
            <a:endParaRPr lang="en-U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25777" y="747890"/>
            <a:ext cx="839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problemas con geometrías complejas es posible crear el modelo mediante la herramienta libre </a:t>
            </a:r>
            <a:r>
              <a:rPr lang="es-ES" b="1" dirty="0" smtClean="0"/>
              <a:t>GMESH</a:t>
            </a:r>
            <a:r>
              <a:rPr lang="es-ES" dirty="0" smtClean="0"/>
              <a:t> conjuntamente con scripts de </a:t>
            </a:r>
            <a:r>
              <a:rPr lang="es-ES" b="1" dirty="0" smtClean="0"/>
              <a:t>Python</a:t>
            </a:r>
            <a:r>
              <a:rPr lang="es-ES" dirty="0" smtClean="0"/>
              <a:t> basados en el modulo </a:t>
            </a:r>
            <a:r>
              <a:rPr lang="es-ES" b="1" dirty="0" err="1" smtClean="0"/>
              <a:t>meshio</a:t>
            </a:r>
            <a:r>
              <a:rPr lang="es-ES" dirty="0" smtClean="0"/>
              <a:t>. Se recomienda revisar la presentación adjunta </a:t>
            </a:r>
            <a:r>
              <a:rPr lang="es-ES" b="1" dirty="0" err="1" smtClean="0"/>
              <a:t>template.ppt</a:t>
            </a:r>
            <a:r>
              <a:rPr lang="es-E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77" y="2783349"/>
            <a:ext cx="8787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sz="1350" dirty="0" err="1" smtClean="0"/>
              <a:t>Genere</a:t>
            </a:r>
            <a:r>
              <a:rPr lang="en-US" sz="1350" dirty="0"/>
              <a:t> </a:t>
            </a:r>
            <a:r>
              <a:rPr lang="en-US" sz="1350" dirty="0" err="1" smtClean="0"/>
              <a:t>los</a:t>
            </a:r>
            <a:r>
              <a:rPr lang="en-US" sz="1350" dirty="0" smtClean="0"/>
              <a:t> </a:t>
            </a:r>
            <a:r>
              <a:rPr lang="en-US" sz="1350" dirty="0" err="1"/>
              <a:t>archivos</a:t>
            </a:r>
            <a:r>
              <a:rPr lang="en-US" sz="1350" dirty="0"/>
              <a:t> </a:t>
            </a:r>
            <a:r>
              <a:rPr lang="en-US" sz="1350" b="1" dirty="0" err="1"/>
              <a:t>nodes.txt</a:t>
            </a:r>
            <a:r>
              <a:rPr lang="en-US" sz="1350" dirty="0"/>
              <a:t>, </a:t>
            </a:r>
            <a:r>
              <a:rPr lang="en-US" sz="1350" b="1" dirty="0" err="1" smtClean="0"/>
              <a:t>eles.txt</a:t>
            </a:r>
            <a:r>
              <a:rPr lang="en-US" sz="1350" dirty="0" smtClean="0"/>
              <a:t>,  </a:t>
            </a:r>
            <a:r>
              <a:rPr lang="en-US" sz="1350" b="1" dirty="0" err="1" smtClean="0"/>
              <a:t>loads.txt</a:t>
            </a:r>
            <a:r>
              <a:rPr lang="en-US" sz="1350" b="1" dirty="0" smtClean="0"/>
              <a:t> y </a:t>
            </a:r>
            <a:r>
              <a:rPr lang="en-US" sz="1350" b="1" dirty="0" err="1" smtClean="0"/>
              <a:t>mater.txt</a:t>
            </a:r>
            <a:r>
              <a:rPr lang="en-US" sz="1350" dirty="0"/>
              <a:t> </a:t>
            </a:r>
            <a:r>
              <a:rPr lang="en-US" sz="1350" dirty="0" smtClean="0"/>
              <a:t>y </a:t>
            </a:r>
            <a:r>
              <a:rPr lang="en-US" sz="1350" dirty="0" err="1" smtClean="0"/>
              <a:t>almacenelos</a:t>
            </a:r>
            <a:r>
              <a:rPr lang="en-US" sz="1350" dirty="0" smtClean="0"/>
              <a:t> </a:t>
            </a:r>
            <a:r>
              <a:rPr lang="en-US" sz="1350" dirty="0" err="1" smtClean="0"/>
              <a:t>en</a:t>
            </a:r>
            <a:r>
              <a:rPr lang="en-US" sz="1350" dirty="0" smtClean="0"/>
              <a:t> </a:t>
            </a:r>
            <a:r>
              <a:rPr lang="en-US" sz="1350" dirty="0" err="1" smtClean="0"/>
              <a:t>cualquier</a:t>
            </a:r>
            <a:r>
              <a:rPr lang="en-US" sz="1350" dirty="0" smtClean="0"/>
              <a:t> </a:t>
            </a:r>
            <a:r>
              <a:rPr lang="en-US" sz="1350" dirty="0" err="1" smtClean="0"/>
              <a:t>carpeta</a:t>
            </a:r>
            <a:r>
              <a:rPr lang="en-US" sz="1350" dirty="0"/>
              <a:t>.</a:t>
            </a:r>
            <a:r>
              <a:rPr lang="en-US" sz="1350" dirty="0" smtClean="0"/>
              <a:t> </a:t>
            </a:r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dirty="0" err="1" smtClean="0"/>
              <a:t>Copie</a:t>
            </a:r>
            <a:r>
              <a:rPr lang="en-US" sz="1350" dirty="0" smtClean="0"/>
              <a:t> las </a:t>
            </a:r>
            <a:r>
              <a:rPr lang="en-US" sz="1350" dirty="0" err="1" smtClean="0"/>
              <a:t>siguientes</a:t>
            </a:r>
            <a:r>
              <a:rPr lang="en-US" sz="1350" dirty="0" smtClean="0"/>
              <a:t> </a:t>
            </a:r>
            <a:r>
              <a:rPr lang="en-US" sz="1350" dirty="0" err="1" smtClean="0"/>
              <a:t>línas</a:t>
            </a:r>
            <a:r>
              <a:rPr lang="en-US" sz="1350" dirty="0" smtClean="0"/>
              <a:t> </a:t>
            </a:r>
            <a:r>
              <a:rPr lang="en-US" sz="1350" dirty="0" err="1" smtClean="0"/>
              <a:t>en</a:t>
            </a:r>
            <a:r>
              <a:rPr lang="en-US" sz="1350" dirty="0" smtClean="0"/>
              <a:t> un </a:t>
            </a:r>
            <a:r>
              <a:rPr lang="en-US" sz="1350" dirty="0" err="1" smtClean="0"/>
              <a:t>nuvo</a:t>
            </a:r>
            <a:r>
              <a:rPr lang="en-US" sz="1350" dirty="0" smtClean="0"/>
              <a:t> </a:t>
            </a:r>
            <a:r>
              <a:rPr lang="en-US" sz="1350" dirty="0" err="1" smtClean="0"/>
              <a:t>proyecto</a:t>
            </a:r>
            <a:r>
              <a:rPr lang="en-US" sz="1350" dirty="0" smtClean="0"/>
              <a:t> de Python: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endParaRPr lang="en-US" sz="1350" dirty="0" smtClean="0"/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endParaRPr lang="en-US" sz="1350" dirty="0" smtClean="0"/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</p:txBody>
      </p:sp>
      <p:sp>
        <p:nvSpPr>
          <p:cNvPr id="7" name="CuadroTexto 17"/>
          <p:cNvSpPr txBox="1"/>
          <p:nvPr/>
        </p:nvSpPr>
        <p:spPr>
          <a:xfrm>
            <a:off x="2441897" y="1928488"/>
            <a:ext cx="3180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Ejecución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desde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Spyder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23" y="3407375"/>
            <a:ext cx="5854700" cy="1130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5777" y="4772641"/>
            <a:ext cx="87872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350" dirty="0" err="1" smtClean="0"/>
              <a:t>Almacene</a:t>
            </a:r>
            <a:r>
              <a:rPr lang="en-US" sz="1350" dirty="0" smtClean="0"/>
              <a:t> el </a:t>
            </a:r>
            <a:r>
              <a:rPr lang="en-US" sz="1350" dirty="0" err="1" smtClean="0"/>
              <a:t>nuevo</a:t>
            </a:r>
            <a:r>
              <a:rPr lang="en-US" sz="1350" dirty="0" smtClean="0"/>
              <a:t> </a:t>
            </a:r>
            <a:r>
              <a:rPr lang="en-US" sz="1350" dirty="0" err="1" smtClean="0"/>
              <a:t>proyecto</a:t>
            </a:r>
            <a:r>
              <a:rPr lang="en-US" sz="1350" dirty="0" smtClean="0"/>
              <a:t> </a:t>
            </a:r>
            <a:r>
              <a:rPr lang="en-US" sz="1350" dirty="0" err="1" smtClean="0"/>
              <a:t>en</a:t>
            </a:r>
            <a:r>
              <a:rPr lang="en-US" sz="1350" dirty="0" smtClean="0"/>
              <a:t> </a:t>
            </a:r>
            <a:r>
              <a:rPr lang="en-US" sz="1350" dirty="0" err="1" smtClean="0"/>
              <a:t>cualquier</a:t>
            </a:r>
            <a:r>
              <a:rPr lang="en-US" sz="1350" dirty="0" smtClean="0"/>
              <a:t> </a:t>
            </a:r>
            <a:r>
              <a:rPr lang="en-US" sz="1350" dirty="0" err="1" smtClean="0"/>
              <a:t>carpeta</a:t>
            </a:r>
            <a:r>
              <a:rPr lang="en-US" sz="1350" dirty="0" smtClean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350" dirty="0" err="1" smtClean="0"/>
              <a:t>Tras</a:t>
            </a:r>
            <a:r>
              <a:rPr lang="en-US" sz="1350" dirty="0" smtClean="0"/>
              <a:t> la </a:t>
            </a:r>
            <a:r>
              <a:rPr lang="en-US" sz="1350" dirty="0" err="1" smtClean="0"/>
              <a:t>ejecución</a:t>
            </a:r>
            <a:r>
              <a:rPr lang="en-US" sz="1350" dirty="0" smtClean="0"/>
              <a:t> el </a:t>
            </a:r>
            <a:r>
              <a:rPr lang="en-US" sz="1350" dirty="0" err="1" smtClean="0"/>
              <a:t>programa</a:t>
            </a:r>
            <a:r>
              <a:rPr lang="en-US" sz="1350" dirty="0" smtClean="0"/>
              <a:t> </a:t>
            </a:r>
            <a:r>
              <a:rPr lang="en-US" sz="1350" dirty="0" err="1" smtClean="0"/>
              <a:t>pedirla</a:t>
            </a:r>
            <a:r>
              <a:rPr lang="en-US" sz="1350" dirty="0" smtClean="0"/>
              <a:t> al </a:t>
            </a:r>
            <a:r>
              <a:rPr lang="en-US" sz="1350" dirty="0" err="1" smtClean="0"/>
              <a:t>usuario</a:t>
            </a:r>
            <a:r>
              <a:rPr lang="en-US" sz="1350" dirty="0" smtClean="0"/>
              <a:t> le </a:t>
            </a:r>
            <a:r>
              <a:rPr lang="en-US" sz="1350" dirty="0" err="1" smtClean="0"/>
              <a:t>indique</a:t>
            </a:r>
            <a:r>
              <a:rPr lang="en-US" sz="1350" dirty="0" smtClean="0"/>
              <a:t> la </a:t>
            </a:r>
            <a:r>
              <a:rPr lang="en-US" sz="1350" dirty="0" err="1" smtClean="0"/>
              <a:t>carpeta</a:t>
            </a:r>
            <a:r>
              <a:rPr lang="en-US" sz="1350" dirty="0" smtClean="0"/>
              <a:t> </a:t>
            </a:r>
            <a:r>
              <a:rPr lang="en-US" sz="1350" dirty="0" err="1" smtClean="0"/>
              <a:t>en</a:t>
            </a:r>
            <a:r>
              <a:rPr lang="en-US" sz="1350" dirty="0" smtClean="0"/>
              <a:t> la que se </a:t>
            </a:r>
            <a:r>
              <a:rPr lang="en-US" sz="1350" dirty="0" err="1" smtClean="0"/>
              <a:t>encuentran</a:t>
            </a:r>
            <a:r>
              <a:rPr lang="en-US" sz="1350" dirty="0" smtClean="0"/>
              <a:t> </a:t>
            </a:r>
            <a:r>
              <a:rPr lang="en-US" sz="1350" dirty="0" err="1" smtClean="0"/>
              <a:t>almacenados</a:t>
            </a:r>
            <a:r>
              <a:rPr lang="en-US" sz="1350" dirty="0" smtClean="0"/>
              <a:t> </a:t>
            </a:r>
            <a:r>
              <a:rPr lang="en-US" sz="1350" dirty="0" err="1" smtClean="0"/>
              <a:t>los</a:t>
            </a:r>
            <a:r>
              <a:rPr lang="en-US" sz="1350" dirty="0" smtClean="0"/>
              <a:t> </a:t>
            </a:r>
            <a:r>
              <a:rPr lang="en-US" sz="1350" dirty="0" err="1" smtClean="0"/>
              <a:t>archivos</a:t>
            </a:r>
            <a:r>
              <a:rPr lang="en-US" sz="1350" dirty="0" smtClean="0"/>
              <a:t> de </a:t>
            </a:r>
            <a:r>
              <a:rPr lang="en-US" sz="1350" dirty="0" err="1" smtClean="0"/>
              <a:t>texto</a:t>
            </a:r>
            <a:r>
              <a:rPr lang="en-US" sz="1350" dirty="0" smtClean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350" dirty="0" err="1" smtClean="0"/>
              <a:t>Tras</a:t>
            </a:r>
            <a:r>
              <a:rPr lang="en-US" sz="1350" dirty="0" smtClean="0"/>
              <a:t> </a:t>
            </a:r>
            <a:r>
              <a:rPr lang="en-US" sz="1350" dirty="0" err="1" smtClean="0"/>
              <a:t>finalizar</a:t>
            </a:r>
            <a:r>
              <a:rPr lang="en-US" sz="1350" dirty="0" smtClean="0"/>
              <a:t> la </a:t>
            </a:r>
            <a:r>
              <a:rPr lang="en-US" sz="1350" dirty="0" err="1" smtClean="0"/>
              <a:t>ejecución</a:t>
            </a:r>
            <a:r>
              <a:rPr lang="en-US" sz="1350" dirty="0" smtClean="0"/>
              <a:t> </a:t>
            </a:r>
            <a:r>
              <a:rPr lang="en-US" sz="1350" dirty="0" err="1" smtClean="0"/>
              <a:t>SolidsPy</a:t>
            </a:r>
            <a:r>
              <a:rPr lang="en-US" sz="1350" dirty="0" smtClean="0"/>
              <a:t> </a:t>
            </a:r>
            <a:r>
              <a:rPr lang="en-US" sz="1350" dirty="0" err="1" smtClean="0"/>
              <a:t>entregrá</a:t>
            </a:r>
            <a:r>
              <a:rPr lang="en-US" sz="1350" dirty="0" smtClean="0"/>
              <a:t> </a:t>
            </a:r>
            <a:r>
              <a:rPr lang="en-US" sz="1350" dirty="0" err="1" smtClean="0"/>
              <a:t>resultados</a:t>
            </a:r>
            <a:r>
              <a:rPr lang="en-US" sz="1350" dirty="0" smtClean="0"/>
              <a:t> </a:t>
            </a:r>
            <a:r>
              <a:rPr lang="en-US" sz="1350" dirty="0" err="1" smtClean="0"/>
              <a:t>gráficos</a:t>
            </a:r>
            <a:r>
              <a:rPr lang="en-US" sz="1350" dirty="0" smtClean="0"/>
              <a:t> </a:t>
            </a:r>
            <a:r>
              <a:rPr lang="en-US" sz="1350" dirty="0" err="1" smtClean="0"/>
              <a:t>en</a:t>
            </a:r>
            <a:r>
              <a:rPr lang="en-US" sz="1350" dirty="0" smtClean="0"/>
              <a:t> la </a:t>
            </a:r>
            <a:r>
              <a:rPr lang="en-US" sz="1350" dirty="0" err="1" smtClean="0"/>
              <a:t>consola</a:t>
            </a:r>
            <a:r>
              <a:rPr lang="en-US" sz="1350" dirty="0" smtClean="0"/>
              <a:t> de I-python de </a:t>
            </a:r>
            <a:r>
              <a:rPr lang="en-US" sz="1350" dirty="0" err="1" smtClean="0"/>
              <a:t>Spyder</a:t>
            </a:r>
            <a:r>
              <a:rPr lang="en-US" sz="1350" dirty="0" smtClean="0"/>
              <a:t>.</a:t>
            </a:r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endParaRPr lang="en-US" sz="1350" dirty="0" smtClean="0"/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endParaRPr lang="en-US" sz="1350" dirty="0" smtClean="0"/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  <a:p>
            <a:pPr marL="257175" indent="-257175">
              <a:buFont typeface="+mj-lt"/>
              <a:buAutoNum type="arabicPeriod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009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07244" y="102972"/>
            <a:ext cx="773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Programa</a:t>
            </a:r>
            <a:r>
              <a:rPr lang="en-US" dirty="0" smtClean="0"/>
              <a:t> de </a:t>
            </a:r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Sólidos</a:t>
            </a:r>
            <a:r>
              <a:rPr lang="en-US" dirty="0" smtClean="0"/>
              <a:t> </a:t>
            </a:r>
            <a:r>
              <a:rPr lang="en-US" dirty="0" err="1" smtClean="0"/>
              <a:t>Elásticos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Método</a:t>
            </a:r>
            <a:r>
              <a:rPr lang="en-US" dirty="0" smtClean="0"/>
              <a:t> de 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endParaRPr lang="en-US" dirty="0" smtClean="0"/>
          </a:p>
          <a:p>
            <a:pPr algn="ctr"/>
            <a:r>
              <a:rPr lang="en-US" b="1" dirty="0" err="1" smtClean="0"/>
              <a:t>SolidsPy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AppliedMechanics</a:t>
            </a:r>
            <a:r>
              <a:rPr lang="en-US" dirty="0">
                <a:hlinkClick r:id="rId2"/>
              </a:rPr>
              <a:t>-EAFIT/</a:t>
            </a:r>
            <a:r>
              <a:rPr lang="en-US" dirty="0" err="1">
                <a:hlinkClick r:id="rId2"/>
              </a:rPr>
              <a:t>SolidsPy</a:t>
            </a:r>
            <a:r>
              <a:rPr lang="en-US" dirty="0"/>
              <a:t>)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6638" y="1278004"/>
            <a:ext cx="9098645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 dirty="0" smtClean="0"/>
              <a:t>Permite determinar el campo de desplazamientos, tensiones y deformaciones para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    sólidos elásticos con geometrías arbitrarias sometidos a tracciones.</a:t>
            </a:r>
          </a:p>
          <a:p>
            <a:endParaRPr lang="es-ES" sz="2000" dirty="0" smtClean="0"/>
          </a:p>
          <a:p>
            <a:pPr marL="285750" indent="-285750">
              <a:buFont typeface="Arial"/>
              <a:buChar char="•"/>
            </a:pPr>
            <a:r>
              <a:rPr lang="es-ES" sz="2000" dirty="0" smtClean="0"/>
              <a:t>Tiene una estructura modular que facilita la consideración de otros tipos de carga.</a:t>
            </a:r>
          </a:p>
          <a:p>
            <a:endParaRPr lang="es-ES" sz="2000" dirty="0" smtClean="0"/>
          </a:p>
          <a:p>
            <a:pPr marL="285750" indent="-285750">
              <a:buFont typeface="Arial"/>
              <a:buChar char="•"/>
            </a:pPr>
            <a:r>
              <a:rPr lang="es-ES" sz="2000" dirty="0" smtClean="0"/>
              <a:t>Está escrito en dialecto </a:t>
            </a:r>
            <a:r>
              <a:rPr lang="es-ES" sz="2000" dirty="0" err="1" smtClean="0"/>
              <a:t>Python</a:t>
            </a:r>
            <a:r>
              <a:rPr lang="es-ES" sz="2000" dirty="0" smtClean="0"/>
              <a:t> 2.0.</a:t>
            </a:r>
          </a:p>
          <a:p>
            <a:pPr marL="285750" indent="-285750">
              <a:buFont typeface="Arial"/>
              <a:buChar char="•"/>
            </a:pPr>
            <a:endParaRPr lang="es-ES" sz="2000" dirty="0" smtClean="0"/>
          </a:p>
          <a:p>
            <a:pPr marL="285750" indent="-285750">
              <a:buFont typeface="Arial"/>
              <a:buChar char="•"/>
            </a:pPr>
            <a:r>
              <a:rPr lang="es-ES" sz="2000" dirty="0" smtClean="0"/>
              <a:t>Permite considerar sólidos de múltiples materiales (elásticos linéales).</a:t>
            </a:r>
          </a:p>
          <a:p>
            <a:endParaRPr lang="es-ES" sz="2000" dirty="0" smtClean="0"/>
          </a:p>
          <a:p>
            <a:pPr marL="285750" indent="-285750">
              <a:buFont typeface="Arial"/>
              <a:buChar char="•"/>
            </a:pPr>
            <a:r>
              <a:rPr lang="es-ES" sz="2000" dirty="0" smtClean="0"/>
              <a:t>Su librería de elementos es fácilmente </a:t>
            </a:r>
            <a:r>
              <a:rPr lang="es-ES" sz="2000" dirty="0" err="1" smtClean="0"/>
              <a:t>extendible</a:t>
            </a:r>
            <a:r>
              <a:rPr lang="es-ES" sz="2000" dirty="0" smtClean="0"/>
              <a:t>.</a:t>
            </a:r>
          </a:p>
          <a:p>
            <a:endParaRPr lang="es-ES" sz="2000" dirty="0" smtClean="0"/>
          </a:p>
          <a:p>
            <a:pPr marL="285750" indent="-285750">
              <a:buFont typeface="Arial"/>
              <a:buChar char="•"/>
            </a:pPr>
            <a:r>
              <a:rPr lang="es-ES" sz="2000" dirty="0" smtClean="0"/>
              <a:t>Los modelos se definen en términos de archivos de texto simples.</a:t>
            </a:r>
          </a:p>
          <a:p>
            <a:pPr marL="285750" indent="-285750">
              <a:buFont typeface="Arial"/>
              <a:buChar char="•"/>
            </a:pPr>
            <a:endParaRPr lang="es-ES" sz="2000" dirty="0"/>
          </a:p>
          <a:p>
            <a:pPr marL="285750" indent="-285750">
              <a:buFont typeface="Arial"/>
              <a:buChar char="•"/>
            </a:pPr>
            <a:r>
              <a:rPr lang="es-ES" sz="2000" dirty="0" smtClean="0"/>
              <a:t>Contiene Pre-procesadores y Post-procesadores con rutinas utilizables desde otros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   programas.</a:t>
            </a:r>
          </a:p>
          <a:p>
            <a:pPr marL="285750" indent="-285750">
              <a:buFont typeface="Arial"/>
              <a:buChar char="•"/>
            </a:pPr>
            <a:endParaRPr lang="es-ES" sz="2000" dirty="0" smtClean="0"/>
          </a:p>
          <a:p>
            <a:pPr marL="285750" indent="-285750">
              <a:buFont typeface="Arial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05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209287" y="102972"/>
            <a:ext cx="4333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Estructura</a:t>
            </a:r>
            <a:r>
              <a:rPr lang="en-US" sz="2400" b="1" dirty="0" smtClean="0"/>
              <a:t> General del </a:t>
            </a:r>
            <a:r>
              <a:rPr lang="en-US" sz="2400" b="1" dirty="0" err="1" smtClean="0"/>
              <a:t>Programa</a:t>
            </a:r>
            <a:endParaRPr lang="en-US" sz="2400" b="1" dirty="0"/>
          </a:p>
        </p:txBody>
      </p:sp>
      <p:sp>
        <p:nvSpPr>
          <p:cNvPr id="3" name="Pentágono 2"/>
          <p:cNvSpPr/>
          <p:nvPr/>
        </p:nvSpPr>
        <p:spPr>
          <a:xfrm>
            <a:off x="578556" y="973667"/>
            <a:ext cx="2824302" cy="1114777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Pre-procesador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739444" y="973667"/>
            <a:ext cx="4247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Lee el modelo.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Dimensiona los arreglos de solución.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Calcula el operador ensamblador (DME).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Calcula matrices elementales y ensambla el sistema global (2 tipos de ensamblaje).</a:t>
            </a:r>
            <a:endParaRPr lang="es-ES" dirty="0"/>
          </a:p>
        </p:txBody>
      </p:sp>
      <p:sp>
        <p:nvSpPr>
          <p:cNvPr id="6" name="Pentágono 5"/>
          <p:cNvSpPr/>
          <p:nvPr/>
        </p:nvSpPr>
        <p:spPr>
          <a:xfrm>
            <a:off x="578556" y="2603395"/>
            <a:ext cx="2824302" cy="1114777"/>
          </a:xfrm>
          <a:prstGeom prst="homePlat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Solucionador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39444" y="2794842"/>
            <a:ext cx="4247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Resuelve el sistema global de ecuaciones (usando librerías de </a:t>
            </a:r>
            <a:r>
              <a:rPr lang="es-ES" dirty="0" err="1" smtClean="0"/>
              <a:t>Python</a:t>
            </a:r>
            <a:r>
              <a:rPr lang="es-E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Verifica equilibrio.</a:t>
            </a:r>
          </a:p>
        </p:txBody>
      </p:sp>
      <p:sp>
        <p:nvSpPr>
          <p:cNvPr id="8" name="Pentágono 7"/>
          <p:cNvSpPr/>
          <p:nvPr/>
        </p:nvSpPr>
        <p:spPr>
          <a:xfrm>
            <a:off x="578556" y="4361850"/>
            <a:ext cx="2824302" cy="111477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Post-procesador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739444" y="4097445"/>
            <a:ext cx="4247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Contiene rutinas de creación de mallas desde </a:t>
            </a:r>
            <a:r>
              <a:rPr lang="es-ES" b="1" dirty="0" err="1" smtClean="0"/>
              <a:t>Gmsh</a:t>
            </a:r>
            <a:r>
              <a:rPr lang="es-E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Reparte los desplazamientos a los elementos (</a:t>
            </a:r>
            <a:r>
              <a:rPr lang="es-ES" dirty="0" err="1" smtClean="0"/>
              <a:t>scatter</a:t>
            </a:r>
            <a:r>
              <a:rPr lang="es-ES" dirty="0" smtClean="0"/>
              <a:t>).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Grafica contornos de igual desplazamiento, deformación, tensión y tensiones principales.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0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ector recto 78"/>
          <p:cNvCxnSpPr/>
          <p:nvPr/>
        </p:nvCxnSpPr>
        <p:spPr>
          <a:xfrm>
            <a:off x="6611229" y="5545668"/>
            <a:ext cx="16003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8177512" y="4199468"/>
            <a:ext cx="0" cy="1315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577190" y="4230512"/>
            <a:ext cx="16003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6577190" y="4230512"/>
            <a:ext cx="0" cy="1315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040570" y="102972"/>
            <a:ext cx="267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Tipos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Elementos</a:t>
            </a:r>
            <a:endParaRPr lang="en-US" sz="2400" b="1" dirty="0"/>
          </a:p>
        </p:txBody>
      </p:sp>
      <p:sp>
        <p:nvSpPr>
          <p:cNvPr id="11" name="Elipse 10"/>
          <p:cNvSpPr/>
          <p:nvPr/>
        </p:nvSpPr>
        <p:spPr>
          <a:xfrm>
            <a:off x="8052792" y="4157327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Agrupar 9"/>
          <p:cNvGrpSpPr/>
          <p:nvPr/>
        </p:nvGrpSpPr>
        <p:grpSpPr>
          <a:xfrm>
            <a:off x="318134" y="790222"/>
            <a:ext cx="2073658" cy="2514394"/>
            <a:chOff x="1321799" y="589591"/>
            <a:chExt cx="2073658" cy="2514394"/>
          </a:xfrm>
        </p:grpSpPr>
        <p:sp>
          <p:nvSpPr>
            <p:cNvPr id="2" name="Triángulo isósceles 1"/>
            <p:cNvSpPr/>
            <p:nvPr/>
          </p:nvSpPr>
          <p:spPr>
            <a:xfrm rot="18813975">
              <a:off x="861215" y="1050175"/>
              <a:ext cx="2346391" cy="1425223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/>
            <p:cNvSpPr/>
            <p:nvPr/>
          </p:nvSpPr>
          <p:spPr>
            <a:xfrm>
              <a:off x="1408289" y="1179691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1619956" y="2906430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183790" y="1334912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40570" y="790222"/>
            <a:ext cx="2037513" cy="2613171"/>
            <a:chOff x="3895153" y="958225"/>
            <a:chExt cx="2037513" cy="2613171"/>
          </a:xfrm>
        </p:grpSpPr>
        <p:sp>
          <p:nvSpPr>
            <p:cNvPr id="16" name="Triángulo isósceles 15"/>
            <p:cNvSpPr/>
            <p:nvPr/>
          </p:nvSpPr>
          <p:spPr>
            <a:xfrm rot="18813975">
              <a:off x="3434569" y="1418809"/>
              <a:ext cx="2346391" cy="1425223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Elipse 16"/>
            <p:cNvSpPr/>
            <p:nvPr/>
          </p:nvSpPr>
          <p:spPr>
            <a:xfrm>
              <a:off x="4016023" y="1565095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/>
            <p:cNvSpPr/>
            <p:nvPr/>
          </p:nvSpPr>
          <p:spPr>
            <a:xfrm>
              <a:off x="4227690" y="3373841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5720999" y="1720509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4121856" y="2396260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/>
            <p:cNvSpPr/>
            <p:nvPr/>
          </p:nvSpPr>
          <p:spPr>
            <a:xfrm>
              <a:off x="4806245" y="1621731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/>
            <p:cNvSpPr/>
            <p:nvPr/>
          </p:nvSpPr>
          <p:spPr>
            <a:xfrm>
              <a:off x="5017912" y="2495037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6239109" y="1101748"/>
            <a:ext cx="2543056" cy="2246235"/>
            <a:chOff x="5500277" y="1733098"/>
            <a:chExt cx="2543056" cy="2246235"/>
          </a:xfrm>
        </p:grpSpPr>
        <p:sp>
          <p:nvSpPr>
            <p:cNvPr id="5" name="Elipse 4"/>
            <p:cNvSpPr/>
            <p:nvPr/>
          </p:nvSpPr>
          <p:spPr>
            <a:xfrm>
              <a:off x="6039556" y="3781778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8" name="Conector recto 27"/>
            <p:cNvCxnSpPr/>
            <p:nvPr/>
          </p:nvCxnSpPr>
          <p:spPr>
            <a:xfrm flipV="1">
              <a:off x="5559778" y="1750061"/>
              <a:ext cx="1100666" cy="10298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5559778" y="2768393"/>
              <a:ext cx="524933" cy="1112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 flipV="1">
              <a:off x="6084711" y="3107061"/>
              <a:ext cx="1958622" cy="811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6660444" y="1750061"/>
              <a:ext cx="1382889" cy="1357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5500277" y="2681111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Elipse 38"/>
            <p:cNvSpPr/>
            <p:nvPr/>
          </p:nvSpPr>
          <p:spPr>
            <a:xfrm>
              <a:off x="6554610" y="1733098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Elipse 39"/>
          <p:cNvSpPr/>
          <p:nvPr/>
        </p:nvSpPr>
        <p:spPr>
          <a:xfrm>
            <a:off x="8619067" y="2228256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827958" y="3979333"/>
            <a:ext cx="0" cy="180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827958" y="5785556"/>
            <a:ext cx="2181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827958" y="4501444"/>
            <a:ext cx="1600322" cy="1284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722124" y="5686779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2296381" y="5686778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754581" y="4402666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1" name="Objeto 50"/>
          <p:cNvGraphicFramePr>
            <a:graphicFrameLocks noChangeAspect="1"/>
          </p:cNvGraphicFramePr>
          <p:nvPr>
            <p:extLst/>
          </p:nvPr>
        </p:nvGraphicFramePr>
        <p:xfrm>
          <a:off x="2811970" y="5884334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" name="Equation" r:id="rId3" imgW="114300" imgH="127000" progId="Equation.DSMT4">
                  <p:embed/>
                </p:oleObj>
              </mc:Choice>
              <mc:Fallback>
                <p:oleObj name="Equation" r:id="rId3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1970" y="5884334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to 51"/>
          <p:cNvGraphicFramePr>
            <a:graphicFrameLocks noChangeAspect="1"/>
          </p:cNvGraphicFramePr>
          <p:nvPr>
            <p:extLst/>
          </p:nvPr>
        </p:nvGraphicFramePr>
        <p:xfrm>
          <a:off x="501991" y="3852333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" name="Equation" r:id="rId5" imgW="114300" imgH="127000" progId="Equation.DSMT4">
                  <p:embed/>
                </p:oleObj>
              </mc:Choice>
              <mc:Fallback>
                <p:oleObj name="Equation" r:id="rId5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991" y="3852333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Conector recto de flecha 53"/>
          <p:cNvCxnSpPr/>
          <p:nvPr/>
        </p:nvCxnSpPr>
        <p:spPr>
          <a:xfrm flipV="1">
            <a:off x="3530862" y="3776135"/>
            <a:ext cx="0" cy="180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V="1">
            <a:off x="3530862" y="5582358"/>
            <a:ext cx="2181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530862" y="4298246"/>
            <a:ext cx="1600322" cy="1284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3425028" y="5483581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4999285" y="5483580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3457485" y="4199468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0" name="Objeto 59"/>
          <p:cNvGraphicFramePr>
            <a:graphicFrameLocks noChangeAspect="1"/>
          </p:cNvGraphicFramePr>
          <p:nvPr>
            <p:extLst/>
          </p:nvPr>
        </p:nvGraphicFramePr>
        <p:xfrm>
          <a:off x="5514874" y="5681136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8" name="Equation" r:id="rId7" imgW="114300" imgH="127000" progId="Equation.DSMT4">
                  <p:embed/>
                </p:oleObj>
              </mc:Choice>
              <mc:Fallback>
                <p:oleObj name="Equation" r:id="rId7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4874" y="5681136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to 60"/>
          <p:cNvGraphicFramePr>
            <a:graphicFrameLocks noChangeAspect="1"/>
          </p:cNvGraphicFramePr>
          <p:nvPr>
            <p:extLst/>
          </p:nvPr>
        </p:nvGraphicFramePr>
        <p:xfrm>
          <a:off x="3204895" y="3649135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9" name="Equation" r:id="rId8" imgW="114300" imgH="127000" progId="Equation.DSMT4">
                  <p:embed/>
                </p:oleObj>
              </mc:Choice>
              <mc:Fallback>
                <p:oleObj name="Equation" r:id="rId8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4895" y="3649135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Elipse 62"/>
          <p:cNvSpPr/>
          <p:nvPr/>
        </p:nvSpPr>
        <p:spPr>
          <a:xfrm>
            <a:off x="4163329" y="5489224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4269162" y="4908037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3433785" y="4908037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Conector recto de flecha 65"/>
          <p:cNvCxnSpPr/>
          <p:nvPr/>
        </p:nvCxnSpPr>
        <p:spPr>
          <a:xfrm flipV="1">
            <a:off x="7363413" y="3708401"/>
            <a:ext cx="0" cy="1806223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 flipV="1">
            <a:off x="6574072" y="4794957"/>
            <a:ext cx="2181082" cy="1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ipse 68"/>
          <p:cNvSpPr/>
          <p:nvPr/>
        </p:nvSpPr>
        <p:spPr>
          <a:xfrm>
            <a:off x="6468238" y="5384802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8052792" y="5415846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6505395" y="4205111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2" name="Objeto 71"/>
          <p:cNvGraphicFramePr>
            <a:graphicFrameLocks noChangeAspect="1"/>
          </p:cNvGraphicFramePr>
          <p:nvPr>
            <p:extLst/>
          </p:nvPr>
        </p:nvGraphicFramePr>
        <p:xfrm>
          <a:off x="8716434" y="4851592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0" name="Equation" r:id="rId9" imgW="114300" imgH="127000" progId="Equation.DSMT4">
                  <p:embed/>
                </p:oleObj>
              </mc:Choice>
              <mc:Fallback>
                <p:oleObj name="Equation" r:id="rId9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6434" y="4851592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o 72"/>
          <p:cNvGraphicFramePr>
            <a:graphicFrameLocks noChangeAspect="1"/>
          </p:cNvGraphicFramePr>
          <p:nvPr>
            <p:extLst/>
          </p:nvPr>
        </p:nvGraphicFramePr>
        <p:xfrm>
          <a:off x="7076956" y="3649135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1" name="Equation" r:id="rId10" imgW="114300" imgH="127000" progId="Equation.DSMT4">
                  <p:embed/>
                </p:oleObj>
              </mc:Choice>
              <mc:Fallback>
                <p:oleObj name="Equation" r:id="rId10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6956" y="3649135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5865" y="642731"/>
            <a:ext cx="158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ele_type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441118" y="673573"/>
            <a:ext cx="158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ele_type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764041" y="726410"/>
            <a:ext cx="158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ele_type</a:t>
            </a:r>
            <a:r>
              <a:rPr lang="en-US" dirty="0" smtClean="0"/>
              <a:t>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647261" y="102972"/>
            <a:ext cx="345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Ejemplos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Mallas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Gmsh</a:t>
            </a:r>
            <a:endParaRPr lang="en-US" sz="2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6" y="1298223"/>
            <a:ext cx="3329305" cy="330263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064477"/>
            <a:ext cx="5849620" cy="14401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557" y="1816100"/>
            <a:ext cx="4209415" cy="13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3026086" y="102972"/>
            <a:ext cx="27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Modelo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SolidsPy</a:t>
            </a:r>
            <a:endParaRPr lang="en-US" sz="2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4" y="1683814"/>
            <a:ext cx="3329305" cy="33026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8786" y="1904150"/>
            <a:ext cx="4924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SolidsPy</a:t>
            </a:r>
            <a:r>
              <a:rPr lang="en-US" dirty="0" smtClean="0"/>
              <a:t> un </a:t>
            </a:r>
            <a:r>
              <a:rPr lang="en-US" dirty="0" err="1" smtClean="0"/>
              <a:t>modelo</a:t>
            </a:r>
            <a:r>
              <a:rPr lang="en-US" dirty="0" smtClean="0"/>
              <a:t> se define </a:t>
            </a:r>
            <a:r>
              <a:rPr lang="en-US" dirty="0" err="1" smtClean="0"/>
              <a:t>mediante</a:t>
            </a:r>
            <a:r>
              <a:rPr lang="en-US" dirty="0" smtClean="0"/>
              <a:t> 4 </a:t>
            </a:r>
            <a:r>
              <a:rPr lang="en-US" dirty="0" err="1" smtClean="0"/>
              <a:t>archivos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(</a:t>
            </a:r>
            <a:r>
              <a:rPr lang="en-US" b="1" dirty="0" smtClean="0"/>
              <a:t>nodes. txt , </a:t>
            </a:r>
            <a:r>
              <a:rPr lang="en-US" b="1" dirty="0" err="1" smtClean="0"/>
              <a:t>eles.txt</a:t>
            </a:r>
            <a:r>
              <a:rPr lang="en-US" b="1" dirty="0" smtClean="0"/>
              <a:t> , </a:t>
            </a:r>
            <a:r>
              <a:rPr lang="en-US" b="1" dirty="0" err="1" smtClean="0"/>
              <a:t>mater.txt</a:t>
            </a:r>
            <a:r>
              <a:rPr lang="en-US" b="1" dirty="0" smtClean="0"/>
              <a:t> , </a:t>
            </a:r>
            <a:r>
              <a:rPr lang="en-US" b="1" dirty="0" err="1" smtClean="0"/>
              <a:t>loads.txt</a:t>
            </a:r>
            <a:r>
              <a:rPr lang="en-US" dirty="0" smtClean="0"/>
              <a:t>) con la </a:t>
            </a:r>
            <a:r>
              <a:rPr lang="en-US" dirty="0" err="1" smtClean="0"/>
              <a:t>información</a:t>
            </a:r>
            <a:r>
              <a:rPr lang="en-US" dirty="0" smtClean="0"/>
              <a:t> de </a:t>
            </a:r>
            <a:r>
              <a:rPr lang="en-US" dirty="0" err="1" smtClean="0"/>
              <a:t>nudos</a:t>
            </a:r>
            <a:r>
              <a:rPr lang="en-US" dirty="0" smtClean="0"/>
              <a:t>, </a:t>
            </a:r>
            <a:r>
              <a:rPr lang="en-US" dirty="0" err="1" smtClean="0"/>
              <a:t>elementos</a:t>
            </a:r>
            <a:r>
              <a:rPr lang="en-US" dirty="0" smtClean="0"/>
              <a:t>, </a:t>
            </a:r>
            <a:r>
              <a:rPr lang="en-US" dirty="0" err="1" smtClean="0"/>
              <a:t>cargas</a:t>
            </a:r>
            <a:r>
              <a:rPr lang="en-US" dirty="0" smtClean="0"/>
              <a:t> y </a:t>
            </a:r>
            <a:r>
              <a:rPr lang="en-US" dirty="0" err="1" smtClean="0"/>
              <a:t>materiales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Para la </a:t>
            </a:r>
            <a:r>
              <a:rPr lang="en-US" dirty="0" err="1" smtClean="0"/>
              <a:t>creación</a:t>
            </a:r>
            <a:r>
              <a:rPr lang="en-US" dirty="0" smtClean="0"/>
              <a:t> de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scripts de Python que </a:t>
            </a:r>
            <a:r>
              <a:rPr lang="en-US" dirty="0" err="1" smtClean="0"/>
              <a:t>procesan</a:t>
            </a:r>
            <a:r>
              <a:rPr lang="en-US" dirty="0" smtClean="0"/>
              <a:t> </a:t>
            </a:r>
            <a:r>
              <a:rPr lang="en-US" dirty="0" err="1" smtClean="0"/>
              <a:t>directamente</a:t>
            </a:r>
            <a:r>
              <a:rPr lang="en-US" dirty="0" smtClean="0"/>
              <a:t> las </a:t>
            </a:r>
            <a:r>
              <a:rPr lang="en-US" dirty="0" err="1" smtClean="0"/>
              <a:t>mallas</a:t>
            </a:r>
            <a:r>
              <a:rPr lang="en-US" dirty="0" smtClean="0"/>
              <a:t> de </a:t>
            </a:r>
            <a:r>
              <a:rPr lang="en-US" dirty="0" err="1" smtClean="0"/>
              <a:t>Gmsh</a:t>
            </a:r>
            <a:r>
              <a:rPr lang="en-US" dirty="0" smtClean="0"/>
              <a:t> (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template.ppt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912365" y="197587"/>
            <a:ext cx="314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Creación</a:t>
            </a:r>
            <a:r>
              <a:rPr lang="en-US" sz="2400" b="1" dirty="0" smtClean="0"/>
              <a:t> de un </a:t>
            </a:r>
            <a:r>
              <a:rPr lang="en-US" sz="2400" b="1" dirty="0" err="1" smtClean="0"/>
              <a:t>Modelo</a:t>
            </a:r>
            <a:endParaRPr lang="en-US" sz="2400" b="1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721689" y="1910818"/>
            <a:ext cx="1552222" cy="1397000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273911" y="3307818"/>
            <a:ext cx="1552222" cy="1397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21689" y="3307818"/>
            <a:ext cx="1552222" cy="1397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2273911" y="1910818"/>
            <a:ext cx="1552222" cy="1397000"/>
          </a:xfrm>
          <a:prstGeom prst="rect">
            <a:avLst/>
          </a:prstGeom>
          <a:solidFill>
            <a:schemeClr val="bg2"/>
          </a:solidFill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653615" y="1843790"/>
            <a:ext cx="138460" cy="13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2204681" y="1843790"/>
            <a:ext cx="138460" cy="13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3758059" y="1872717"/>
            <a:ext cx="138460" cy="13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667726" y="3230206"/>
            <a:ext cx="138460" cy="13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2177614" y="3230206"/>
            <a:ext cx="138460" cy="13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743947" y="3240790"/>
            <a:ext cx="138460" cy="13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652459" y="4645551"/>
            <a:ext cx="138460" cy="13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191725" y="4637790"/>
            <a:ext cx="138460" cy="13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3743947" y="4637790"/>
            <a:ext cx="138460" cy="13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320488" y="4491662"/>
            <a:ext cx="303883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320488" y="449166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" name="Elipse 22"/>
          <p:cNvSpPr/>
          <p:nvPr/>
        </p:nvSpPr>
        <p:spPr>
          <a:xfrm>
            <a:off x="1900798" y="4330013"/>
            <a:ext cx="303883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1929020" y="433001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5" name="Elipse 24"/>
          <p:cNvSpPr/>
          <p:nvPr/>
        </p:nvSpPr>
        <p:spPr>
          <a:xfrm>
            <a:off x="3907519" y="4282007"/>
            <a:ext cx="303883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/>
          <p:cNvSpPr txBox="1"/>
          <p:nvPr/>
        </p:nvSpPr>
        <p:spPr>
          <a:xfrm>
            <a:off x="3935741" y="428200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7" name="Elipse 26"/>
          <p:cNvSpPr/>
          <p:nvPr/>
        </p:nvSpPr>
        <p:spPr>
          <a:xfrm>
            <a:off x="226642" y="3153929"/>
            <a:ext cx="303883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254864" y="315392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9" name="Elipse 28"/>
          <p:cNvSpPr/>
          <p:nvPr/>
        </p:nvSpPr>
        <p:spPr>
          <a:xfrm>
            <a:off x="1845050" y="2922429"/>
            <a:ext cx="303883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29"/>
          <p:cNvSpPr txBox="1"/>
          <p:nvPr/>
        </p:nvSpPr>
        <p:spPr>
          <a:xfrm>
            <a:off x="1873272" y="292242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1" name="Elipse 30"/>
          <p:cNvSpPr/>
          <p:nvPr/>
        </p:nvSpPr>
        <p:spPr>
          <a:xfrm>
            <a:off x="3935741" y="2933013"/>
            <a:ext cx="303883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/>
          <p:cNvSpPr txBox="1"/>
          <p:nvPr/>
        </p:nvSpPr>
        <p:spPr>
          <a:xfrm>
            <a:off x="3963963" y="293301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33" name="Elipse 32"/>
          <p:cNvSpPr/>
          <p:nvPr/>
        </p:nvSpPr>
        <p:spPr>
          <a:xfrm>
            <a:off x="324162" y="1536013"/>
            <a:ext cx="303883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352384" y="153601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35" name="Elipse 34"/>
          <p:cNvSpPr/>
          <p:nvPr/>
        </p:nvSpPr>
        <p:spPr>
          <a:xfrm>
            <a:off x="1734745" y="1536013"/>
            <a:ext cx="303883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/>
          <p:cNvSpPr txBox="1"/>
          <p:nvPr/>
        </p:nvSpPr>
        <p:spPr>
          <a:xfrm>
            <a:off x="1762967" y="153601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37" name="Elipse 36"/>
          <p:cNvSpPr/>
          <p:nvPr/>
        </p:nvSpPr>
        <p:spPr>
          <a:xfrm>
            <a:off x="3960682" y="1521902"/>
            <a:ext cx="303883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7"/>
          <p:cNvSpPr txBox="1"/>
          <p:nvPr/>
        </p:nvSpPr>
        <p:spPr>
          <a:xfrm>
            <a:off x="3988904" y="152190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39" name="Elipse 38"/>
          <p:cNvSpPr/>
          <p:nvPr/>
        </p:nvSpPr>
        <p:spPr>
          <a:xfrm>
            <a:off x="5717672" y="1203333"/>
            <a:ext cx="303883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9"/>
          <p:cNvSpPr txBox="1"/>
          <p:nvPr/>
        </p:nvSpPr>
        <p:spPr>
          <a:xfrm>
            <a:off x="1251585" y="380021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" name="Triángulo isósceles 4"/>
          <p:cNvSpPr/>
          <p:nvPr/>
        </p:nvSpPr>
        <p:spPr>
          <a:xfrm>
            <a:off x="1145022" y="3726995"/>
            <a:ext cx="493889" cy="381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ángulo isósceles 41"/>
          <p:cNvSpPr>
            <a:spLocks noChangeAspect="1"/>
          </p:cNvSpPr>
          <p:nvPr/>
        </p:nvSpPr>
        <p:spPr>
          <a:xfrm>
            <a:off x="2046684" y="4727579"/>
            <a:ext cx="456348" cy="3520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42"/>
          <p:cNvSpPr txBox="1"/>
          <p:nvPr/>
        </p:nvSpPr>
        <p:spPr>
          <a:xfrm>
            <a:off x="2822569" y="372699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4" name="Triángulo isósceles 43"/>
          <p:cNvSpPr/>
          <p:nvPr/>
        </p:nvSpPr>
        <p:spPr>
          <a:xfrm>
            <a:off x="2716006" y="3653771"/>
            <a:ext cx="493889" cy="381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adroTexto 44"/>
          <p:cNvSpPr txBox="1"/>
          <p:nvPr/>
        </p:nvSpPr>
        <p:spPr>
          <a:xfrm>
            <a:off x="1251585" y="235093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6" name="Triángulo isósceles 45"/>
          <p:cNvSpPr/>
          <p:nvPr/>
        </p:nvSpPr>
        <p:spPr>
          <a:xfrm>
            <a:off x="1145022" y="2277707"/>
            <a:ext cx="493889" cy="381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adroTexto 46"/>
          <p:cNvSpPr txBox="1"/>
          <p:nvPr/>
        </p:nvSpPr>
        <p:spPr>
          <a:xfrm>
            <a:off x="2822569" y="235093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8" name="Triángulo isósceles 47"/>
          <p:cNvSpPr/>
          <p:nvPr/>
        </p:nvSpPr>
        <p:spPr>
          <a:xfrm>
            <a:off x="2716006" y="2277707"/>
            <a:ext cx="493889" cy="381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6412397" y="1166473"/>
            <a:ext cx="220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nudo</a:t>
            </a:r>
            <a:endParaRPr lang="en-U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412397" y="1682234"/>
            <a:ext cx="26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endParaRPr lang="en-US" dirty="0"/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721689" y="4676596"/>
            <a:ext cx="3734140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 flipH="1" flipV="1">
            <a:off x="721688" y="894818"/>
            <a:ext cx="2" cy="381000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to 56"/>
          <p:cNvGraphicFramePr>
            <a:graphicFrameLocks noChangeAspect="1"/>
          </p:cNvGraphicFramePr>
          <p:nvPr>
            <p:extLst/>
          </p:nvPr>
        </p:nvGraphicFramePr>
        <p:xfrm>
          <a:off x="4328829" y="4820375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cuaciÛn" r:id="rId4" imgW="127000" imgH="139700" progId="Equation.3">
                  <p:embed/>
                </p:oleObj>
              </mc:Choice>
              <mc:Fallback>
                <p:oleObj name="EcuaciÛn" r:id="rId4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8829" y="4820375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to 57"/>
          <p:cNvGraphicFramePr>
            <a:graphicFrameLocks noChangeAspect="1"/>
          </p:cNvGraphicFramePr>
          <p:nvPr>
            <p:extLst/>
          </p:nvPr>
        </p:nvGraphicFramePr>
        <p:xfrm>
          <a:off x="287132" y="832922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27000" imgH="165100" progId="Equation.DSMT4">
                  <p:embed/>
                </p:oleObj>
              </mc:Choice>
              <mc:Fallback>
                <p:oleObj name="Equation" r:id="rId6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7132" y="832922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Conector recto 59"/>
          <p:cNvCxnSpPr/>
          <p:nvPr/>
        </p:nvCxnSpPr>
        <p:spPr>
          <a:xfrm>
            <a:off x="652459" y="5932485"/>
            <a:ext cx="31736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4888954" y="1877639"/>
            <a:ext cx="0" cy="27989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V="1">
            <a:off x="667726" y="5099775"/>
            <a:ext cx="0" cy="9851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V="1">
            <a:off x="2273911" y="5099775"/>
            <a:ext cx="0" cy="9851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3839904" y="5099775"/>
            <a:ext cx="0" cy="9851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839904" y="1934101"/>
            <a:ext cx="12324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3874111" y="3307818"/>
            <a:ext cx="12324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3935741" y="4676596"/>
            <a:ext cx="12324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>
            <p:extLst/>
          </p:nvPr>
        </p:nvGraphicFramePr>
        <p:xfrm>
          <a:off x="1160897" y="5427307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241300" imgH="152400" progId="Equation.DSMT4">
                  <p:embed/>
                </p:oleObj>
              </mc:Choice>
              <mc:Fallback>
                <p:oleObj name="Equation" r:id="rId8" imgW="241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60897" y="5427307"/>
                        <a:ext cx="482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to 78"/>
          <p:cNvGraphicFramePr>
            <a:graphicFrameLocks noChangeAspect="1"/>
          </p:cNvGraphicFramePr>
          <p:nvPr>
            <p:extLst/>
          </p:nvPr>
        </p:nvGraphicFramePr>
        <p:xfrm>
          <a:off x="2706481" y="543955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0" imgW="241300" imgH="152400" progId="Equation.DSMT4">
                  <p:embed/>
                </p:oleObj>
              </mc:Choice>
              <mc:Fallback>
                <p:oleObj name="Equation" r:id="rId10" imgW="241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6481" y="5439550"/>
                        <a:ext cx="482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to 79"/>
          <p:cNvGraphicFramePr>
            <a:graphicFrameLocks noChangeAspect="1"/>
          </p:cNvGraphicFramePr>
          <p:nvPr>
            <p:extLst/>
          </p:nvPr>
        </p:nvGraphicFramePr>
        <p:xfrm>
          <a:off x="4947085" y="3752495"/>
          <a:ext cx="48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cuaciÛn" r:id="rId11" imgW="241300" imgH="165100" progId="Equation.3">
                  <p:embed/>
                </p:oleObj>
              </mc:Choice>
              <mc:Fallback>
                <p:oleObj name="EcuaciÛn" r:id="rId11" imgW="241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47085" y="3752495"/>
                        <a:ext cx="482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to 80"/>
          <p:cNvGraphicFramePr>
            <a:graphicFrameLocks noChangeAspect="1"/>
          </p:cNvGraphicFramePr>
          <p:nvPr>
            <p:extLst/>
          </p:nvPr>
        </p:nvGraphicFramePr>
        <p:xfrm>
          <a:off x="4947085" y="2493607"/>
          <a:ext cx="48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cuaciÛn" r:id="rId13" imgW="241300" imgH="165100" progId="Equation.3">
                  <p:embed/>
                </p:oleObj>
              </mc:Choice>
              <mc:Fallback>
                <p:oleObj name="EcuaciÛn" r:id="rId13" imgW="241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47085" y="2493607"/>
                        <a:ext cx="482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to 81"/>
          <p:cNvGraphicFramePr>
            <a:graphicFrameLocks noChangeAspect="1"/>
          </p:cNvGraphicFramePr>
          <p:nvPr>
            <p:extLst/>
          </p:nvPr>
        </p:nvGraphicFramePr>
        <p:xfrm>
          <a:off x="5717672" y="2381447"/>
          <a:ext cx="965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cuaciÛn" r:id="rId14" imgW="482600" imgH="165100" progId="Equation.3">
                  <p:embed/>
                </p:oleObj>
              </mc:Choice>
              <mc:Fallback>
                <p:oleObj name="EcuaciÛn" r:id="rId14" imgW="4826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17672" y="2381447"/>
                        <a:ext cx="965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to 82"/>
          <p:cNvGraphicFramePr>
            <a:graphicFrameLocks noChangeAspect="1"/>
          </p:cNvGraphicFramePr>
          <p:nvPr>
            <p:extLst/>
          </p:nvPr>
        </p:nvGraphicFramePr>
        <p:xfrm>
          <a:off x="5717672" y="2917309"/>
          <a:ext cx="1016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6" imgW="508000" imgH="177800" progId="Equation.DSMT4">
                  <p:embed/>
                </p:oleObj>
              </mc:Choice>
              <mc:Fallback>
                <p:oleObj name="Equation" r:id="rId16" imgW="5080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17672" y="2917309"/>
                        <a:ext cx="1016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Conector recto de flecha 84"/>
          <p:cNvCxnSpPr/>
          <p:nvPr/>
        </p:nvCxnSpPr>
        <p:spPr>
          <a:xfrm flipH="1" flipV="1">
            <a:off x="721688" y="1228142"/>
            <a:ext cx="2" cy="607778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/>
          <p:nvPr/>
        </p:nvCxnSpPr>
        <p:spPr>
          <a:xfrm flipV="1">
            <a:off x="2273911" y="1228142"/>
            <a:ext cx="0" cy="644575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 flipV="1">
            <a:off x="3839904" y="1228142"/>
            <a:ext cx="0" cy="644575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Objeto 88"/>
          <p:cNvGraphicFramePr>
            <a:graphicFrameLocks noChangeAspect="1"/>
          </p:cNvGraphicFramePr>
          <p:nvPr>
            <p:extLst/>
          </p:nvPr>
        </p:nvGraphicFramePr>
        <p:xfrm>
          <a:off x="7100913" y="2418813"/>
          <a:ext cx="965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8" imgW="482600" imgH="152400" progId="Equation.DSMT4">
                  <p:embed/>
                </p:oleObj>
              </mc:Choice>
              <mc:Fallback>
                <p:oleObj name="Equation" r:id="rId18" imgW="482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00913" y="2418813"/>
                        <a:ext cx="965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to 89"/>
          <p:cNvGraphicFramePr>
            <a:graphicFrameLocks noChangeAspect="1"/>
          </p:cNvGraphicFramePr>
          <p:nvPr>
            <p:extLst/>
          </p:nvPr>
        </p:nvGraphicFramePr>
        <p:xfrm>
          <a:off x="792075" y="1075742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cuaciÛn" r:id="rId20" imgW="152400" imgH="152400" progId="Equation.3">
                  <p:embed/>
                </p:oleObj>
              </mc:Choice>
              <mc:Fallback>
                <p:oleObj name="EcuaciÛn" r:id="rId20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2075" y="1075742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to 90"/>
          <p:cNvGraphicFramePr>
            <a:graphicFrameLocks noChangeAspect="1"/>
          </p:cNvGraphicFramePr>
          <p:nvPr>
            <p:extLst/>
          </p:nvPr>
        </p:nvGraphicFramePr>
        <p:xfrm>
          <a:off x="3959765" y="1010722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cuaciÛn" r:id="rId22" imgW="152400" imgH="152400" progId="Equation.3">
                  <p:embed/>
                </p:oleObj>
              </mc:Choice>
              <mc:Fallback>
                <p:oleObj name="EcuaciÛn" r:id="rId22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59765" y="1010722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to 91"/>
          <p:cNvGraphicFramePr>
            <a:graphicFrameLocks noChangeAspect="1"/>
          </p:cNvGraphicFramePr>
          <p:nvPr>
            <p:extLst/>
          </p:nvPr>
        </p:nvGraphicFramePr>
        <p:xfrm>
          <a:off x="2045135" y="858482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23" imgW="228600" imgH="152400" progId="Equation.DSMT4">
                  <p:embed/>
                </p:oleObj>
              </mc:Choice>
              <mc:Fallback>
                <p:oleObj name="Equation" r:id="rId23" imgW="228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45135" y="858482"/>
                        <a:ext cx="457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CuadroTexto 92"/>
          <p:cNvSpPr txBox="1"/>
          <p:nvPr/>
        </p:nvSpPr>
        <p:spPr>
          <a:xfrm>
            <a:off x="5717672" y="3597955"/>
            <a:ext cx="3214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modelo</a:t>
            </a:r>
            <a:r>
              <a:rPr lang="en-US" dirty="0" smtClean="0"/>
              <a:t> se define en </a:t>
            </a:r>
            <a:r>
              <a:rPr lang="en-US" dirty="0" err="1" smtClean="0"/>
              <a:t>términos</a:t>
            </a:r>
            <a:r>
              <a:rPr lang="en-US" dirty="0" smtClean="0"/>
              <a:t> de 4 </a:t>
            </a:r>
            <a:r>
              <a:rPr lang="en-US" dirty="0" err="1" smtClean="0"/>
              <a:t>archivos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mater.txt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nodes.txt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eles.txt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loads.txt</a:t>
            </a:r>
            <a:endParaRPr lang="en-US" dirty="0"/>
          </a:p>
        </p:txBody>
      </p:sp>
      <p:sp>
        <p:nvSpPr>
          <p:cNvPr id="94" name="Triángulo isósceles 93"/>
          <p:cNvSpPr>
            <a:spLocks noChangeAspect="1"/>
          </p:cNvSpPr>
          <p:nvPr/>
        </p:nvSpPr>
        <p:spPr>
          <a:xfrm>
            <a:off x="5717672" y="1774052"/>
            <a:ext cx="345720" cy="266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ipse 94"/>
          <p:cNvSpPr/>
          <p:nvPr/>
        </p:nvSpPr>
        <p:spPr>
          <a:xfrm>
            <a:off x="569746" y="4771846"/>
            <a:ext cx="303883" cy="307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ipse 95"/>
          <p:cNvSpPr/>
          <p:nvPr/>
        </p:nvSpPr>
        <p:spPr>
          <a:xfrm>
            <a:off x="3674191" y="4798676"/>
            <a:ext cx="303883" cy="307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ector recto 97"/>
          <p:cNvCxnSpPr/>
          <p:nvPr/>
        </p:nvCxnSpPr>
        <p:spPr>
          <a:xfrm>
            <a:off x="449206" y="5099775"/>
            <a:ext cx="36808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2384" y="6345716"/>
            <a:ext cx="8268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Nota: Los </a:t>
            </a:r>
            <a:r>
              <a:rPr lang="en-US" sz="1000" dirty="0" err="1" smtClean="0"/>
              <a:t>archivos</a:t>
            </a:r>
            <a:r>
              <a:rPr lang="en-US" sz="1000" dirty="0" smtClean="0"/>
              <a:t> de </a:t>
            </a:r>
            <a:r>
              <a:rPr lang="en-US" sz="1000" dirty="0" err="1" smtClean="0"/>
              <a:t>datos</a:t>
            </a:r>
            <a:r>
              <a:rPr lang="en-US" sz="1000" dirty="0" smtClean="0"/>
              <a:t> de un </a:t>
            </a:r>
            <a:r>
              <a:rPr lang="en-US" sz="1000" dirty="0" err="1" smtClean="0"/>
              <a:t>modelo</a:t>
            </a:r>
            <a:r>
              <a:rPr lang="en-US" sz="1000" dirty="0" smtClean="0"/>
              <a:t> similar </a:t>
            </a:r>
            <a:r>
              <a:rPr lang="en-US" sz="1000" dirty="0" err="1" smtClean="0"/>
              <a:t>stan</a:t>
            </a:r>
            <a:r>
              <a:rPr lang="en-US" sz="1000" dirty="0" smtClean="0"/>
              <a:t> </a:t>
            </a:r>
            <a:r>
              <a:rPr lang="en-US" sz="1000" dirty="0" err="1" smtClean="0"/>
              <a:t>disponibls</a:t>
            </a:r>
            <a:r>
              <a:rPr lang="en-US" sz="1000" dirty="0" smtClean="0"/>
              <a:t> </a:t>
            </a:r>
            <a:r>
              <a:rPr lang="en-US" sz="1000" dirty="0" err="1" smtClean="0"/>
              <a:t>en</a:t>
            </a:r>
            <a:r>
              <a:rPr lang="en-US" sz="1000" dirty="0" smtClean="0"/>
              <a:t> </a:t>
            </a:r>
            <a:r>
              <a:rPr lang="en-US" sz="1000" dirty="0"/>
              <a:t>el </a:t>
            </a:r>
            <a:r>
              <a:rPr lang="en-US" sz="1000" dirty="0" err="1"/>
              <a:t>sitio</a:t>
            </a:r>
            <a:r>
              <a:rPr lang="en-US" sz="1000" dirty="0"/>
              <a:t> </a:t>
            </a:r>
            <a:r>
              <a:rPr lang="en-US" sz="1000" dirty="0">
                <a:hlinkClick r:id="rId25"/>
              </a:rPr>
              <a:t>https://</a:t>
            </a:r>
            <a:r>
              <a:rPr lang="en-US" sz="1000" dirty="0" smtClean="0">
                <a:hlinkClick r:id="rId25"/>
              </a:rPr>
              <a:t>github.com/AppliedMechanics-EAFIT/SolidsPy/tree/master/examples/square-4_elements</a:t>
            </a:r>
            <a:r>
              <a:rPr lang="en-US" sz="1000" dirty="0" smtClean="0"/>
              <a:t> </a:t>
            </a:r>
            <a:r>
              <a:rPr lang="en-US" sz="1000" dirty="0" err="1" smtClean="0"/>
              <a:t>mientras</a:t>
            </a:r>
            <a:r>
              <a:rPr lang="en-US" sz="1000" dirty="0" smtClean="0"/>
              <a:t> que el </a:t>
            </a:r>
            <a:r>
              <a:rPr lang="en-US" sz="1000" dirty="0" err="1" smtClean="0"/>
              <a:t>problema</a:t>
            </a:r>
            <a:r>
              <a:rPr lang="en-US" sz="1000" dirty="0" smtClean="0"/>
              <a:t> se </a:t>
            </a:r>
            <a:r>
              <a:rPr lang="en-US" sz="1000" dirty="0"/>
              <a:t>describe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>
                <a:hlinkClick r:id="rId26"/>
              </a:rPr>
              <a:t>https://</a:t>
            </a:r>
            <a:r>
              <a:rPr lang="en-US" sz="1000" dirty="0" err="1">
                <a:hlinkClick r:id="rId26"/>
              </a:rPr>
              <a:t>github.com</a:t>
            </a:r>
            <a:r>
              <a:rPr lang="en-US" sz="1000" dirty="0">
                <a:hlinkClick r:id="rId26"/>
              </a:rPr>
              <a:t>/</a:t>
            </a:r>
            <a:r>
              <a:rPr lang="en-US" sz="1000" dirty="0" err="1">
                <a:hlinkClick r:id="rId26"/>
              </a:rPr>
              <a:t>AppliedMechanics</a:t>
            </a:r>
            <a:r>
              <a:rPr lang="en-US" sz="1000" dirty="0">
                <a:hlinkClick r:id="rId26"/>
              </a:rPr>
              <a:t>-EAFIT/</a:t>
            </a:r>
            <a:r>
              <a:rPr lang="en-US" sz="1000" dirty="0" err="1">
                <a:hlinkClick r:id="rId26"/>
              </a:rPr>
              <a:t>SolidsPy</a:t>
            </a:r>
            <a:r>
              <a:rPr lang="en-US" sz="1000" dirty="0">
                <a:hlinkClick r:id="rId26"/>
              </a:rPr>
              <a:t>/blob/master/docs/</a:t>
            </a:r>
            <a:r>
              <a:rPr lang="en-US" sz="1000" dirty="0" err="1">
                <a:hlinkClick r:id="rId26"/>
              </a:rPr>
              <a:t>square_example.md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1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269420" y="102972"/>
            <a:ext cx="421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Perfiles</a:t>
            </a:r>
            <a:r>
              <a:rPr lang="en-US" sz="2400" b="1" dirty="0" smtClean="0"/>
              <a:t> de material  (</a:t>
            </a:r>
            <a:r>
              <a:rPr lang="en-US" sz="2400" b="1" dirty="0" err="1" smtClean="0"/>
              <a:t>mater.txt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9048" y="3008710"/>
            <a:ext cx="217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      Poisson</a:t>
            </a:r>
            <a:endParaRPr lang="en-U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95773" y="3380206"/>
            <a:ext cx="570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E:</a:t>
            </a:r>
            <a:r>
              <a:rPr lang="en-US" dirty="0" smtClean="0"/>
              <a:t> Modulo de </a:t>
            </a:r>
            <a:r>
              <a:rPr lang="en-US" dirty="0" err="1" smtClean="0"/>
              <a:t>elasticidad</a:t>
            </a:r>
            <a:r>
              <a:rPr lang="en-US" dirty="0" smtClean="0"/>
              <a:t> del </a:t>
            </a:r>
            <a:r>
              <a:rPr lang="en-US" dirty="0" err="1" smtClean="0"/>
              <a:t>perfil</a:t>
            </a:r>
            <a:r>
              <a:rPr lang="en-US" dirty="0" smtClean="0"/>
              <a:t> actual (f10)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269420" y="4966503"/>
            <a:ext cx="357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1000.0      0.30</a:t>
            </a:r>
          </a:p>
          <a:p>
            <a:r>
              <a:rPr lang="en-US" sz="2400" dirty="0" smtClean="0"/>
              <a:t>2000.0      0.30</a:t>
            </a:r>
            <a:endParaRPr lang="en-U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69048" y="3749538"/>
            <a:ext cx="81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Poisson: </a:t>
            </a:r>
            <a:r>
              <a:rPr lang="en-US" dirty="0" err="1" smtClean="0"/>
              <a:t>Relación</a:t>
            </a:r>
            <a:r>
              <a:rPr lang="en-US" dirty="0" smtClean="0"/>
              <a:t> de Poisson del </a:t>
            </a:r>
            <a:r>
              <a:rPr lang="en-US" dirty="0" err="1" smtClean="0"/>
              <a:t>perfil</a:t>
            </a:r>
            <a:r>
              <a:rPr lang="en-US" dirty="0" smtClean="0"/>
              <a:t> actual (f4)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295773" y="2131185"/>
            <a:ext cx="8161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perfil</a:t>
            </a:r>
            <a:r>
              <a:rPr lang="en-US" dirty="0" smtClean="0"/>
              <a:t> de material </a:t>
            </a:r>
            <a:r>
              <a:rPr lang="en-US" dirty="0" err="1" smtClean="0"/>
              <a:t>presente</a:t>
            </a:r>
            <a:r>
              <a:rPr lang="en-US" dirty="0" smtClean="0"/>
              <a:t> en el </a:t>
            </a:r>
            <a:r>
              <a:rPr lang="en-US" dirty="0" err="1" smtClean="0"/>
              <a:t>modelo</a:t>
            </a:r>
            <a:r>
              <a:rPr lang="en-US" dirty="0" smtClean="0"/>
              <a:t> se define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 con la </a:t>
            </a:r>
            <a:r>
              <a:rPr lang="en-US" dirty="0" err="1" smtClean="0"/>
              <a:t>siguiente</a:t>
            </a:r>
            <a:endParaRPr lang="en-US" dirty="0"/>
          </a:p>
          <a:p>
            <a:r>
              <a:rPr lang="en-US" dirty="0" err="1" smtClean="0"/>
              <a:t>información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773" y="892366"/>
            <a:ext cx="816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denomina</a:t>
            </a:r>
            <a:r>
              <a:rPr lang="en-US" dirty="0" smtClean="0"/>
              <a:t> un </a:t>
            </a:r>
            <a:r>
              <a:rPr lang="en-US" dirty="0" err="1" smtClean="0"/>
              <a:t>perfil</a:t>
            </a:r>
            <a:r>
              <a:rPr lang="en-US" dirty="0" smtClean="0"/>
              <a:t> de </a:t>
            </a:r>
            <a:r>
              <a:rPr lang="en-US" dirty="0" err="1" smtClean="0"/>
              <a:t>matrial</a:t>
            </a:r>
            <a:r>
              <a:rPr lang="en-US" dirty="0" smtClean="0"/>
              <a:t> al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mecánicas</a:t>
            </a:r>
            <a:r>
              <a:rPr lang="en-US" dirty="0" smtClean="0"/>
              <a:t> que </a:t>
            </a:r>
            <a:r>
              <a:rPr lang="en-US" dirty="0" err="1" smtClean="0"/>
              <a:t>definen</a:t>
            </a:r>
            <a:r>
              <a:rPr lang="en-US" dirty="0" smtClean="0"/>
              <a:t> el </a:t>
            </a:r>
            <a:r>
              <a:rPr lang="en-US" dirty="0" err="1" smtClean="0"/>
              <a:t>comportamiento</a:t>
            </a:r>
            <a:r>
              <a:rPr lang="en-US" dirty="0" smtClean="0"/>
              <a:t> de un material. Si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particular hay N-</a:t>
            </a:r>
            <a:r>
              <a:rPr lang="en-US" dirty="0" err="1" smtClean="0"/>
              <a:t>materiales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entonces</a:t>
            </a:r>
            <a:r>
              <a:rPr lang="en-US" dirty="0" smtClean="0"/>
              <a:t> N-</a:t>
            </a:r>
            <a:r>
              <a:rPr lang="en-US" dirty="0" err="1" smtClean="0"/>
              <a:t>perfiles</a:t>
            </a:r>
            <a:r>
              <a:rPr lang="en-US" dirty="0" smtClean="0"/>
              <a:t> de material.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342824" y="102972"/>
            <a:ext cx="4066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Información</a:t>
            </a:r>
            <a:r>
              <a:rPr lang="en-US" sz="2400" b="1" dirty="0" smtClean="0"/>
              <a:t> nodal (</a:t>
            </a:r>
            <a:r>
              <a:rPr lang="en-US" sz="2400" b="1" dirty="0" err="1" smtClean="0"/>
              <a:t>nodes.txt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09222" y="635193"/>
            <a:ext cx="836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Id_Nudo</a:t>
            </a:r>
            <a:r>
              <a:rPr lang="en-US" b="1" dirty="0" smtClean="0"/>
              <a:t>      X-</a:t>
            </a:r>
            <a:r>
              <a:rPr lang="en-US" b="1" dirty="0" err="1" smtClean="0"/>
              <a:t>Coord</a:t>
            </a:r>
            <a:r>
              <a:rPr lang="en-US" b="1" dirty="0" smtClean="0"/>
              <a:t>      Y-</a:t>
            </a:r>
            <a:r>
              <a:rPr lang="en-US" b="1" dirty="0" err="1" smtClean="0"/>
              <a:t>Coord</a:t>
            </a:r>
            <a:r>
              <a:rPr lang="en-US" b="1" dirty="0" smtClean="0"/>
              <a:t>    BC-X     BC-Y</a:t>
            </a:r>
            <a:endParaRPr lang="en-U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5948" y="1191355"/>
            <a:ext cx="359833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Id_Node</a:t>
            </a:r>
            <a:r>
              <a:rPr lang="en-US" dirty="0" smtClean="0"/>
              <a:t>: </a:t>
            </a:r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nodo</a:t>
            </a:r>
            <a:r>
              <a:rPr lang="en-US" dirty="0" smtClean="0"/>
              <a:t> (I5).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435948" y="1740655"/>
            <a:ext cx="35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</a:t>
            </a:r>
            <a:r>
              <a:rPr lang="en-US" dirty="0" err="1" smtClean="0"/>
              <a:t>Coord</a:t>
            </a:r>
            <a:r>
              <a:rPr lang="en-US" dirty="0" smtClean="0"/>
              <a:t>: </a:t>
            </a:r>
            <a:r>
              <a:rPr lang="en-US" dirty="0" err="1" smtClean="0"/>
              <a:t>Coordenada</a:t>
            </a:r>
            <a:r>
              <a:rPr lang="en-US" dirty="0" smtClean="0"/>
              <a:t> en x (f10).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35948" y="2269715"/>
            <a:ext cx="35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</a:t>
            </a:r>
            <a:r>
              <a:rPr lang="en-US" dirty="0" err="1" smtClean="0"/>
              <a:t>Coord</a:t>
            </a:r>
            <a:r>
              <a:rPr lang="en-US" dirty="0" smtClean="0"/>
              <a:t>: </a:t>
            </a:r>
            <a:r>
              <a:rPr lang="en-US" dirty="0" err="1" smtClean="0"/>
              <a:t>Coordenada</a:t>
            </a:r>
            <a:r>
              <a:rPr lang="en-US" dirty="0" smtClean="0"/>
              <a:t> en y (f10).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435947" y="2897930"/>
            <a:ext cx="725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BC-X:      </a:t>
            </a:r>
            <a:r>
              <a:rPr lang="en-US" dirty="0" err="1" smtClean="0"/>
              <a:t>Indicador</a:t>
            </a:r>
            <a:r>
              <a:rPr lang="en-US" dirty="0" smtClean="0"/>
              <a:t> de </a:t>
            </a:r>
            <a:r>
              <a:rPr lang="en-US" dirty="0" err="1" smtClean="0"/>
              <a:t>condición</a:t>
            </a:r>
            <a:r>
              <a:rPr lang="en-US" dirty="0" smtClean="0"/>
              <a:t> de </a:t>
            </a:r>
            <a:r>
              <a:rPr lang="en-US" dirty="0" err="1" smtClean="0"/>
              <a:t>frontera</a:t>
            </a:r>
            <a:r>
              <a:rPr lang="en-US" dirty="0" smtClean="0"/>
              <a:t> en x (0 </a:t>
            </a:r>
            <a:r>
              <a:rPr lang="en-US" dirty="0" err="1" smtClean="0"/>
              <a:t>libre</a:t>
            </a:r>
            <a:r>
              <a:rPr lang="en-US" dirty="0" smtClean="0"/>
              <a:t>; -1 </a:t>
            </a:r>
            <a:r>
              <a:rPr lang="en-US" dirty="0" err="1" smtClean="0"/>
              <a:t>restringido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35947" y="3430108"/>
            <a:ext cx="725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BC-Y:      </a:t>
            </a:r>
            <a:r>
              <a:rPr lang="en-US" dirty="0" err="1" smtClean="0"/>
              <a:t>Indicador</a:t>
            </a:r>
            <a:r>
              <a:rPr lang="en-US" dirty="0" smtClean="0"/>
              <a:t> de </a:t>
            </a:r>
            <a:r>
              <a:rPr lang="en-US" dirty="0" err="1" smtClean="0"/>
              <a:t>condición</a:t>
            </a:r>
            <a:r>
              <a:rPr lang="en-US" dirty="0" smtClean="0"/>
              <a:t> de </a:t>
            </a:r>
            <a:r>
              <a:rPr lang="en-US" dirty="0" err="1" smtClean="0"/>
              <a:t>frontera</a:t>
            </a:r>
            <a:r>
              <a:rPr lang="en-US" dirty="0" smtClean="0"/>
              <a:t> en y (0 </a:t>
            </a:r>
            <a:r>
              <a:rPr lang="en-US" dirty="0" err="1" smtClean="0"/>
              <a:t>libre</a:t>
            </a:r>
            <a:r>
              <a:rPr lang="en-US" dirty="0" smtClean="0"/>
              <a:t>; -1 </a:t>
            </a:r>
            <a:r>
              <a:rPr lang="en-US" dirty="0" err="1" smtClean="0"/>
              <a:t>restringido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43001" y="4035777"/>
            <a:ext cx="5136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 smtClean="0"/>
              <a:t>0.0       0.0     0   -1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2.0       </a:t>
            </a:r>
            <a:r>
              <a:rPr lang="en-US" dirty="0"/>
              <a:t>0.0    </a:t>
            </a:r>
            <a:r>
              <a:rPr lang="en-US" dirty="0" smtClean="0"/>
              <a:t>-1   </a:t>
            </a:r>
            <a:r>
              <a:rPr lang="en-US" dirty="0"/>
              <a:t>-</a:t>
            </a:r>
            <a:r>
              <a:rPr lang="en-US" dirty="0" smtClean="0"/>
              <a:t>1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4.0       0.0     0   -1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0.0       3.0     0    0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2.0       3.0     0    0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4.0       3.0     0    0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0.0       6.0    0     0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2.0       6.0    0     0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4.0       6.0    0     0</a:t>
            </a:r>
          </a:p>
          <a:p>
            <a:pPr marL="342900" indent="-342900">
              <a:buFontTx/>
              <a:buAutoNum type="arabicPlain"/>
            </a:pPr>
            <a:endParaRPr lang="en-US" dirty="0"/>
          </a:p>
          <a:p>
            <a:pPr marL="342900" indent="-342900">
              <a:buAutoNum type="arabicPlain"/>
            </a:pPr>
            <a:endParaRPr lang="en-US" dirty="0"/>
          </a:p>
        </p:txBody>
      </p:sp>
      <p:sp>
        <p:nvSpPr>
          <p:cNvPr id="10" name="Elipse 9"/>
          <p:cNvSpPr/>
          <p:nvPr/>
        </p:nvSpPr>
        <p:spPr>
          <a:xfrm>
            <a:off x="2963333" y="4035777"/>
            <a:ext cx="409222" cy="39511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2650066" y="4360332"/>
            <a:ext cx="409222" cy="39511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2963333" y="4583288"/>
            <a:ext cx="409222" cy="39511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3372555" y="4247444"/>
            <a:ext cx="987778" cy="13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455332" y="424744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Nudos</a:t>
            </a:r>
            <a:r>
              <a:rPr lang="en-US" dirty="0" smtClean="0"/>
              <a:t> </a:t>
            </a:r>
            <a:r>
              <a:rPr lang="en-US" dirty="0" err="1" smtClean="0"/>
              <a:t>restringidos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5316</TotalTime>
  <Words>910</Words>
  <Application>Microsoft Macintosh PowerPoint</Application>
  <PresentationFormat>On-screen Show (4:3)</PresentationFormat>
  <Paragraphs>150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Tema de Office</vt:lpstr>
      <vt:lpstr>Equation</vt:lpstr>
      <vt:lpstr>EcuaciÛn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eafit</dc:creator>
  <cp:lastModifiedBy>Juan David Gomez Catano</cp:lastModifiedBy>
  <cp:revision>124</cp:revision>
  <cp:lastPrinted>2016-10-19T15:25:52Z</cp:lastPrinted>
  <dcterms:created xsi:type="dcterms:W3CDTF">2016-05-03T12:42:01Z</dcterms:created>
  <dcterms:modified xsi:type="dcterms:W3CDTF">2017-09-08T15:27:54Z</dcterms:modified>
</cp:coreProperties>
</file>