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7" r:id="rId2"/>
    <p:sldId id="313" r:id="rId3"/>
    <p:sldId id="288" r:id="rId4"/>
    <p:sldId id="323" r:id="rId5"/>
    <p:sldId id="289" r:id="rId6"/>
    <p:sldId id="293" r:id="rId7"/>
    <p:sldId id="294" r:id="rId8"/>
    <p:sldId id="295" r:id="rId9"/>
    <p:sldId id="317" r:id="rId10"/>
    <p:sldId id="314" r:id="rId11"/>
    <p:sldId id="318" r:id="rId12"/>
    <p:sldId id="319" r:id="rId13"/>
    <p:sldId id="320" r:id="rId14"/>
    <p:sldId id="321" r:id="rId15"/>
    <p:sldId id="322" r:id="rId16"/>
    <p:sldId id="296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6492"/>
  </p:normalViewPr>
  <p:slideViewPr>
    <p:cSldViewPr snapToGrid="0" snapToObjects="1">
      <p:cViewPr>
        <p:scale>
          <a:sx n="116" d="100"/>
          <a:sy n="116" d="100"/>
        </p:scale>
        <p:origin x="4000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222F-35F1-BF46-BCCE-BAB3F293F7CE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804BA-53CD-8D43-AD40-01A44025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CCB5-7673-4B4F-B91B-65A21A4130E3}" type="datetimeFigureOut">
              <a:rPr lang="es-ES" smtClean="0"/>
              <a:t>11/9/17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gomezc1/Elastic-Calculat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5417" y="1322024"/>
            <a:ext cx="7755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Elastic Calculator</a:t>
            </a:r>
          </a:p>
          <a:p>
            <a:pPr algn="ctr"/>
            <a:r>
              <a:rPr lang="en-US" sz="3200" dirty="0" err="1" smtClean="0"/>
              <a:t>Visualización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Soluciones</a:t>
            </a:r>
            <a:r>
              <a:rPr lang="en-US" sz="3200" dirty="0" smtClean="0"/>
              <a:t> </a:t>
            </a:r>
            <a:r>
              <a:rPr lang="en-US" sz="3200" dirty="0" err="1" smtClean="0"/>
              <a:t>Elásticas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Dominios</a:t>
            </a:r>
            <a:r>
              <a:rPr lang="en-US" sz="3200" dirty="0" smtClean="0"/>
              <a:t> </a:t>
            </a:r>
            <a:r>
              <a:rPr lang="en-US" sz="3200" dirty="0" err="1" smtClean="0"/>
              <a:t>Planos</a:t>
            </a:r>
            <a:r>
              <a:rPr lang="en-US" sz="3200" dirty="0" smtClean="0"/>
              <a:t> </a:t>
            </a:r>
            <a:r>
              <a:rPr lang="en-US" sz="3200" dirty="0" err="1" smtClean="0"/>
              <a:t>Discretizados</a:t>
            </a:r>
            <a:r>
              <a:rPr lang="en-US" sz="3200" dirty="0" smtClean="0"/>
              <a:t> con </a:t>
            </a:r>
            <a:r>
              <a:rPr lang="en-US" sz="3200" dirty="0" err="1" smtClean="0"/>
              <a:t>Elementos</a:t>
            </a:r>
            <a:r>
              <a:rPr lang="en-US" sz="3200" dirty="0" smtClean="0"/>
              <a:t> </a:t>
            </a:r>
            <a:r>
              <a:rPr lang="en-US" sz="3200" dirty="0" err="1" smtClean="0"/>
              <a:t>Finitos</a:t>
            </a:r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err="1" smtClean="0"/>
              <a:t>Modelación</a:t>
            </a:r>
            <a:r>
              <a:rPr lang="en-US" sz="3200" dirty="0" smtClean="0"/>
              <a:t> </a:t>
            </a:r>
            <a:r>
              <a:rPr lang="en-US" sz="3200" dirty="0" err="1" smtClean="0"/>
              <a:t>Computacional</a:t>
            </a: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3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120833" y="102972"/>
            <a:ext cx="451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Parametros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malla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Opcional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337" y="727113"/>
            <a:ext cx="8163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interface de </a:t>
            </a:r>
            <a:r>
              <a:rPr lang="en-US" dirty="0" err="1" smtClean="0"/>
              <a:t>mallado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soluciones</a:t>
            </a:r>
            <a:r>
              <a:rPr lang="en-US" dirty="0" smtClean="0"/>
              <a:t> y se </a:t>
            </a:r>
            <a:r>
              <a:rPr lang="en-US" dirty="0" err="1" smtClean="0"/>
              <a:t>usa</a:t>
            </a:r>
            <a:r>
              <a:rPr lang="en-US" dirty="0" smtClean="0"/>
              <a:t> al principio del script principal para </a:t>
            </a:r>
            <a:r>
              <a:rPr lang="en-US" dirty="0" err="1" smtClean="0"/>
              <a:t>definir</a:t>
            </a:r>
            <a:r>
              <a:rPr lang="en-US" dirty="0" smtClean="0"/>
              <a:t> las </a:t>
            </a:r>
            <a:r>
              <a:rPr lang="en-US" dirty="0" err="1" smtClean="0"/>
              <a:t>caracteristicas</a:t>
            </a:r>
            <a:r>
              <a:rPr lang="en-US" dirty="0" smtClean="0"/>
              <a:t> de la </a:t>
            </a:r>
            <a:r>
              <a:rPr lang="en-US" dirty="0" err="1" smtClean="0"/>
              <a:t>malla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, </a:t>
            </a:r>
            <a:r>
              <a:rPr lang="en-US" dirty="0" err="1" smtClean="0"/>
              <a:t>solicitando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3 </a:t>
            </a:r>
            <a:r>
              <a:rPr lang="en-US" dirty="0" err="1" smtClean="0"/>
              <a:t>datos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Tamaño</a:t>
            </a:r>
            <a:r>
              <a:rPr lang="en-US" dirty="0"/>
              <a:t> </a:t>
            </a:r>
            <a:r>
              <a:rPr lang="en-US" dirty="0" err="1" smtClean="0"/>
              <a:t>característico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(2 </a:t>
            </a:r>
            <a:r>
              <a:rPr lang="en-US" dirty="0" err="1" smtClean="0"/>
              <a:t>triangulo</a:t>
            </a:r>
            <a:r>
              <a:rPr lang="en-US" dirty="0" smtClean="0"/>
              <a:t> </a:t>
            </a:r>
            <a:r>
              <a:rPr lang="en-US" dirty="0" err="1" smtClean="0"/>
              <a:t>líneal</a:t>
            </a:r>
            <a:r>
              <a:rPr lang="en-US" dirty="0" smtClean="0"/>
              <a:t>; 3 </a:t>
            </a:r>
            <a:r>
              <a:rPr lang="en-US" dirty="0" err="1" smtClean="0"/>
              <a:t>cuadrilatero</a:t>
            </a:r>
            <a:r>
              <a:rPr lang="en-US" dirty="0" smtClean="0"/>
              <a:t> </a:t>
            </a:r>
            <a:r>
              <a:rPr lang="en-US" dirty="0" err="1" smtClean="0"/>
              <a:t>líneal</a:t>
            </a:r>
            <a:r>
              <a:rPr lang="en-US" dirty="0" smtClean="0"/>
              <a:t>; 9 </a:t>
            </a:r>
            <a:r>
              <a:rPr lang="en-US" dirty="0" err="1" smtClean="0"/>
              <a:t>triangulo</a:t>
            </a:r>
            <a:r>
              <a:rPr lang="en-US" dirty="0" smtClean="0"/>
              <a:t> </a:t>
            </a:r>
            <a:r>
              <a:rPr lang="en-US" dirty="0" err="1" smtClean="0"/>
              <a:t>cuadratico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interpolacón</a:t>
            </a:r>
            <a:r>
              <a:rPr lang="en-US" dirty="0" smtClean="0"/>
              <a:t>: 1 o 2 </a:t>
            </a:r>
            <a:r>
              <a:rPr lang="en-US" dirty="0" err="1" smtClean="0"/>
              <a:t>según</a:t>
            </a:r>
            <a:r>
              <a:rPr lang="en-US" dirty="0" smtClean="0"/>
              <a:t> sea el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itnterface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malla</a:t>
            </a:r>
            <a:r>
              <a:rPr lang="en-US" dirty="0" smtClean="0"/>
              <a:t> se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independiente</a:t>
            </a:r>
            <a:r>
              <a:rPr lang="en-US" dirty="0" smtClean="0"/>
              <a:t> del script principal.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7" y="3708469"/>
            <a:ext cx="4498975" cy="2790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53" y="3708469"/>
            <a:ext cx="4394200" cy="1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942099" y="102972"/>
            <a:ext cx="486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Parametros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solución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Opcional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3219" y="575654"/>
            <a:ext cx="81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menú</a:t>
            </a:r>
            <a:r>
              <a:rPr lang="en-US" dirty="0" smtClean="0"/>
              <a:t> se </a:t>
            </a:r>
            <a:r>
              <a:rPr lang="en-US" dirty="0" err="1" smtClean="0"/>
              <a:t>programa</a:t>
            </a:r>
            <a:r>
              <a:rPr lang="en-US" dirty="0" smtClean="0"/>
              <a:t> el </a:t>
            </a:r>
            <a:r>
              <a:rPr lang="en-US" dirty="0" err="1" smtClean="0"/>
              <a:t>ingreso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paramétros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dimensiones</a:t>
            </a:r>
            <a:r>
              <a:rPr lang="en-US" dirty="0" smtClean="0"/>
              <a:t>, </a:t>
            </a:r>
            <a:r>
              <a:rPr lang="en-US" dirty="0" err="1" smtClean="0"/>
              <a:t>propidades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materiales</a:t>
            </a:r>
            <a:r>
              <a:rPr lang="en-US" dirty="0" smtClean="0"/>
              <a:t>, magnitudes de </a:t>
            </a:r>
            <a:r>
              <a:rPr lang="en-US" dirty="0" err="1" smtClean="0"/>
              <a:t>cargas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904" y="2140489"/>
            <a:ext cx="3155950" cy="1454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25" y="4513144"/>
            <a:ext cx="2222500" cy="844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10" y="1441175"/>
            <a:ext cx="4898390" cy="42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643350" y="102972"/>
            <a:ext cx="450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Generación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malla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Opcional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64637"/>
            <a:ext cx="9033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En</a:t>
            </a:r>
            <a:r>
              <a:rPr lang="en-US" sz="1400" dirty="0" smtClean="0"/>
              <a:t> el </a:t>
            </a:r>
            <a:r>
              <a:rPr lang="en-US" sz="1400" dirty="0" err="1" smtClean="0"/>
              <a:t>caso</a:t>
            </a:r>
            <a:r>
              <a:rPr lang="en-US" sz="1400" dirty="0" smtClean="0"/>
              <a:t> de </a:t>
            </a:r>
            <a:r>
              <a:rPr lang="en-US" sz="1400" dirty="0" err="1" smtClean="0"/>
              <a:t>dominios</a:t>
            </a:r>
            <a:r>
              <a:rPr lang="en-US" sz="1400" dirty="0" smtClean="0"/>
              <a:t> simples </a:t>
            </a:r>
            <a:r>
              <a:rPr lang="en-US" sz="1400" dirty="0" err="1" smtClean="0"/>
              <a:t>es</a:t>
            </a:r>
            <a:r>
              <a:rPr lang="en-US" sz="1400" dirty="0" smtClean="0"/>
              <a:t> </a:t>
            </a:r>
            <a:r>
              <a:rPr lang="en-US" sz="1400" dirty="0" err="1" smtClean="0"/>
              <a:t>posible</a:t>
            </a:r>
            <a:r>
              <a:rPr lang="en-US" sz="1400" dirty="0" smtClean="0"/>
              <a:t> </a:t>
            </a:r>
            <a:r>
              <a:rPr lang="en-US" sz="1400" dirty="0" err="1" smtClean="0"/>
              <a:t>automatizar</a:t>
            </a:r>
            <a:r>
              <a:rPr lang="en-US" sz="1400" dirty="0" smtClean="0"/>
              <a:t> la </a:t>
            </a:r>
            <a:r>
              <a:rPr lang="en-US" sz="1400" dirty="0" err="1" smtClean="0"/>
              <a:t>creación</a:t>
            </a:r>
            <a:r>
              <a:rPr lang="en-US" sz="1400" dirty="0" smtClean="0"/>
              <a:t> de la </a:t>
            </a:r>
            <a:r>
              <a:rPr lang="en-US" sz="1400" dirty="0" err="1" smtClean="0"/>
              <a:t>geometría</a:t>
            </a:r>
            <a:r>
              <a:rPr lang="en-US" sz="1400" dirty="0" smtClean="0"/>
              <a:t> </a:t>
            </a:r>
            <a:r>
              <a:rPr lang="en-US" sz="1400" dirty="0" err="1" smtClean="0"/>
              <a:t>mediante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rutina</a:t>
            </a:r>
            <a:r>
              <a:rPr lang="en-US" sz="1400" dirty="0" smtClean="0"/>
              <a:t> que escribe un </a:t>
            </a:r>
            <a:r>
              <a:rPr lang="en-US" sz="1400" dirty="0" err="1" smtClean="0"/>
              <a:t>archivo</a:t>
            </a:r>
            <a:r>
              <a:rPr lang="en-US" sz="1400" dirty="0" smtClean="0"/>
              <a:t> con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comandos</a:t>
            </a:r>
            <a:r>
              <a:rPr lang="en-US" sz="1400" dirty="0" smtClean="0"/>
              <a:t> de </a:t>
            </a:r>
            <a:r>
              <a:rPr lang="en-US" sz="1400" dirty="0" err="1" smtClean="0"/>
              <a:t>Gmsh</a:t>
            </a:r>
            <a:r>
              <a:rPr lang="en-US" sz="1400" dirty="0" smtClean="0"/>
              <a:t> para </a:t>
            </a:r>
            <a:r>
              <a:rPr lang="en-US" sz="1400" dirty="0" err="1" smtClean="0"/>
              <a:t>generar</a:t>
            </a:r>
            <a:r>
              <a:rPr lang="en-US" sz="1400" dirty="0" smtClean="0"/>
              <a:t> el </a:t>
            </a:r>
            <a:r>
              <a:rPr lang="en-US" sz="1400" dirty="0" err="1" smtClean="0"/>
              <a:t>archivo</a:t>
            </a:r>
            <a:r>
              <a:rPr lang="en-US" sz="1400" dirty="0" smtClean="0"/>
              <a:t> .geo </a:t>
            </a:r>
            <a:r>
              <a:rPr lang="en-US" sz="1400" dirty="0" err="1" smtClean="0"/>
              <a:t>así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la </a:t>
            </a:r>
            <a:r>
              <a:rPr lang="en-US" sz="1400" dirty="0" err="1" smtClean="0"/>
              <a:t>ejecución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Gmsh</a:t>
            </a:r>
            <a:r>
              <a:rPr lang="en-US" sz="1400" dirty="0" smtClean="0"/>
              <a:t> para </a:t>
            </a:r>
            <a:r>
              <a:rPr lang="en-US" sz="1400" dirty="0" err="1" smtClean="0"/>
              <a:t>crear</a:t>
            </a:r>
            <a:r>
              <a:rPr lang="en-US" sz="1400" dirty="0" smtClean="0"/>
              <a:t> la </a:t>
            </a:r>
            <a:r>
              <a:rPr lang="en-US" sz="1400" dirty="0" err="1" smtClean="0"/>
              <a:t>malla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tal</a:t>
            </a:r>
            <a:r>
              <a:rPr lang="en-US" sz="1400" dirty="0" smtClean="0"/>
              <a:t>. </a:t>
            </a:r>
            <a:r>
              <a:rPr lang="en-US" sz="1400" dirty="0" err="1" smtClean="0"/>
              <a:t>Tanto</a:t>
            </a:r>
            <a:r>
              <a:rPr lang="en-US" sz="1400" dirty="0" smtClean="0"/>
              <a:t> la </a:t>
            </a:r>
            <a:r>
              <a:rPr lang="en-US" sz="1400" dirty="0" err="1" smtClean="0"/>
              <a:t>creación</a:t>
            </a:r>
            <a:r>
              <a:rPr lang="en-US" sz="1400" dirty="0" smtClean="0"/>
              <a:t> de la </a:t>
            </a:r>
            <a:r>
              <a:rPr lang="en-US" sz="1400" dirty="0" err="1" smtClean="0"/>
              <a:t>geometría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le </a:t>
            </a:r>
            <a:r>
              <a:rPr lang="en-US" sz="1400" dirty="0" err="1" smtClean="0"/>
              <a:t>ejecución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Gmsh</a:t>
            </a:r>
            <a:r>
              <a:rPr lang="en-US" sz="1400" dirty="0" smtClean="0"/>
              <a:t> </a:t>
            </a:r>
            <a:r>
              <a:rPr lang="en-US" sz="1400" dirty="0" err="1" smtClean="0"/>
              <a:t>puede</a:t>
            </a:r>
            <a:r>
              <a:rPr lang="en-US" sz="1400" dirty="0" smtClean="0"/>
              <a:t> </a:t>
            </a:r>
            <a:r>
              <a:rPr lang="en-US" sz="1400" dirty="0" err="1" smtClean="0"/>
              <a:t>realizarse</a:t>
            </a:r>
            <a:r>
              <a:rPr lang="en-US" sz="1400" dirty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fuera</a:t>
            </a:r>
            <a:r>
              <a:rPr lang="en-US" sz="1400" dirty="0" smtClean="0"/>
              <a:t> del script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cuyo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estas</a:t>
            </a:r>
            <a:r>
              <a:rPr lang="en-US" sz="1400" dirty="0" smtClean="0"/>
              <a:t> 2 </a:t>
            </a:r>
            <a:r>
              <a:rPr lang="en-US" sz="1400" dirty="0" err="1" smtClean="0"/>
              <a:t>rutinas</a:t>
            </a:r>
            <a:r>
              <a:rPr lang="en-US" sz="1400" dirty="0" smtClean="0"/>
              <a:t> no son </a:t>
            </a:r>
            <a:r>
              <a:rPr lang="en-US" sz="1400" dirty="0" err="1" smtClean="0"/>
              <a:t>requeridas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29"/>
            <a:ext cx="4267200" cy="436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1749016"/>
            <a:ext cx="4886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271013" y="102972"/>
            <a:ext cx="524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Procesamiento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malla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Obligatorio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29" y="564637"/>
            <a:ext cx="849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Una </a:t>
            </a:r>
            <a:r>
              <a:rPr lang="en-US" sz="1400" dirty="0" err="1" smtClean="0"/>
              <a:t>vez</a:t>
            </a:r>
            <a:r>
              <a:rPr lang="en-US" sz="1400" dirty="0" smtClean="0"/>
              <a:t> </a:t>
            </a:r>
            <a:r>
              <a:rPr lang="en-US" sz="1400" dirty="0" err="1" smtClean="0"/>
              <a:t>generada</a:t>
            </a:r>
            <a:r>
              <a:rPr lang="en-US" sz="1400" dirty="0" smtClean="0"/>
              <a:t> la </a:t>
            </a:r>
            <a:r>
              <a:rPr lang="en-US" sz="1400" dirty="0" err="1" smtClean="0"/>
              <a:t>malla</a:t>
            </a:r>
            <a:r>
              <a:rPr lang="en-US" sz="1400" dirty="0" smtClean="0"/>
              <a:t> </a:t>
            </a:r>
            <a:r>
              <a:rPr lang="en-US" sz="1400" dirty="0" err="1" smtClean="0"/>
              <a:t>ahora</a:t>
            </a:r>
            <a:r>
              <a:rPr lang="en-US" sz="1400" dirty="0" smtClean="0"/>
              <a:t> </a:t>
            </a:r>
            <a:r>
              <a:rPr lang="en-US" sz="1400" dirty="0" err="1" smtClean="0"/>
              <a:t>es</a:t>
            </a:r>
            <a:r>
              <a:rPr lang="en-US" sz="1400" dirty="0" smtClean="0"/>
              <a:t> </a:t>
            </a:r>
            <a:r>
              <a:rPr lang="en-US" sz="1400" dirty="0" err="1" smtClean="0"/>
              <a:t>necesario</a:t>
            </a:r>
            <a:r>
              <a:rPr lang="en-US" sz="1400" dirty="0" smtClean="0"/>
              <a:t> </a:t>
            </a:r>
            <a:r>
              <a:rPr lang="en-US" sz="1400" dirty="0" err="1" smtClean="0"/>
              <a:t>procesar</a:t>
            </a:r>
            <a:r>
              <a:rPr lang="en-US" sz="1400" dirty="0" smtClean="0"/>
              <a:t> la </a:t>
            </a:r>
            <a:r>
              <a:rPr lang="en-US" sz="1400" dirty="0" err="1" smtClean="0"/>
              <a:t>misma</a:t>
            </a:r>
            <a:r>
              <a:rPr lang="en-US" sz="1400" dirty="0" smtClean="0"/>
              <a:t> para </a:t>
            </a:r>
            <a:r>
              <a:rPr lang="en-US" sz="1400" dirty="0" err="1" smtClean="0"/>
              <a:t>generar</a:t>
            </a:r>
            <a:r>
              <a:rPr lang="en-US" sz="1400" dirty="0" smtClean="0"/>
              <a:t>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arrglos</a:t>
            </a:r>
            <a:r>
              <a:rPr lang="en-US" sz="1400" dirty="0" smtClean="0"/>
              <a:t> de </a:t>
            </a:r>
            <a:r>
              <a:rPr lang="en-US" sz="1400" dirty="0" err="1" smtClean="0"/>
              <a:t>nudos</a:t>
            </a:r>
            <a:r>
              <a:rPr lang="en-US" sz="1400" dirty="0" smtClean="0"/>
              <a:t> y </a:t>
            </a:r>
            <a:r>
              <a:rPr lang="en-US" sz="1400" dirty="0" err="1" smtClean="0"/>
              <a:t>elementos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el </a:t>
            </a:r>
            <a:r>
              <a:rPr lang="en-US" sz="1400" dirty="0" err="1" smtClean="0"/>
              <a:t>formato</a:t>
            </a:r>
            <a:r>
              <a:rPr lang="en-US" sz="1400" dirty="0" smtClean="0"/>
              <a:t> </a:t>
            </a:r>
            <a:r>
              <a:rPr lang="en-US" sz="1400" dirty="0" err="1" smtClean="0"/>
              <a:t>presentado</a:t>
            </a:r>
            <a:r>
              <a:rPr lang="en-US" sz="1400" dirty="0" smtClean="0"/>
              <a:t> </a:t>
            </a:r>
            <a:r>
              <a:rPr lang="en-US" sz="1400" dirty="0" err="1" smtClean="0"/>
              <a:t>anteriormente</a:t>
            </a:r>
            <a:r>
              <a:rPr lang="en-US" sz="1400" dirty="0" smtClean="0"/>
              <a:t>. Para </a:t>
            </a:r>
            <a:r>
              <a:rPr lang="en-US" sz="1400" dirty="0" err="1" smtClean="0"/>
              <a:t>procesar</a:t>
            </a:r>
            <a:r>
              <a:rPr lang="en-US" sz="1400" dirty="0" smtClean="0"/>
              <a:t> la </a:t>
            </a:r>
            <a:r>
              <a:rPr lang="en-US" sz="1400" dirty="0" err="1" smtClean="0"/>
              <a:t>malla</a:t>
            </a:r>
            <a:r>
              <a:rPr lang="en-US" sz="1400" dirty="0" smtClean="0"/>
              <a:t> se </a:t>
            </a:r>
            <a:r>
              <a:rPr lang="en-US" sz="1400" dirty="0" err="1" smtClean="0"/>
              <a:t>requiere</a:t>
            </a:r>
            <a:r>
              <a:rPr lang="en-US" sz="1400" dirty="0" smtClean="0"/>
              <a:t> </a:t>
            </a:r>
            <a:r>
              <a:rPr lang="en-US" sz="1400" dirty="0" err="1" smtClean="0"/>
              <a:t>tener</a:t>
            </a:r>
            <a:r>
              <a:rPr lang="en-US" sz="1400" dirty="0" smtClean="0"/>
              <a:t> </a:t>
            </a:r>
            <a:r>
              <a:rPr lang="en-US" sz="1400" dirty="0" err="1" smtClean="0"/>
              <a:t>instalado</a:t>
            </a:r>
            <a:r>
              <a:rPr lang="en-US" sz="1400" dirty="0" smtClean="0"/>
              <a:t> el modulo </a:t>
            </a:r>
            <a:r>
              <a:rPr lang="en-US" sz="1400" b="1" dirty="0" err="1" smtClean="0"/>
              <a:t>meshio</a:t>
            </a:r>
            <a:r>
              <a:rPr lang="en-US" sz="1400" dirty="0"/>
              <a:t> </a:t>
            </a:r>
            <a:r>
              <a:rPr lang="en-US" sz="1400" dirty="0" smtClean="0"/>
              <a:t>y la </a:t>
            </a:r>
            <a:r>
              <a:rPr lang="en-US" sz="1400" dirty="0" err="1" smtClean="0"/>
              <a:t>siguiente</a:t>
            </a:r>
            <a:r>
              <a:rPr lang="en-US" sz="1400" dirty="0" smtClean="0"/>
              <a:t> </a:t>
            </a:r>
            <a:r>
              <a:rPr lang="en-US" sz="1400" dirty="0" err="1" smtClean="0"/>
              <a:t>rutina</a:t>
            </a:r>
            <a:r>
              <a:rPr lang="en-US" sz="1400" dirty="0" smtClean="0"/>
              <a:t> del modulo </a:t>
            </a:r>
            <a:r>
              <a:rPr lang="en-US" sz="1400" b="1" dirty="0" err="1" smtClean="0"/>
              <a:t>generate.geo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5" y="1518744"/>
            <a:ext cx="5201920" cy="514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7835" y="1722559"/>
            <a:ext cx="188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Lee la </a:t>
            </a:r>
            <a:r>
              <a:rPr lang="en-US" sz="1200" dirty="0" err="1" smtClean="0"/>
              <a:t>malla</a:t>
            </a:r>
            <a:r>
              <a:rPr lang="en-US" sz="1200" dirty="0" smtClean="0"/>
              <a:t> de </a:t>
            </a:r>
            <a:r>
              <a:rPr lang="en-US" sz="1200" dirty="0" err="1" smtClean="0"/>
              <a:t>gmsh</a:t>
            </a:r>
            <a:r>
              <a:rPr lang="en-US" sz="1200" dirty="0" smtClean="0"/>
              <a:t> y la </a:t>
            </a:r>
            <a:r>
              <a:rPr lang="en-US" sz="1200" dirty="0" err="1" smtClean="0"/>
              <a:t>almacna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diccionarios</a:t>
            </a:r>
            <a:r>
              <a:rPr lang="en-US" sz="1200" dirty="0" smtClean="0"/>
              <a:t> </a:t>
            </a:r>
            <a:r>
              <a:rPr lang="en-US" sz="1200" dirty="0" err="1" smtClean="0"/>
              <a:t>listos</a:t>
            </a:r>
            <a:r>
              <a:rPr lang="en-US" sz="1200" dirty="0" smtClean="0"/>
              <a:t> para </a:t>
            </a:r>
            <a:r>
              <a:rPr lang="en-US" sz="1200" dirty="0" err="1" smtClean="0"/>
              <a:t>procesamiento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1144" y="1930779"/>
            <a:ext cx="1035493" cy="11528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12665" y="2392154"/>
            <a:ext cx="188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Captura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nodos</a:t>
            </a:r>
            <a:r>
              <a:rPr lang="en-US" sz="1200" dirty="0" smtClean="0"/>
              <a:t> de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elementos</a:t>
            </a:r>
            <a:r>
              <a:rPr lang="en-US" sz="1200" dirty="0" smtClean="0"/>
              <a:t> de </a:t>
            </a:r>
            <a:r>
              <a:rPr lang="en-US" sz="1200" dirty="0" err="1" smtClean="0"/>
              <a:t>acuerdo</a:t>
            </a:r>
            <a:r>
              <a:rPr lang="en-US" sz="1200" dirty="0" smtClean="0"/>
              <a:t> con el </a:t>
            </a:r>
            <a:r>
              <a:rPr lang="en-US" sz="1200" dirty="0" err="1" smtClean="0"/>
              <a:t>tipo</a:t>
            </a:r>
            <a:r>
              <a:rPr lang="en-US" sz="1200" dirty="0" smtClean="0"/>
              <a:t> de </a:t>
            </a:r>
            <a:r>
              <a:rPr lang="en-US" sz="1200" dirty="0" err="1" smtClean="0"/>
              <a:t>elemento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277593" y="3495010"/>
            <a:ext cx="2707978" cy="1154108"/>
          </a:xfrm>
          <a:prstGeom prst="ellipse">
            <a:avLst/>
          </a:prstGeom>
          <a:noFill/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9519" y="2203373"/>
            <a:ext cx="2836600" cy="1346656"/>
          </a:xfrm>
          <a:prstGeom prst="ellipse">
            <a:avLst/>
          </a:prstGeom>
          <a:noFill/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11817" y="3495010"/>
            <a:ext cx="188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Escribe el </a:t>
            </a:r>
            <a:r>
              <a:rPr lang="en-US" sz="1200" dirty="0" err="1" smtClean="0"/>
              <a:t>tipo</a:t>
            </a:r>
            <a:r>
              <a:rPr lang="en-US" sz="1200" dirty="0" smtClean="0"/>
              <a:t> de </a:t>
            </a:r>
            <a:r>
              <a:rPr lang="en-US" sz="1200" dirty="0" err="1" smtClean="0"/>
              <a:t>elemento</a:t>
            </a:r>
            <a:r>
              <a:rPr lang="en-US" sz="1200" dirty="0" smtClean="0"/>
              <a:t> al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 </a:t>
            </a:r>
            <a:r>
              <a:rPr lang="en-US" sz="1200" dirty="0" err="1" smtClean="0"/>
              <a:t>eles.txt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403829" y="4704680"/>
            <a:ext cx="3848682" cy="1696119"/>
          </a:xfrm>
          <a:prstGeom prst="ellipse">
            <a:avLst/>
          </a:prstGeom>
          <a:noFill/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76119" y="2697553"/>
            <a:ext cx="3035698" cy="21552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18419" y="3834629"/>
            <a:ext cx="3194246" cy="30350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1817" y="3956055"/>
            <a:ext cx="188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Escribe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nudos</a:t>
            </a:r>
            <a:r>
              <a:rPr lang="en-US" sz="1200" dirty="0" smtClean="0"/>
              <a:t> de </a:t>
            </a:r>
            <a:r>
              <a:rPr lang="en-US" sz="1200" dirty="0" err="1" smtClean="0"/>
              <a:t>cada</a:t>
            </a:r>
            <a:r>
              <a:rPr lang="en-US" sz="1200" dirty="0" smtClean="0"/>
              <a:t> </a:t>
            </a:r>
            <a:r>
              <a:rPr lang="en-US" sz="1200" dirty="0" err="1" smtClean="0"/>
              <a:t>elemento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el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 </a:t>
            </a:r>
            <a:r>
              <a:rPr lang="en-US" sz="1200" dirty="0" err="1" smtClean="0"/>
              <a:t>eles.txt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 flipV="1">
            <a:off x="2841039" y="4279221"/>
            <a:ext cx="3570778" cy="39833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11817" y="4742001"/>
            <a:ext cx="1883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Escribe la </a:t>
            </a:r>
            <a:r>
              <a:rPr lang="en-US" sz="1200" dirty="0" err="1" smtClean="0"/>
              <a:t>información</a:t>
            </a:r>
            <a:r>
              <a:rPr lang="en-US" sz="1200" dirty="0" smtClean="0"/>
              <a:t> nodal </a:t>
            </a:r>
            <a:r>
              <a:rPr lang="en-US" sz="1200" dirty="0" err="1" smtClean="0"/>
              <a:t>en</a:t>
            </a:r>
            <a:r>
              <a:rPr lang="en-US" sz="1200" dirty="0" smtClean="0"/>
              <a:t> el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 </a:t>
            </a:r>
            <a:r>
              <a:rPr lang="en-US" sz="1200" dirty="0" err="1" smtClean="0"/>
              <a:t>nodes.txt</a:t>
            </a:r>
            <a:r>
              <a:rPr lang="en-US" sz="1200" dirty="0" smtClean="0"/>
              <a:t> y </a:t>
            </a:r>
            <a:r>
              <a:rPr lang="en-US" sz="1200" dirty="0" err="1" smtClean="0"/>
              <a:t>finalmente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almacena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nodes y elements </a:t>
            </a:r>
            <a:r>
              <a:rPr lang="en-US" sz="1200" dirty="0" err="1" smtClean="0"/>
              <a:t>listos</a:t>
            </a:r>
            <a:r>
              <a:rPr lang="en-US" sz="1200" dirty="0" smtClean="0"/>
              <a:t> para </a:t>
            </a:r>
            <a:r>
              <a:rPr lang="en-US" sz="1200" dirty="0" err="1" smtClean="0"/>
              <a:t>evaluar</a:t>
            </a:r>
            <a:r>
              <a:rPr lang="en-US" sz="1200" dirty="0" smtClean="0"/>
              <a:t> y </a:t>
            </a:r>
            <a:r>
              <a:rPr lang="en-US" sz="1200" dirty="0" err="1" smtClean="0"/>
              <a:t>graficar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249896" y="5210978"/>
            <a:ext cx="2161921" cy="26269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411739" y="98646"/>
            <a:ext cx="296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Solución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Obligatorio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63" y="498715"/>
            <a:ext cx="885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tal</a:t>
            </a:r>
            <a:r>
              <a:rPr lang="en-US" sz="1200" dirty="0" smtClean="0"/>
              <a:t> se </a:t>
            </a:r>
            <a:r>
              <a:rPr lang="en-US" sz="1200" dirty="0" err="1" smtClean="0"/>
              <a:t>debe</a:t>
            </a:r>
            <a:r>
              <a:rPr lang="en-US" sz="1200" dirty="0" smtClean="0"/>
              <a:t> </a:t>
            </a:r>
            <a:r>
              <a:rPr lang="en-US" sz="1200" dirty="0" err="1" smtClean="0"/>
              <a:t>agregar</a:t>
            </a:r>
            <a:r>
              <a:rPr lang="en-US" sz="1200" dirty="0" smtClean="0"/>
              <a:t> al modulo </a:t>
            </a:r>
            <a:r>
              <a:rPr lang="en-US" sz="1200" b="1" dirty="0" err="1" smtClean="0"/>
              <a:t>elasticity.py</a:t>
            </a:r>
            <a:r>
              <a:rPr lang="en-US" sz="1200" dirty="0" smtClean="0"/>
              <a:t>. </a:t>
            </a:r>
            <a:r>
              <a:rPr lang="en-US" sz="1200" dirty="0" err="1" smtClean="0"/>
              <a:t>En</a:t>
            </a:r>
            <a:r>
              <a:rPr lang="en-US" sz="1200" dirty="0" smtClean="0"/>
              <a:t> la </a:t>
            </a:r>
            <a:r>
              <a:rPr lang="en-US" sz="1200" dirty="0" err="1" smtClean="0"/>
              <a:t>figura</a:t>
            </a:r>
            <a:r>
              <a:rPr lang="en-US" sz="1200" dirty="0" smtClean="0"/>
              <a:t> se </a:t>
            </a:r>
            <a:r>
              <a:rPr lang="en-US" sz="1200" dirty="0" err="1" smtClean="0"/>
              <a:t>muestra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</a:t>
            </a:r>
            <a:r>
              <a:rPr lang="en-US" sz="1200" dirty="0" err="1" smtClean="0"/>
              <a:t>correspondiente</a:t>
            </a:r>
            <a:r>
              <a:rPr lang="en-US" sz="1200" dirty="0" smtClean="0"/>
              <a:t> al </a:t>
            </a:r>
            <a:r>
              <a:rPr lang="en-US" sz="1200" dirty="0" err="1" smtClean="0"/>
              <a:t>problema</a:t>
            </a:r>
            <a:r>
              <a:rPr lang="en-US" sz="1200" dirty="0" smtClean="0"/>
              <a:t> de la </a:t>
            </a:r>
            <a:r>
              <a:rPr lang="en-US" sz="1200" dirty="0" err="1" smtClean="0"/>
              <a:t>cuña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36194" y="845706"/>
            <a:ext cx="1883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 </a:t>
            </a:r>
            <a:r>
              <a:rPr lang="en-US" sz="1200" dirty="0" err="1" smtClean="0"/>
              <a:t>función</a:t>
            </a:r>
            <a:r>
              <a:rPr lang="en-US" sz="1200" dirty="0" smtClean="0"/>
              <a:t> </a:t>
            </a:r>
            <a:r>
              <a:rPr lang="en-US" sz="1200" dirty="0" err="1" smtClean="0"/>
              <a:t>recibe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de entrada las </a:t>
            </a:r>
            <a:r>
              <a:rPr lang="en-US" sz="1200" dirty="0" err="1" smtClean="0"/>
              <a:t>coordenadas</a:t>
            </a:r>
            <a:r>
              <a:rPr lang="en-US" sz="1200" dirty="0" smtClean="0"/>
              <a:t> del </a:t>
            </a:r>
            <a:r>
              <a:rPr lang="en-US" sz="1200" dirty="0" err="1" smtClean="0"/>
              <a:t>punto</a:t>
            </a:r>
            <a:r>
              <a:rPr lang="en-US" sz="1200" dirty="0" smtClean="0"/>
              <a:t> y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</a:t>
            </a:r>
            <a:r>
              <a:rPr lang="en-US" sz="1200" dirty="0" err="1" smtClean="0"/>
              <a:t>particulares</a:t>
            </a:r>
            <a:r>
              <a:rPr lang="en-US" sz="1200" dirty="0" smtClean="0"/>
              <a:t> de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.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caso</a:t>
            </a:r>
            <a:r>
              <a:rPr lang="en-US" sz="1200" dirty="0" smtClean="0"/>
              <a:t> el </a:t>
            </a:r>
            <a:r>
              <a:rPr lang="en-US" sz="1200" dirty="0" err="1" smtClean="0"/>
              <a:t>angulo</a:t>
            </a:r>
            <a:r>
              <a:rPr lang="en-US" sz="1200" dirty="0" smtClean="0"/>
              <a:t> de la </a:t>
            </a:r>
            <a:r>
              <a:rPr lang="en-US" sz="1200" dirty="0" err="1" smtClean="0"/>
              <a:t>cuña</a:t>
            </a:r>
            <a:r>
              <a:rPr lang="en-US" sz="1200" dirty="0" smtClean="0"/>
              <a:t>, la </a:t>
            </a:r>
            <a:r>
              <a:rPr lang="en-US" sz="1200" dirty="0" err="1" smtClean="0"/>
              <a:t>longitud</a:t>
            </a:r>
            <a:r>
              <a:rPr lang="en-US" sz="1200" dirty="0" smtClean="0"/>
              <a:t> de la </a:t>
            </a:r>
            <a:r>
              <a:rPr lang="en-US" sz="1200" dirty="0" err="1" smtClean="0"/>
              <a:t>cara</a:t>
            </a:r>
            <a:r>
              <a:rPr lang="en-US" sz="1200" dirty="0" smtClean="0"/>
              <a:t>, la </a:t>
            </a:r>
            <a:r>
              <a:rPr lang="en-US" sz="1200" dirty="0" err="1" smtClean="0"/>
              <a:t>relación</a:t>
            </a:r>
            <a:r>
              <a:rPr lang="en-US" sz="1200" dirty="0" smtClean="0"/>
              <a:t> de Poisson, el modulo de </a:t>
            </a:r>
            <a:r>
              <a:rPr lang="en-US" sz="1200" dirty="0" err="1" smtClean="0"/>
              <a:t>elasticidad</a:t>
            </a:r>
            <a:r>
              <a:rPr lang="en-US" sz="1200" dirty="0" smtClean="0"/>
              <a:t> y el </a:t>
            </a:r>
            <a:r>
              <a:rPr lang="en-US" sz="1200" dirty="0" err="1" smtClean="0"/>
              <a:t>cortante</a:t>
            </a:r>
            <a:r>
              <a:rPr lang="en-US" sz="1200" dirty="0" smtClean="0"/>
              <a:t> </a:t>
            </a:r>
            <a:r>
              <a:rPr lang="en-US" sz="1200" dirty="0" err="1" smtClean="0"/>
              <a:t>aplicado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9" y="845706"/>
            <a:ext cx="5181600" cy="577088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30181" y="960503"/>
            <a:ext cx="3597742" cy="15380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18375" y="4523788"/>
            <a:ext cx="1883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 </a:t>
            </a:r>
            <a:r>
              <a:rPr lang="en-US" sz="1200" dirty="0" err="1" smtClean="0"/>
              <a:t>función</a:t>
            </a:r>
            <a:r>
              <a:rPr lang="en-US" sz="1200" dirty="0" smtClean="0"/>
              <a:t> </a:t>
            </a:r>
            <a:r>
              <a:rPr lang="en-US" sz="1200" dirty="0" err="1" smtClean="0"/>
              <a:t>devuelve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campos</a:t>
            </a:r>
            <a:r>
              <a:rPr lang="en-US" sz="1200" dirty="0" smtClean="0"/>
              <a:t> de </a:t>
            </a:r>
            <a:r>
              <a:rPr lang="en-US" sz="1200" dirty="0" err="1" smtClean="0"/>
              <a:t>interes</a:t>
            </a:r>
            <a:r>
              <a:rPr lang="en-US" sz="1200" dirty="0" smtClean="0"/>
              <a:t> a </a:t>
            </a:r>
            <a:r>
              <a:rPr lang="en-US" sz="1200" dirty="0" err="1" smtClean="0"/>
              <a:t>graficar</a:t>
            </a:r>
            <a:r>
              <a:rPr lang="en-US" sz="1200" dirty="0" smtClean="0"/>
              <a:t>.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caso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dada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terminos</a:t>
            </a:r>
            <a:r>
              <a:rPr lang="en-US" sz="1200" dirty="0" smtClean="0"/>
              <a:t> de las </a:t>
            </a:r>
            <a:r>
              <a:rPr lang="en-US" sz="1200" dirty="0" err="1" smtClean="0"/>
              <a:t>componentes</a:t>
            </a:r>
            <a:r>
              <a:rPr lang="en-US" sz="1200" dirty="0" smtClean="0"/>
              <a:t> horizontal y vertical del vector de </a:t>
            </a:r>
            <a:r>
              <a:rPr lang="en-US" sz="1200" dirty="0" err="1" smtClean="0"/>
              <a:t>desplazamientos</a:t>
            </a:r>
            <a:r>
              <a:rPr lang="en-US" sz="1200" dirty="0" smtClean="0"/>
              <a:t> </a:t>
            </a:r>
            <a:r>
              <a:rPr lang="en-US" sz="1200" dirty="0" err="1" smtClean="0"/>
              <a:t>asi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las </a:t>
            </a:r>
            <a:r>
              <a:rPr lang="en-US" sz="1200" dirty="0" err="1" smtClean="0"/>
              <a:t>tensiones</a:t>
            </a:r>
            <a:r>
              <a:rPr lang="en-US" sz="1200" dirty="0" smtClean="0"/>
              <a:t> </a:t>
            </a:r>
            <a:r>
              <a:rPr lang="en-US" sz="1200" dirty="0" err="1" smtClean="0"/>
              <a:t>normales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dirección</a:t>
            </a:r>
            <a:r>
              <a:rPr lang="en-US" sz="1200" dirty="0" smtClean="0"/>
              <a:t> x y y.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60278" y="5458933"/>
            <a:ext cx="3936911" cy="1003847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439490" y="0"/>
            <a:ext cx="2754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Script de la </a:t>
            </a:r>
            <a:r>
              <a:rPr lang="en-US" sz="2400" b="1" dirty="0" err="1" smtClean="0"/>
              <a:t>solución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3027"/>
            <a:ext cx="849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El script de la </a:t>
            </a:r>
            <a:r>
              <a:rPr lang="en-US" sz="1400" dirty="0" err="1" smtClean="0"/>
              <a:t>solución</a:t>
            </a:r>
            <a:r>
              <a:rPr lang="en-US" sz="1400" dirty="0" smtClean="0"/>
              <a:t> genera la </a:t>
            </a:r>
            <a:r>
              <a:rPr lang="en-US" sz="1400" dirty="0" err="1" smtClean="0"/>
              <a:t>malla</a:t>
            </a:r>
            <a:r>
              <a:rPr lang="en-US" sz="1400" dirty="0" smtClean="0"/>
              <a:t> y </a:t>
            </a:r>
            <a:r>
              <a:rPr lang="en-US" sz="1400" dirty="0" err="1" smtClean="0"/>
              <a:t>captura</a:t>
            </a:r>
            <a:r>
              <a:rPr lang="en-US" sz="1400" dirty="0" smtClean="0"/>
              <a:t>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paramétros</a:t>
            </a:r>
            <a:r>
              <a:rPr lang="en-US" sz="1400" dirty="0" smtClean="0"/>
              <a:t> de la </a:t>
            </a:r>
            <a:r>
              <a:rPr lang="en-US" sz="1400" dirty="0" err="1" smtClean="0"/>
              <a:t>solución</a:t>
            </a:r>
            <a:r>
              <a:rPr lang="en-US" sz="1400" dirty="0" smtClean="0"/>
              <a:t> para </a:t>
            </a:r>
            <a:r>
              <a:rPr lang="en-US" sz="1400" dirty="0" err="1" smtClean="0"/>
              <a:t>posteriormente</a:t>
            </a:r>
            <a:r>
              <a:rPr lang="en-US" sz="1400" dirty="0" smtClean="0"/>
              <a:t> </a:t>
            </a:r>
            <a:r>
              <a:rPr lang="en-US" sz="1400" dirty="0" err="1" smtClean="0"/>
              <a:t>evaluarla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nodos</a:t>
            </a:r>
            <a:r>
              <a:rPr lang="en-US" sz="1400" dirty="0" smtClean="0"/>
              <a:t> y </a:t>
            </a:r>
            <a:r>
              <a:rPr lang="en-US" sz="1400" dirty="0" err="1" smtClean="0"/>
              <a:t>pasarla</a:t>
            </a:r>
            <a:r>
              <a:rPr lang="en-US" sz="1400" dirty="0" smtClean="0"/>
              <a:t> al modulo plotter para </a:t>
            </a:r>
            <a:r>
              <a:rPr lang="en-US" sz="1400" dirty="0" err="1" smtClean="0"/>
              <a:t>hacer</a:t>
            </a:r>
            <a:r>
              <a:rPr lang="en-US" sz="1400" dirty="0" smtClean="0"/>
              <a:t> la </a:t>
            </a:r>
            <a:r>
              <a:rPr lang="en-US" sz="1400" dirty="0" err="1" smtClean="0"/>
              <a:t>visualización</a:t>
            </a:r>
            <a:r>
              <a:rPr lang="en-US" sz="1400" dirty="0" smtClean="0"/>
              <a:t>.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94476" y="1304710"/>
            <a:ext cx="1883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Importa</a:t>
            </a:r>
            <a:r>
              <a:rPr lang="en-US" sz="1200" dirty="0" smtClean="0"/>
              <a:t> </a:t>
            </a:r>
            <a:r>
              <a:rPr lang="en-US" sz="1200" dirty="0" err="1" smtClean="0"/>
              <a:t>modulos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" y="762000"/>
            <a:ext cx="4975860" cy="6096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883884" y="1443210"/>
            <a:ext cx="4310592" cy="649995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88824" y="2393540"/>
            <a:ext cx="3703504" cy="759005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2328" y="2044454"/>
            <a:ext cx="188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Muestra</a:t>
            </a:r>
            <a:r>
              <a:rPr lang="en-US" sz="1200" dirty="0" smtClean="0"/>
              <a:t> la </a:t>
            </a:r>
            <a:r>
              <a:rPr lang="en-US" sz="1200" dirty="0" err="1" smtClean="0"/>
              <a:t>ayuda</a:t>
            </a:r>
            <a:r>
              <a:rPr lang="en-US" sz="1200" dirty="0" smtClean="0"/>
              <a:t> </a:t>
            </a:r>
            <a:r>
              <a:rPr lang="en-US" sz="1200" dirty="0" err="1" smtClean="0"/>
              <a:t>gráfica</a:t>
            </a:r>
            <a:r>
              <a:rPr lang="en-US" sz="1200" dirty="0" smtClean="0"/>
              <a:t>, </a:t>
            </a:r>
            <a:r>
              <a:rPr lang="en-US" sz="1200" dirty="0" err="1" smtClean="0"/>
              <a:t>captura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de la </a:t>
            </a:r>
            <a:r>
              <a:rPr lang="en-US" sz="1200" dirty="0" err="1" smtClean="0"/>
              <a:t>malla</a:t>
            </a:r>
            <a:r>
              <a:rPr lang="en-US" sz="1200" dirty="0"/>
              <a:t> </a:t>
            </a:r>
            <a:r>
              <a:rPr lang="en-US" sz="1200" dirty="0" smtClean="0"/>
              <a:t>y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de la </a:t>
            </a:r>
            <a:r>
              <a:rPr lang="en-US" sz="1200" dirty="0" err="1" smtClean="0"/>
              <a:t>solución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2301795" y="3222048"/>
            <a:ext cx="3585672" cy="429759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7467" y="2991215"/>
            <a:ext cx="188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Escribe el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 con la </a:t>
            </a:r>
            <a:r>
              <a:rPr lang="en-US" sz="1200" dirty="0" err="1" smtClean="0"/>
              <a:t>geometría</a:t>
            </a:r>
            <a:r>
              <a:rPr lang="en-US" sz="1200" dirty="0" smtClean="0"/>
              <a:t> del </a:t>
            </a:r>
            <a:r>
              <a:rPr lang="en-US" sz="1200" dirty="0" err="1" smtClean="0"/>
              <a:t>modelo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83036" y="3646014"/>
            <a:ext cx="250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Ejecuta</a:t>
            </a:r>
            <a:r>
              <a:rPr lang="en-US" sz="1200" dirty="0" smtClean="0"/>
              <a:t> </a:t>
            </a:r>
            <a:r>
              <a:rPr lang="en-US" sz="1200" dirty="0" err="1" smtClean="0"/>
              <a:t>Gmsh</a:t>
            </a:r>
            <a:r>
              <a:rPr lang="en-US" sz="1200" dirty="0" smtClean="0"/>
              <a:t> y </a:t>
            </a:r>
            <a:r>
              <a:rPr lang="en-US" sz="1200" dirty="0" err="1" smtClean="0"/>
              <a:t>crea</a:t>
            </a:r>
            <a:r>
              <a:rPr lang="en-US" sz="1200" dirty="0" smtClean="0"/>
              <a:t> la </a:t>
            </a:r>
            <a:r>
              <a:rPr lang="en-US" sz="1200" dirty="0" err="1" smtClean="0"/>
              <a:t>malla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1746578" y="3784514"/>
            <a:ext cx="4136458" cy="7616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82625" y="3955950"/>
            <a:ext cx="2800411" cy="136515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91036" y="3983191"/>
            <a:ext cx="25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Procesa</a:t>
            </a:r>
            <a:r>
              <a:rPr lang="en-US" sz="1200" dirty="0" smtClean="0"/>
              <a:t> la </a:t>
            </a:r>
            <a:r>
              <a:rPr lang="en-US" sz="1200" dirty="0" err="1" smtClean="0"/>
              <a:t>malla</a:t>
            </a:r>
            <a:r>
              <a:rPr lang="en-US" sz="1200" dirty="0" smtClean="0"/>
              <a:t> </a:t>
            </a:r>
            <a:r>
              <a:rPr lang="en-US" sz="1200" dirty="0" err="1" smtClean="0"/>
              <a:t>generando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de nodes y elements </a:t>
            </a:r>
            <a:r>
              <a:rPr lang="en-US" sz="1200" dirty="0" err="1" smtClean="0"/>
              <a:t>listos</a:t>
            </a:r>
            <a:r>
              <a:rPr lang="en-US" sz="1200" dirty="0" smtClean="0"/>
              <a:t> para </a:t>
            </a:r>
            <a:r>
              <a:rPr lang="en-US" sz="1200" dirty="0" err="1" smtClean="0"/>
              <a:t>calcular</a:t>
            </a:r>
            <a:r>
              <a:rPr lang="en-US" sz="1200" dirty="0" smtClean="0"/>
              <a:t> y </a:t>
            </a:r>
            <a:r>
              <a:rPr lang="en-US" sz="1200" dirty="0" err="1" smtClean="0"/>
              <a:t>visualizar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28300" y="4296293"/>
            <a:ext cx="3859796" cy="48435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60534" y="4631243"/>
            <a:ext cx="188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Dimensiona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para </a:t>
            </a:r>
            <a:r>
              <a:rPr lang="en-US" sz="1200" dirty="0" err="1" smtClean="0"/>
              <a:t>almacenar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..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2476" y="5348462"/>
            <a:ext cx="265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Evalua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un </a:t>
            </a:r>
            <a:r>
              <a:rPr lang="en-US" sz="1200" dirty="0" err="1" smtClean="0"/>
              <a:t>nudo</a:t>
            </a:r>
            <a:r>
              <a:rPr lang="en-US" sz="1200" dirty="0" smtClean="0"/>
              <a:t> a la </a:t>
            </a:r>
            <a:r>
              <a:rPr lang="en-US" sz="1200" dirty="0" err="1" smtClean="0"/>
              <a:t>vez</a:t>
            </a:r>
            <a:r>
              <a:rPr lang="en-US" sz="1200" dirty="0" smtClean="0"/>
              <a:t> y </a:t>
            </a:r>
            <a:r>
              <a:rPr lang="en-US" sz="1200" dirty="0" err="1" smtClean="0"/>
              <a:t>almacena</a:t>
            </a:r>
            <a:r>
              <a:rPr lang="en-US" sz="1200" dirty="0" smtClean="0"/>
              <a:t> el </a:t>
            </a:r>
            <a:r>
              <a:rPr lang="en-US" sz="1200" dirty="0" err="1" smtClean="0"/>
              <a:t>resultado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de </a:t>
            </a:r>
            <a:r>
              <a:rPr lang="en-US" sz="1200" dirty="0" err="1" smtClean="0"/>
              <a:t>desplazamiento</a:t>
            </a:r>
            <a:r>
              <a:rPr lang="en-US" sz="1200" dirty="0" smtClean="0"/>
              <a:t> y </a:t>
            </a:r>
            <a:r>
              <a:rPr lang="en-US" sz="1200" dirty="0" err="1" smtClean="0"/>
              <a:t>tensiones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93360" y="5587152"/>
            <a:ext cx="2509116" cy="84476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-137242" y="5032647"/>
            <a:ext cx="3880959" cy="1344076"/>
          </a:xfrm>
          <a:prstGeom prst="ellipse">
            <a:avLst/>
          </a:prstGeom>
          <a:noFill/>
          <a:ln>
            <a:solidFill>
              <a:schemeClr val="accent6">
                <a:alpha val="7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02475" y="6103924"/>
            <a:ext cx="265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Pasa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de nodes, elements y de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a las </a:t>
            </a:r>
            <a:r>
              <a:rPr lang="en-US" sz="1200" dirty="0" err="1" smtClean="0"/>
              <a:t>rutinas</a:t>
            </a:r>
            <a:r>
              <a:rPr lang="en-US" sz="1200" dirty="0" smtClean="0"/>
              <a:t> de </a:t>
            </a:r>
            <a:r>
              <a:rPr lang="en-US" sz="1200" dirty="0" err="1" smtClean="0"/>
              <a:t>graficación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 flipV="1">
            <a:off x="3997008" y="6334757"/>
            <a:ext cx="2305467" cy="227849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591319" y="102972"/>
            <a:ext cx="15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Instalación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87" y="1805539"/>
            <a:ext cx="3937000" cy="182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92" y="3945561"/>
            <a:ext cx="3960495" cy="14808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506" y="1668177"/>
            <a:ext cx="35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Mac 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506" y="3917358"/>
            <a:ext cx="35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Windows 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506" y="564637"/>
            <a:ext cx="861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utilizar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descargadas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carpetas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,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modifique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b="1" dirty="0" err="1"/>
              <a:t>config.yml</a:t>
            </a:r>
            <a:r>
              <a:rPr lang="en-US" dirty="0"/>
              <a:t> que se </a:t>
            </a:r>
            <a:r>
              <a:rPr lang="en-US" dirty="0" err="1"/>
              <a:t>encuntra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b="1" dirty="0" smtClean="0"/>
              <a:t>CALCULATOR.</a:t>
            </a:r>
            <a:r>
              <a:rPr lang="en-US" dirty="0" smtClean="0"/>
              <a:t> Este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la </a:t>
            </a:r>
            <a:r>
              <a:rPr lang="en-US" dirty="0" err="1" smtClean="0"/>
              <a:t>ruta</a:t>
            </a:r>
            <a:r>
              <a:rPr lang="en-US" dirty="0" smtClean="0"/>
              <a:t> del </a:t>
            </a:r>
            <a:r>
              <a:rPr lang="en-US" dirty="0" err="1" smtClean="0"/>
              <a:t>ejecutable</a:t>
            </a:r>
            <a:r>
              <a:rPr lang="en-US" dirty="0" smtClean="0"/>
              <a:t> de </a:t>
            </a:r>
            <a:r>
              <a:rPr lang="en-US" dirty="0" err="1" smtClean="0"/>
              <a:t>Gmsh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computador</a:t>
            </a:r>
            <a:r>
              <a:rPr lang="en-US" dirty="0" smtClean="0"/>
              <a:t> particular.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07244" y="102972"/>
            <a:ext cx="773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Sólidos</a:t>
            </a:r>
            <a:r>
              <a:rPr lang="en-US" dirty="0" smtClean="0"/>
              <a:t> </a:t>
            </a:r>
            <a:r>
              <a:rPr lang="en-US" dirty="0" err="1" smtClean="0"/>
              <a:t>Elásticos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endParaRPr lang="en-US" dirty="0" smtClean="0"/>
          </a:p>
          <a:p>
            <a:pPr algn="ctr"/>
            <a:r>
              <a:rPr lang="en-US" b="1" dirty="0" err="1" smtClean="0"/>
              <a:t>SolidsPy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/jgomezc1/Elastic-Calculator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372" y="1126355"/>
            <a:ext cx="8692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visualización</a:t>
            </a:r>
            <a:r>
              <a:rPr lang="en-US" dirty="0" smtClean="0"/>
              <a:t> de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dominios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interpolación</a:t>
            </a:r>
            <a:r>
              <a:rPr lang="en-US" dirty="0" smtClean="0"/>
              <a:t> local. Para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se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discretización</a:t>
            </a:r>
            <a:r>
              <a:rPr lang="en-US" dirty="0" smtClean="0"/>
              <a:t> del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hacerse</a:t>
            </a:r>
            <a:r>
              <a:rPr lang="en-US" dirty="0" smtClean="0"/>
              <a:t> con la </a:t>
            </a:r>
            <a:r>
              <a:rPr lang="en-US" dirty="0" err="1" smtClean="0"/>
              <a:t>ayuda</a:t>
            </a:r>
            <a:r>
              <a:rPr lang="en-US" dirty="0" smtClean="0"/>
              <a:t> del </a:t>
            </a:r>
            <a:r>
              <a:rPr lang="en-US" dirty="0" err="1" smtClean="0"/>
              <a:t>mallador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r>
              <a:rPr lang="en-US" dirty="0" smtClean="0"/>
              <a:t> </a:t>
            </a:r>
            <a:r>
              <a:rPr lang="en-US" dirty="0" err="1" smtClean="0"/>
              <a:t>Gmsh</a:t>
            </a:r>
            <a:r>
              <a:rPr lang="en-US" dirty="0" smtClean="0"/>
              <a:t>. </a:t>
            </a:r>
            <a:r>
              <a:rPr lang="en-US" dirty="0" err="1" smtClean="0"/>
              <a:t>Posteriormente</a:t>
            </a:r>
            <a:r>
              <a:rPr lang="en-US" dirty="0" smtClean="0"/>
              <a:t> se </a:t>
            </a:r>
            <a:r>
              <a:rPr lang="en-US" dirty="0" err="1" smtClean="0"/>
              <a:t>evalúa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y </a:t>
            </a:r>
            <a:r>
              <a:rPr lang="en-US" dirty="0" err="1" smtClean="0"/>
              <a:t>esta</a:t>
            </a:r>
            <a:r>
              <a:rPr lang="en-US" dirty="0" smtClean="0"/>
              <a:t> se </a:t>
            </a:r>
            <a:r>
              <a:rPr lang="en-US" dirty="0" err="1" smtClean="0"/>
              <a:t>almacena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de </a:t>
            </a:r>
            <a:r>
              <a:rPr lang="en-US" dirty="0" err="1" smtClean="0"/>
              <a:t>tamaño</a:t>
            </a:r>
            <a:r>
              <a:rPr lang="en-US" dirty="0" smtClean="0"/>
              <a:t> variable </a:t>
            </a:r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 a resolver. </a:t>
            </a:r>
            <a:r>
              <a:rPr lang="en-US" dirty="0" err="1" smtClean="0"/>
              <a:t>En</a:t>
            </a:r>
            <a:r>
              <a:rPr lang="en-US" dirty="0" smtClean="0"/>
              <a:t> la parte final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pasada</a:t>
            </a:r>
            <a:r>
              <a:rPr lang="en-US" dirty="0" smtClean="0"/>
              <a:t> al modulo de </a:t>
            </a:r>
            <a:r>
              <a:rPr lang="en-US" dirty="0" err="1" smtClean="0"/>
              <a:t>visualización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triangula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 y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interpolación</a:t>
            </a:r>
            <a:r>
              <a:rPr lang="en-US" dirty="0" smtClean="0"/>
              <a:t> local para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visualización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resolución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79" y="3670146"/>
            <a:ext cx="2895600" cy="284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560" y="3574896"/>
            <a:ext cx="2895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744664" y="102972"/>
            <a:ext cx="3263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Estructura</a:t>
            </a:r>
            <a:r>
              <a:rPr lang="en-US" sz="2400" b="1" dirty="0" smtClean="0"/>
              <a:t> del </a:t>
            </a:r>
            <a:r>
              <a:rPr lang="en-US" sz="2400" b="1" dirty="0" err="1" smtClean="0"/>
              <a:t>Programa</a:t>
            </a:r>
            <a:endParaRPr lang="en-US" sz="2400" b="1" dirty="0"/>
          </a:p>
        </p:txBody>
      </p:sp>
      <p:sp>
        <p:nvSpPr>
          <p:cNvPr id="3" name="Pentágono 2"/>
          <p:cNvSpPr/>
          <p:nvPr/>
        </p:nvSpPr>
        <p:spPr>
          <a:xfrm>
            <a:off x="578556" y="973667"/>
            <a:ext cx="2824302" cy="1114777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elasticity.py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578556" y="2603395"/>
            <a:ext cx="2824302" cy="1114777"/>
          </a:xfrm>
          <a:prstGeom prst="homePlat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interfaces.py</a:t>
            </a:r>
            <a:endParaRPr lang="es-ES" b="1" dirty="0" smtClean="0">
              <a:solidFill>
                <a:schemeClr val="tx1"/>
              </a:solidFill>
            </a:endParaRPr>
          </a:p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generategeo.py</a:t>
            </a:r>
            <a:endParaRPr lang="es-ES" b="1" dirty="0" smtClean="0">
              <a:solidFill>
                <a:schemeClr val="tx1"/>
              </a:solidFill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578556" y="4361850"/>
            <a:ext cx="2824302" cy="111477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plotter.py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7937" y="1091825"/>
            <a:ext cx="410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Modulo que </a:t>
            </a:r>
            <a:r>
              <a:rPr lang="en-US" dirty="0" err="1" smtClean="0"/>
              <a:t>almacena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3389" y="2514452"/>
            <a:ext cx="410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Modulos</a:t>
            </a:r>
            <a:r>
              <a:rPr lang="en-US" dirty="0" smtClean="0"/>
              <a:t> (de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r>
              <a:rPr lang="en-US" dirty="0" smtClean="0"/>
              <a:t>) con interfaces </a:t>
            </a:r>
            <a:r>
              <a:rPr lang="en-US" dirty="0" err="1" smtClean="0"/>
              <a:t>gráficas</a:t>
            </a:r>
            <a:r>
              <a:rPr lang="en-US" dirty="0" smtClean="0"/>
              <a:t> simples para </a:t>
            </a:r>
            <a:r>
              <a:rPr lang="en-US" dirty="0" err="1" smtClean="0"/>
              <a:t>ingreso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de las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y con </a:t>
            </a:r>
            <a:r>
              <a:rPr lang="en-US" dirty="0" err="1" smtClean="0"/>
              <a:t>geometrías</a:t>
            </a:r>
            <a:r>
              <a:rPr lang="en-US" dirty="0" smtClean="0"/>
              <a:t> </a:t>
            </a:r>
            <a:r>
              <a:rPr lang="en-US" dirty="0" err="1" smtClean="0"/>
              <a:t>automatizadas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Gmsh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3389" y="4319073"/>
            <a:ext cx="410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Modulo con las </a:t>
            </a:r>
            <a:r>
              <a:rPr lang="en-US" dirty="0" err="1" smtClean="0"/>
              <a:t>rutinas</a:t>
            </a:r>
            <a:r>
              <a:rPr lang="en-US" dirty="0" smtClean="0"/>
              <a:t> de </a:t>
            </a:r>
            <a:r>
              <a:rPr lang="en-US" dirty="0" err="1" smtClean="0"/>
              <a:t>graficación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. </a:t>
            </a:r>
            <a:r>
              <a:rPr lang="en-US" dirty="0" err="1" smtClean="0"/>
              <a:t>Además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rutinas</a:t>
            </a:r>
            <a:r>
              <a:rPr lang="en-US" dirty="0" smtClean="0"/>
              <a:t> para </a:t>
            </a:r>
            <a:r>
              <a:rPr lang="en-US" dirty="0" err="1" smtClean="0"/>
              <a:t>transformación</a:t>
            </a:r>
            <a:r>
              <a:rPr lang="en-US" dirty="0" smtClean="0"/>
              <a:t> de </a:t>
            </a:r>
            <a:r>
              <a:rPr lang="en-US" dirty="0" err="1" smtClean="0"/>
              <a:t>tensores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744664" y="102972"/>
            <a:ext cx="3263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Estructura</a:t>
            </a:r>
            <a:r>
              <a:rPr lang="en-US" sz="2400" b="1" dirty="0" smtClean="0"/>
              <a:t> del </a:t>
            </a:r>
            <a:r>
              <a:rPr lang="en-US" sz="2400" b="1" dirty="0" err="1" smtClean="0"/>
              <a:t>Programa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24568" y="2555912"/>
            <a:ext cx="7127913" cy="1002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 </a:t>
            </a:r>
            <a:r>
              <a:rPr lang="en-US" dirty="0" err="1" smtClean="0"/>
              <a:t>discretización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/>
              <a:t> </a:t>
            </a:r>
            <a:r>
              <a:rPr lang="en-US" dirty="0" err="1" smtClean="0"/>
              <a:t>resultando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nodes y elements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24567" y="3880667"/>
            <a:ext cx="7127913" cy="1002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Evalúa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r>
              <a:rPr lang="en-US" dirty="0" smtClean="0"/>
              <a:t> nodes </a:t>
            </a:r>
            <a:r>
              <a:rPr lang="en-US" dirty="0" err="1" smtClean="0"/>
              <a:t>resultando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SOL[]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24567" y="5205422"/>
            <a:ext cx="7127913" cy="1002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Pasa</a:t>
            </a:r>
            <a:r>
              <a:rPr lang="en-US" dirty="0" smtClean="0"/>
              <a:t> la </a:t>
            </a:r>
            <a:r>
              <a:rPr lang="en-US" dirty="0" err="1" smtClean="0"/>
              <a:t>malla</a:t>
            </a:r>
            <a:r>
              <a:rPr lang="en-US" dirty="0" smtClean="0"/>
              <a:t> (nodes y elements) y el vector </a:t>
            </a:r>
            <a:r>
              <a:rPr lang="en-US" dirty="0" err="1" smtClean="0"/>
              <a:t>solución</a:t>
            </a:r>
            <a:r>
              <a:rPr lang="en-US" dirty="0" smtClean="0"/>
              <a:t> al modulo de </a:t>
            </a:r>
            <a:r>
              <a:rPr lang="en-US" dirty="0" err="1" smtClean="0"/>
              <a:t>graficación</a:t>
            </a:r>
            <a:r>
              <a:rPr lang="en-US" dirty="0" smtClean="0"/>
              <a:t> </a:t>
            </a:r>
            <a:r>
              <a:rPr lang="en-US" dirty="0" err="1" smtClean="0"/>
              <a:t>plotter.py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371" y="738130"/>
            <a:ext cx="8449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requiere</a:t>
            </a:r>
            <a:r>
              <a:rPr lang="en-US" dirty="0"/>
              <a:t>: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: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de las variables </a:t>
            </a:r>
            <a:r>
              <a:rPr lang="en-US" dirty="0" err="1" smtClean="0"/>
              <a:t>independientes</a:t>
            </a:r>
            <a:r>
              <a:rPr lang="en-US" dirty="0" smtClean="0"/>
              <a:t> x y y; un </a:t>
            </a:r>
            <a:r>
              <a:rPr lang="en-US" dirty="0" err="1" smtClean="0"/>
              <a:t>arreglo</a:t>
            </a:r>
            <a:r>
              <a:rPr lang="en-US" dirty="0" smtClean="0"/>
              <a:t> con las </a:t>
            </a:r>
            <a:r>
              <a:rPr lang="en-US" dirty="0" err="1" smtClean="0"/>
              <a:t>conectividades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que se </a:t>
            </a:r>
            <a:r>
              <a:rPr lang="en-US" dirty="0" err="1" smtClean="0"/>
              <a:t>dividió</a:t>
            </a:r>
            <a:r>
              <a:rPr lang="en-US" dirty="0" smtClean="0"/>
              <a:t> la </a:t>
            </a:r>
            <a:r>
              <a:rPr lang="en-US" dirty="0" err="1" smtClean="0"/>
              <a:t>geometría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; y un </a:t>
            </a:r>
            <a:r>
              <a:rPr lang="en-US" dirty="0" err="1" smtClean="0"/>
              <a:t>arreglo</a:t>
            </a:r>
            <a:r>
              <a:rPr lang="en-US" dirty="0" smtClean="0"/>
              <a:t> con las </a:t>
            </a:r>
            <a:r>
              <a:rPr lang="en-US" dirty="0" err="1" smtClean="0"/>
              <a:t>coordenadas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que se </a:t>
            </a:r>
            <a:r>
              <a:rPr lang="en-US" dirty="0" err="1" smtClean="0"/>
              <a:t>evaluará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y que </a:t>
            </a:r>
            <a:r>
              <a:rPr lang="en-US" dirty="0" err="1" smtClean="0"/>
              <a:t>conforman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ector recto 78"/>
          <p:cNvCxnSpPr/>
          <p:nvPr/>
        </p:nvCxnSpPr>
        <p:spPr>
          <a:xfrm>
            <a:off x="6611229" y="5545668"/>
            <a:ext cx="1600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8177512" y="4199468"/>
            <a:ext cx="0" cy="1315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577190" y="4230512"/>
            <a:ext cx="1600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6577190" y="4230512"/>
            <a:ext cx="0" cy="1315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040570" y="102972"/>
            <a:ext cx="267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Tipos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Elementos</a:t>
            </a:r>
            <a:endParaRPr lang="en-US" sz="2400" b="1" dirty="0"/>
          </a:p>
        </p:txBody>
      </p:sp>
      <p:sp>
        <p:nvSpPr>
          <p:cNvPr id="11" name="Elipse 10"/>
          <p:cNvSpPr/>
          <p:nvPr/>
        </p:nvSpPr>
        <p:spPr>
          <a:xfrm>
            <a:off x="8052792" y="415732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Agrupar 9"/>
          <p:cNvGrpSpPr/>
          <p:nvPr/>
        </p:nvGrpSpPr>
        <p:grpSpPr>
          <a:xfrm>
            <a:off x="318134" y="790222"/>
            <a:ext cx="2073658" cy="2514394"/>
            <a:chOff x="1321799" y="589591"/>
            <a:chExt cx="2073658" cy="2514394"/>
          </a:xfrm>
        </p:grpSpPr>
        <p:sp>
          <p:nvSpPr>
            <p:cNvPr id="2" name="Triángulo isósceles 1"/>
            <p:cNvSpPr/>
            <p:nvPr/>
          </p:nvSpPr>
          <p:spPr>
            <a:xfrm rot="18813975">
              <a:off x="861215" y="1050175"/>
              <a:ext cx="2346391" cy="142522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1408289" y="117969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1619956" y="2906430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183790" y="1334912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40570" y="790222"/>
            <a:ext cx="2037513" cy="2613171"/>
            <a:chOff x="3895153" y="958225"/>
            <a:chExt cx="2037513" cy="2613171"/>
          </a:xfrm>
        </p:grpSpPr>
        <p:sp>
          <p:nvSpPr>
            <p:cNvPr id="16" name="Triángulo isósceles 15"/>
            <p:cNvSpPr/>
            <p:nvPr/>
          </p:nvSpPr>
          <p:spPr>
            <a:xfrm rot="18813975">
              <a:off x="3434569" y="1418809"/>
              <a:ext cx="2346391" cy="142522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/>
            <p:cNvSpPr/>
            <p:nvPr/>
          </p:nvSpPr>
          <p:spPr>
            <a:xfrm>
              <a:off x="4016023" y="1565095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/>
            <p:cNvSpPr/>
            <p:nvPr/>
          </p:nvSpPr>
          <p:spPr>
            <a:xfrm>
              <a:off x="4227690" y="337384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5720999" y="1720509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4121856" y="2396260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/>
            <p:nvPr/>
          </p:nvSpPr>
          <p:spPr>
            <a:xfrm>
              <a:off x="4806245" y="162173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/>
            <p:cNvSpPr/>
            <p:nvPr/>
          </p:nvSpPr>
          <p:spPr>
            <a:xfrm>
              <a:off x="5017912" y="2495037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6212098" y="1411661"/>
            <a:ext cx="2543056" cy="2246235"/>
            <a:chOff x="5500277" y="1733098"/>
            <a:chExt cx="2543056" cy="2246235"/>
          </a:xfrm>
        </p:grpSpPr>
        <p:sp>
          <p:nvSpPr>
            <p:cNvPr id="5" name="Elipse 4"/>
            <p:cNvSpPr/>
            <p:nvPr/>
          </p:nvSpPr>
          <p:spPr>
            <a:xfrm>
              <a:off x="6039556" y="3781778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" name="Conector recto 27"/>
            <p:cNvCxnSpPr/>
            <p:nvPr/>
          </p:nvCxnSpPr>
          <p:spPr>
            <a:xfrm flipV="1">
              <a:off x="5559778" y="1750061"/>
              <a:ext cx="1100666" cy="10298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5559778" y="2768393"/>
              <a:ext cx="524933" cy="1112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V="1">
              <a:off x="6084711" y="3107061"/>
              <a:ext cx="1958622" cy="811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6660444" y="1750061"/>
              <a:ext cx="1382889" cy="1357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5500277" y="268111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Elipse 38"/>
            <p:cNvSpPr/>
            <p:nvPr/>
          </p:nvSpPr>
          <p:spPr>
            <a:xfrm>
              <a:off x="6554610" y="1733098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Elipse 39"/>
          <p:cNvSpPr/>
          <p:nvPr/>
        </p:nvSpPr>
        <p:spPr>
          <a:xfrm>
            <a:off x="8585386" y="268684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827958" y="3979333"/>
            <a:ext cx="0" cy="180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827958" y="5785556"/>
            <a:ext cx="2181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27958" y="4501444"/>
            <a:ext cx="1600322" cy="1284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722124" y="5686779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2296381" y="5686778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754581" y="440266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1" name="Objeto 50"/>
          <p:cNvGraphicFramePr>
            <a:graphicFrameLocks noChangeAspect="1"/>
          </p:cNvGraphicFramePr>
          <p:nvPr>
            <p:extLst/>
          </p:nvPr>
        </p:nvGraphicFramePr>
        <p:xfrm>
          <a:off x="2811970" y="5884334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2" name="Equation" r:id="rId3" imgW="114300" imgH="127000" progId="Equation.DSMT4">
                  <p:embed/>
                </p:oleObj>
              </mc:Choice>
              <mc:Fallback>
                <p:oleObj name="Equation" r:id="rId3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1970" y="5884334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to 51"/>
          <p:cNvGraphicFramePr>
            <a:graphicFrameLocks noChangeAspect="1"/>
          </p:cNvGraphicFramePr>
          <p:nvPr>
            <p:extLst/>
          </p:nvPr>
        </p:nvGraphicFramePr>
        <p:xfrm>
          <a:off x="501991" y="3852333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3" name="Equation" r:id="rId5" imgW="114300" imgH="127000" progId="Equation.DSMT4">
                  <p:embed/>
                </p:oleObj>
              </mc:Choice>
              <mc:Fallback>
                <p:oleObj name="Equation" r:id="rId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991" y="3852333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Conector recto de flecha 53"/>
          <p:cNvCxnSpPr/>
          <p:nvPr/>
        </p:nvCxnSpPr>
        <p:spPr>
          <a:xfrm flipV="1">
            <a:off x="3530862" y="3776135"/>
            <a:ext cx="0" cy="180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V="1">
            <a:off x="3530862" y="5582358"/>
            <a:ext cx="2181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530862" y="4298246"/>
            <a:ext cx="1600322" cy="1284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3425028" y="5483581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4999285" y="5483580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3457485" y="4199468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0" name="Objeto 59"/>
          <p:cNvGraphicFramePr>
            <a:graphicFrameLocks noChangeAspect="1"/>
          </p:cNvGraphicFramePr>
          <p:nvPr>
            <p:extLst/>
          </p:nvPr>
        </p:nvGraphicFramePr>
        <p:xfrm>
          <a:off x="5514874" y="5681136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4" name="Equation" r:id="rId7" imgW="114300" imgH="127000" progId="Equation.DSMT4">
                  <p:embed/>
                </p:oleObj>
              </mc:Choice>
              <mc:Fallback>
                <p:oleObj name="Equation" r:id="rId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4874" y="5681136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to 60"/>
          <p:cNvGraphicFramePr>
            <a:graphicFrameLocks noChangeAspect="1"/>
          </p:cNvGraphicFramePr>
          <p:nvPr>
            <p:extLst/>
          </p:nvPr>
        </p:nvGraphicFramePr>
        <p:xfrm>
          <a:off x="3204895" y="3649135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5" name="Equation" r:id="rId8" imgW="114300" imgH="127000" progId="Equation.DSMT4">
                  <p:embed/>
                </p:oleObj>
              </mc:Choice>
              <mc:Fallback>
                <p:oleObj name="Equation" r:id="rId8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895" y="3649135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Elipse 62"/>
          <p:cNvSpPr/>
          <p:nvPr/>
        </p:nvSpPr>
        <p:spPr>
          <a:xfrm>
            <a:off x="4163329" y="5489224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4269162" y="490803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3433785" y="490803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de flecha 65"/>
          <p:cNvCxnSpPr/>
          <p:nvPr/>
        </p:nvCxnSpPr>
        <p:spPr>
          <a:xfrm flipV="1">
            <a:off x="7363413" y="3708401"/>
            <a:ext cx="0" cy="1806223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 flipV="1">
            <a:off x="6574072" y="4794957"/>
            <a:ext cx="2181082" cy="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6468238" y="5384802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8052792" y="541584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6505395" y="4205111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2" name="Objeto 71"/>
          <p:cNvGraphicFramePr>
            <a:graphicFrameLocks noChangeAspect="1"/>
          </p:cNvGraphicFramePr>
          <p:nvPr>
            <p:extLst/>
          </p:nvPr>
        </p:nvGraphicFramePr>
        <p:xfrm>
          <a:off x="8716434" y="4851592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6" name="Equation" r:id="rId9" imgW="114300" imgH="127000" progId="Equation.DSMT4">
                  <p:embed/>
                </p:oleObj>
              </mc:Choice>
              <mc:Fallback>
                <p:oleObj name="Equation" r:id="rId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6434" y="4851592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/>
          <p:cNvGraphicFramePr>
            <a:graphicFrameLocks noChangeAspect="1"/>
          </p:cNvGraphicFramePr>
          <p:nvPr>
            <p:extLst/>
          </p:nvPr>
        </p:nvGraphicFramePr>
        <p:xfrm>
          <a:off x="7076956" y="3649135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7" name="Equation" r:id="rId10" imgW="114300" imgH="127000" progId="Equation.DSMT4">
                  <p:embed/>
                </p:oleObj>
              </mc:Choice>
              <mc:Fallback>
                <p:oleObj name="Equation" r:id="rId10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6956" y="3649135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865" y="642731"/>
            <a:ext cx="15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ele_type</a:t>
            </a:r>
            <a:r>
              <a:rPr lang="en-US" dirty="0" smtClean="0"/>
              <a:t> = 2</a:t>
            </a:r>
          </a:p>
          <a:p>
            <a:pPr algn="ctr"/>
            <a:r>
              <a:rPr lang="en-US" dirty="0" err="1" smtClean="0"/>
              <a:t>orden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41118" y="673573"/>
            <a:ext cx="15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ele_type</a:t>
            </a:r>
            <a:r>
              <a:rPr lang="en-US" dirty="0" smtClean="0"/>
              <a:t> = 9</a:t>
            </a:r>
          </a:p>
          <a:p>
            <a:pPr algn="ctr"/>
            <a:r>
              <a:rPr lang="en-US" dirty="0" err="1" smtClean="0"/>
              <a:t>orden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64041" y="726410"/>
            <a:ext cx="15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ele_type</a:t>
            </a:r>
            <a:r>
              <a:rPr lang="en-US" dirty="0" smtClean="0"/>
              <a:t> = 3</a:t>
            </a:r>
          </a:p>
          <a:p>
            <a:pPr algn="ctr"/>
            <a:r>
              <a:rPr lang="en-US" dirty="0" err="1" smtClean="0"/>
              <a:t>orden</a:t>
            </a:r>
            <a:r>
              <a:rPr lang="en-US" dirty="0" smtClean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291777" y="102972"/>
            <a:ext cx="216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Arreglo</a:t>
            </a:r>
            <a:r>
              <a:rPr lang="en-US" sz="2400" b="1" dirty="0" smtClean="0"/>
              <a:t> nodes[]</a:t>
            </a:r>
            <a:endParaRPr lang="en-US" sz="2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09222" y="635193"/>
            <a:ext cx="83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Id_Nudo</a:t>
            </a:r>
            <a:r>
              <a:rPr lang="en-US" b="1" dirty="0" smtClean="0"/>
              <a:t>      X-</a:t>
            </a:r>
            <a:r>
              <a:rPr lang="en-US" b="1" dirty="0" err="1" smtClean="0"/>
              <a:t>Coord</a:t>
            </a:r>
            <a:r>
              <a:rPr lang="en-US" b="1" dirty="0" smtClean="0"/>
              <a:t>      Y-</a:t>
            </a:r>
            <a:r>
              <a:rPr lang="en-US" b="1" dirty="0" err="1" smtClean="0"/>
              <a:t>Coord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30096" y="1104428"/>
            <a:ext cx="359833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Id_Node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nodo</a:t>
            </a:r>
            <a:r>
              <a:rPr lang="en-US" dirty="0" smtClean="0"/>
              <a:t> (I5).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830096" y="1653728"/>
            <a:ext cx="3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</a:t>
            </a:r>
            <a:r>
              <a:rPr lang="en-US" dirty="0" err="1" smtClean="0"/>
              <a:t>Coord</a:t>
            </a:r>
            <a:r>
              <a:rPr lang="en-US" dirty="0" smtClean="0"/>
              <a:t>: </a:t>
            </a:r>
            <a:r>
              <a:rPr lang="en-US" dirty="0" err="1" smtClean="0"/>
              <a:t>Coordenada</a:t>
            </a:r>
            <a:r>
              <a:rPr lang="en-US" dirty="0" smtClean="0"/>
              <a:t> en x (f10).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830096" y="2182788"/>
            <a:ext cx="3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</a:t>
            </a:r>
            <a:r>
              <a:rPr lang="en-US" dirty="0" err="1" smtClean="0"/>
              <a:t>Coord</a:t>
            </a:r>
            <a:r>
              <a:rPr lang="en-US" dirty="0" smtClean="0"/>
              <a:t>: </a:t>
            </a:r>
            <a:r>
              <a:rPr lang="en-US" dirty="0" err="1" smtClean="0"/>
              <a:t>Coordenada</a:t>
            </a:r>
            <a:r>
              <a:rPr lang="en-US" dirty="0" smtClean="0"/>
              <a:t> en y (f10).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684347" y="3212346"/>
            <a:ext cx="2482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0.0       0.0 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</a:t>
            </a:r>
            <a:r>
              <a:rPr lang="en-US" dirty="0"/>
              <a:t>0.0    </a:t>
            </a:r>
            <a:endParaRPr lang="en-US" dirty="0" smtClean="0"/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4.0       0.0 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0.0       3.0 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2.0       3.0 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4.0       3.0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0.0       6.0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2.0       6.0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4.0       6.0    </a:t>
            </a:r>
          </a:p>
          <a:p>
            <a:pPr marL="342900" indent="-342900">
              <a:buFontTx/>
              <a:buAutoNum type="arabicPlain"/>
            </a:pPr>
            <a:endParaRPr lang="en-US" dirty="0"/>
          </a:p>
          <a:p>
            <a:pPr marL="342900" indent="-342900"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086368" y="102972"/>
            <a:ext cx="257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Arreglo</a:t>
            </a:r>
            <a:r>
              <a:rPr lang="en-US" sz="2400" b="1" dirty="0" smtClean="0"/>
              <a:t> elements[]</a:t>
            </a:r>
            <a:endParaRPr lang="en-US" sz="2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09222" y="635193"/>
            <a:ext cx="83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Id_Elemento</a:t>
            </a:r>
            <a:r>
              <a:rPr lang="en-US" b="1" dirty="0" smtClean="0"/>
              <a:t>      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r>
              <a:rPr lang="en-US" b="1" dirty="0" err="1" smtClean="0"/>
              <a:t>Ele</a:t>
            </a:r>
            <a:r>
              <a:rPr lang="en-US" b="1" dirty="0" smtClean="0"/>
              <a:t>    0     Id-N</a:t>
            </a:r>
            <a:r>
              <a:rPr lang="en-US" b="1" baseline="-25000" dirty="0" smtClean="0"/>
              <a:t>1</a:t>
            </a:r>
            <a:r>
              <a:rPr lang="en-US" b="1" dirty="0" smtClean="0"/>
              <a:t>    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2     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r>
              <a:rPr lang="en-US" b="1" dirty="0" smtClean="0"/>
              <a:t> …………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N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5947" y="1006689"/>
            <a:ext cx="434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Id_Elemento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(I5).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88097" y="2127845"/>
            <a:ext cx="79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i</a:t>
            </a:r>
            <a:r>
              <a:rPr lang="en-US" dirty="0" smtClean="0"/>
              <a:t>:   </a:t>
            </a:r>
            <a:r>
              <a:rPr lang="en-US" dirty="0" err="1" smtClean="0"/>
              <a:t>Identificadores</a:t>
            </a:r>
            <a:r>
              <a:rPr lang="en-US" dirty="0" smtClean="0"/>
              <a:t> de </a:t>
            </a:r>
            <a:r>
              <a:rPr lang="en-US" dirty="0" err="1" smtClean="0"/>
              <a:t>nudo</a:t>
            </a:r>
            <a:r>
              <a:rPr lang="en-US" dirty="0" smtClean="0"/>
              <a:t>. </a:t>
            </a:r>
            <a:r>
              <a:rPr lang="en-US" dirty="0" err="1" smtClean="0"/>
              <a:t>Tantos</a:t>
            </a:r>
            <a:r>
              <a:rPr lang="en-US" dirty="0" smtClean="0"/>
              <a:t> </a:t>
            </a:r>
            <a:r>
              <a:rPr lang="en-US" dirty="0" err="1" smtClean="0"/>
              <a:t>nudos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defina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smtClean="0"/>
              <a:t>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39055" y="4015892"/>
            <a:ext cx="3577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 smtClean="0"/>
              <a:t>1   0     1   2   5   4</a:t>
            </a:r>
          </a:p>
          <a:p>
            <a:pPr marL="457200" indent="-457200">
              <a:buAutoNum type="arabicPlain" startAt="2"/>
            </a:pPr>
            <a:r>
              <a:rPr lang="en-US" sz="2400" dirty="0" smtClean="0"/>
              <a:t>1   0     2   3   6   5</a:t>
            </a:r>
          </a:p>
          <a:p>
            <a:pPr marL="457200" indent="-457200">
              <a:buAutoNum type="arabicPlain" startAt="2"/>
            </a:pPr>
            <a:r>
              <a:rPr lang="en-US" sz="2400" dirty="0" smtClean="0"/>
              <a:t>1   0     4   5   8   7</a:t>
            </a:r>
          </a:p>
          <a:p>
            <a:r>
              <a:rPr lang="en-US" sz="2400" dirty="0" smtClean="0"/>
              <a:t>4     1  0     5   6   9   8</a:t>
            </a:r>
            <a:endParaRPr lang="en-U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9222" y="1422486"/>
            <a:ext cx="818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r>
              <a:rPr lang="en-US" b="1" dirty="0" err="1" smtClean="0"/>
              <a:t>Ele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(3-triangulo de 3 </a:t>
            </a:r>
            <a:r>
              <a:rPr lang="en-US" dirty="0" err="1" smtClean="0"/>
              <a:t>nudos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2-</a:t>
            </a:r>
            <a:r>
              <a:rPr lang="en-US" dirty="0"/>
              <a:t>triangulo de </a:t>
            </a:r>
            <a:r>
              <a:rPr lang="en-US" dirty="0" smtClean="0"/>
              <a:t>6 </a:t>
            </a:r>
            <a:r>
              <a:rPr lang="en-US" dirty="0" err="1"/>
              <a:t>nudos</a:t>
            </a:r>
            <a:r>
              <a:rPr lang="en-US" dirty="0" smtClean="0"/>
              <a:t>; 1-cuadrilatero de 4 </a:t>
            </a:r>
            <a:r>
              <a:rPr lang="en-US" dirty="0" err="1" smtClean="0"/>
              <a:t>nudos</a:t>
            </a:r>
            <a:r>
              <a:rPr lang="en-US" dirty="0" smtClean="0"/>
              <a:t>).</a:t>
            </a:r>
            <a:endParaRPr lang="en-US" dirty="0"/>
          </a:p>
        </p:txBody>
      </p:sp>
      <p:cxnSp>
        <p:nvCxnSpPr>
          <p:cNvPr id="20" name="Conector curvado 19"/>
          <p:cNvCxnSpPr/>
          <p:nvPr/>
        </p:nvCxnSpPr>
        <p:spPr>
          <a:xfrm rot="16200000" flipH="1">
            <a:off x="2756368" y="5351289"/>
            <a:ext cx="454884" cy="5150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04212" y="5673687"/>
            <a:ext cx="25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65033" y="3904036"/>
            <a:ext cx="2079843" cy="1681516"/>
          </a:xfrm>
          <a:prstGeom prst="ellipse">
            <a:avLst/>
          </a:prstGeom>
          <a:noFill/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curvado 19"/>
          <p:cNvCxnSpPr/>
          <p:nvPr/>
        </p:nvCxnSpPr>
        <p:spPr>
          <a:xfrm flipV="1">
            <a:off x="5101167" y="3732522"/>
            <a:ext cx="991161" cy="8407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0854" y="3653329"/>
            <a:ext cx="192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Nodos</a:t>
            </a:r>
            <a:r>
              <a:rPr lang="en-US" dirty="0" smtClean="0"/>
              <a:t> que </a:t>
            </a:r>
            <a:r>
              <a:rPr lang="en-US" dirty="0" err="1" smtClean="0"/>
              <a:t>conforman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746943" y="102972"/>
            <a:ext cx="525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Ejemplo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implemantación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wedge.py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9538" y="674603"/>
            <a:ext cx="246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9538" y="2316530"/>
            <a:ext cx="897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correspondiente</a:t>
            </a:r>
            <a:r>
              <a:rPr lang="en-US" dirty="0" smtClean="0"/>
              <a:t> a la </a:t>
            </a:r>
            <a:r>
              <a:rPr lang="en-US" dirty="0" err="1" smtClean="0"/>
              <a:t>cuña</a:t>
            </a:r>
            <a:r>
              <a:rPr lang="en-US" dirty="0" smtClean="0"/>
              <a:t> </a:t>
            </a:r>
            <a:r>
              <a:rPr lang="en-US" dirty="0" err="1" smtClean="0"/>
              <a:t>mostrada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figura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35" y="2903423"/>
            <a:ext cx="3797300" cy="381635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41" y="1121432"/>
            <a:ext cx="3860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274243" y="102972"/>
            <a:ext cx="4204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Ayuda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solución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Opcional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8086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al modulo </a:t>
            </a:r>
            <a:r>
              <a:rPr lang="en-US" dirty="0" err="1" smtClean="0"/>
              <a:t>interfaces.py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rutina</a:t>
            </a:r>
            <a:r>
              <a:rPr lang="en-US" dirty="0" smtClean="0"/>
              <a:t> que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imagen con el </a:t>
            </a:r>
            <a:r>
              <a:rPr lang="en-US" dirty="0" err="1" smtClean="0"/>
              <a:t>dominio</a:t>
            </a:r>
            <a:r>
              <a:rPr lang="en-US" dirty="0" smtClean="0"/>
              <a:t> de </a:t>
            </a:r>
            <a:r>
              <a:rPr lang="en-US" dirty="0" err="1" smtClean="0"/>
              <a:t>solución</a:t>
            </a:r>
            <a:r>
              <a:rPr lang="en-US" dirty="0" smtClean="0"/>
              <a:t>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que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la </a:t>
            </a:r>
            <a:r>
              <a:rPr lang="en-US" dirty="0" err="1" smtClean="0"/>
              <a:t>rutina</a:t>
            </a:r>
            <a:r>
              <a:rPr lang="en-US" dirty="0" smtClean="0"/>
              <a:t> se </a:t>
            </a:r>
            <a:r>
              <a:rPr lang="en-US" dirty="0" err="1" smtClean="0"/>
              <a:t>denomina</a:t>
            </a:r>
            <a:r>
              <a:rPr lang="en-US" dirty="0" smtClean="0"/>
              <a:t> </a:t>
            </a:r>
            <a:r>
              <a:rPr lang="en-US" dirty="0" err="1" smtClean="0"/>
              <a:t>gui.wedge_hlp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655" y="1890935"/>
            <a:ext cx="3759200" cy="2927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0" y="1990086"/>
            <a:ext cx="4386580" cy="24726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888954" y="1990086"/>
            <a:ext cx="2688116" cy="87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11716" y="3287361"/>
            <a:ext cx="1907754" cy="297455"/>
          </a:xfrm>
          <a:prstGeom prst="ellipse">
            <a:avLst/>
          </a:prstGeom>
          <a:noFill/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19470" y="3358997"/>
            <a:ext cx="2974554" cy="342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1166</Words>
  <Application>Microsoft Macintosh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Juan David Gomez Catano</cp:lastModifiedBy>
  <cp:revision>196</cp:revision>
  <cp:lastPrinted>2017-09-10T14:11:24Z</cp:lastPrinted>
  <dcterms:created xsi:type="dcterms:W3CDTF">2016-05-03T12:42:01Z</dcterms:created>
  <dcterms:modified xsi:type="dcterms:W3CDTF">2017-09-11T18:48:03Z</dcterms:modified>
</cp:coreProperties>
</file>