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4AFA-9F04-FFB3-623E-3EE48E9F7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CFE3B-B8CD-45D4-BDB2-03BBE90BC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6889B-1A96-C344-BDD9-9521B202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8576F-691C-9A8F-BF31-B7586A4B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67BB8-6DB7-CE65-DEF8-62AB313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3629F-5379-16C0-BF77-3FA13685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8A4F0-749F-6501-F84B-D40C4B83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C6F15-D303-73A2-A202-78459993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E1B26-0637-1C96-4FB3-CA71EFA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5D68D-3BDA-F333-F3C6-7A14C90C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8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F741D7-F157-ADC8-B35F-B95FA0E9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3E62F-7719-2510-262F-AAC2E093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751AF-8E7B-AC0D-6258-E465D61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3CAA-51CE-9AFC-73E3-D4A3281F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890A7-BFBE-3057-5117-6AD6D711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6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895AD-81D6-F219-CE82-C169DF58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0BF97-E020-D496-EE87-576DF7C6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8E71C-F903-D1E1-7E97-C1C90830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370B6-96A4-19D9-16F0-BEF9DE5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128B3-7B88-E7DC-79BF-B50EC8BF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CE04-2F54-DECD-1B69-1C8D289E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52E8C-7D64-6FFF-D8AB-26F60D25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D4D00-E5AB-EAF9-D9CF-0B076BF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A033D-020A-4E5B-DA63-2A7B606E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58F3-37E7-375B-E6BF-32ECD283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146E0-89EA-212D-D9C3-348EDAD3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0A2A2-A17C-8342-77A0-51C489D0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AAAB7B-7083-ABB6-4A1D-8C85F507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6F672-41D8-303B-ADDA-D746D771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965B9-2B70-B92C-228B-A7AF1D15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0A64-A2F3-1B16-7386-F2D06C6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9A31-72BB-0115-38B9-5F1214B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43ED6-5A7B-0DC1-B7E8-E5780FEE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989B6-3E9A-8897-6B8C-8FDA8800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B4C19-E367-5447-9CAE-9D283E7A3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5EC46-BA43-337F-0F46-B638E1141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55099E-32E8-8AC9-38F1-FDF6692D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6DDF8-762A-1468-851F-F6C92C95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6CF00-2FE4-B7BE-45DA-FE0D658D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4654-7699-B093-3DBA-767FBFD4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AF45A0-99C0-B281-1F84-67A36E4E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92578-4AB0-3050-3A2E-2D42CACB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876FF-1D1E-58C3-01D4-045785C4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6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581C8-6117-30BF-DA57-C97ACDCA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342AEE-9878-7F09-2986-C3F39165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FA525-0759-899E-61C0-59D971BF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0C2E-E223-1D10-F787-74F8A8D7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4DAD4-F0B4-F396-44BA-60F2B5BF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5B1F3-397F-F15B-2B17-46B22B24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C365C-2AFB-4369-9482-15F4C355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871C3-0368-531F-2C3F-504251B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40E8E-6381-BB2D-C8DB-AAF1F0CF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8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10253-1F0A-54A6-2E4B-28DEBC4A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2FDFB-88D2-DDAD-50F9-92BCB8277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3BFC5-FA62-9311-5E67-53528747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26F98-2CF1-3145-3A5D-AAE4855A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A033F-0FBA-C7BF-0DE2-BA157A0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97D18-0B7C-8F46-D2F6-8978200F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0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840BEA-1E21-A8C3-55E0-69219EF4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964A6-14CA-F973-48B4-76FFE434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849A3-D2FB-3F98-1DCF-C7EBE500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634F-62DD-4CC1-9BEE-1F98C59F568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BFAA1-6FAF-F8BB-0647-87F1BFA3F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492C9-5D7A-B507-EAAB-1B3B15E7C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6792-D28E-40EC-9673-897980077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1968907" y="2114550"/>
            <a:ext cx="82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Out-of-distribution Detection with Boundary Aware Learning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720896-2A84-A4F4-F698-4D4811F8EDAA}"/>
              </a:ext>
            </a:extLst>
          </p:cNvPr>
          <p:cNvSpPr txBox="1"/>
          <p:nvPr/>
        </p:nvSpPr>
        <p:spPr>
          <a:xfrm>
            <a:off x="3400422" y="3181350"/>
            <a:ext cx="5391152" cy="206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Sen Pei</a:t>
            </a: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  <a:sym typeface="+mn-ea"/>
              </a:rPr>
              <a:t>1,3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, Xin Zhang</a:t>
            </a: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  <a:sym typeface="+mn-ea"/>
              </a:rPr>
              <a:t>1,3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, Bin Fan</a:t>
            </a: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  <a:sym typeface="+mn-ea"/>
              </a:rPr>
              <a:t>4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, and </a:t>
            </a:r>
            <a:r>
              <a:rPr lang="en-US" altLang="zh-CN" sz="1800" i="1" dirty="0" err="1">
                <a:latin typeface="Calibri" panose="020F0502020204030204" charset="0"/>
                <a:cs typeface="Calibri" panose="020F0502020204030204" charset="0"/>
                <a:sym typeface="+mn-ea"/>
              </a:rPr>
              <a:t>Gaofeng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 Meng</a:t>
            </a: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  <a:sym typeface="+mn-ea"/>
              </a:rPr>
              <a:t>1,2,3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en-US" sz="1800" i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</a:rPr>
              <a:t>UCAS,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</a:rPr>
              <a:t>CAIR, HKISI, CAS,</a:t>
            </a:r>
          </a:p>
          <a:p>
            <a:pPr algn="ctr">
              <a:lnSpc>
                <a:spcPct val="120000"/>
              </a:lnSpc>
            </a:pPr>
            <a:r>
              <a:rPr lang="en-US" altLang="en-US" sz="1800" i="1" baseline="30000" dirty="0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</a:rPr>
              <a:t>NLPR, Institute of Automation, CAS, </a:t>
            </a:r>
            <a:r>
              <a:rPr lang="zh-CN" altLang="en-US" sz="1800" i="1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sz="1800" i="1" dirty="0"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baseline="30000" dirty="0">
                <a:latin typeface="Calibri" panose="020F0502020204030204" charset="0"/>
                <a:cs typeface="Calibri" panose="020F0502020204030204" charset="0"/>
              </a:rPr>
              <a:t>4</a:t>
            </a:r>
            <a:r>
              <a:rPr lang="en-US" altLang="zh-CN" sz="1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University of Science and Technology Beijing</a:t>
            </a:r>
            <a:endParaRPr lang="en-US" altLang="en-US" sz="1800" i="1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819B67B8-2950-710A-DFEB-834DC5646B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1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61"/>
    </mc:Choice>
    <mc:Fallback>
      <p:transition spd="slow" advTm="19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835433" y="523875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Experiments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079F1-E358-E7B1-E8F8-4D45AA8CEDEE}"/>
              </a:ext>
            </a:extLst>
          </p:cNvPr>
          <p:cNvSpPr txBox="1"/>
          <p:nvPr/>
        </p:nvSpPr>
        <p:spPr>
          <a:xfrm>
            <a:off x="1885595" y="124725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Common benchmarks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74DD4B-162A-D513-EE68-F9CF269A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95" y="1616587"/>
            <a:ext cx="7772755" cy="4937928"/>
          </a:xfrm>
          <a:prstGeom prst="rect">
            <a:avLst/>
          </a:prstGeom>
        </p:spPr>
      </p:pic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3788182B-0F10-9657-B075-F5E855ABF3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1"/>
    </mc:Choice>
    <mc:Fallback>
      <p:transition spd="slow" advTm="7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835433" y="52387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Visualization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079F1-E358-E7B1-E8F8-4D45AA8CEDEE}"/>
              </a:ext>
            </a:extLst>
          </p:cNvPr>
          <p:cNvSpPr txBox="1"/>
          <p:nvPr/>
        </p:nvSpPr>
        <p:spPr>
          <a:xfrm>
            <a:off x="1390295" y="1209155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Kaggle Challenge: Dog vs. Cats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E08DD-0758-5F76-240A-EA31699E3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690"/>
          <a:stretch/>
        </p:blipFill>
        <p:spPr>
          <a:xfrm>
            <a:off x="1228370" y="1764002"/>
            <a:ext cx="8791575" cy="30270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33482F-0524-D1CB-1608-0423708FDA04}"/>
              </a:ext>
            </a:extLst>
          </p:cNvPr>
          <p:cNvSpPr txBox="1"/>
          <p:nvPr/>
        </p:nvSpPr>
        <p:spPr>
          <a:xfrm>
            <a:off x="1390295" y="4976590"/>
            <a:ext cx="3741730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In-distribution: Dog vs. Cats dataset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Out-of-distribution: ImageNet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Pink: conventional </a:t>
            </a:r>
            <a:r>
              <a:rPr lang="en-US" altLang="zh-CN" dirty="0" err="1"/>
              <a:t>ResNet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Green (ours): </a:t>
            </a:r>
            <a:r>
              <a:rPr lang="en-US" altLang="zh-CN" dirty="0" err="1"/>
              <a:t>ResNet</a:t>
            </a:r>
            <a:r>
              <a:rPr lang="en-US" altLang="zh-CN" dirty="0"/>
              <a:t> with BAL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75470-B64B-E999-3F38-1C0060250652}"/>
              </a:ext>
            </a:extLst>
          </p:cNvPr>
          <p:cNvSpPr txBox="1"/>
          <p:nvPr/>
        </p:nvSpPr>
        <p:spPr>
          <a:xfrm>
            <a:off x="8744596" y="5495004"/>
            <a:ext cx="2550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i="1" dirty="0">
                <a:solidFill>
                  <a:srgbClr val="C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Thanks</a:t>
            </a:r>
            <a:endParaRPr lang="zh-CN" altLang="en-US" sz="6600" b="1" i="1" dirty="0">
              <a:solidFill>
                <a:srgbClr val="C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DE5B2DA7-F986-27DB-66BD-A279EEF0FE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81"/>
    </mc:Choice>
    <mc:Fallback>
      <p:transition spd="slow" advTm="38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1987958" y="139065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Outline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B7999A-B596-7DE4-ADA0-9FA78541EF2E}"/>
              </a:ext>
            </a:extLst>
          </p:cNvPr>
          <p:cNvSpPr txBox="1"/>
          <p:nvPr/>
        </p:nvSpPr>
        <p:spPr>
          <a:xfrm>
            <a:off x="4683533" y="2004715"/>
            <a:ext cx="2044149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Analysis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Our Solution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Experiments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Visualization</a:t>
            </a:r>
            <a:endParaRPr lang="zh-CN" altLang="en-US" sz="2000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529CEFBC-7FA3-1B7C-8620-7D325BA901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7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6"/>
    </mc:Choice>
    <mc:Fallback>
      <p:transition spd="slow" advTm="10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Background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532E02-6AFF-C786-C06C-5910065FF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958" y="2134867"/>
            <a:ext cx="8896350" cy="2588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23B856-E518-C290-E90E-DDC987B00341}"/>
              </a:ext>
            </a:extLst>
          </p:cNvPr>
          <p:cNvSpPr txBox="1"/>
          <p:nvPr/>
        </p:nvSpPr>
        <p:spPr>
          <a:xfrm>
            <a:off x="1476374" y="1591749"/>
            <a:ext cx="76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Conventional discriminative models suffer from over-confidence issue.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170707-2453-EBF8-A854-918A66798847}"/>
              </a:ext>
            </a:extLst>
          </p:cNvPr>
          <p:cNvSpPr txBox="1"/>
          <p:nvPr/>
        </p:nvSpPr>
        <p:spPr>
          <a:xfrm>
            <a:off x="1352549" y="4896919"/>
            <a:ext cx="928812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(a) demonstrates the decision boundary of MNIST dataset with a ResNet18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shows the decision boundary of two gaussian distribution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is the ideal boundary that assigns lower scores to the place where no ID data distributes. </a:t>
            </a:r>
            <a:endParaRPr lang="zh-CN" altLang="en-US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2742C8F1-4775-E649-EB45-122A0BA7FA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741"/>
    </mc:Choice>
    <mc:Fallback>
      <p:transition spd="slow" advTm="62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Analysis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23B856-E518-C290-E90E-DDC987B00341}"/>
              </a:ext>
            </a:extLst>
          </p:cNvPr>
          <p:cNvSpPr txBox="1"/>
          <p:nvPr/>
        </p:nvSpPr>
        <p:spPr>
          <a:xfrm>
            <a:off x="1131631" y="1552970"/>
            <a:ext cx="94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out-of-distribution feature space gets high confidence due to the lack of </a:t>
            </a:r>
            <a:r>
              <a:rPr lang="en-US" altLang="zh-CN" b="1" dirty="0"/>
              <a:t>supervision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13ACD-BB7A-F815-09B0-E8591688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31" y="2014806"/>
            <a:ext cx="7534275" cy="3244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C48241-8CF5-1602-959E-30DB103DCDF7}"/>
              </a:ext>
            </a:extLst>
          </p:cNvPr>
          <p:cNvSpPr txBox="1"/>
          <p:nvPr/>
        </p:nvSpPr>
        <p:spPr>
          <a:xfrm>
            <a:off x="1371892" y="5351504"/>
            <a:ext cx="8225329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Left: The figure demonstrates feature distribution of MNIST in 2-dimension space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Right: The figure shows feature distribution of MNIST in 3-dimension space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252E4C-57B1-5667-7A2D-2FC62F5377B8}"/>
              </a:ext>
            </a:extLst>
          </p:cNvPr>
          <p:cNvSpPr txBox="1"/>
          <p:nvPr/>
        </p:nvSpPr>
        <p:spPr>
          <a:xfrm>
            <a:off x="8801372" y="3036738"/>
            <a:ext cx="321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We set the penultimate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neuros, following GCPL (Yang et al. , 2018).</a:t>
            </a:r>
          </a:p>
        </p:txBody>
      </p:sp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21862107-26A5-22CB-D18C-BAAC7D1D0D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0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72"/>
    </mc:Choice>
    <mc:Fallback>
      <p:transition spd="slow" advTm="38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Analysis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23B856-E518-C290-E90E-DDC987B00341}"/>
              </a:ext>
            </a:extLst>
          </p:cNvPr>
          <p:cNvSpPr txBox="1"/>
          <p:nvPr/>
        </p:nvSpPr>
        <p:spPr>
          <a:xfrm>
            <a:off x="1131631" y="1552970"/>
            <a:ext cx="94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out-of-distribution feature space gets high confidence due to the lack of </a:t>
            </a:r>
            <a:r>
              <a:rPr lang="en-US" altLang="zh-CN" b="1" dirty="0"/>
              <a:t>supervision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13ACD-BB7A-F815-09B0-E8591688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31" y="2014806"/>
            <a:ext cx="7534275" cy="3244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C48241-8CF5-1602-959E-30DB103DCDF7}"/>
              </a:ext>
            </a:extLst>
          </p:cNvPr>
          <p:cNvSpPr txBox="1"/>
          <p:nvPr/>
        </p:nvSpPr>
        <p:spPr>
          <a:xfrm>
            <a:off x="1666859" y="5258999"/>
            <a:ext cx="7723589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Conclusion: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The in-distribution data distribute densely and narrowly in feature space.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The feature space is almost filled with the out-of-distribution data.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252E4C-57B1-5667-7A2D-2FC62F5377B8}"/>
              </a:ext>
            </a:extLst>
          </p:cNvPr>
          <p:cNvSpPr txBox="1"/>
          <p:nvPr/>
        </p:nvSpPr>
        <p:spPr>
          <a:xfrm>
            <a:off x="8801372" y="3036738"/>
            <a:ext cx="321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We set the penultimate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neuros, following GCPL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(Yang et al. , 2018)</a:t>
            </a:r>
            <a:r>
              <a:rPr lang="en-US" altLang="zh-CN" dirty="0">
                <a:cs typeface="Adobe Devanagari" panose="02040503050201020203" pitchFamily="18" charset="0"/>
              </a:rPr>
              <a:t>.</a:t>
            </a:r>
          </a:p>
        </p:txBody>
      </p:sp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E10B2115-1A6E-4E06-97D5-670B6305BA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8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"/>
    </mc:Choice>
    <mc:Fallback>
      <p:transition spd="slow" advTm="1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13ACD-BB7A-F815-09B0-E8591688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128" y="1678892"/>
            <a:ext cx="6821744" cy="29373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23B856-E518-C290-E90E-DDC987B00341}"/>
              </a:ext>
            </a:extLst>
          </p:cNvPr>
          <p:cNvSpPr txBox="1"/>
          <p:nvPr/>
        </p:nvSpPr>
        <p:spPr>
          <a:xfrm>
            <a:off x="1512631" y="1414335"/>
            <a:ext cx="94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Boundary Aware Learning: Make the classifier know the boundary of in-distribution data.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48241-8CF5-1602-959E-30DB103DCDF7}"/>
              </a:ext>
            </a:extLst>
          </p:cNvPr>
          <p:cNvSpPr txBox="1"/>
          <p:nvPr/>
        </p:nvSpPr>
        <p:spPr>
          <a:xfrm>
            <a:off x="1812048" y="4172099"/>
            <a:ext cx="9120809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Schemes: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The trivial OOD feature: we can sample data in feature space uniformly.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The hard OOD feature: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(a) We train a generator which can give us ID feature in high-quality first.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(b) We use FGSM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(Goodfellow et al., 2015) </a:t>
            </a:r>
            <a:r>
              <a:rPr lang="en-US" altLang="zh-CN" dirty="0"/>
              <a:t>to push the synthetic feature close to the boundary of ID and OOD.</a:t>
            </a:r>
            <a:endParaRPr lang="zh-CN" altLang="en-US" dirty="0"/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8182AFD2-40C0-C376-5257-2873CEB0B8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36"/>
    </mc:Choice>
    <mc:Fallback>
      <p:transition spd="slow" advTm="46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7B74FD-3528-7965-BEF5-AE30319E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1321046"/>
            <a:ext cx="9429750" cy="3322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458679-7BCD-BDC9-7E7A-F6B48F522E69}"/>
                  </a:ext>
                </a:extLst>
              </p:cNvPr>
              <p:cNvSpPr txBox="1"/>
              <p:nvPr/>
            </p:nvSpPr>
            <p:spPr>
              <a:xfrm>
                <a:off x="1511091" y="4886325"/>
                <a:ext cx="4584909" cy="1787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REM: Representation Extraction Module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RDM: Representation Discrimination Module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/>
                  <a:t>RSM: Representation Sampling Module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/>
                  <a:t>: The manifold of in-distribution feature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458679-7BCD-BDC9-7E7A-F6B48F52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091" y="4886325"/>
                <a:ext cx="4584909" cy="1787733"/>
              </a:xfrm>
              <a:prstGeom prst="rect">
                <a:avLst/>
              </a:prstGeom>
              <a:blipFill>
                <a:blip r:embed="rId5"/>
                <a:stretch>
                  <a:fillRect l="-1197" r="-532" b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9F586B24-03ED-6CD7-38DC-1D63E43132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0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08"/>
    </mc:Choice>
    <mc:Fallback>
      <p:transition spd="slow" advTm="20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7B74FD-3528-7965-BEF5-AE30319E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1321046"/>
            <a:ext cx="9429750" cy="33221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D22CEF-39B7-ABEB-EB7A-46C830959D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62"/>
          <a:stretch/>
        </p:blipFill>
        <p:spPr>
          <a:xfrm>
            <a:off x="2326481" y="4933950"/>
            <a:ext cx="6872288" cy="1524000"/>
          </a:xfrm>
          <a:prstGeom prst="rect">
            <a:avLst/>
          </a:prstGeom>
        </p:spPr>
      </p:pic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17FBF329-32C1-36FB-80F3-BCDCEAF51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5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01"/>
    </mc:Choice>
    <mc:Fallback>
      <p:transition spd="slow" advTm="14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29B0E6-62A9-1805-C883-3FD018075F48}"/>
              </a:ext>
            </a:extLst>
          </p:cNvPr>
          <p:cNvSpPr txBox="1"/>
          <p:nvPr/>
        </p:nvSpPr>
        <p:spPr>
          <a:xfrm>
            <a:off x="968783" y="781050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Experiments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9BB475-E2A6-40D2-DB5C-56BBC7C6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2452687"/>
            <a:ext cx="8601075" cy="34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E079F1-E358-E7B1-E8F8-4D45AA8CEDEE}"/>
              </a:ext>
            </a:extLst>
          </p:cNvPr>
          <p:cNvSpPr txBox="1"/>
          <p:nvPr/>
        </p:nvSpPr>
        <p:spPr>
          <a:xfrm>
            <a:off x="1238250" y="192405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Mixed Out-of-distribution detection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60D6862E-0003-FAD1-3CC6-8681B06F4A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78"/>
    </mc:Choice>
    <mc:Fallback>
      <p:transition spd="slow" advTm="25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370</Words>
  <Application>Microsoft Macintosh PowerPoint</Application>
  <PresentationFormat>宽屏</PresentationFormat>
  <Paragraphs>52</Paragraphs>
  <Slides>11</Slides>
  <Notes>0</Notes>
  <HiddenSlides>0</HiddenSlides>
  <MMClips>11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Adobe Devanagari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</dc:creator>
  <cp:lastModifiedBy>pei sen</cp:lastModifiedBy>
  <cp:revision>10</cp:revision>
  <dcterms:created xsi:type="dcterms:W3CDTF">2022-09-30T04:20:36Z</dcterms:created>
  <dcterms:modified xsi:type="dcterms:W3CDTF">2022-09-30T13:20:55Z</dcterms:modified>
</cp:coreProperties>
</file>