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6"/>
  </p:notesMasterIdLst>
  <p:handoutMasterIdLst>
    <p:handoutMasterId r:id="rId37"/>
  </p:handoutMasterIdLst>
  <p:sldIdLst>
    <p:sldId id="698" r:id="rId2"/>
    <p:sldId id="786" r:id="rId3"/>
    <p:sldId id="787" r:id="rId4"/>
    <p:sldId id="788" r:id="rId5"/>
    <p:sldId id="789" r:id="rId6"/>
    <p:sldId id="790" r:id="rId7"/>
    <p:sldId id="791" r:id="rId8"/>
    <p:sldId id="792" r:id="rId9"/>
    <p:sldId id="793" r:id="rId10"/>
    <p:sldId id="794" r:id="rId11"/>
    <p:sldId id="797" r:id="rId12"/>
    <p:sldId id="796" r:id="rId13"/>
    <p:sldId id="798" r:id="rId14"/>
    <p:sldId id="778" r:id="rId15"/>
    <p:sldId id="800" r:id="rId16"/>
    <p:sldId id="801" r:id="rId17"/>
    <p:sldId id="802" r:id="rId18"/>
    <p:sldId id="803" r:id="rId19"/>
    <p:sldId id="804" r:id="rId20"/>
    <p:sldId id="805" r:id="rId21"/>
    <p:sldId id="807" r:id="rId22"/>
    <p:sldId id="808" r:id="rId23"/>
    <p:sldId id="809" r:id="rId24"/>
    <p:sldId id="810" r:id="rId25"/>
    <p:sldId id="811" r:id="rId26"/>
    <p:sldId id="812" r:id="rId27"/>
    <p:sldId id="813" r:id="rId28"/>
    <p:sldId id="814" r:id="rId29"/>
    <p:sldId id="815" r:id="rId30"/>
    <p:sldId id="816" r:id="rId31"/>
    <p:sldId id="817" r:id="rId32"/>
    <p:sldId id="818" r:id="rId33"/>
    <p:sldId id="806" r:id="rId34"/>
    <p:sldId id="755" r:id="rId35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93">
          <p15:clr>
            <a:srgbClr val="A4A3A4"/>
          </p15:clr>
        </p15:guide>
        <p15:guide id="2" orient="horz" pos="929">
          <p15:clr>
            <a:srgbClr val="A4A3A4"/>
          </p15:clr>
        </p15:guide>
        <p15:guide id="3" orient="horz" pos="1199">
          <p15:clr>
            <a:srgbClr val="A4A3A4"/>
          </p15:clr>
        </p15:guide>
        <p15:guide id="4" orient="horz" pos="527">
          <p15:clr>
            <a:srgbClr val="A4A3A4"/>
          </p15:clr>
        </p15:guide>
        <p15:guide id="5" orient="horz" pos="2242">
          <p15:clr>
            <a:srgbClr val="A4A3A4"/>
          </p15:clr>
        </p15:guide>
        <p15:guide id="6" orient="horz" pos="3104">
          <p15:clr>
            <a:srgbClr val="A4A3A4"/>
          </p15:clr>
        </p15:guide>
        <p15:guide id="7" orient="horz" pos="173">
          <p15:clr>
            <a:srgbClr val="A4A3A4"/>
          </p15:clr>
        </p15:guide>
        <p15:guide id="8" pos="1823">
          <p15:clr>
            <a:srgbClr val="A4A3A4"/>
          </p15:clr>
        </p15:guide>
        <p15:guide id="9" pos="2796">
          <p15:clr>
            <a:srgbClr val="A4A3A4"/>
          </p15:clr>
        </p15:guide>
        <p15:guide id="10" pos="207">
          <p15:clr>
            <a:srgbClr val="A4A3A4"/>
          </p15:clr>
        </p15:guide>
        <p15:guide id="11" pos="5374">
          <p15:clr>
            <a:srgbClr val="A4A3A4"/>
          </p15:clr>
        </p15:guide>
        <p15:guide id="12" pos="5563">
          <p15:clr>
            <a:srgbClr val="A4A3A4"/>
          </p15:clr>
        </p15:guide>
        <p15:guide id="13" pos="2880">
          <p15:clr>
            <a:srgbClr val="A4A3A4"/>
          </p15:clr>
        </p15:guide>
        <p15:guide id="14" pos="3595">
          <p15:clr>
            <a:srgbClr val="A4A3A4"/>
          </p15:clr>
        </p15:guide>
        <p15:guide id="15" pos="20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CC00"/>
    <a:srgbClr val="FF9933"/>
    <a:srgbClr val="336600"/>
    <a:srgbClr val="003300"/>
    <a:srgbClr val="FFCC66"/>
    <a:srgbClr val="33CC33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19" autoAdjust="0"/>
  </p:normalViewPr>
  <p:slideViewPr>
    <p:cSldViewPr snapToGrid="0">
      <p:cViewPr varScale="1">
        <p:scale>
          <a:sx n="60" d="100"/>
          <a:sy n="60" d="100"/>
        </p:scale>
        <p:origin x="1686" y="60"/>
      </p:cViewPr>
      <p:guideLst>
        <p:guide orient="horz" pos="4093"/>
        <p:guide orient="horz" pos="929"/>
        <p:guide orient="horz" pos="1199"/>
        <p:guide orient="horz" pos="527"/>
        <p:guide orient="horz" pos="2242"/>
        <p:guide orient="horz" pos="3104"/>
        <p:guide orient="horz" pos="173"/>
        <p:guide pos="1823"/>
        <p:guide pos="2796"/>
        <p:guide pos="207"/>
        <p:guide pos="5374"/>
        <p:guide pos="5563"/>
        <p:guide pos="2880"/>
        <p:guide pos="3595"/>
        <p:guide pos="200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F48A0-4803-40C7-B0A3-C1EFF66A71D7}" type="datetimeFigureOut">
              <a:rPr lang="zh-CN" altLang="en-US" smtClean="0"/>
              <a:t>2015/8/4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5B51B-5BF9-42D3-95C3-728B1D717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91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HP Simplified" pitchFamily="2" charset="0"/>
                <a:sym typeface="HP Simplified" pitchFamily="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3BCEB58-B1E7-43A4-9F47-A151C2B098A2}" type="datetime1">
              <a:rPr lang="en-US"/>
              <a:pPr>
                <a:defRPr/>
              </a:pPr>
              <a:t>8/4/2015</a:t>
            </a:fld>
            <a:endParaRPr lang="zh-CN" altLang="en-US" sz="1200"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bevel/>
            <a:headEnd/>
            <a:tailEnd/>
          </a:ln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bevel/>
            <a:headEnd/>
            <a:tailEnd/>
          </a:ln>
        </p:spPr>
        <p:txBody>
          <a:bodyPr anchor="ctr"/>
          <a:lstStyle/>
          <a:p>
            <a:pPr defTabSz="0">
              <a:spcBef>
                <a:spcPct val="30000"/>
              </a:spcBef>
            </a:pPr>
            <a:r>
              <a:rPr lang="zh-CN" altLang="zh-CN" sz="1200"/>
              <a:t>Click to edit Master text styles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Second level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Third level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Fourth level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HP Simplified" pitchFamily="2" charset="0"/>
                <a:sym typeface="HP Simplified" pitchFamily="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/>
            </a:lvl1pPr>
          </a:lstStyle>
          <a:p>
            <a:fld id="{79AAB01C-1156-4FEC-8576-12A4092A55E6}" type="slidenum">
              <a:rPr lang="zh-CN" altLang="zh-CN"/>
              <a:pPr/>
              <a:t>‹#›</a:t>
            </a:fld>
            <a:endParaRPr lang="zh-CN" altLang="zh-CN" sz="1200">
              <a:latin typeface="HP Simplified" pitchFamily="2" charset="0"/>
              <a:sym typeface="HP Simplifi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68091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2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3BCEB58-B1E7-43A4-9F47-A151C2B098A2}" type="datetime1">
              <a:rPr lang="en-US" smtClean="0"/>
              <a:pPr>
                <a:defRPr/>
              </a:pPr>
              <a:t>8/4/2015</a:t>
            </a:fld>
            <a:endParaRPr lang="zh-CN" altLang="en-US" sz="1200"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AAB01C-1156-4FEC-8576-12A4092A55E6}" type="slidenum">
              <a:rPr lang="zh-CN" altLang="zh-CN" smtClean="0"/>
              <a:pPr/>
              <a:t>1</a:t>
            </a:fld>
            <a:endParaRPr lang="zh-CN" altLang="zh-CN" sz="1200">
              <a:latin typeface="HP Simplified" pitchFamily="2" charset="0"/>
              <a:sym typeface="HP Simplifi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668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320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0704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4283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8287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8084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6042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65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6305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2445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924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2222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208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9744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5498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525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139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667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6539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0594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7113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9146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4885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5376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5181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6697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9406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2354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4201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0276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9378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3001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3914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21438" y="314325"/>
            <a:ext cx="2030412" cy="5564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8613" y="314325"/>
            <a:ext cx="5940425" cy="55641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613" y="314325"/>
            <a:ext cx="8123237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3" y="1584325"/>
            <a:ext cx="3983037" cy="4294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64050" y="1584325"/>
            <a:ext cx="3984625" cy="4294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8613" y="314325"/>
            <a:ext cx="8123237" cy="57467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微软雅黑" pitchFamily="34" charset="-122"/>
              </a:rPr>
              <a:t>Click to edit master title style</a:t>
            </a:r>
          </a:p>
        </p:txBody>
      </p:sp>
      <p:sp>
        <p:nvSpPr>
          <p:cNvPr id="1027" name="Text Placeholder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>
                <a:sym typeface="微软雅黑" pitchFamily="34" charset="-122"/>
              </a:rPr>
              <a:t>Click to edit master text styles</a:t>
            </a:r>
          </a:p>
          <a:p>
            <a:pPr lvl="1"/>
            <a:r>
              <a:rPr lang="zh-CN" altLang="zh-CN" dirty="0" smtClean="0">
                <a:sym typeface="微软雅黑" pitchFamily="34" charset="-122"/>
              </a:rPr>
              <a:t>Second level</a:t>
            </a:r>
          </a:p>
          <a:p>
            <a:pPr lvl="2"/>
            <a:r>
              <a:rPr lang="zh-CN" altLang="zh-CN" dirty="0" smtClean="0">
                <a:sym typeface="微软雅黑" pitchFamily="34" charset="-122"/>
              </a:rPr>
              <a:t>Third level</a:t>
            </a:r>
          </a:p>
          <a:p>
            <a:pPr lvl="3"/>
            <a:r>
              <a:rPr lang="zh-CN" altLang="zh-CN" dirty="0" smtClean="0">
                <a:sym typeface="微软雅黑" pitchFamily="34" charset="-122"/>
              </a:rPr>
              <a:t>Fourth level</a:t>
            </a:r>
          </a:p>
          <a:p>
            <a:pPr lvl="4"/>
            <a:r>
              <a:rPr lang="zh-CN" altLang="zh-CN" dirty="0" smtClean="0">
                <a:sym typeface="微软雅黑" pitchFamily="34" charset="-122"/>
              </a:rPr>
              <a:t>Fifth level</a:t>
            </a:r>
          </a:p>
        </p:txBody>
      </p:sp>
      <p:sp>
        <p:nvSpPr>
          <p:cNvPr id="1028" name="TextBox 8"/>
          <p:cNvSpPr>
            <a:spLocks noChangeArrowheads="1"/>
          </p:cNvSpPr>
          <p:nvPr/>
        </p:nvSpPr>
        <p:spPr bwMode="auto">
          <a:xfrm>
            <a:off x="444500" y="6345238"/>
            <a:ext cx="8012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1000" b="1" i="1" dirty="0" smtClean="0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t>惠普</a:t>
            </a:r>
            <a:r>
              <a:rPr lang="en-US" altLang="zh-CN" sz="1000" b="1" i="1" dirty="0" smtClean="0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t>-</a:t>
            </a:r>
            <a:r>
              <a:rPr lang="zh-CN" altLang="en-US" sz="1000" b="1" i="1" dirty="0" smtClean="0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t>济宁国际软件人才及产业基地</a:t>
            </a:r>
            <a:endParaRPr lang="en-US" sz="1000" b="1" i="1" dirty="0">
              <a:solidFill>
                <a:srgbClr val="87898B"/>
              </a:solidFill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1029" name="TextBox 7"/>
          <p:cNvSpPr>
            <a:spLocks noChangeArrowheads="1"/>
          </p:cNvSpPr>
          <p:nvPr/>
        </p:nvSpPr>
        <p:spPr bwMode="auto">
          <a:xfrm>
            <a:off x="328613" y="6351588"/>
            <a:ext cx="3238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anchor="ctr"/>
          <a:lstStyle/>
          <a:p>
            <a:pPr eaLnBrk="1" hangingPunct="1">
              <a:buFont typeface="Arial" pitchFamily="34" charset="0"/>
              <a:buNone/>
            </a:pPr>
            <a:fld id="{FF50DCFE-0001-41BA-9FEF-7301C17E89F0}" type="slidenum">
              <a:rPr lang="en-US" altLang="zh-CN" sz="1000" b="1" i="1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pPr eaLnBrk="1" hangingPunct="1">
                <a:buFont typeface="Arial" pitchFamily="34" charset="0"/>
                <a:buNone/>
              </a:pPr>
              <a:t>‹#›</a:t>
            </a:fld>
            <a:endParaRPr lang="en-US" altLang="zh-CN" sz="1000" b="1" i="1" dirty="0">
              <a:solidFill>
                <a:srgbClr val="87898B"/>
              </a:solidFill>
              <a:latin typeface="HP Simplified" pitchFamily="2" charset="0"/>
              <a:sym typeface="HP Simplified" pitchFamily="2" charset="0"/>
            </a:endParaRPr>
          </a:p>
        </p:txBody>
      </p:sp>
      <p:pic>
        <p:nvPicPr>
          <p:cNvPr id="1030" name="Picture 3" descr="HP_Blue_RGB_150_SM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504238" y="6046788"/>
            <a:ext cx="493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iming>
    <p:tnLst>
      <p:par>
        <p:cTn id="1" dur="indefinite" restart="never" nodeType="tmRoot"/>
      </p:par>
    </p:tnLst>
  </p:timing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  <a:sym typeface="微软雅黑" pitchFamily="34" charset="-122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400"/>
        </a:spcAft>
        <a:buSzPct val="100000"/>
        <a:buFont typeface="Arial" pitchFamily="34" charset="0"/>
        <a:defRPr b="1">
          <a:solidFill>
            <a:schemeClr val="tx2"/>
          </a:solidFill>
          <a:latin typeface="+mn-lt"/>
          <a:ea typeface="+mn-ea"/>
          <a:cs typeface="+mn-cs"/>
          <a:sym typeface="微软雅黑" pitchFamily="34" charset="-122"/>
        </a:defRPr>
      </a:lvl1pPr>
      <a:lvl2pPr marL="742950" indent="-285750" algn="l" defTabSz="430213" rtl="0" eaLnBrk="0" fontAlgn="base" hangingPunct="0">
        <a:spcBef>
          <a:spcPct val="0"/>
        </a:spcBef>
        <a:spcAft>
          <a:spcPts val="400"/>
        </a:spcAft>
        <a:buSzPct val="100000"/>
        <a:buFont typeface="Lucida Grande" charset="0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2pPr>
      <a:lvl3pPr marL="169863" indent="-169863" algn="l" defTabSz="457200" rtl="0" eaLnBrk="0" fontAlgn="base" hangingPunct="0">
        <a:spcBef>
          <a:spcPct val="0"/>
        </a:spcBef>
        <a:spcAft>
          <a:spcPts val="400"/>
        </a:spcAft>
        <a:buSzPct val="10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3pPr>
      <a:lvl4pPr marL="341313" indent="-179388" algn="l" defTabSz="457200" rtl="0" eaLnBrk="0" fontAlgn="base" hangingPunct="0">
        <a:spcBef>
          <a:spcPct val="0"/>
        </a:spcBef>
        <a:spcAft>
          <a:spcPts val="400"/>
        </a:spcAft>
        <a:buSzPct val="80000"/>
        <a:buFont typeface="HP Simplified" pitchFamily="2" charset="0"/>
        <a:buChar char="–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4pPr>
      <a:lvl5pPr marL="469900" indent="-150813" algn="l" defTabSz="457200" rtl="0" eaLnBrk="0" fontAlgn="base" hangingPunct="0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5pPr>
      <a:lvl6pPr marL="9271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6pPr>
      <a:lvl7pPr marL="13843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7pPr>
      <a:lvl8pPr marL="18415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8pPr>
      <a:lvl9pPr marL="22987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1&#33410;_3_&#24038;&#22806;&#32852;&#25509;&#35752;&#35770;.docx" TargetMode="Externa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1&#33410;_1_&#20132;&#21449;&#32852;&#25509;&#27880;&#24847;.docx" TargetMode="Externa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1&#33410;_2_&#20869;&#32852;&#25509;&#35752;&#35770;.docx" TargetMode="Externa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8"/>
          <p:cNvSpPr>
            <a:spLocks noChangeArrowheads="1"/>
          </p:cNvSpPr>
          <p:nvPr/>
        </p:nvSpPr>
        <p:spPr bwMode="auto">
          <a:xfrm>
            <a:off x="0" y="2624138"/>
            <a:ext cx="9144000" cy="1655762"/>
          </a:xfrm>
          <a:prstGeom prst="rect">
            <a:avLst/>
          </a:prstGeom>
          <a:solidFill>
            <a:schemeClr val="tx2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3075" name="Picture 1" descr="HP_White_RGB_150_L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0075" y="487363"/>
            <a:ext cx="1974850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5"/>
          <p:cNvSpPr>
            <a:spLocks noChangeArrowheads="1"/>
          </p:cNvSpPr>
          <p:nvPr/>
        </p:nvSpPr>
        <p:spPr bwMode="auto">
          <a:xfrm>
            <a:off x="328613" y="6345238"/>
            <a:ext cx="8012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1000" b="1" i="1" dirty="0" smtClean="0">
                <a:solidFill>
                  <a:schemeClr val="bg1"/>
                </a:solidFill>
                <a:latin typeface="HP Simplified" pitchFamily="2" charset="0"/>
                <a:sym typeface="HP Simplified" pitchFamily="2" charset="0"/>
              </a:rPr>
              <a:t>惠普</a:t>
            </a:r>
            <a:r>
              <a:rPr lang="en-US" altLang="zh-CN" sz="1000" b="1" i="1" dirty="0" smtClean="0">
                <a:solidFill>
                  <a:schemeClr val="bg1"/>
                </a:solidFill>
                <a:latin typeface="HP Simplified" pitchFamily="2" charset="0"/>
                <a:sym typeface="HP Simplified" pitchFamily="2" charset="0"/>
              </a:rPr>
              <a:t>-</a:t>
            </a:r>
            <a:r>
              <a:rPr lang="zh-CN" altLang="en-US" sz="1000" b="1" i="1" dirty="0" smtClean="0">
                <a:solidFill>
                  <a:schemeClr val="bg1"/>
                </a:solidFill>
                <a:latin typeface="HP Simplified" pitchFamily="2" charset="0"/>
                <a:sym typeface="HP Simplified" pitchFamily="2" charset="0"/>
              </a:rPr>
              <a:t>济宁国际软件人才及产业基地</a:t>
            </a:r>
            <a:endParaRPr lang="zh-CN" sz="1000" b="1" i="1" dirty="0">
              <a:solidFill>
                <a:schemeClr val="bg1"/>
              </a:solidFill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3077" name="标题 3"/>
          <p:cNvSpPr>
            <a:spLocks noGrp="1" noChangeArrowheads="1"/>
          </p:cNvSpPr>
          <p:nvPr>
            <p:ph type="ctrTitle" idx="4294967295"/>
          </p:nvPr>
        </p:nvSpPr>
        <p:spPr>
          <a:xfrm>
            <a:off x="115888" y="2624138"/>
            <a:ext cx="8874125" cy="1520825"/>
          </a:xfrm>
        </p:spPr>
        <p:txBody>
          <a:bodyPr anchor="b"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zh-CN" sz="4800" dirty="0" smtClean="0">
                <a:solidFill>
                  <a:schemeClr val="bg1"/>
                </a:solidFill>
              </a:rPr>
              <a:t>    SQL</a:t>
            </a:r>
            <a:r>
              <a:rPr lang="zh-CN" altLang="en-US" sz="4800" dirty="0" smtClean="0">
                <a:solidFill>
                  <a:schemeClr val="bg1"/>
                </a:solidFill>
              </a:rPr>
              <a:t>查询艺术</a:t>
            </a:r>
            <a:r>
              <a:rPr lang="en-US" altLang="zh-CN" sz="4800" dirty="0" smtClean="0">
                <a:solidFill>
                  <a:schemeClr val="bg1"/>
                </a:solidFill>
              </a:rPr>
              <a:t/>
            </a:r>
            <a:br>
              <a:rPr lang="en-US" altLang="zh-CN" sz="4800" dirty="0" smtClean="0">
                <a:solidFill>
                  <a:schemeClr val="bg1"/>
                </a:solidFill>
              </a:rPr>
            </a:br>
            <a:endParaRPr lang="zh-CN" altLang="en-US" b="0" dirty="0" smtClean="0">
              <a:solidFill>
                <a:schemeClr val="bg1"/>
              </a:solidFill>
            </a:endParaRPr>
          </a:p>
        </p:txBody>
      </p:sp>
      <p:sp>
        <p:nvSpPr>
          <p:cNvPr id="3078" name="矩形 4"/>
          <p:cNvSpPr>
            <a:spLocks noChangeArrowheads="1"/>
          </p:cNvSpPr>
          <p:nvPr/>
        </p:nvSpPr>
        <p:spPr bwMode="auto">
          <a:xfrm>
            <a:off x="-3342" y="4216400"/>
            <a:ext cx="9144000" cy="222250"/>
          </a:xfrm>
          <a:prstGeom prst="rect">
            <a:avLst/>
          </a:prstGeom>
          <a:solidFill>
            <a:srgbClr val="94CCFF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讲：操作多个表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第一节：联接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外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联接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在外联接中，要把一个表标记为“保留的”表，可以在表名之间使用关键字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LEFT OUTER JOIN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RIGHT OUTER JOIN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，以及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FULL OUTER JOIN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，其中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OUTER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关键字是可选的。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LEFT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关键字表示左边表的行是保留的，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RIGHT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关键字表示右边表的行是保留的，而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关键字则表示左右两边表的行都是保留的。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外联接的第三个逻辑查询处理步骤就是要识别保留表中按照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条件在另一个表找不到与之匹配的那些行，再把这些行添加到联接的前两个步骤生成的结果表中；对于来自联接的非保留表的那些列，追加的外部行中的这些列则用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作为占位符。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55087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讲：操作多个表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第一节：联接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外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联接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通过例子来理解外联接是个好办法。首先在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表中添加一行员工信息，该员工信息没有部门编号，代码如下所示：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Arial Narrow" panose="020B0606020202030204" pitchFamily="34" charset="0"/>
                <a:ea typeface="微软雅黑" pitchFamily="34" charset="-122"/>
              </a:rPr>
              <a:t>Insert into EMP (EMPNO,ENAME,JOB,MGR,HIREDATE,SAL,COMM,DEPTNO) values (8000,'CUIYH','CLERK',7902,'2015-02-25',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2000,null,null);</a:t>
            </a:r>
            <a:endParaRPr lang="en-US" altLang="zh-CN" dirty="0">
              <a:latin typeface="Arial Narrow" panose="020B060602020203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91410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讲：操作多个表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第一节：联接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外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联接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以下的查询根据员工表的部门编号和部门表的部门编号对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表进行联接，并返回员工信息和员工的部门信息。该查询使用的联接是左外联接，所以查询结果也会返回那些没有部门编号的员工：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SELECT E.EMPNO, E.ENAME, E.DEPTNO, D.DEPTNO, D.DNAME, D.LOC FROM EMP AS E </a:t>
            </a:r>
            <a:r>
              <a:rPr lang="en-US" altLang="zh-CN" b="1" dirty="0" smtClean="0">
                <a:latin typeface="Arial Narrow" panose="020B0606020202030204" pitchFamily="34" charset="0"/>
                <a:ea typeface="微软雅黑" pitchFamily="34" charset="-122"/>
              </a:rPr>
              <a:t>LEFT JOIN 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DEPT AS D </a:t>
            </a:r>
            <a:r>
              <a:rPr lang="en-US" altLang="zh-CN" b="1" dirty="0" smtClean="0">
                <a:latin typeface="Arial Narrow" panose="020B0606020202030204" pitchFamily="34" charset="0"/>
                <a:ea typeface="微软雅黑" pitchFamily="34" charset="-122"/>
              </a:rPr>
              <a:t>ON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 E.DEPTNO = D.DEPTNO ORDER BY E.EMPNO;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讨论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32931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讲：操作多个表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第一节：联接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表执行自交叉联接查询；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表执行自内联接查询；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表执行右外联接查询；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表执行全外联接查询；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811995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讲：操作多个表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第二节：集合运算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可以将联接看作是表之间的水平操作，生成的结果集包含两个表中的列。这一节介绍表之间的垂直操作，包括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UNION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（并）、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EXCEPT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（补）和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INTERSECT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（交）。这一节提到的所有集合运算都是指这些垂直操作。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集合运算接受两个表作为输入，每个表都来自一个查询。为简单起见，本节只使用术语“输入”来描述集合运算的输入表。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UNION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运算返回两个输入中的行的并集；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EXCEPT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运算返回在第一个输入中出现，但在第二个输入中没有出现的行；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INTERSECT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运算返回在两个输入中都出现的行。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讲：操作多个表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第二节：集合运算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和联接一样，这些集合运算都是对两个输入进行操作，生成一个虚拟表。可以像联接那样，将输入表称为左输入和右输入，或者是第一个输入和第二个输入。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03317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讲：操作多个表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第二节：集合运算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在详细介绍每个集合运算之前，我们先了解一些有关如何执行集合运算的技术细节。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、集合运算的两个输入必须具有相同的列数，而且相应列必须具有相同的数据类型，或者至少可以隐式地进行转换。结果列的名称由第一个输入决定；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、在单独的表表达式中不允许使用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ORDER BY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子句。这些单独的查询可以支持所有其他的逻辑处理阶段（联接、筛选、分组等）；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、对于集合运算的最终结果，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ORDER BY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是唯一允许对其直接进行操作的逻辑处理阶段。如果在查询的结尾指定一个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ORDER BY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子句，它将应用到最终的结果集。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621436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讲：操作多个表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第二节：集合运算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集合运算是对两个输入表中的完整行进行操作。注意，当比较两个输入中的行时，集合运算认为两个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是相等的，就像是对两个相同的已知值进行比较。在这一点上，集合运算不同于查询筛选器（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HAVING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），这些筛选器并不把两个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作为相等的值来处理。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01389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讲：操作多个表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第二节：集合运算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UNION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UNION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生成的结果集组合了两个输入中的所有行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并删除重复的行。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SELECT EMP.DEPTNO FROM EMP</a:t>
            </a:r>
            <a:endParaRPr lang="en-US" altLang="zh-CN" dirty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b="1" dirty="0" smtClean="0">
                <a:latin typeface="Arial Narrow" panose="020B0606020202030204" pitchFamily="34" charset="0"/>
                <a:ea typeface="微软雅黑" pitchFamily="34" charset="-122"/>
              </a:rPr>
              <a:t>UNION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SELECT DEPT.DEPTNO FROM DEPT;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Arial Narrow" panose="020B0606020202030204" pitchFamily="34" charset="0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UNION ALL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可以看作是没有删除重复行的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UNION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。也就是说，得到的是组合了两个输入中所有行的结果集，包含重复的行。</a:t>
            </a:r>
            <a:endParaRPr lang="en-US" altLang="zh-CN" dirty="0" smtClean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Arial Narrow" panose="020B0606020202030204" pitchFamily="34" charset="0"/>
                <a:ea typeface="微软雅黑" pitchFamily="34" charset="-122"/>
              </a:rPr>
              <a:t>SELECT EMP.DEPTNO FROM EMP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b="1" dirty="0" smtClean="0">
                <a:latin typeface="Arial Narrow" panose="020B0606020202030204" pitchFamily="34" charset="0"/>
                <a:ea typeface="微软雅黑" pitchFamily="34" charset="-122"/>
              </a:rPr>
              <a:t>UNION ALL</a:t>
            </a:r>
            <a:endParaRPr lang="en-US" altLang="zh-CN" b="1" dirty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Arial Narrow" panose="020B0606020202030204" pitchFamily="34" charset="0"/>
                <a:ea typeface="微软雅黑" pitchFamily="34" charset="-122"/>
              </a:rPr>
              <a:t>SELECT DEPT.DEPTNO FROM DEPT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;</a:t>
            </a:r>
            <a:endParaRPr lang="en-US" altLang="zh-CN" dirty="0">
              <a:latin typeface="Arial Narrow" panose="020B060602020203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94661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讲：操作多个表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第二节：集合运算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EXCEPT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EXCEPT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可以找出在第一个输入中出现，但在第二个输入中没有出现的行。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SELECT DEPT.DEPTNO FROM DEPT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b="1" dirty="0" smtClean="0">
                <a:latin typeface="Arial Narrow" panose="020B0606020202030204" pitchFamily="34" charset="0"/>
                <a:ea typeface="微软雅黑" pitchFamily="34" charset="-122"/>
              </a:rPr>
              <a:t>EXCEPT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Arial Narrow" panose="020B0606020202030204" pitchFamily="34" charset="0"/>
                <a:ea typeface="微软雅黑" pitchFamily="34" charset="-122"/>
              </a:rPr>
              <a:t>SELECT EMP.DEPTNO FROM 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EMP;</a:t>
            </a:r>
            <a:endParaRPr lang="en-US" altLang="zh-CN" b="1" dirty="0" smtClean="0">
              <a:latin typeface="Arial Narrow" panose="020B060602020203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70486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55724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7" y="1284171"/>
            <a:ext cx="5634924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目录</a:t>
            </a:r>
            <a:endParaRPr lang="zh-CN" altLang="en-US" sz="24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 bwMode="auto">
          <a:xfrm>
            <a:off x="982133" y="1815390"/>
            <a:ext cx="528320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1571" y="276023"/>
            <a:ext cx="6158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n-lt"/>
                <a:ea typeface="微软雅黑" pitchFamily="34" charset="-122"/>
              </a:rPr>
              <a:t>第</a:t>
            </a:r>
            <a:r>
              <a:rPr lang="en-US" altLang="zh-CN" sz="2800" b="1" dirty="0" smtClean="0">
                <a:latin typeface="+mn-lt"/>
                <a:ea typeface="微软雅黑" pitchFamily="34" charset="-122"/>
              </a:rPr>
              <a:t>7</a:t>
            </a:r>
            <a:r>
              <a:rPr lang="zh-CN" altLang="en-US" sz="2800" b="1" dirty="0" smtClean="0">
                <a:latin typeface="+mn-lt"/>
                <a:ea typeface="微软雅黑" pitchFamily="34" charset="-122"/>
              </a:rPr>
              <a:t>讲：操作多个表</a:t>
            </a:r>
            <a:endParaRPr lang="zh-CN" altLang="en-US" sz="2800" b="1" dirty="0">
              <a:latin typeface="+mn-lt"/>
              <a:ea typeface="微软雅黑" pitchFamily="34" charset="-122"/>
            </a:endParaRPr>
          </a:p>
        </p:txBody>
      </p:sp>
      <p:sp>
        <p:nvSpPr>
          <p:cNvPr id="18" name="Text Box 59"/>
          <p:cNvSpPr txBox="1">
            <a:spLocks noChangeArrowheads="1"/>
          </p:cNvSpPr>
          <p:nvPr/>
        </p:nvSpPr>
        <p:spPr bwMode="auto">
          <a:xfrm>
            <a:off x="901923" y="1929885"/>
            <a:ext cx="726350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第一节：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联接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节：集合运算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讲：操作多个表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第二节：集合运算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INTERSECT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INTERSECT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返回在两个输入中都出现的行。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SELECT </a:t>
            </a:r>
            <a:r>
              <a:rPr lang="en-US" altLang="zh-CN" dirty="0">
                <a:latin typeface="Arial Narrow" panose="020B0606020202030204" pitchFamily="34" charset="0"/>
                <a:ea typeface="微软雅黑" pitchFamily="34" charset="-122"/>
              </a:rPr>
              <a:t>EMP.DEPTNO FROM 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EMP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 smtClean="0">
                <a:latin typeface="Arial Narrow" panose="020B0606020202030204" pitchFamily="34" charset="0"/>
                <a:ea typeface="微软雅黑" pitchFamily="34" charset="-122"/>
              </a:rPr>
              <a:t>INTERSECT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Arial Narrow" panose="020B0606020202030204" pitchFamily="34" charset="0"/>
                <a:ea typeface="微软雅黑" pitchFamily="34" charset="-122"/>
              </a:rPr>
              <a:t>SELECT DEPT.DEPTNO FROM DEPT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;</a:t>
            </a:r>
            <a:endParaRPr lang="en-US" altLang="zh-CN" dirty="0">
              <a:latin typeface="Arial Narrow" panose="020B060602020203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51298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讲：操作多个表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补充知识：表表达式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1286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到目前为止，已经介绍了标量和多值子查询。本节将介绍作为表而出现的子查询，也就是所谓的表表达式。</a:t>
            </a:r>
            <a:endParaRPr lang="en-US" altLang="zh-CN" dirty="0" smtClean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我们将讲述派生表和公用表表达式（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CTE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）。</a:t>
            </a:r>
            <a:endParaRPr lang="en-US" altLang="zh-CN" dirty="0">
              <a:latin typeface="Arial Narrow" panose="020B060602020203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83064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讲：操作多个表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补充知识：表表达式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Arial Narrow" panose="020B0606020202030204" pitchFamily="34" charset="0"/>
                <a:ea typeface="微软雅黑" pitchFamily="34" charset="-122"/>
              </a:rPr>
              <a:t>派生表：</a:t>
            </a:r>
            <a:endParaRPr lang="en-US" altLang="zh-CN" sz="2000" b="1" dirty="0" smtClean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派生表是一种从查询表达式派生出虚拟结果表的表表达式。与其他表一样，派生表也出现在查询的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FROM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子句中。派生表的存在范围只是外部查询。</a:t>
            </a:r>
            <a:endParaRPr lang="en-US" altLang="zh-CN" dirty="0" smtClean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派生表的一般使用形式如下：</a:t>
            </a:r>
            <a:endParaRPr lang="en-US" altLang="zh-CN" dirty="0" smtClean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FROM (&lt;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派生表查询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&gt;) AS &lt;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派生表别名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&gt;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Arial Narrow" panose="020B0606020202030204" pitchFamily="34" charset="0"/>
                <a:ea typeface="微软雅黑" pitchFamily="34" charset="-122"/>
              </a:rPr>
              <a:t>注意：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派生表是完全虚拟的，它没有被物理地实例化。当使用派生表时，不用特别关心它的性能，仅仅使用派生表既不会降低性能，也不会提高性能。使用它更多地是为了代码简化和清晰。</a:t>
            </a:r>
            <a:endParaRPr lang="en-US" altLang="zh-CN" dirty="0">
              <a:latin typeface="Arial Narrow" panose="020B060602020203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781331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讲：操作多个表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补充知识：表表达式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Arial Narrow" panose="020B0606020202030204" pitchFamily="34" charset="0"/>
                <a:ea typeface="微软雅黑" pitchFamily="34" charset="-122"/>
              </a:rPr>
              <a:t>派生表：</a:t>
            </a:r>
            <a:endParaRPr lang="en-US" altLang="zh-CN" sz="2000" b="1" dirty="0" smtClean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派生表必须是一个有效的表。因此，它必须遵守几条规则：</a:t>
            </a:r>
            <a:endParaRPr lang="en-US" altLang="zh-CN" dirty="0" smtClean="0">
              <a:latin typeface="Arial Narrow" panose="020B0606020202030204" pitchFamily="34" charset="0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所有列必须有名称。</a:t>
            </a:r>
            <a:endParaRPr lang="en-US" altLang="zh-CN" dirty="0" smtClean="0">
              <a:latin typeface="Arial Narrow" panose="020B0606020202030204" pitchFamily="34" charset="0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Arial Narrow" panose="020B0606020202030204" pitchFamily="34" charset="0"/>
                <a:ea typeface="微软雅黑" pitchFamily="34" charset="-122"/>
              </a:rPr>
              <a:t>列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名必须是唯一的。</a:t>
            </a:r>
            <a:endParaRPr lang="en-US" altLang="zh-CN" dirty="0" smtClean="0">
              <a:latin typeface="Arial Narrow" panose="020B0606020202030204" pitchFamily="34" charset="0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不允许使用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ORDER BY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。</a:t>
            </a:r>
            <a:endParaRPr lang="en-US" altLang="zh-CN" dirty="0">
              <a:latin typeface="Arial Narrow" panose="020B060602020203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782404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讲：操作多个表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补充知识：表表达式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29253"/>
            <a:ext cx="77162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Arial Narrow" panose="020B0606020202030204" pitchFamily="34" charset="0"/>
                <a:ea typeface="微软雅黑" pitchFamily="34" charset="-122"/>
              </a:rPr>
              <a:t>派生表：</a:t>
            </a:r>
            <a:endParaRPr lang="en-US" altLang="zh-CN" sz="2000" b="1" dirty="0" smtClean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派生表的用法之一是，当表达式太长而又不想重复引用它们时，可以用派生表实现列别名的重用。</a:t>
            </a:r>
            <a:endParaRPr lang="en-US" altLang="zh-CN" dirty="0" smtClean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Arial Narrow" panose="020B0606020202030204" pitchFamily="34" charset="0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在“逻辑查询处理”中我们知道，在查询的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SELECT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列表中创建的别名不能在大部分查询元素中使用。这是因为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SELECT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子句在逻辑上几乎最后才被处理，只早于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ORDER BY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子句。因此以下演示的查询将失败：</a:t>
            </a:r>
            <a:endParaRPr lang="en-US" altLang="zh-CN" dirty="0" smtClean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dirty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dirty="0" smtClean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dirty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GROUP BY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子句在逻辑上是在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SELECT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子句之前处理的，所以在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GROUP BY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阶段，别名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HIREYEAR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尚未被创建</a:t>
            </a:r>
            <a:endParaRPr lang="en-US" altLang="zh-CN" dirty="0" smtClean="0">
              <a:latin typeface="Arial Narrow" panose="020B0606020202030204" pitchFamily="34" charset="0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2" y="4161408"/>
            <a:ext cx="5428071" cy="13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2871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讲：操作多个表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补充知识：表表达式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29253"/>
            <a:ext cx="7716225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Arial Narrow" panose="020B0606020202030204" pitchFamily="34" charset="0"/>
                <a:ea typeface="微软雅黑" pitchFamily="34" charset="-122"/>
              </a:rPr>
              <a:t>派生表：</a:t>
            </a:r>
            <a:endParaRPr lang="en-US" altLang="zh-CN" sz="2000" b="1" dirty="0" smtClean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通过使用仅包含原始查询的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SELECT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FROM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原始的派生表，就可以创建别名，并在外部查询的任何元素中可用这些别名。</a:t>
            </a:r>
            <a:endParaRPr lang="en-US" altLang="zh-CN" dirty="0" smtClean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Arial Narrow" panose="020B0606020202030204" pitchFamily="34" charset="0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派生表结果列的别名有两种格式。一种是内联列别名：</a:t>
            </a:r>
            <a:endParaRPr lang="en-US" altLang="zh-CN" dirty="0" smtClean="0">
              <a:latin typeface="Arial Narrow" panose="020B0606020202030204" pitchFamily="34" charset="0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1" y="3535713"/>
            <a:ext cx="7694437" cy="24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188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讲：操作多个表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补充知识：表表达式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29253"/>
            <a:ext cx="77162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Arial Narrow" panose="020B0606020202030204" pitchFamily="34" charset="0"/>
                <a:ea typeface="微软雅黑" pitchFamily="34" charset="-122"/>
              </a:rPr>
              <a:t>派生表：</a:t>
            </a:r>
            <a:endParaRPr lang="en-US" altLang="zh-CN" sz="2000" b="1" dirty="0" smtClean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Arial Narrow" panose="020B0606020202030204" pitchFamily="34" charset="0"/>
                <a:ea typeface="微软雅黑" pitchFamily="34" charset="-122"/>
              </a:rPr>
              <a:t>	</a:t>
            </a:r>
            <a:r>
              <a:rPr lang="zh-CN" altLang="en-US" dirty="0">
                <a:latin typeface="Arial Narrow" panose="020B0606020202030204" pitchFamily="34" charset="0"/>
                <a:ea typeface="微软雅黑" pitchFamily="34" charset="-122"/>
              </a:rPr>
              <a:t>另一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种是跟在派生表的别名之后指定的外部列别名：</a:t>
            </a:r>
            <a:endParaRPr lang="en-US" altLang="zh-CN" dirty="0" smtClean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dirty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dirty="0" smtClean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dirty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dirty="0" smtClean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dirty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	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Arial Narrow" panose="020B0606020202030204" pitchFamily="34" charset="0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我通常使用内联列别名，使用这种格式时不必为基础列指定别名，而且方便诊断问题。当你突出选择派生表查询，单独运行它时，得到的结果集将包含所有结果列的名称，而且，哪个列别名属于哪个表达式一目了然。</a:t>
            </a:r>
            <a:endParaRPr lang="en-US" altLang="zh-CN" dirty="0" smtClean="0">
              <a:latin typeface="Arial Narrow" panose="020B0606020202030204" pitchFamily="34" charset="0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8" y="2559089"/>
            <a:ext cx="5568156" cy="255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183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讲：操作多个表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补充知识：表表达式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29253"/>
            <a:ext cx="77162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Arial Narrow" panose="020B0606020202030204" pitchFamily="34" charset="0"/>
                <a:ea typeface="微软雅黑" pitchFamily="34" charset="-122"/>
              </a:rPr>
              <a:t>公用表表达式：</a:t>
            </a:r>
            <a:endParaRPr lang="en-US" altLang="zh-CN" sz="2000" b="1" dirty="0" smtClean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Arial Narrow" panose="020B0606020202030204" pitchFamily="34" charset="0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公用表表达式（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CTE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）是另一种类型的表表达式，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CTE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在许多方面都类似于派生表。</a:t>
            </a:r>
            <a:endParaRPr lang="en-US" altLang="zh-CN" dirty="0" smtClean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Arial Narrow" panose="020B0606020202030204" pitchFamily="34" charset="0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派生表的实体位于外部查询的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FROM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子句中，而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CTE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要先用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WITH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语句进行定义，然后外部查询在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CTE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定义的后面引用该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CTE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的名称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：</a:t>
            </a:r>
            <a:endParaRPr lang="en-US" altLang="zh-CN" dirty="0" smtClean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WITH &lt;CTE_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名称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&gt;[(&lt;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目标列表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&gt;)]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AS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(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&lt;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定义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CTE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的内部查询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&gt;</a:t>
            </a:r>
            <a:endParaRPr lang="en-US" altLang="zh-CN" dirty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&lt;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对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CTE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进行查询的外部查询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&gt;;</a:t>
            </a:r>
            <a:endParaRPr lang="en-US" altLang="zh-CN" dirty="0" smtClean="0">
              <a:latin typeface="Arial Narrow" panose="020B060602020203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02942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讲：操作多个表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补充知识：表表达式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29253"/>
            <a:ext cx="7716225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Arial Narrow" panose="020B0606020202030204" pitchFamily="34" charset="0"/>
                <a:ea typeface="微软雅黑" pitchFamily="34" charset="-122"/>
              </a:rPr>
              <a:t>公用表表达式：</a:t>
            </a:r>
            <a:endParaRPr lang="en-US" altLang="zh-CN" sz="2000" b="1" dirty="0" smtClean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Arial Narrow" panose="020B0606020202030204" pitchFamily="34" charset="0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前面提到的适用于派生表的查询表达式的规则，对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CTE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的查询表达式也同样适用。即，查询必须生成一个有效的表，所有的列必须要有名称，所有的列名必须唯一，不允许使用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ORDER BY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。</a:t>
            </a:r>
            <a:endParaRPr lang="en-US" altLang="zh-CN" dirty="0" smtClean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Arial Narrow" panose="020B0606020202030204" pitchFamily="34" charset="0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和派生表的用法类似，也可以为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CTE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的结果列提供别名，包括在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CTE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查询内指定的内联别名或在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CTE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名称后面的圆括号中指定的外部别名。</a:t>
            </a:r>
            <a:endParaRPr lang="en-US" altLang="zh-CN" dirty="0" smtClean="0">
              <a:latin typeface="Arial Narrow" panose="020B060602020203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10982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讲：操作多个表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补充知识：表表达式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29253"/>
            <a:ext cx="7716225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Arial Narrow" panose="020B0606020202030204" pitchFamily="34" charset="0"/>
                <a:ea typeface="微软雅黑" pitchFamily="34" charset="-122"/>
              </a:rPr>
              <a:t>公用表表达式：</a:t>
            </a:r>
            <a:endParaRPr lang="en-US" altLang="zh-CN" sz="2000" b="1" dirty="0" smtClean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Arial Narrow" panose="020B0606020202030204" pitchFamily="34" charset="0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以下代码演示在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CTE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查询内指定的内联别名：</a:t>
            </a:r>
            <a:endParaRPr lang="en-US" altLang="zh-CN" dirty="0" smtClean="0">
              <a:latin typeface="Arial Narrow" panose="020B0606020202030204" pitchFamily="34" charset="0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2" y="2598749"/>
            <a:ext cx="6240308" cy="33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7462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讲：操作多个表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第一节：联接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查询语句的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FROM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子句在逻辑上是第一条要处理的子句，在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FROM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子句内可以使用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JOIN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表运算符对两个输入表进行操作。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联接有三种基本类型：交叉联接、内联接和外联接。这三种联接的区别是它们采用的逻辑查询处理步骤各不相同，每种联接都有一套不同的步骤。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交叉联接只有一个步骤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笛卡尔积；内联接有两个步骤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笛卡尔积、过滤；外联接有三个步骤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笛卡尔积、过滤、添加外部行。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本课程使用的联接语法是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ANSI SQL-92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标准，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ANSI SQL-89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语法不建议使用，有关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ANSI SQL-89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语法请自行参考其他教材。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18799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讲：操作多个表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补充知识：表表达式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29253"/>
            <a:ext cx="7716225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Arial Narrow" panose="020B0606020202030204" pitchFamily="34" charset="0"/>
                <a:ea typeface="微软雅黑" pitchFamily="34" charset="-122"/>
              </a:rPr>
              <a:t>公用表表达式：</a:t>
            </a:r>
            <a:endParaRPr lang="en-US" altLang="zh-CN" sz="2000" b="1" dirty="0" smtClean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Arial Narrow" panose="020B0606020202030204" pitchFamily="34" charset="0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以下代码演示在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CTE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名称后面的圆括号中指定外部别名的用法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：</a:t>
            </a:r>
            <a:endParaRPr lang="en-US" altLang="zh-CN" dirty="0" smtClean="0">
              <a:latin typeface="Arial Narrow" panose="020B0606020202030204" pitchFamily="34" charset="0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2" y="2628755"/>
            <a:ext cx="4983349" cy="354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0122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讲：操作多个表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补充知识：表表达式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29253"/>
            <a:ext cx="7716225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Arial Narrow" panose="020B0606020202030204" pitchFamily="34" charset="0"/>
                <a:ea typeface="微软雅黑" pitchFamily="34" charset="-122"/>
              </a:rPr>
              <a:t>公用表表达式：</a:t>
            </a:r>
            <a:endParaRPr lang="en-US" altLang="zh-CN" sz="2000" b="1" dirty="0" smtClean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Arial Narrow" panose="020B0606020202030204" pitchFamily="34" charset="0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与派生表不同，不能直接对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CTE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进行嵌套，也就是说，不能在一个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CTE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内部定义另一个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CTE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。不过，可以用同一个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WITH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语句定义多个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CTE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，每个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CTE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都可以引用前面的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CTE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。外部查询可以访问所有的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CTE</a:t>
            </a: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</a:rPr>
              <a:t>。</a:t>
            </a:r>
            <a:endParaRPr lang="en-US" altLang="zh-CN" dirty="0" smtClean="0">
              <a:latin typeface="Arial Narrow" panose="020B060602020203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717765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讲：操作多个表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补充知识：表表达式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29253"/>
            <a:ext cx="7716225" cy="49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Arial Narrow" panose="020B0606020202030204" pitchFamily="34" charset="0"/>
                <a:ea typeface="微软雅黑" pitchFamily="34" charset="-122"/>
              </a:rPr>
              <a:t>公用表表达式：</a:t>
            </a:r>
            <a:endParaRPr lang="en-US" altLang="zh-CN" sz="2000" b="1" dirty="0" smtClean="0">
              <a:latin typeface="Arial Narrow" panose="020B0606020202030204" pitchFamily="34" charset="0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2" y="2142650"/>
            <a:ext cx="4133333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1856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55724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7" y="1284171"/>
            <a:ext cx="5634924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作业</a:t>
            </a:r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 bwMode="auto">
          <a:xfrm>
            <a:off x="982133" y="1815390"/>
            <a:ext cx="528320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1571" y="276023"/>
            <a:ext cx="6158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n-lt"/>
                <a:ea typeface="微软雅黑" pitchFamily="34" charset="-122"/>
              </a:rPr>
              <a:t>第</a:t>
            </a:r>
            <a:r>
              <a:rPr lang="en-US" altLang="zh-CN" sz="2800" b="1" dirty="0" smtClean="0">
                <a:latin typeface="+mn-lt"/>
                <a:ea typeface="微软雅黑" pitchFamily="34" charset="-122"/>
              </a:rPr>
              <a:t>7</a:t>
            </a:r>
            <a:r>
              <a:rPr lang="zh-CN" altLang="en-US" sz="2800" b="1" dirty="0" smtClean="0">
                <a:latin typeface="+mn-lt"/>
                <a:ea typeface="微软雅黑" pitchFamily="34" charset="-122"/>
              </a:rPr>
              <a:t>讲：操作多个表</a:t>
            </a:r>
            <a:endParaRPr lang="zh-CN" altLang="en-US" sz="2800" b="1" dirty="0">
              <a:latin typeface="+mn-lt"/>
              <a:ea typeface="微软雅黑" pitchFamily="34" charset="-122"/>
            </a:endParaRPr>
          </a:p>
        </p:txBody>
      </p:sp>
      <p:sp>
        <p:nvSpPr>
          <p:cNvPr id="18" name="Text Box 59"/>
          <p:cNvSpPr txBox="1">
            <a:spLocks noChangeArrowheads="1"/>
          </p:cNvSpPr>
          <p:nvPr/>
        </p:nvSpPr>
        <p:spPr bwMode="auto">
          <a:xfrm>
            <a:off x="901923" y="1929885"/>
            <a:ext cx="7263509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使用的数据库：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SelectiveDB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、查询所有选课的学生；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、查询没有选课的学生；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、查询学生的基本信息，包括学生所在班级的名称，所在系的名称，并以系编号升序排列，班级编号升序排列；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、查询所有的学生和教师的编号和姓名；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、查询所有的班级和系的编号和姓名；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45156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010602water8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979613" y="1052513"/>
            <a:ext cx="52578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9600" dirty="0" smtClean="0">
                <a:solidFill>
                  <a:srgbClr val="993300"/>
                </a:solidFill>
                <a:latin typeface="Times New Roman" pitchFamily="18" charset="0"/>
              </a:rPr>
              <a:t>谢谢！</a:t>
            </a:r>
            <a:endParaRPr lang="en-US" altLang="zh-CN" sz="9600" dirty="0">
              <a:solidFill>
                <a:srgbClr val="9933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讲：操作多个表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第一节：联接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、交叉联接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在逻辑上，交叉联接是一种最简单的联接。交叉联接只实现一个逻辑查询步骤（笛卡尔积）。这一步是对输入的两个表进行操作，把它们联接起来，生成二者的笛卡尔积。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也就是将一个输入表的每行与另一个表的所有行进行匹配。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如果一个表有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行，而另一个表有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行，将得到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sym typeface="Wingdings 2" panose="05020102010507070707" pitchFamily="18" charset="2"/>
              </a:rPr>
              <a:t>n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 2" panose="05020102010507070707" pitchFamily="18" charset="2"/>
              </a:rPr>
              <a:t>行的结果集。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085580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讲：操作多个表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第一节：联接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、交叉联接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我们现在使用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表进行交叉联接，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行，而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行，两张表进行交叉联接将会得到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 2" panose="05020102010507070707" pitchFamily="18" charset="2"/>
              </a:rPr>
              <a:t>4=56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 2" panose="05020102010507070707" pitchFamily="18" charset="2"/>
              </a:rPr>
              <a:t>行的结果集。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sym typeface="Wingdings 2" panose="05020102010507070707" pitchFamily="18" charset="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  <a:sym typeface="Wingdings 2" panose="05020102010507070707" pitchFamily="18" charset="2"/>
              </a:rPr>
              <a:t>SELECT E.EMPNO, E.ENAME, E.DEPTNO, D.DEPTNO, D.DNAME FROM EMP AS E </a:t>
            </a:r>
            <a:r>
              <a:rPr lang="en-US" altLang="zh-CN" b="1" dirty="0" smtClean="0">
                <a:latin typeface="Arial Narrow" panose="020B0606020202030204" pitchFamily="34" charset="0"/>
                <a:ea typeface="微软雅黑" pitchFamily="34" charset="-122"/>
                <a:sym typeface="Wingdings 2" panose="05020102010507070707" pitchFamily="18" charset="2"/>
              </a:rPr>
              <a:t>CROSS JOIN 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  <a:sym typeface="Wingdings 2" panose="05020102010507070707" pitchFamily="18" charset="2"/>
              </a:rPr>
              <a:t>DEPT AS D;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ANSI SQL-92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语法，要在参与联接的两个表之间使用“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CROSS JOIN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”关键字。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注意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33863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讲：操作多个表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第一节：联接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、交叉联接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对同一个表的多个实例也可以进行联接，这种功能就是所谓的自联接，所有基本类型联接（交叉联接、内联接，以及外联接）都支持自联接。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以下查询对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DEMP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表的两个实例执行自交叉联接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SELECT D1.DEPTNO, D1.DNAME, DE.LOC, D2.DEPTNO, D2.DNAME, D2.LOC FROM DEPT AS D1 </a:t>
            </a:r>
            <a:r>
              <a:rPr lang="en-US" altLang="zh-CN" b="1" dirty="0" smtClean="0">
                <a:latin typeface="Arial Narrow" panose="020B0606020202030204" pitchFamily="34" charset="0"/>
                <a:ea typeface="微软雅黑" pitchFamily="34" charset="-122"/>
              </a:rPr>
              <a:t>CROSS JOIN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 DEPT AS D2;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该查询生成部门配对的所有可能组合。因为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行，所以查找最后得到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行。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在自联接中，必须为表起别名。如果不为表指定别名，联接结果中的列名就会有歧义。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318303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讲：操作多个表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第一节：联接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、内联接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联接要应用两个逻辑查询处理步骤：它首先像交叉联接一样，对两个输入表进行笛卡尔积运算；然后根据用户指定的谓词对结果进行过滤。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ANSI SQL-92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语法，必须在两个表之间指定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INNER JOIN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关键字。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INNER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关键字是可选的，因为内联接是默认的联接方式，所以可以只单独指定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JOIN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关键字。用于对行进行过滤的谓词是在一个称为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子句的特别设计的语句中指定的，该谓词也称为联接条件。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82563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讲：操作多个表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第一节：联接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、内联接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以下查询对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表执行内联接运算，根据谓词条件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E.DEPTNO=D.DEPTNO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对员工和部门进行匹配：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SELECT E.EMPNO, E.ENAME, E.DEPTNO, D.DEPTNO, D.DNAME, D.LOC FROM EMP AS E </a:t>
            </a:r>
            <a:r>
              <a:rPr lang="en-US" altLang="zh-CN" b="1" dirty="0" smtClean="0">
                <a:latin typeface="Arial Narrow" panose="020B0606020202030204" pitchFamily="34" charset="0"/>
                <a:ea typeface="微软雅黑" pitchFamily="34" charset="-122"/>
              </a:rPr>
              <a:t>INNER JOIN 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DEPT AS D </a:t>
            </a:r>
            <a:r>
              <a:rPr lang="en-US" altLang="zh-CN" b="1" dirty="0" smtClean="0">
                <a:latin typeface="Arial Narrow" panose="020B0606020202030204" pitchFamily="34" charset="0"/>
                <a:ea typeface="微软雅黑" pitchFamily="34" charset="-122"/>
              </a:rPr>
              <a:t>ON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 E.DEPTNO = D.DEPTNO;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讨论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48419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讲：操作多个表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第一节：联接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外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联接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与内联接和交叉联接不同，外联接是在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ANSI SQL-92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中才被引入的，因此它只有一种标准语法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在表名之间指定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JOIN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关键字，在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子句中指定联接条件。外联接会应用内联接所应用的两个逻辑处理步骤（笛卡尔积和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过滤），此外还多加一个外联接特有的第三步：添加外部行。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10601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">
      <a:dk1>
        <a:srgbClr val="000000"/>
      </a:dk1>
      <a:lt1>
        <a:srgbClr val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FFFFFF"/>
      </a:accent3>
      <a:accent4>
        <a:srgbClr val="000000"/>
      </a:accent4>
      <a:accent5>
        <a:srgbClr val="AAC9E8"/>
      </a:accent5>
      <a:accent6>
        <a:srgbClr val="D94A2C"/>
      </a:accent6>
      <a:hlink>
        <a:srgbClr val="0096D6"/>
      </a:hlink>
      <a:folHlink>
        <a:srgbClr val="0096D6"/>
      </a:folHlink>
    </a:clrScheme>
    <a:fontScheme name="Title with conten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FFFFFF"/>
      </a:accent3>
      <a:accent4>
        <a:srgbClr val="000000"/>
      </a:accent4>
      <a:accent5>
        <a:srgbClr val="AAC9E8"/>
      </a:accent5>
      <a:accent6>
        <a:srgbClr val="D94A2C"/>
      </a:accent6>
      <a:hlink>
        <a:srgbClr val="0096D6"/>
      </a:hlink>
      <a:folHlink>
        <a:srgbClr val="0096D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96D6"/>
    </a:dk1>
    <a:lt1>
      <a:srgbClr val="FFFFFF"/>
    </a:lt1>
    <a:dk2>
      <a:srgbClr val="000000"/>
    </a:dk2>
    <a:lt2>
      <a:srgbClr val="E5E8E8"/>
    </a:lt2>
    <a:accent1>
      <a:srgbClr val="0096D6"/>
    </a:accent1>
    <a:accent2>
      <a:srgbClr val="F05332"/>
    </a:accent2>
    <a:accent3>
      <a:srgbClr val="AAAAAA"/>
    </a:accent3>
    <a:accent4>
      <a:srgbClr val="DADADA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3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3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3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3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4685</TotalTime>
  <Pages>0</Pages>
  <Words>637</Words>
  <Characters>0</Characters>
  <Application>Microsoft Office PowerPoint</Application>
  <DocSecurity>0</DocSecurity>
  <PresentationFormat>全屏显示(4:3)</PresentationFormat>
  <Lines>0</Lines>
  <Paragraphs>197</Paragraphs>
  <Slides>34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HP Simplified</vt:lpstr>
      <vt:lpstr>Lucida Grande</vt:lpstr>
      <vt:lpstr>宋体</vt:lpstr>
      <vt:lpstr>微软雅黑</vt:lpstr>
      <vt:lpstr>Arial</vt:lpstr>
      <vt:lpstr>Arial Narrow</vt:lpstr>
      <vt:lpstr>Calibri</vt:lpstr>
      <vt:lpstr>Times New Roman</vt:lpstr>
      <vt:lpstr>Wingdings</vt:lpstr>
      <vt:lpstr>Wingdings 2</vt:lpstr>
      <vt:lpstr>Title with content</vt:lpstr>
      <vt:lpstr>    SQL查询艺术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Greg (Brand Strategy)</dc:creator>
  <cp:lastModifiedBy>cuiyh</cp:lastModifiedBy>
  <cp:revision>1824</cp:revision>
  <cp:lastPrinted>2013-01-17T18:56:00Z</cp:lastPrinted>
  <dcterms:created xsi:type="dcterms:W3CDTF">2013-01-17T20:22:00Z</dcterms:created>
  <dcterms:modified xsi:type="dcterms:W3CDTF">2015-08-04T07:13:11Z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0x01010085BA1BE96BED65458B369405EF4B58DB</vt:lpwstr>
  </property>
  <property fmtid="{D5CDD505-2E9C-101B-9397-08002B2CF9AE}" pid="3" name="KSOProductBuildVer">
    <vt:lpwstr>2052-9.1.0.4867</vt:lpwstr>
  </property>
</Properties>
</file>