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8"/>
  </p:notesMasterIdLst>
  <p:handoutMasterIdLst>
    <p:handoutMasterId r:id="rId29"/>
  </p:handoutMasterIdLst>
  <p:sldIdLst>
    <p:sldId id="698" r:id="rId2"/>
    <p:sldId id="786" r:id="rId3"/>
    <p:sldId id="778" r:id="rId4"/>
    <p:sldId id="793" r:id="rId5"/>
    <p:sldId id="787" r:id="rId6"/>
    <p:sldId id="788" r:id="rId7"/>
    <p:sldId id="794" r:id="rId8"/>
    <p:sldId id="795" r:id="rId9"/>
    <p:sldId id="789" r:id="rId10"/>
    <p:sldId id="790" r:id="rId11"/>
    <p:sldId id="791" r:id="rId12"/>
    <p:sldId id="792" r:id="rId13"/>
    <p:sldId id="805" r:id="rId14"/>
    <p:sldId id="806" r:id="rId15"/>
    <p:sldId id="807" r:id="rId16"/>
    <p:sldId id="809" r:id="rId17"/>
    <p:sldId id="798" r:id="rId18"/>
    <p:sldId id="799" r:id="rId19"/>
    <p:sldId id="796" r:id="rId20"/>
    <p:sldId id="797" r:id="rId21"/>
    <p:sldId id="800" r:id="rId22"/>
    <p:sldId id="801" r:id="rId23"/>
    <p:sldId id="802" r:id="rId24"/>
    <p:sldId id="803" r:id="rId25"/>
    <p:sldId id="804" r:id="rId26"/>
    <p:sldId id="755" r:id="rId27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93">
          <p15:clr>
            <a:srgbClr val="A4A3A4"/>
          </p15:clr>
        </p15:guide>
        <p15:guide id="2" orient="horz" pos="929">
          <p15:clr>
            <a:srgbClr val="A4A3A4"/>
          </p15:clr>
        </p15:guide>
        <p15:guide id="3" orient="horz" pos="1199">
          <p15:clr>
            <a:srgbClr val="A4A3A4"/>
          </p15:clr>
        </p15:guide>
        <p15:guide id="4" orient="horz" pos="527">
          <p15:clr>
            <a:srgbClr val="A4A3A4"/>
          </p15:clr>
        </p15:guide>
        <p15:guide id="5" orient="horz" pos="2242">
          <p15:clr>
            <a:srgbClr val="A4A3A4"/>
          </p15:clr>
        </p15:guide>
        <p15:guide id="6" orient="horz" pos="3104">
          <p15:clr>
            <a:srgbClr val="A4A3A4"/>
          </p15:clr>
        </p15:guide>
        <p15:guide id="7" orient="horz" pos="173">
          <p15:clr>
            <a:srgbClr val="A4A3A4"/>
          </p15:clr>
        </p15:guide>
        <p15:guide id="8" pos="1823">
          <p15:clr>
            <a:srgbClr val="A4A3A4"/>
          </p15:clr>
        </p15:guide>
        <p15:guide id="9" pos="2796">
          <p15:clr>
            <a:srgbClr val="A4A3A4"/>
          </p15:clr>
        </p15:guide>
        <p15:guide id="10" pos="207">
          <p15:clr>
            <a:srgbClr val="A4A3A4"/>
          </p15:clr>
        </p15:guide>
        <p15:guide id="11" pos="5374">
          <p15:clr>
            <a:srgbClr val="A4A3A4"/>
          </p15:clr>
        </p15:guide>
        <p15:guide id="12" pos="5563">
          <p15:clr>
            <a:srgbClr val="A4A3A4"/>
          </p15:clr>
        </p15:guide>
        <p15:guide id="13" pos="2880">
          <p15:clr>
            <a:srgbClr val="A4A3A4"/>
          </p15:clr>
        </p15:guide>
        <p15:guide id="14" pos="3595">
          <p15:clr>
            <a:srgbClr val="A4A3A4"/>
          </p15:clr>
        </p15:guide>
        <p15:guide id="15" pos="20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CC00"/>
    <a:srgbClr val="FF9933"/>
    <a:srgbClr val="336600"/>
    <a:srgbClr val="003300"/>
    <a:srgbClr val="FFCC66"/>
    <a:srgbClr val="33CC33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519" autoAdjust="0"/>
  </p:normalViewPr>
  <p:slideViewPr>
    <p:cSldViewPr snapToGrid="0">
      <p:cViewPr varScale="1">
        <p:scale>
          <a:sx n="60" d="100"/>
          <a:sy n="60" d="100"/>
        </p:scale>
        <p:origin x="1686" y="60"/>
      </p:cViewPr>
      <p:guideLst>
        <p:guide orient="horz" pos="4093"/>
        <p:guide orient="horz" pos="929"/>
        <p:guide orient="horz" pos="1199"/>
        <p:guide orient="horz" pos="527"/>
        <p:guide orient="horz" pos="2242"/>
        <p:guide orient="horz" pos="3104"/>
        <p:guide orient="horz" pos="173"/>
        <p:guide pos="1823"/>
        <p:guide pos="2796"/>
        <p:guide pos="207"/>
        <p:guide pos="5374"/>
        <p:guide pos="5563"/>
        <p:guide pos="2880"/>
        <p:guide pos="3595"/>
        <p:guide pos="200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F48A0-4803-40C7-B0A3-C1EFF66A71D7}" type="datetimeFigureOut">
              <a:rPr lang="zh-CN" altLang="en-US" smtClean="0"/>
              <a:t>2015/7/29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5B51B-5BF9-42D3-95C3-728B1D717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491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HP Simplified" pitchFamily="2" charset="0"/>
                <a:sym typeface="HP Simplified" pitchFamily="2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23BCEB58-B1E7-43A4-9F47-A151C2B098A2}" type="datetime1">
              <a:rPr lang="en-US"/>
              <a:pPr>
                <a:defRPr/>
              </a:pPr>
              <a:t>7/29/2015</a:t>
            </a:fld>
            <a:endParaRPr lang="zh-CN" altLang="en-US" sz="1200">
              <a:latin typeface="HP Simplified" pitchFamily="2" charset="0"/>
              <a:sym typeface="HP Simplified" pitchFamily="2" charset="0"/>
            </a:endParaRPr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  <a:bevel/>
            <a:headEnd/>
            <a:tailEnd/>
          </a:ln>
        </p:spPr>
      </p:sp>
      <p:sp>
        <p:nvSpPr>
          <p:cNvPr id="2053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  <a:bevel/>
            <a:headEnd/>
            <a:tailEnd/>
          </a:ln>
        </p:spPr>
        <p:txBody>
          <a:bodyPr anchor="ctr"/>
          <a:lstStyle/>
          <a:p>
            <a:pPr defTabSz="0">
              <a:spcBef>
                <a:spcPct val="30000"/>
              </a:spcBef>
            </a:pPr>
            <a:r>
              <a:rPr lang="zh-CN" altLang="zh-CN" sz="1200"/>
              <a:t>Click to edit Master text styles</a:t>
            </a:r>
          </a:p>
          <a:p>
            <a:pPr defTabSz="0">
              <a:spcBef>
                <a:spcPct val="30000"/>
              </a:spcBef>
            </a:pPr>
            <a:r>
              <a:rPr lang="zh-CN" altLang="zh-CN" sz="1200"/>
              <a:t>Second level</a:t>
            </a:r>
          </a:p>
          <a:p>
            <a:pPr defTabSz="0">
              <a:spcBef>
                <a:spcPct val="30000"/>
              </a:spcBef>
            </a:pPr>
            <a:r>
              <a:rPr lang="zh-CN" altLang="zh-CN" sz="1200"/>
              <a:t>Third level</a:t>
            </a:r>
          </a:p>
          <a:p>
            <a:pPr defTabSz="0">
              <a:spcBef>
                <a:spcPct val="30000"/>
              </a:spcBef>
            </a:pPr>
            <a:r>
              <a:rPr lang="zh-CN" altLang="zh-CN" sz="1200"/>
              <a:t>Fourth level</a:t>
            </a:r>
          </a:p>
          <a:p>
            <a:pPr defTabSz="0">
              <a:spcBef>
                <a:spcPct val="30000"/>
              </a:spcBef>
            </a:pPr>
            <a:r>
              <a:rPr lang="zh-CN" altLang="zh-CN" sz="1200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HP Simplified" pitchFamily="2" charset="0"/>
                <a:sym typeface="HP Simplified" pitchFamily="2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/>
            </a:lvl1pPr>
          </a:lstStyle>
          <a:p>
            <a:fld id="{79AAB01C-1156-4FEC-8576-12A4092A55E6}" type="slidenum">
              <a:rPr lang="zh-CN" altLang="zh-CN"/>
              <a:pPr/>
              <a:t>‹#›</a:t>
            </a:fld>
            <a:endParaRPr lang="zh-CN" altLang="zh-CN" sz="1200">
              <a:latin typeface="HP Simplified" pitchFamily="2" charset="0"/>
              <a:sym typeface="HP Simplifi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68091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5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3BCEB58-B1E7-43A4-9F47-A151C2B098A2}" type="datetime1">
              <a:rPr lang="en-US" smtClean="0"/>
              <a:pPr>
                <a:defRPr/>
              </a:pPr>
              <a:t>7/29/2015</a:t>
            </a:fld>
            <a:endParaRPr lang="zh-CN" altLang="en-US" sz="1200">
              <a:latin typeface="HP Simplified" pitchFamily="2" charset="0"/>
              <a:sym typeface="HP Simplified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AAB01C-1156-4FEC-8576-12A4092A55E6}" type="slidenum">
              <a:rPr lang="zh-CN" altLang="zh-CN" smtClean="0"/>
              <a:pPr/>
              <a:t>1</a:t>
            </a:fld>
            <a:endParaRPr lang="zh-CN" altLang="zh-CN" sz="1200">
              <a:latin typeface="HP Simplified" pitchFamily="2" charset="0"/>
              <a:sym typeface="HP Simplifi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668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7592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2010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0775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814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5498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2595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305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0949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0433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8906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2222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66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34592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6268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7077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157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8085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8084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9725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35518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3776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2962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0023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736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21438" y="314325"/>
            <a:ext cx="2030412" cy="5564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8613" y="314325"/>
            <a:ext cx="5940425" cy="55641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613" y="314325"/>
            <a:ext cx="8123237" cy="5746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8613" y="1584325"/>
            <a:ext cx="3983037" cy="4294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64050" y="1584325"/>
            <a:ext cx="3984625" cy="4294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微软雅黑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28613" y="314325"/>
            <a:ext cx="8123237" cy="57467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微软雅黑" pitchFamily="34" charset="-122"/>
              </a:rPr>
              <a:t>Click to edit master title style</a:t>
            </a:r>
          </a:p>
        </p:txBody>
      </p:sp>
      <p:sp>
        <p:nvSpPr>
          <p:cNvPr id="1027" name="Text Placeholder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 smtClean="0">
                <a:sym typeface="微软雅黑" pitchFamily="34" charset="-122"/>
              </a:rPr>
              <a:t>Click to edit master text styles</a:t>
            </a:r>
          </a:p>
          <a:p>
            <a:pPr lvl="1"/>
            <a:r>
              <a:rPr lang="zh-CN" altLang="zh-CN" dirty="0" smtClean="0">
                <a:sym typeface="微软雅黑" pitchFamily="34" charset="-122"/>
              </a:rPr>
              <a:t>Second level</a:t>
            </a:r>
          </a:p>
          <a:p>
            <a:pPr lvl="2"/>
            <a:r>
              <a:rPr lang="zh-CN" altLang="zh-CN" dirty="0" smtClean="0">
                <a:sym typeface="微软雅黑" pitchFamily="34" charset="-122"/>
              </a:rPr>
              <a:t>Third level</a:t>
            </a:r>
          </a:p>
          <a:p>
            <a:pPr lvl="3"/>
            <a:r>
              <a:rPr lang="zh-CN" altLang="zh-CN" dirty="0" smtClean="0">
                <a:sym typeface="微软雅黑" pitchFamily="34" charset="-122"/>
              </a:rPr>
              <a:t>Fourth level</a:t>
            </a:r>
          </a:p>
          <a:p>
            <a:pPr lvl="4"/>
            <a:r>
              <a:rPr lang="zh-CN" altLang="zh-CN" dirty="0" smtClean="0">
                <a:sym typeface="微软雅黑" pitchFamily="34" charset="-122"/>
              </a:rPr>
              <a:t>Fifth level</a:t>
            </a:r>
          </a:p>
        </p:txBody>
      </p:sp>
      <p:sp>
        <p:nvSpPr>
          <p:cNvPr id="1028" name="TextBox 8"/>
          <p:cNvSpPr>
            <a:spLocks noChangeArrowheads="1"/>
          </p:cNvSpPr>
          <p:nvPr/>
        </p:nvSpPr>
        <p:spPr bwMode="auto">
          <a:xfrm>
            <a:off x="444500" y="6345238"/>
            <a:ext cx="80121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1000" b="1" i="1" dirty="0" smtClean="0">
                <a:solidFill>
                  <a:srgbClr val="87898B"/>
                </a:solidFill>
                <a:latin typeface="HP Simplified" pitchFamily="2" charset="0"/>
                <a:sym typeface="HP Simplified" pitchFamily="2" charset="0"/>
              </a:rPr>
              <a:t>惠普</a:t>
            </a:r>
            <a:r>
              <a:rPr lang="en-US" altLang="zh-CN" sz="1000" b="1" i="1" dirty="0" smtClean="0">
                <a:solidFill>
                  <a:srgbClr val="87898B"/>
                </a:solidFill>
                <a:latin typeface="HP Simplified" pitchFamily="2" charset="0"/>
                <a:sym typeface="HP Simplified" pitchFamily="2" charset="0"/>
              </a:rPr>
              <a:t>-</a:t>
            </a:r>
            <a:r>
              <a:rPr lang="zh-CN" altLang="en-US" sz="1000" b="1" i="1" dirty="0" smtClean="0">
                <a:solidFill>
                  <a:srgbClr val="87898B"/>
                </a:solidFill>
                <a:latin typeface="HP Simplified" pitchFamily="2" charset="0"/>
                <a:sym typeface="HP Simplified" pitchFamily="2" charset="0"/>
              </a:rPr>
              <a:t>济宁国际软件人才及产业基地</a:t>
            </a:r>
            <a:endParaRPr lang="en-US" sz="1000" b="1" i="1" dirty="0">
              <a:solidFill>
                <a:srgbClr val="87898B"/>
              </a:solidFill>
              <a:latin typeface="HP Simplified" pitchFamily="2" charset="0"/>
              <a:sym typeface="HP Simplified" pitchFamily="2" charset="0"/>
            </a:endParaRPr>
          </a:p>
        </p:txBody>
      </p:sp>
      <p:sp>
        <p:nvSpPr>
          <p:cNvPr id="1029" name="TextBox 7"/>
          <p:cNvSpPr>
            <a:spLocks noChangeArrowheads="1"/>
          </p:cNvSpPr>
          <p:nvPr/>
        </p:nvSpPr>
        <p:spPr bwMode="auto">
          <a:xfrm>
            <a:off x="328613" y="6351588"/>
            <a:ext cx="3238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anchor="ctr"/>
          <a:lstStyle/>
          <a:p>
            <a:pPr eaLnBrk="1" hangingPunct="1">
              <a:buFont typeface="Arial" pitchFamily="34" charset="0"/>
              <a:buNone/>
            </a:pPr>
            <a:fld id="{FF50DCFE-0001-41BA-9FEF-7301C17E89F0}" type="slidenum">
              <a:rPr lang="en-US" altLang="zh-CN" sz="1000" b="1" i="1">
                <a:solidFill>
                  <a:srgbClr val="87898B"/>
                </a:solidFill>
                <a:latin typeface="HP Simplified" pitchFamily="2" charset="0"/>
                <a:sym typeface="HP Simplified" pitchFamily="2" charset="0"/>
              </a:rPr>
              <a:pPr eaLnBrk="1" hangingPunct="1">
                <a:buFont typeface="Arial" pitchFamily="34" charset="0"/>
                <a:buNone/>
              </a:pPr>
              <a:t>‹#›</a:t>
            </a:fld>
            <a:endParaRPr lang="en-US" altLang="zh-CN" sz="1000" b="1" i="1" dirty="0">
              <a:solidFill>
                <a:srgbClr val="87898B"/>
              </a:solidFill>
              <a:latin typeface="HP Simplified" pitchFamily="2" charset="0"/>
              <a:sym typeface="HP Simplified" pitchFamily="2" charset="0"/>
            </a:endParaRPr>
          </a:p>
        </p:txBody>
      </p:sp>
      <p:pic>
        <p:nvPicPr>
          <p:cNvPr id="1030" name="Picture 3" descr="HP_Blue_RGB_150_SM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504238" y="6046788"/>
            <a:ext cx="4937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iming>
    <p:tnLst>
      <p:par>
        <p:cTn id="1" dur="indefinite" restart="never" nodeType="tmRoot"/>
      </p:par>
    </p:tnLst>
  </p:timing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  <a:sym typeface="微软雅黑" pitchFamily="34" charset="-122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400"/>
        </a:spcAft>
        <a:buSzPct val="100000"/>
        <a:buFont typeface="Arial" pitchFamily="34" charset="0"/>
        <a:defRPr b="1">
          <a:solidFill>
            <a:schemeClr val="tx2"/>
          </a:solidFill>
          <a:latin typeface="+mn-lt"/>
          <a:ea typeface="+mn-ea"/>
          <a:cs typeface="+mn-cs"/>
          <a:sym typeface="微软雅黑" pitchFamily="34" charset="-122"/>
        </a:defRPr>
      </a:lvl1pPr>
      <a:lvl2pPr marL="742950" indent="-285750" algn="l" defTabSz="430213" rtl="0" eaLnBrk="0" fontAlgn="base" hangingPunct="0">
        <a:spcBef>
          <a:spcPct val="0"/>
        </a:spcBef>
        <a:spcAft>
          <a:spcPts val="400"/>
        </a:spcAft>
        <a:buSzPct val="100000"/>
        <a:buFont typeface="Lucida Grande" charset="0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2pPr>
      <a:lvl3pPr marL="169863" indent="-169863" algn="l" defTabSz="457200" rtl="0" eaLnBrk="0" fontAlgn="base" hangingPunct="0">
        <a:spcBef>
          <a:spcPct val="0"/>
        </a:spcBef>
        <a:spcAft>
          <a:spcPts val="400"/>
        </a:spcAft>
        <a:buSzPct val="10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3pPr>
      <a:lvl4pPr marL="341313" indent="-179388" algn="l" defTabSz="457200" rtl="0" eaLnBrk="0" fontAlgn="base" hangingPunct="0">
        <a:spcBef>
          <a:spcPct val="0"/>
        </a:spcBef>
        <a:spcAft>
          <a:spcPts val="400"/>
        </a:spcAft>
        <a:buSzPct val="80000"/>
        <a:buFont typeface="HP Simplified" pitchFamily="2" charset="0"/>
        <a:buChar char="–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4pPr>
      <a:lvl5pPr marL="469900" indent="-150813" algn="l" defTabSz="457200" rtl="0" eaLnBrk="0" fontAlgn="base" hangingPunct="0">
        <a:spcBef>
          <a:spcPct val="0"/>
        </a:spcBef>
        <a:spcAft>
          <a:spcPts val="400"/>
        </a:spcAft>
        <a:buSzPct val="8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5pPr>
      <a:lvl6pPr marL="927100" indent="-150813" algn="l" defTabSz="457200" rtl="0" fontAlgn="base">
        <a:spcBef>
          <a:spcPct val="0"/>
        </a:spcBef>
        <a:spcAft>
          <a:spcPts val="400"/>
        </a:spcAft>
        <a:buSzPct val="8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6pPr>
      <a:lvl7pPr marL="1384300" indent="-150813" algn="l" defTabSz="457200" rtl="0" fontAlgn="base">
        <a:spcBef>
          <a:spcPct val="0"/>
        </a:spcBef>
        <a:spcAft>
          <a:spcPts val="400"/>
        </a:spcAft>
        <a:buSzPct val="8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7pPr>
      <a:lvl8pPr marL="1841500" indent="-150813" algn="l" defTabSz="457200" rtl="0" fontAlgn="base">
        <a:spcBef>
          <a:spcPct val="0"/>
        </a:spcBef>
        <a:spcAft>
          <a:spcPts val="400"/>
        </a:spcAft>
        <a:buSzPct val="8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8pPr>
      <a:lvl9pPr marL="2298700" indent="-150813" algn="l" defTabSz="457200" rtl="0" fontAlgn="base">
        <a:spcBef>
          <a:spcPct val="0"/>
        </a:spcBef>
        <a:spcAft>
          <a:spcPts val="400"/>
        </a:spcAft>
        <a:buSzPct val="8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8"/>
          <p:cNvSpPr>
            <a:spLocks noChangeArrowheads="1"/>
          </p:cNvSpPr>
          <p:nvPr/>
        </p:nvSpPr>
        <p:spPr bwMode="auto">
          <a:xfrm>
            <a:off x="0" y="2624138"/>
            <a:ext cx="9144000" cy="1655762"/>
          </a:xfrm>
          <a:prstGeom prst="rect">
            <a:avLst/>
          </a:prstGeom>
          <a:solidFill>
            <a:schemeClr val="tx2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3075" name="Picture 1" descr="HP_White_RGB_150_L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50075" y="487363"/>
            <a:ext cx="1974850" cy="197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5"/>
          <p:cNvSpPr>
            <a:spLocks noChangeArrowheads="1"/>
          </p:cNvSpPr>
          <p:nvPr/>
        </p:nvSpPr>
        <p:spPr bwMode="auto">
          <a:xfrm>
            <a:off x="328613" y="6345238"/>
            <a:ext cx="8012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1000" b="1" i="1" dirty="0" smtClean="0">
                <a:solidFill>
                  <a:schemeClr val="bg1"/>
                </a:solidFill>
                <a:latin typeface="HP Simplified" pitchFamily="2" charset="0"/>
                <a:sym typeface="HP Simplified" pitchFamily="2" charset="0"/>
              </a:rPr>
              <a:t>惠普</a:t>
            </a:r>
            <a:r>
              <a:rPr lang="en-US" altLang="zh-CN" sz="1000" b="1" i="1" dirty="0" smtClean="0">
                <a:solidFill>
                  <a:schemeClr val="bg1"/>
                </a:solidFill>
                <a:latin typeface="HP Simplified" pitchFamily="2" charset="0"/>
                <a:sym typeface="HP Simplified" pitchFamily="2" charset="0"/>
              </a:rPr>
              <a:t>-</a:t>
            </a:r>
            <a:r>
              <a:rPr lang="zh-CN" altLang="en-US" sz="1000" b="1" i="1" dirty="0" smtClean="0">
                <a:solidFill>
                  <a:schemeClr val="bg1"/>
                </a:solidFill>
                <a:latin typeface="HP Simplified" pitchFamily="2" charset="0"/>
                <a:sym typeface="HP Simplified" pitchFamily="2" charset="0"/>
              </a:rPr>
              <a:t>济宁国际软件人才及产业基地</a:t>
            </a:r>
            <a:endParaRPr lang="zh-CN" sz="1000" b="1" i="1" dirty="0">
              <a:solidFill>
                <a:schemeClr val="bg1"/>
              </a:solidFill>
              <a:latin typeface="HP Simplified" pitchFamily="2" charset="0"/>
              <a:sym typeface="HP Simplified" pitchFamily="2" charset="0"/>
            </a:endParaRPr>
          </a:p>
        </p:txBody>
      </p:sp>
      <p:sp>
        <p:nvSpPr>
          <p:cNvPr id="3077" name="标题 3"/>
          <p:cNvSpPr>
            <a:spLocks noGrp="1" noChangeArrowheads="1"/>
          </p:cNvSpPr>
          <p:nvPr>
            <p:ph type="ctrTitle" idx="4294967295"/>
          </p:nvPr>
        </p:nvSpPr>
        <p:spPr>
          <a:xfrm>
            <a:off x="115888" y="2624138"/>
            <a:ext cx="8874125" cy="1520825"/>
          </a:xfrm>
        </p:spPr>
        <p:txBody>
          <a:bodyPr anchor="b"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zh-CN" sz="4800" dirty="0" smtClean="0">
                <a:solidFill>
                  <a:schemeClr val="bg1"/>
                </a:solidFill>
              </a:rPr>
              <a:t>    SQL</a:t>
            </a:r>
            <a:r>
              <a:rPr lang="zh-CN" altLang="en-US" sz="4800" dirty="0" smtClean="0">
                <a:solidFill>
                  <a:schemeClr val="bg1"/>
                </a:solidFill>
              </a:rPr>
              <a:t>查询艺术</a:t>
            </a:r>
            <a:r>
              <a:rPr lang="en-US" altLang="zh-CN" sz="4800" dirty="0" smtClean="0">
                <a:solidFill>
                  <a:schemeClr val="bg1"/>
                </a:solidFill>
              </a:rPr>
              <a:t/>
            </a:r>
            <a:br>
              <a:rPr lang="en-US" altLang="zh-CN" sz="4800" dirty="0" smtClean="0">
                <a:solidFill>
                  <a:schemeClr val="bg1"/>
                </a:solidFill>
              </a:rPr>
            </a:br>
            <a:endParaRPr lang="zh-CN" altLang="en-US" b="0" dirty="0" smtClean="0">
              <a:solidFill>
                <a:schemeClr val="bg1"/>
              </a:solidFill>
            </a:endParaRPr>
          </a:p>
        </p:txBody>
      </p:sp>
      <p:sp>
        <p:nvSpPr>
          <p:cNvPr id="3078" name="矩形 4"/>
          <p:cNvSpPr>
            <a:spLocks noChangeArrowheads="1"/>
          </p:cNvSpPr>
          <p:nvPr/>
        </p:nvSpPr>
        <p:spPr bwMode="auto">
          <a:xfrm>
            <a:off x="-3342" y="4216400"/>
            <a:ext cx="9144000" cy="222250"/>
          </a:xfrm>
          <a:prstGeom prst="rect">
            <a:avLst/>
          </a:prstGeom>
          <a:solidFill>
            <a:srgbClr val="94CCFF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语言概述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第五节：</a:t>
            </a:r>
            <a:r>
              <a:rPr lang="en-US" altLang="zh-CN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SQL</a:t>
            </a: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语句分类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538400" cy="8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数据定义语言（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DDL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）用于处理数据对象的定义，比如创建和删除表，包括如下几个命令。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909645"/>
              </p:ext>
            </p:extLst>
          </p:nvPr>
        </p:nvGraphicFramePr>
        <p:xfrm>
          <a:off x="888062" y="2744537"/>
          <a:ext cx="72934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576"/>
                <a:gridCol w="559983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命令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CREATE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创建一个新的表，视图或其他数据库对象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修改一个现有的数据库中的对象，如一个表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DROP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删除表，视图或其他数据库中的对象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4629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语言概述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第五节：</a:t>
            </a:r>
            <a:r>
              <a:rPr lang="en-US" altLang="zh-CN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SQL</a:t>
            </a: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语句分类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7" y="1725505"/>
            <a:ext cx="7571847" cy="1289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数据控制语言（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DCL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）用于控制对数据库里数据的访问。数据控制语言命令通常用于创建与用户访问相关的对象，以及控制用户的权限。数据控制语言包括如下几个命令。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200151"/>
              </p:ext>
            </p:extLst>
          </p:nvPr>
        </p:nvGraphicFramePr>
        <p:xfrm>
          <a:off x="888062" y="3247438"/>
          <a:ext cx="72934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576"/>
                <a:gridCol w="559983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命令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GRANT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给一个用户分配权限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REVOKE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收回用户授予的权限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43632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语言概述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第五节：</a:t>
            </a:r>
            <a:r>
              <a:rPr lang="en-US" altLang="zh-CN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SQL</a:t>
            </a: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语句分类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5384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数据操纵语言（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）用于查询和修改数据，包括如下几个命令。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952428"/>
              </p:ext>
            </p:extLst>
          </p:nvPr>
        </p:nvGraphicFramePr>
        <p:xfrm>
          <a:off x="888061" y="2276226"/>
          <a:ext cx="727737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760"/>
                <a:gridCol w="5566610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命令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SELECT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从一个表或多个表中检索记录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INSERT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创建记录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UPDATE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修改记录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删除记录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44674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语言概述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第六节：本课程使用的数据库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2" y="1725505"/>
            <a:ext cx="7420386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HP-EPM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SelectiveDB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HP-EPM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数据库主要用于教学实践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SelectiveDB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数据库主要用于作业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893240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语言概述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第六节：本课程使用的</a:t>
            </a: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数据库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2" y="1725505"/>
            <a:ext cx="742038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HP-EPM—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部门表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148870"/>
              </p:ext>
            </p:extLst>
          </p:nvPr>
        </p:nvGraphicFramePr>
        <p:xfrm>
          <a:off x="888061" y="2311402"/>
          <a:ext cx="742038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462"/>
                <a:gridCol w="2473462"/>
                <a:gridCol w="247346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DEPTNO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部门编号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varchar</a:t>
                      </a:r>
                      <a:r>
                        <a:rPr lang="en-US" altLang="zh-CN" dirty="0" smtClean="0"/>
                        <a:t>(50)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部门名称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varchar</a:t>
                      </a:r>
                      <a:r>
                        <a:rPr lang="en-US" altLang="zh-CN" dirty="0" smtClean="0"/>
                        <a:t>(50)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部门所在城市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45768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语言概述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第六节：本课程使用的</a:t>
            </a: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数据库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2" y="1725505"/>
            <a:ext cx="742038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HP-EPM—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员工表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42298"/>
              </p:ext>
            </p:extLst>
          </p:nvPr>
        </p:nvGraphicFramePr>
        <p:xfrm>
          <a:off x="888061" y="2311402"/>
          <a:ext cx="742038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462"/>
                <a:gridCol w="2473462"/>
                <a:gridCol w="247346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EMPNO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员工编号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varchar</a:t>
                      </a:r>
                      <a:r>
                        <a:rPr lang="en-US" altLang="zh-CN" dirty="0" smtClean="0"/>
                        <a:t>(50)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员工姓名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JOB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varchar</a:t>
                      </a:r>
                      <a:r>
                        <a:rPr lang="en-US" altLang="zh-CN" dirty="0" smtClean="0"/>
                        <a:t>(50)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员工职位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MGR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员工的经理编号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HIREDATE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datetime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员工雇用日期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decimal(18,2)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员工薪水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decimal(18,2)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员工奖金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DEPTNO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员工所在部门编号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67165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语言概述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第六节：本课程使用的数据库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2" y="1725505"/>
            <a:ext cx="742038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HP-EPM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关系图：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970" y="2112643"/>
            <a:ext cx="2076190" cy="4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8222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语言概述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第六节：本课程使用的</a:t>
            </a: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数据库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2" y="1725505"/>
            <a:ext cx="742038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SelectiveDB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管理员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表（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T_Manager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930541"/>
              </p:ext>
            </p:extLst>
          </p:nvPr>
        </p:nvGraphicFramePr>
        <p:xfrm>
          <a:off x="888061" y="2311402"/>
          <a:ext cx="742038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462"/>
                <a:gridCol w="2473462"/>
                <a:gridCol w="247346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管理员编号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SysAccount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varchar</a:t>
                      </a:r>
                      <a:r>
                        <a:rPr lang="en-US" altLang="zh-CN" dirty="0" smtClean="0"/>
                        <a:t>(50)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管理员账号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SysPassword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varchar</a:t>
                      </a:r>
                      <a:r>
                        <a:rPr lang="en-US" altLang="zh-CN" dirty="0" smtClean="0"/>
                        <a:t>(50)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管理员密码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15918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语言概述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第六节：本课程使用的数据库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2" y="1725505"/>
            <a:ext cx="742038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SelectiveDB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登录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日志表（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T_Log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876278"/>
              </p:ext>
            </p:extLst>
          </p:nvPr>
        </p:nvGraphicFramePr>
        <p:xfrm>
          <a:off x="888061" y="2311402"/>
          <a:ext cx="742038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462"/>
                <a:gridCol w="2473462"/>
                <a:gridCol w="247346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登录编号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LoginAccount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varchar</a:t>
                      </a:r>
                      <a:r>
                        <a:rPr lang="en-US" altLang="zh-CN" dirty="0" smtClean="0"/>
                        <a:t>(50)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登录账号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LoginTime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DateTime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登录时间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68550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语言概述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第六节：本课程使用的数据库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2" y="1725505"/>
            <a:ext cx="742038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SelectiveDB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别表（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T_Department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146252"/>
              </p:ext>
            </p:extLst>
          </p:nvPr>
        </p:nvGraphicFramePr>
        <p:xfrm>
          <a:off x="888061" y="2311402"/>
          <a:ext cx="74203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462"/>
                <a:gridCol w="2473462"/>
                <a:gridCol w="247346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系编号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DepartmentName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varchar</a:t>
                      </a:r>
                      <a:r>
                        <a:rPr lang="en-US" altLang="zh-CN" dirty="0" smtClean="0"/>
                        <a:t>(50)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系名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22117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55724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7" y="1284171"/>
            <a:ext cx="5634924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目录</a:t>
            </a:r>
            <a:endParaRPr lang="zh-CN" altLang="en-US" sz="24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 bwMode="auto">
          <a:xfrm>
            <a:off x="982133" y="1815390"/>
            <a:ext cx="5283200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1571" y="276023"/>
            <a:ext cx="61589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+mn-lt"/>
                <a:ea typeface="微软雅黑" pitchFamily="34" charset="-122"/>
              </a:rPr>
              <a:t>第</a:t>
            </a:r>
            <a:r>
              <a:rPr lang="en-US" altLang="zh-CN" sz="2800" b="1" dirty="0" smtClean="0">
                <a:latin typeface="+mn-lt"/>
                <a:ea typeface="微软雅黑" pitchFamily="34" charset="-122"/>
              </a:rPr>
              <a:t>2</a:t>
            </a:r>
            <a:r>
              <a:rPr lang="zh-CN" altLang="en-US" sz="2800" b="1" dirty="0" smtClean="0">
                <a:latin typeface="+mn-lt"/>
                <a:ea typeface="微软雅黑" pitchFamily="34" charset="-122"/>
              </a:rPr>
              <a:t>讲：</a:t>
            </a:r>
            <a:r>
              <a:rPr lang="en-US" altLang="zh-CN" sz="2800" b="1" dirty="0" smtClean="0">
                <a:latin typeface="+mn-lt"/>
                <a:ea typeface="微软雅黑" pitchFamily="34" charset="-122"/>
              </a:rPr>
              <a:t>SQL</a:t>
            </a:r>
            <a:r>
              <a:rPr lang="zh-CN" altLang="en-US" sz="2800" b="1" dirty="0" smtClean="0">
                <a:latin typeface="+mn-lt"/>
                <a:ea typeface="微软雅黑" pitchFamily="34" charset="-122"/>
              </a:rPr>
              <a:t>语言概述</a:t>
            </a:r>
            <a:endParaRPr lang="zh-CN" altLang="en-US" sz="2800" b="1" dirty="0">
              <a:latin typeface="+mn-lt"/>
              <a:ea typeface="微软雅黑" pitchFamily="34" charset="-122"/>
            </a:endParaRPr>
          </a:p>
        </p:txBody>
      </p:sp>
      <p:sp>
        <p:nvSpPr>
          <p:cNvPr id="18" name="Text Box 59"/>
          <p:cNvSpPr txBox="1">
            <a:spLocks noChangeArrowheads="1"/>
          </p:cNvSpPr>
          <p:nvPr/>
        </p:nvSpPr>
        <p:spPr bwMode="auto">
          <a:xfrm>
            <a:off x="901923" y="1929885"/>
            <a:ext cx="7263509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第一节：什么是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节：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发音的起源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节：什么是数据库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第四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节：什么是关系型数据库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第五节：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语句分类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第六节：本课程使用的数据库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语言概述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第六节：本课程使用的数据库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2" y="1725505"/>
            <a:ext cx="742038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SelectiveDB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班级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表（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T_Class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504991"/>
              </p:ext>
            </p:extLst>
          </p:nvPr>
        </p:nvGraphicFramePr>
        <p:xfrm>
          <a:off x="888061" y="2311402"/>
          <a:ext cx="74203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462"/>
                <a:gridCol w="2473462"/>
                <a:gridCol w="247346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班级编号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ClassName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varchar</a:t>
                      </a:r>
                      <a:r>
                        <a:rPr lang="en-US" altLang="zh-CN" dirty="0" smtClean="0"/>
                        <a:t>(50)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班级名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23014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语言概述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第六节：本课程使用的数据库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2" y="1725505"/>
            <a:ext cx="742038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SelectiveDB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学生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表（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T_Student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142992"/>
              </p:ext>
            </p:extLst>
          </p:nvPr>
        </p:nvGraphicFramePr>
        <p:xfrm>
          <a:off x="888061" y="2311402"/>
          <a:ext cx="742038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462"/>
                <a:gridCol w="2473462"/>
                <a:gridCol w="247346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学生编号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StudentName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varchar</a:t>
                      </a:r>
                      <a:r>
                        <a:rPr lang="en-US" altLang="zh-CN" dirty="0" smtClean="0"/>
                        <a:t>(50)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tinyint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年龄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ClassID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班级编号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DepartmentID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系别编号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Password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varchar</a:t>
                      </a:r>
                      <a:r>
                        <a:rPr lang="en-US" altLang="zh-CN" dirty="0" smtClean="0"/>
                        <a:t>(50)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密码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16424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语言概述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第六节：本课程使用的数据库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2" y="1725505"/>
            <a:ext cx="742038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SelectiveDB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教师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表（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T_Teacher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196141"/>
              </p:ext>
            </p:extLst>
          </p:nvPr>
        </p:nvGraphicFramePr>
        <p:xfrm>
          <a:off x="888061" y="2311402"/>
          <a:ext cx="742038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462"/>
                <a:gridCol w="2473462"/>
                <a:gridCol w="247346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教师编号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TeacherName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varchar</a:t>
                      </a:r>
                      <a:r>
                        <a:rPr lang="en-US" altLang="zh-CN" dirty="0" smtClean="0"/>
                        <a:t>(50)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tinyint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年龄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Job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varchar</a:t>
                      </a:r>
                      <a:r>
                        <a:rPr lang="en-US" altLang="zh-CN" dirty="0" smtClean="0"/>
                        <a:t>(50)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教师职务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DepartMentID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系别编号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Password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varchar</a:t>
                      </a:r>
                      <a:r>
                        <a:rPr lang="en-US" altLang="zh-CN" dirty="0" smtClean="0"/>
                        <a:t>(50)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密码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32568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语言概述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第六节：本课程使用的数据库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2" y="1725505"/>
            <a:ext cx="742038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SelectiveDB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科目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表（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T_Course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308039"/>
              </p:ext>
            </p:extLst>
          </p:nvPr>
        </p:nvGraphicFramePr>
        <p:xfrm>
          <a:off x="888061" y="2311402"/>
          <a:ext cx="742038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462"/>
                <a:gridCol w="2473462"/>
                <a:gridCol w="247346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科目编号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CourseName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varchar</a:t>
                      </a:r>
                      <a:r>
                        <a:rPr lang="en-US" altLang="zh-CN" dirty="0" smtClean="0"/>
                        <a:t>(50)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科目名称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Credit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varchar</a:t>
                      </a:r>
                      <a:r>
                        <a:rPr lang="en-US" altLang="zh-CN" dirty="0" smtClean="0"/>
                        <a:t>(50)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上课时间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varchar</a:t>
                      </a:r>
                      <a:r>
                        <a:rPr lang="en-US" altLang="zh-CN" dirty="0" smtClean="0"/>
                        <a:t>(50)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上课地点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TeacherID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教师编号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LimitNumber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限制人数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TrueNumber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实际选课人数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71245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语言概述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第六节：本课程使用的数据库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2" y="1725505"/>
            <a:ext cx="742038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SelectiveDB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学生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选课表（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T_SelectCourse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74741"/>
              </p:ext>
            </p:extLst>
          </p:nvPr>
        </p:nvGraphicFramePr>
        <p:xfrm>
          <a:off x="888061" y="2311402"/>
          <a:ext cx="74203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462"/>
                <a:gridCol w="2473462"/>
                <a:gridCol w="247346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选课编号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StudentID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学生编号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CourseID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科目编号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分数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40142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语言概述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第六节：本课程使用的数据库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2" y="1725505"/>
            <a:ext cx="742038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SelectiveDB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关系图：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578" y="2236289"/>
            <a:ext cx="5335318" cy="379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1849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010602water8_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979613" y="1052513"/>
            <a:ext cx="52578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9600" dirty="0" smtClean="0">
                <a:solidFill>
                  <a:srgbClr val="993300"/>
                </a:solidFill>
                <a:latin typeface="Times New Roman" pitchFamily="18" charset="0"/>
              </a:rPr>
              <a:t>谢谢！</a:t>
            </a:r>
            <a:endParaRPr lang="en-US" altLang="zh-CN" sz="9600" dirty="0">
              <a:solidFill>
                <a:srgbClr val="9933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语言概述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第一节：什么是</a:t>
            </a:r>
            <a:r>
              <a:rPr lang="en-US" altLang="zh-CN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SQL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253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即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Structured Query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Language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结构化查询语言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），它是为查询和管理关系型数据库管理系统（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RDBMS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）中的数据而专门设计的一种标准语言，符合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ANSI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（美国国家标准协会）的标准。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所有的关系数据库管理系统，如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 Server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都支持标准的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语言，但它们也有各自的方言，比如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PL/SQL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 Server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T-SQL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语言概述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第一节：什么是</a:t>
            </a:r>
            <a:r>
              <a:rPr lang="en-US" altLang="zh-CN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SQL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9" y="1725505"/>
            <a:ext cx="744350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当我们去别的国家旅行时，需要了解其语言才能更加方便。举例来说，如果服务员只能使用本国语言，那我们用母语点菜可能就会有麻烦。如果把数据库看作一个要从中进行信息搜索的外国人，那么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就是我们向该国家的人表达需求的语言，我们可以利用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与其进行交流。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020684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语言概述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</a:t>
            </a:r>
            <a:r>
              <a:rPr lang="zh-CN" altLang="en-US" sz="2000" b="1" dirty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二</a:t>
            </a: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节：</a:t>
            </a:r>
            <a:r>
              <a:rPr lang="en-US" altLang="zh-CN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SQL</a:t>
            </a: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发音的起源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603932" cy="1289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很多讲英语的数据库专业人员把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读成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sequel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，但正确的发音应该是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S-Q-L (“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ess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kyoo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ell”)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。大家可以基于一定知识猜测一下导致这种错误发音的原因。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250872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语言概述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</a:t>
            </a:r>
            <a:r>
              <a:rPr lang="zh-CN" altLang="en-US" sz="2000" b="1" dirty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二</a:t>
            </a: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节：</a:t>
            </a:r>
            <a:r>
              <a:rPr lang="en-US" altLang="zh-CN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SQL</a:t>
            </a: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发音的起源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96436" cy="2951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我认为这其中既有历史上的原因，也有语言学方面的原因。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从历史原因来说，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IBM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世纪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70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年代开发了一种叫做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SEQUEL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的语言，它是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Structured English Query Language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的缩写。后来由于商标纠纷，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SEQUEL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被缩简成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1986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成为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ANSI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标准，在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1987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同样也成为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ISO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标准。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ANSI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宣布该语言的正式发音为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ess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kyoo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ell”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，但这似乎没有形成广泛的共识。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从语言学来说，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sequel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的发音更为流畅，对讲英语的人来说更是如此。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028396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语言概述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第三节：什么是数据库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7" y="1693421"/>
            <a:ext cx="7571847" cy="3782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简单来说，数据库就是数据集合。我们可以把数据库看成这样一种有组织的机制：它能够存储信息，用户能够以有效且高效的方式检索其中的信息。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事实上，人们每天都在使用数据库，只是没有察觉到。电话薄就是个数据库，其中的数据包括个人的姓名、地址和电话号码。这些数据是按字母排序或是索引排序的，让用户能偶方便地找到特定的本地居民。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数据库必须被维护。由于居民会搬到其他城市，电话薄里的项目就需要删除或添加。类似地，当居民更改姓名、地址、电话号码等信息时，相应的项目也要被修改。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725017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语言概述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第四节：什么是关系型数据库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7" y="1693421"/>
            <a:ext cx="7603931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关系型数据库由被称为表的逻辑单元组成，这些表在数据库内部彼此关联。关系型数据库可以将数据分解为较小的、可管理的逻辑单元，从而在表这一级别上更易维护，并提供更优化的数据库性能。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405648" y="3215321"/>
            <a:ext cx="4267200" cy="2543798"/>
            <a:chOff x="2214465" y="3632413"/>
            <a:chExt cx="4267200" cy="2543798"/>
          </a:xfrm>
        </p:grpSpPr>
        <p:sp>
          <p:nvSpPr>
            <p:cNvPr id="2" name="流程图: 磁盘 1"/>
            <p:cNvSpPr/>
            <p:nvPr/>
          </p:nvSpPr>
          <p:spPr bwMode="auto">
            <a:xfrm>
              <a:off x="2214465" y="3632413"/>
              <a:ext cx="4267200" cy="2543798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" name="流程图: 过程 2"/>
            <p:cNvSpPr/>
            <p:nvPr/>
          </p:nvSpPr>
          <p:spPr bwMode="auto">
            <a:xfrm>
              <a:off x="2667928" y="4716379"/>
              <a:ext cx="1304480" cy="1074821"/>
            </a:xfrm>
            <a:prstGeom prst="flowChartProces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TABLE1</a:t>
              </a:r>
            </a:p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zh-CN" altLang="en-US" dirty="0" smtClean="0"/>
                <a:t>关键字</a:t>
              </a:r>
              <a:endParaRPr lang="en-US" altLang="zh-CN" dirty="0" smtClean="0"/>
            </a:p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数据</a:t>
              </a: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…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" name="流程图: 过程 9"/>
            <p:cNvSpPr/>
            <p:nvPr/>
          </p:nvSpPr>
          <p:spPr bwMode="auto">
            <a:xfrm>
              <a:off x="4748543" y="4716379"/>
              <a:ext cx="1304480" cy="1074821"/>
            </a:xfrm>
            <a:prstGeom prst="flowChartProces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TABLE2</a:t>
              </a:r>
            </a:p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zh-CN" altLang="en-US" dirty="0" smtClean="0"/>
                <a:t>关键字</a:t>
              </a:r>
              <a:endParaRPr lang="en-US" altLang="zh-CN" dirty="0" smtClean="0"/>
            </a:p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数据</a:t>
              </a: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…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 bwMode="auto">
            <a:xfrm flipV="1">
              <a:off x="3956366" y="5253789"/>
              <a:ext cx="792177" cy="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 flipH="1" flipV="1">
              <a:off x="4348065" y="4239984"/>
              <a:ext cx="2196" cy="101380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文本框 13"/>
            <p:cNvSpPr txBox="1"/>
            <p:nvPr/>
          </p:nvSpPr>
          <p:spPr>
            <a:xfrm>
              <a:off x="3951976" y="3870652"/>
              <a:ext cx="792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关系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488170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语言概述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第五节：</a:t>
            </a:r>
            <a:r>
              <a:rPr lang="en-US" altLang="zh-CN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SQL</a:t>
            </a: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语句分类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7" y="1725505"/>
            <a:ext cx="7571847" cy="1705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有几种不同类型的语句，包括数据定义语言（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DDL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Data Definition Language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）、数据控制语言（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DCL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Data Control Language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）以及数据操纵语言（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Data Manipulation Language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431608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with content">
  <a:themeElements>
    <a:clrScheme name="">
      <a:dk1>
        <a:srgbClr val="000000"/>
      </a:dk1>
      <a:lt1>
        <a:srgbClr val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FFFFFF"/>
      </a:accent3>
      <a:accent4>
        <a:srgbClr val="000000"/>
      </a:accent4>
      <a:accent5>
        <a:srgbClr val="AAC9E8"/>
      </a:accent5>
      <a:accent6>
        <a:srgbClr val="D94A2C"/>
      </a:accent6>
      <a:hlink>
        <a:srgbClr val="0096D6"/>
      </a:hlink>
      <a:folHlink>
        <a:srgbClr val="0096D6"/>
      </a:folHlink>
    </a:clrScheme>
    <a:fontScheme name="Title with conten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FFFFFF"/>
      </a:accent3>
      <a:accent4>
        <a:srgbClr val="000000"/>
      </a:accent4>
      <a:accent5>
        <a:srgbClr val="AAC9E8"/>
      </a:accent5>
      <a:accent6>
        <a:srgbClr val="D94A2C"/>
      </a:accent6>
      <a:hlink>
        <a:srgbClr val="0096D6"/>
      </a:hlink>
      <a:folHlink>
        <a:srgbClr val="0096D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96D6"/>
    </a:dk1>
    <a:lt1>
      <a:srgbClr val="FFFFFF"/>
    </a:lt1>
    <a:dk2>
      <a:srgbClr val="000000"/>
    </a:dk2>
    <a:lt2>
      <a:srgbClr val="E5E8E8"/>
    </a:lt2>
    <a:accent1>
      <a:srgbClr val="0096D6"/>
    </a:accent1>
    <a:accent2>
      <a:srgbClr val="F05332"/>
    </a:accent2>
    <a:accent3>
      <a:srgbClr val="AAAAAA"/>
    </a:accent3>
    <a:accent4>
      <a:srgbClr val="DADADA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4171</TotalTime>
  <Pages>0</Pages>
  <Words>828</Words>
  <Characters>0</Characters>
  <Application>Microsoft Office PowerPoint</Application>
  <DocSecurity>0</DocSecurity>
  <PresentationFormat>全屏显示(4:3)</PresentationFormat>
  <Lines>0</Lines>
  <Paragraphs>291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HP Simplified</vt:lpstr>
      <vt:lpstr>Lucida Grande</vt:lpstr>
      <vt:lpstr>宋体</vt:lpstr>
      <vt:lpstr>微软雅黑</vt:lpstr>
      <vt:lpstr>Arial</vt:lpstr>
      <vt:lpstr>Calibri</vt:lpstr>
      <vt:lpstr>Times New Roman</vt:lpstr>
      <vt:lpstr>Title with content</vt:lpstr>
      <vt:lpstr>    SQL查询艺术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Greg (Brand Strategy)</dc:creator>
  <cp:lastModifiedBy>cuiyh</cp:lastModifiedBy>
  <cp:revision>1776</cp:revision>
  <cp:lastPrinted>2013-01-17T18:56:00Z</cp:lastPrinted>
  <dcterms:created xsi:type="dcterms:W3CDTF">2013-01-17T20:22:00Z</dcterms:created>
  <dcterms:modified xsi:type="dcterms:W3CDTF">2015-07-29T01:48:20Z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0x01010085BA1BE96BED65458B369405EF4B58DB</vt:lpwstr>
  </property>
  <property fmtid="{D5CDD505-2E9C-101B-9397-08002B2CF9AE}" pid="3" name="KSOProductBuildVer">
    <vt:lpwstr>2052-9.1.0.4867</vt:lpwstr>
  </property>
</Properties>
</file>