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7"/>
  </p:notesMasterIdLst>
  <p:handoutMasterIdLst>
    <p:handoutMasterId r:id="rId48"/>
  </p:handoutMasterIdLst>
  <p:sldIdLst>
    <p:sldId id="698" r:id="rId2"/>
    <p:sldId id="793" r:id="rId3"/>
    <p:sldId id="787" r:id="rId4"/>
    <p:sldId id="800" r:id="rId5"/>
    <p:sldId id="788" r:id="rId6"/>
    <p:sldId id="778" r:id="rId7"/>
    <p:sldId id="795" r:id="rId8"/>
    <p:sldId id="796" r:id="rId9"/>
    <p:sldId id="797" r:id="rId10"/>
    <p:sldId id="798" r:id="rId11"/>
    <p:sldId id="799" r:id="rId12"/>
    <p:sldId id="801" r:id="rId13"/>
    <p:sldId id="802" r:id="rId14"/>
    <p:sldId id="808" r:id="rId15"/>
    <p:sldId id="794" r:id="rId16"/>
    <p:sldId id="803" r:id="rId17"/>
    <p:sldId id="804" r:id="rId18"/>
    <p:sldId id="805" r:id="rId19"/>
    <p:sldId id="806" r:id="rId20"/>
    <p:sldId id="807" r:id="rId21"/>
    <p:sldId id="809" r:id="rId22"/>
    <p:sldId id="810" r:id="rId23"/>
    <p:sldId id="811" r:id="rId24"/>
    <p:sldId id="812" r:id="rId25"/>
    <p:sldId id="813" r:id="rId26"/>
    <p:sldId id="814" r:id="rId27"/>
    <p:sldId id="815" r:id="rId28"/>
    <p:sldId id="816" r:id="rId29"/>
    <p:sldId id="817" r:id="rId30"/>
    <p:sldId id="818" r:id="rId31"/>
    <p:sldId id="819" r:id="rId32"/>
    <p:sldId id="820" r:id="rId33"/>
    <p:sldId id="821" r:id="rId34"/>
    <p:sldId id="822" r:id="rId35"/>
    <p:sldId id="823" r:id="rId36"/>
    <p:sldId id="824" r:id="rId37"/>
    <p:sldId id="825" r:id="rId38"/>
    <p:sldId id="826" r:id="rId39"/>
    <p:sldId id="827" r:id="rId40"/>
    <p:sldId id="829" r:id="rId41"/>
    <p:sldId id="828" r:id="rId42"/>
    <p:sldId id="830" r:id="rId43"/>
    <p:sldId id="831" r:id="rId44"/>
    <p:sldId id="832" r:id="rId45"/>
    <p:sldId id="755" r:id="rId4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424" autoAdjust="0"/>
  </p:normalViewPr>
  <p:slideViewPr>
    <p:cSldViewPr snapToGrid="0">
      <p:cViewPr>
        <p:scale>
          <a:sx n="120" d="100"/>
          <a:sy n="120" d="100"/>
        </p:scale>
        <p:origin x="-12" y="-1296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7/30/2015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7/30/2015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14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422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94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31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41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91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0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152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31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58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13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18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367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93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465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54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179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049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38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46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51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27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40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52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303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260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24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08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677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31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23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433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54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05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126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50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29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77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466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439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15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datepart%20&#21442;&#25968;.png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datepart%20&#21442;&#25968;.png" TargetMode="Externa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datepart%20&#21442;&#25968;.png" TargetMode="Externa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datepart%20&#21442;&#25968;.png" TargetMode="Externa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style&#21442;&#25968;.png" TargetMode="Externa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>
                <a:solidFill>
                  <a:schemeClr val="bg1"/>
                </a:solidFill>
              </a:rPr>
              <a:t>查询</a:t>
            </a:r>
            <a:r>
              <a:rPr lang="zh-CN" altLang="en-US" sz="4800" dirty="0" smtClean="0">
                <a:solidFill>
                  <a:schemeClr val="bg1"/>
                </a:solidFill>
              </a:rPr>
              <a:t>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第三节：数据类型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1813197"/>
            <a:ext cx="6627153" cy="24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20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第三节：数据类型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1987403"/>
            <a:ext cx="6866667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31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GETDATE()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GETDATE()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返回当前的时间和日期。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GETDATE()</a:t>
            </a: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6765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DATEPART()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DATEPART()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函数用于返回日期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时间的单独部分，比如年、月、日、小时、分钟等。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DATEPART(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date)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deatpart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的参数可以是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下列值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648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DATENAME()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DATENAME()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函数用于返回指定日期的指定日期部分的字符串。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DATENAME(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date)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deatpart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的参数可以是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下列值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685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DATEADD()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DATEADD()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函数在日期中添加或减去指定的时间间隔。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DATEADD(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number, date)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是希望添加的间隔数，对于未来的时间，此数是正数，对于过去的时间，此数是负数；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参数可以是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下列值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3256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DATEDIFF()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DATEDIFF()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函数返回两个日期之间的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差值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DATEDIFF(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startdate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enddate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enddate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datepart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参数可以是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下列值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2736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CONVERT()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CONVERT()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函数是把日期转换为新数据类型的通用函数。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CONVERT(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data_type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(length),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data_to_be_converted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style)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data_type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(length)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规定目标数据类型（带有可选的长度）；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data_to_be_converted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含有需要转换的值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规定日期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时间的输出格式，可以是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下列值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8929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YEAR()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YEAR()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函数返回指定日期中的年份的整数。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YEAR(date)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65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MONTH()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MONTH()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函数返回指定日期中的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MONTH(date)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3002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SQL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语言</a:t>
            </a:r>
            <a:r>
              <a:rPr lang="zh-CN" altLang="en-US" sz="2800" b="1" dirty="0">
                <a:latin typeface="+mn-lt"/>
                <a:ea typeface="微软雅黑" pitchFamily="34" charset="-122"/>
              </a:rPr>
              <a:t>基础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第一节：三值逻辑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第二节：表的构成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第三节：数据类型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第四节：常用函数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02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函数返回指定日期中的天的整数。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DAY(date)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参数是合法的日期表达式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：日期和时间函数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5315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CHARINDEX()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CHARINDEX()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函数返回字符或者字符串在另一个字符串中的起始位置。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CHARINDEX(expression1, expression2[,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start_location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是要到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中寻找的字符或字符串；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start_location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CHARINDEX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函数开始在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中寻找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的位置；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1784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LEFT()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LEFT()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函数返回从字符串左边开始指定个数的字符。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LEFT(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integer_expression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字符或二进制数据的表达式；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integer_expression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将返回的字符数，如果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integer_expression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为负，则将返回错误；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1394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RIGHT()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RIGHT()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函数返回字符串中从右边开始指定个数的字符。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RIGHT(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integer_expression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字符或二进制数据的表达式；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integer_expression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将返回的字符数，如果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integer_expression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为负，则将返回错误；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8591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函数返回返回指定字符串表达式的字符数，其中不包含尾随空格。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为字符串表达式；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6138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LOWER()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LOWER()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函数将大写字符数据转换为小写字符数据后返回字符表达式。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LOWER(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为字符或二进制数据的表达式；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935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UPPER()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UPPER()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函数返回小写字符数据转换为大写的字符表达式。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UPPER(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为字符或二进制数据的表达式；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1683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LTRIM()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LTRIM()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函数返回删除了前导空格之后的字符表达式。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LTRIM(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为字符或二进制数据的表达式；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TRIM()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RTRIM()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函数截断所有尾随空格后返回一个字符串。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RTRIM(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character_expression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为字符或二进制数据的表达式；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6845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REPLACE()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REPLACE()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函数用另一个字符串值替换出现的所有指定字符串值。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REPLACE(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string_pattern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string_replacement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是要搜索的字符串表达式；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string_pattern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是要查找的子字符串；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string_replacemnet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是替换字符串；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5142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第一节：三值逻辑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中的逻辑表达式的可能取值为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。这就是所谓的三值逻辑，是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特有的属性。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大多数编程语言中的逻辑表达式只有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两种取值。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逻辑值通常出现在涉及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值的逻辑表达式中，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这个符号代表一种缺失的值，当把一个缺失的值和另一个值（这个值也可能是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）进行比较时，逻辑结果将总是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。例如，以下三个表达式的逻辑值都是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NULL&gt;42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NULL=NULL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X+NULL&gt;Y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逻辑结果和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的处理非常容易引起混淆。虽然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NOT 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NOT FALSE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的反面（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NOT 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）仍然是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UNKNOWN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087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函数返回字符串值的逆序。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REVERSE(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是字符串或二进制数据类型的表达式；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6333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SUBSTRING()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SUBSTRING()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函数返回字符串表达式的一部分。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SUBSTRING(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start, length)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是字符串或二进制数据类型的表达式；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指定返回字符串的起始位置的整数；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指定要返回的字符个数，如果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是负数，会生成错误并终止语句；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：字符串函数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250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ABS()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ABS()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函数返回指定数值表达式的绝对值。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ABS(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numeric_expression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numeric_expression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是数值类型表达式；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390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CEILING()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CEILING()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函数返回大于或等于指定数值表达式的最小整数。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CEILING(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numeric_expression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numeric_expression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是数值类型表达式；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0935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FLOOR()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FLOOR()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函数返回小于或等于指定数值表达式的最大整数。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FLOOR(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numeric_expression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numeric_expression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是数值类型表达式；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3378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的常量值。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PI()</a:t>
            </a: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8497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RAND()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RAND()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函数返回一个介于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（不包括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）之间的伪随机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RAND([seed])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提供种子值的整数表达式，对于指定的种子值，返回的结果始终相同；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906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POWER()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POWER()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函数返回指定表达式的指定幂的值。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POWER(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y)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类型的表达式；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进行幂运算的幂值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75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SQRT()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SQRT()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函数返回指定浮点值的平方根。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SQRT(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类型的表达式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5644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SQUARE()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SQUARE()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函数返回指定浮点值的平方。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SQUARE(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float_expression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类型的表达式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：数学函数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1310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第一节：三值逻辑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1725505"/>
            <a:ext cx="737362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练习：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、假设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X=5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Y=9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X&gt;Y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的值为？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、假设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X=NULL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Y=9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X&gt;Y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的值为？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、假设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X=NULL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 IS 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的值为？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、假设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X=NULL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 IS NOT 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的值为？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2504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AVG()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AVG()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函数返回组中各值的平均值，忽略其中的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AVG(expression)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是数值类型的列；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：聚合函数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6888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COUNT()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COUNT()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函数返回组中的项数，忽略其中的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COUNT(expression)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为任何类型的列；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：聚合函数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8755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SUM()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SUM()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函数返回组中所有值的和，忽略其中的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SUM(expression)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：聚合函数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7305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MAX()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MAX()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函数返回组中的最大值，忽略其中的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MAX(expression)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：聚合函数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4180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</a:t>
            </a: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：常用函数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888063" y="2168379"/>
            <a:ext cx="74217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MIN()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定义和用法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MIN()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函数返回组中的最小值，忽略其中的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MIN(expression)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类型列；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063" y="1690729"/>
            <a:ext cx="3100387" cy="3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888063" y="1683758"/>
            <a:ext cx="3100387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：聚合函数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5444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第二节：表的构成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725505"/>
            <a:ext cx="7538400" cy="12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个数据库通常包含一个或多个表。每个表由一个名字标识（例如“学生”或者“教师”）。表包含带有数据的记录（行），每条记录又有多个列组成。下面的例子是一个名为“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”的表：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87666"/>
              </p:ext>
            </p:extLst>
          </p:nvPr>
        </p:nvGraphicFramePr>
        <p:xfrm>
          <a:off x="888063" y="3091429"/>
          <a:ext cx="7420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96"/>
                <a:gridCol w="1855096"/>
                <a:gridCol w="1855096"/>
                <a:gridCol w="18550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2839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第三节：数据类型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1909836"/>
            <a:ext cx="7507610" cy="1793018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第三节：数据类型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1909836"/>
            <a:ext cx="7563865" cy="17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88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第三节：数据类型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1909836"/>
            <a:ext cx="7432770" cy="20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57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第三节：数据类型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3" y="1599246"/>
            <a:ext cx="310038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1694727"/>
            <a:ext cx="5903952" cy="46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024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5699</TotalTime>
  <Pages>0</Pages>
  <Words>2001</Words>
  <Characters>0</Characters>
  <Application>Microsoft Office PowerPoint</Application>
  <DocSecurity>0</DocSecurity>
  <PresentationFormat>全屏显示(4:3)</PresentationFormat>
  <Lines>0</Lines>
  <Paragraphs>364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HP Simplified</vt:lpstr>
      <vt:lpstr>Lucida Grande</vt:lpstr>
      <vt:lpstr>宋体</vt:lpstr>
      <vt:lpstr>微软雅黑</vt:lpstr>
      <vt:lpstr>Arial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1817</cp:revision>
  <cp:lastPrinted>2013-01-17T18:56:00Z</cp:lastPrinted>
  <dcterms:created xsi:type="dcterms:W3CDTF">2013-01-17T20:22:00Z</dcterms:created>
  <dcterms:modified xsi:type="dcterms:W3CDTF">2015-07-30T07:43:27Z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