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9"/>
  </p:notesMasterIdLst>
  <p:handoutMasterIdLst>
    <p:handoutMasterId r:id="rId30"/>
  </p:handoutMasterIdLst>
  <p:sldIdLst>
    <p:sldId id="698" r:id="rId2"/>
    <p:sldId id="786" r:id="rId3"/>
    <p:sldId id="778" r:id="rId4"/>
    <p:sldId id="792" r:id="rId5"/>
    <p:sldId id="787" r:id="rId6"/>
    <p:sldId id="793" r:id="rId7"/>
    <p:sldId id="788" r:id="rId8"/>
    <p:sldId id="794" r:id="rId9"/>
    <p:sldId id="790" r:id="rId10"/>
    <p:sldId id="798" r:id="rId11"/>
    <p:sldId id="799" r:id="rId12"/>
    <p:sldId id="800" r:id="rId13"/>
    <p:sldId id="801" r:id="rId14"/>
    <p:sldId id="802" r:id="rId15"/>
    <p:sldId id="803" r:id="rId16"/>
    <p:sldId id="796" r:id="rId17"/>
    <p:sldId id="791" r:id="rId18"/>
    <p:sldId id="797" r:id="rId19"/>
    <p:sldId id="805" r:id="rId20"/>
    <p:sldId id="806" r:id="rId21"/>
    <p:sldId id="807" r:id="rId22"/>
    <p:sldId id="808" r:id="rId23"/>
    <p:sldId id="809" r:id="rId24"/>
    <p:sldId id="810" r:id="rId25"/>
    <p:sldId id="811" r:id="rId26"/>
    <p:sldId id="804" r:id="rId27"/>
    <p:sldId id="755" r:id="rId28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3">
          <p15:clr>
            <a:srgbClr val="A4A3A4"/>
          </p15:clr>
        </p15:guide>
        <p15:guide id="2" orient="horz" pos="929">
          <p15:clr>
            <a:srgbClr val="A4A3A4"/>
          </p15:clr>
        </p15:guide>
        <p15:guide id="3" orient="horz" pos="1199">
          <p15:clr>
            <a:srgbClr val="A4A3A4"/>
          </p15:clr>
        </p15:guide>
        <p15:guide id="4" orient="horz" pos="527">
          <p15:clr>
            <a:srgbClr val="A4A3A4"/>
          </p15:clr>
        </p15:guide>
        <p15:guide id="5" orient="horz" pos="2242">
          <p15:clr>
            <a:srgbClr val="A4A3A4"/>
          </p15:clr>
        </p15:guide>
        <p15:guide id="6" orient="horz" pos="3104">
          <p15:clr>
            <a:srgbClr val="A4A3A4"/>
          </p15:clr>
        </p15:guide>
        <p15:guide id="7" orient="horz" pos="173">
          <p15:clr>
            <a:srgbClr val="A4A3A4"/>
          </p15:clr>
        </p15:guide>
        <p15:guide id="8" pos="1823">
          <p15:clr>
            <a:srgbClr val="A4A3A4"/>
          </p15:clr>
        </p15:guide>
        <p15:guide id="9" pos="2796">
          <p15:clr>
            <a:srgbClr val="A4A3A4"/>
          </p15:clr>
        </p15:guide>
        <p15:guide id="10" pos="207">
          <p15:clr>
            <a:srgbClr val="A4A3A4"/>
          </p15:clr>
        </p15:guide>
        <p15:guide id="11" pos="5374">
          <p15:clr>
            <a:srgbClr val="A4A3A4"/>
          </p15:clr>
        </p15:guide>
        <p15:guide id="12" pos="5563">
          <p15:clr>
            <a:srgbClr val="A4A3A4"/>
          </p15:clr>
        </p15:guide>
        <p15:guide id="13" pos="2880">
          <p15:clr>
            <a:srgbClr val="A4A3A4"/>
          </p15:clr>
        </p15:guide>
        <p15:guide id="14" pos="3595">
          <p15:clr>
            <a:srgbClr val="A4A3A4"/>
          </p15:clr>
        </p15:guide>
        <p15:guide id="15" pos="20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C00"/>
    <a:srgbClr val="FF9933"/>
    <a:srgbClr val="336600"/>
    <a:srgbClr val="003300"/>
    <a:srgbClr val="FFCC66"/>
    <a:srgbClr val="33CC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19" autoAdjust="0"/>
  </p:normalViewPr>
  <p:slideViewPr>
    <p:cSldViewPr snapToGrid="0">
      <p:cViewPr varScale="1">
        <p:scale>
          <a:sx n="60" d="100"/>
          <a:sy n="60" d="100"/>
        </p:scale>
        <p:origin x="1686" y="60"/>
      </p:cViewPr>
      <p:guideLst>
        <p:guide orient="horz" pos="4093"/>
        <p:guide orient="horz" pos="929"/>
        <p:guide orient="horz" pos="1199"/>
        <p:guide orient="horz" pos="527"/>
        <p:guide orient="horz" pos="2242"/>
        <p:guide orient="horz" pos="3104"/>
        <p:guide orient="horz" pos="173"/>
        <p:guide pos="1823"/>
        <p:guide pos="2796"/>
        <p:guide pos="207"/>
        <p:guide pos="5374"/>
        <p:guide pos="5563"/>
        <p:guide pos="2880"/>
        <p:guide pos="3595"/>
        <p:guide pos="20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48A0-4803-40C7-B0A3-C1EFF66A71D7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B51B-5BF9-42D3-95C3-728B1D717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91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3BCEB58-B1E7-43A4-9F47-A151C2B098A2}" type="datetime1">
              <a:rPr lang="en-US"/>
              <a:pPr>
                <a:defRPr/>
              </a:pPr>
              <a:t>8/1/2015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zh-CN" sz="1200"/>
              <a:t>Click to edit Master text styles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Second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Third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Fourth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fld id="{79AAB01C-1156-4FEC-8576-12A4092A55E6}" type="slidenum">
              <a:rPr lang="zh-CN" altLang="zh-CN"/>
              <a:pPr/>
              <a:t>‹#›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809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3BCEB58-B1E7-43A4-9F47-A151C2B098A2}" type="datetime1">
              <a:rPr lang="en-US" smtClean="0"/>
              <a:pPr>
                <a:defRPr/>
              </a:pPr>
              <a:t>8/1/2015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AB01C-1156-4FEC-8576-12A4092A55E6}" type="slidenum">
              <a:rPr lang="zh-CN" altLang="zh-CN" smtClean="0"/>
              <a:pPr/>
              <a:t>1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6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656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504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1041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357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995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189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8168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311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468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35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22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5006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936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97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302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585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4863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26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08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07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403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8898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13239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257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489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1438" y="314325"/>
            <a:ext cx="2030412" cy="5564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613" y="314325"/>
            <a:ext cx="5940425" cy="5564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3" y="314325"/>
            <a:ext cx="8123237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584325"/>
            <a:ext cx="3983037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4050" y="1584325"/>
            <a:ext cx="3984625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8613" y="314325"/>
            <a:ext cx="8123237" cy="5746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Click to edit master title style</a:t>
            </a:r>
          </a:p>
        </p:txBody>
      </p:sp>
      <p:sp>
        <p:nvSpPr>
          <p:cNvPr id="1027" name="Text Placeholder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微软雅黑" pitchFamily="34" charset="-122"/>
              </a:rPr>
              <a:t>Click to edit master text styles</a:t>
            </a:r>
          </a:p>
          <a:p>
            <a:pPr lvl="1"/>
            <a:r>
              <a:rPr lang="zh-CN" altLang="zh-CN" dirty="0" smtClean="0">
                <a:sym typeface="微软雅黑" pitchFamily="34" charset="-122"/>
              </a:rPr>
              <a:t>Second level</a:t>
            </a:r>
          </a:p>
          <a:p>
            <a:pPr lvl="2"/>
            <a:r>
              <a:rPr lang="zh-CN" altLang="zh-CN" dirty="0" smtClean="0">
                <a:sym typeface="微软雅黑" pitchFamily="34" charset="-122"/>
              </a:rPr>
              <a:t>Third level</a:t>
            </a:r>
          </a:p>
          <a:p>
            <a:pPr lvl="3"/>
            <a:r>
              <a:rPr lang="zh-CN" altLang="zh-CN" dirty="0" smtClean="0">
                <a:sym typeface="微软雅黑" pitchFamily="34" charset="-122"/>
              </a:rPr>
              <a:t>Fourth level</a:t>
            </a:r>
          </a:p>
          <a:p>
            <a:pPr lvl="4"/>
            <a:r>
              <a:rPr lang="zh-CN" altLang="zh-CN" dirty="0" smtClean="0">
                <a:sym typeface="微软雅黑" pitchFamily="34" charset="-122"/>
              </a:rPr>
              <a:t>Fifth level</a:t>
            </a:r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444500" y="6345238"/>
            <a:ext cx="801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en-US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1029" name="TextBox 7"/>
          <p:cNvSpPr>
            <a:spLocks noChangeArrowheads="1"/>
          </p:cNvSpPr>
          <p:nvPr/>
        </p:nvSpPr>
        <p:spPr bwMode="auto">
          <a:xfrm>
            <a:off x="328613" y="6351588"/>
            <a:ext cx="323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eaLnBrk="1" hangingPunct="1">
              <a:buFont typeface="Arial" pitchFamily="34" charset="0"/>
              <a:buNone/>
            </a:pPr>
            <a:fld id="{FF50DCFE-0001-41BA-9FEF-7301C17E89F0}" type="slidenum">
              <a:rPr lang="en-US" altLang="zh-CN" sz="1000" b="1" i="1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pic>
        <p:nvPicPr>
          <p:cNvPr id="1030" name="Picture 3" descr="HP_Blue_RGB_150_SM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04238" y="6046788"/>
            <a:ext cx="493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  <a:sym typeface="微软雅黑" pitchFamily="34" charset="-122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Arial" pitchFamily="34" charset="0"/>
        <a:defRPr b="1">
          <a:solidFill>
            <a:schemeClr val="tx2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defTabSz="430213" rtl="0" eaLnBrk="0" fontAlgn="base" hangingPunct="0">
        <a:spcBef>
          <a:spcPct val="0"/>
        </a:spcBef>
        <a:spcAft>
          <a:spcPts val="400"/>
        </a:spcAft>
        <a:buSzPct val="100000"/>
        <a:buFont typeface="Lucida Grande" charset="0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2pPr>
      <a:lvl3pPr marL="169863" indent="-169863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3pPr>
      <a:lvl4pPr marL="341313" indent="-179388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–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4pPr>
      <a:lvl5pPr marL="469900" indent="-150813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5pPr>
      <a:lvl6pPr marL="9271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6pPr>
      <a:lvl7pPr marL="13843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7pPr>
      <a:lvl8pPr marL="18415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8pPr>
      <a:lvl9pPr marL="22987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4&#33410;_&#32467;&#26524;1.png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4&#33410;_&#32467;&#26524;2.png" TargetMode="Externa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4&#33410;&#35752;&#35770;.docx" TargetMode="Externa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5&#33410;&#35752;&#35770;.docx" TargetMode="Externa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1&#33410;&#35752;&#35770;.docx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2&#33410;&#35752;&#35770;.docx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3&#33410;&#35752;&#35770;.docx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4&#33410;_&#26399;&#26395;&#32467;&#26524;.docx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2624138"/>
            <a:ext cx="9144000" cy="1655762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075" name="Picture 1" descr="HP_White_RGB_150_L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0075" y="487363"/>
            <a:ext cx="19748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5"/>
          <p:cNvSpPr>
            <a:spLocks noChangeArrowheads="1"/>
          </p:cNvSpPr>
          <p:nvPr/>
        </p:nvSpPr>
        <p:spPr bwMode="auto">
          <a:xfrm>
            <a:off x="328613" y="6345238"/>
            <a:ext cx="801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zh-CN" sz="1000" b="1" i="1" dirty="0">
              <a:solidFill>
                <a:schemeClr val="bg1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3077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15888" y="2624138"/>
            <a:ext cx="8874125" cy="1520825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bg1"/>
                </a:solidFill>
              </a:rPr>
              <a:t>    SQL</a:t>
            </a:r>
            <a:r>
              <a:rPr lang="zh-CN" altLang="en-US" sz="4800" dirty="0" smtClean="0">
                <a:solidFill>
                  <a:schemeClr val="bg1"/>
                </a:solidFill>
              </a:rPr>
              <a:t>查询艺术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endParaRPr lang="zh-CN" altLang="en-US" b="0" dirty="0" smtClean="0">
              <a:solidFill>
                <a:schemeClr val="bg1"/>
              </a:solidFill>
            </a:endParaRPr>
          </a:p>
        </p:txBody>
      </p:sp>
      <p:sp>
        <p:nvSpPr>
          <p:cNvPr id="3078" name="矩形 4"/>
          <p:cNvSpPr>
            <a:spLocks noChangeArrowheads="1"/>
          </p:cNvSpPr>
          <p:nvPr/>
        </p:nvSpPr>
        <p:spPr bwMode="auto">
          <a:xfrm>
            <a:off x="-3342" y="4216400"/>
            <a:ext cx="9144000" cy="222250"/>
          </a:xfrm>
          <a:prstGeom prst="rect">
            <a:avLst/>
          </a:prstGeom>
          <a:solidFill>
            <a:srgbClr val="94CCFF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第四节：处理排序空值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排序结果，但是这个字段可以有空值，需要指定是否将空值排在最前，或者将空值排在最后。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ENAME, SAL, COMM FROM EMP ORDER BY COMM;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结果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1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0139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第四节：处理排序空值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排序结果，但是这个字段可以有空值，需要指定是否将空值排在最前，或者将空值排在最后。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ENAME, SAL, COMM, CASE WHEN COMM IS NULL THEN 0 ELSE 1 END AS IS_NULL FROM EMP</a:t>
            </a:r>
            <a:r>
              <a:rPr lang="en-US" altLang="zh-CN" dirty="0" smtClean="0">
                <a:latin typeface="Arial Narrow" panose="020B0606020202030204" pitchFamily="34" charset="0"/>
                <a:ea typeface="仿宋" panose="02010609060101010101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结果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2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8762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第四节：处理排序空值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排序结果，但是这个字段可以有空值，需要指定是否将空值排在最前，或者将空值排在最后。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解决方案（期望结果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ENAME, SAL, COMM FROM (SELECT ENAME, SAL, COMM, CASE WHEN COMM IS NULL THEN 0 ELSE 1 END AS IS_NULL FROM EMP) X </a:t>
            </a:r>
            <a:r>
              <a:rPr lang="en-US" altLang="zh-CN" b="1" dirty="0">
                <a:latin typeface="Arial Narrow" panose="020B0606020202030204" pitchFamily="34" charset="0"/>
                <a:ea typeface="仿宋" panose="02010609060101010101" pitchFamily="49" charset="-122"/>
              </a:rPr>
              <a:t>ORDER BY IS_NULL DESC, COMM;</a:t>
            </a:r>
          </a:p>
        </p:txBody>
      </p:sp>
    </p:spTree>
    <p:extLst>
      <p:ext uri="{BB962C8B-B14F-4D97-AF65-F5344CB8AC3E}">
        <p14:creationId xmlns:p14="http://schemas.microsoft.com/office/powerpoint/2010/main" val="412404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第四节：处理排序空值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排序结果，但是这个字段可以有空值，需要指定是否将空值排在最前，或者将空值排在最后。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解决方案（期望结果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ENAME, SAL, COMM FROM (SELECT ENAME, SAL, COMM, CASE WHEN COMM IS NULL THEN 0 ELSE 1 END AS IS_NULL FROM EMP) X </a:t>
            </a:r>
            <a:r>
              <a:rPr lang="en-US" altLang="zh-CN" b="1" dirty="0">
                <a:latin typeface="Arial Narrow" panose="020B0606020202030204" pitchFamily="34" charset="0"/>
                <a:ea typeface="仿宋" panose="02010609060101010101" pitchFamily="49" charset="-122"/>
              </a:rPr>
              <a:t>ORDER BY IS_NULL DESC, </a:t>
            </a:r>
            <a:r>
              <a:rPr lang="en-US" altLang="zh-CN" b="1" dirty="0" smtClean="0">
                <a:latin typeface="Arial Narrow" panose="020B0606020202030204" pitchFamily="34" charset="0"/>
                <a:ea typeface="仿宋" panose="02010609060101010101" pitchFamily="49" charset="-122"/>
              </a:rPr>
              <a:t>COMM DESC;</a:t>
            </a:r>
            <a:endParaRPr lang="en-US" altLang="zh-CN" b="1" dirty="0">
              <a:latin typeface="Arial Narrow" panose="020B06060202020302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14609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第四节：处理排序空值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排序结果，但是这个字段可以有空值，需要指定是否将空值排在最前，或者将空值排在最后。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解决方案（期望结果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ENAME, SAL, COMM FROM (SELECT ENAME, SAL, COMM, CASE WHEN COMM IS NULL THEN 0 ELSE 1 END AS IS_NULL FROM EMP) X </a:t>
            </a:r>
            <a:r>
              <a:rPr lang="en-US" altLang="zh-CN" b="1" dirty="0">
                <a:latin typeface="Arial Narrow" panose="020B0606020202030204" pitchFamily="34" charset="0"/>
                <a:ea typeface="仿宋" panose="02010609060101010101" pitchFamily="49" charset="-122"/>
              </a:rPr>
              <a:t>ORDER BY </a:t>
            </a:r>
            <a:r>
              <a:rPr lang="en-US" altLang="zh-CN" b="1" dirty="0" smtClean="0">
                <a:latin typeface="Arial Narrow" panose="020B0606020202030204" pitchFamily="34" charset="0"/>
                <a:ea typeface="仿宋" panose="02010609060101010101" pitchFamily="49" charset="-122"/>
              </a:rPr>
              <a:t>IS_NULL, COMM;</a:t>
            </a:r>
            <a:endParaRPr lang="en-US" altLang="zh-CN" b="1" dirty="0">
              <a:latin typeface="Arial Narrow" panose="020B06060202020302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0068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第四节：处理排序空值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排序结果，但是这个字段可以有空值，需要指定是否将空值排在最前，或者将空值排在最后。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解决方案（期望结果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ENAME, SAL, COMM FROM (SELECT ENAME, SAL, COMM, CASE WHEN COMM IS NULL THEN 0 ELSE 1 END AS IS_NULL FROM EMP) X </a:t>
            </a:r>
            <a:r>
              <a:rPr lang="en-US" altLang="zh-CN" b="1" dirty="0">
                <a:latin typeface="Arial Narrow" panose="020B0606020202030204" pitchFamily="34" charset="0"/>
                <a:ea typeface="仿宋" panose="02010609060101010101" pitchFamily="49" charset="-122"/>
              </a:rPr>
              <a:t>ORDER BY </a:t>
            </a:r>
            <a:r>
              <a:rPr lang="en-US" altLang="zh-CN" b="1" dirty="0" smtClean="0">
                <a:latin typeface="Arial Narrow" panose="020B0606020202030204" pitchFamily="34" charset="0"/>
                <a:ea typeface="仿宋" panose="02010609060101010101" pitchFamily="49" charset="-122"/>
              </a:rPr>
              <a:t>IS_NULL, COMM DESC;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8336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第四节：处理排序空值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、对上述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种空值排序进行深入理解；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64415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第五节：根据数据项的键排序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要根据某些条件逻辑来排序。例如，如果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SALESMAN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”，要根据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来排序，否则根据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表达式：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ENAME, SAL, JOB, COMM FROM EMP ORDER BY CASE WHEN JOB = ‘SALESMAN’ THEN COMM ELSE SAL END;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873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第五节：根据数据项的键排序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、实现讨论部分的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代码，并说明为什么在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子句中能够引用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子句中定义的列。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0069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补充知识：子查询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查询可以是标量的、多值的或是表值的。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在期待单个值的地方可以使用标量子查询。例如，以下查询返回具有最大员工编号的员工信息：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只要标量子查询返回的值是单个值或不返回值，它就是有效的。然而，如果标量子查询返回多个值，则将产生运行时错误。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9" y="3058470"/>
            <a:ext cx="7447246" cy="18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917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55724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7" y="1284171"/>
            <a:ext cx="56349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 bwMode="auto">
          <a:xfrm>
            <a:off x="982133" y="1815390"/>
            <a:ext cx="5283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71" y="276023"/>
            <a:ext cx="61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lt"/>
                <a:ea typeface="微软雅黑" pitchFamily="34" charset="-122"/>
              </a:rPr>
              <a:t>第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6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讲：查询结果排序</a:t>
            </a:r>
            <a:endParaRPr lang="zh-CN" altLang="en-US" sz="2800" b="1" dirty="0">
              <a:latin typeface="+mn-lt"/>
              <a:ea typeface="微软雅黑" pitchFamily="34" charset="-122"/>
            </a:endParaRP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01923" y="1929885"/>
            <a:ext cx="7263509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第一节：以指定的次序返回查询结果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节：按多个字段排序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节：按字串排序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第四节：处理排序空值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第五节：根据数据项的键排序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补充知识：子查询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查询可以是标量的、多值的或是表值的。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在期待多个值的地方可以使用多值子查询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。例如，以下查询返回员工部门编号在部门表中存在的员工信息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3010975"/>
            <a:ext cx="7417970" cy="225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518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补充知识：子查询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查询可以是标量的、多值的或是表值的。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在期待出现表的地方，还可以使用表值子查询或表表达式。例如，以下查询返回员工的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，并以员工编号、员工姓名和员工薪水命名，最后以员工姓名进行排序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3525998"/>
            <a:ext cx="6453120" cy="25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44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补充知识：子查询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查询可以是标量的、多值的或是表值的。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这里只将标量和多值子查询称为子查询，而将在应该出现表的位置上使用的子查询称为表表达式。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5715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补充知识：子查询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查询可以按两种方式进行分类。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按期望值的数量可以分为标量子查询和多值子查询。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按子查询对外部查询的依赖性可以分为独立子查询和相关子查询。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标量子查询和多值子查询既可以是独立子查询，也可以是相关子查询。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1842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补充知识：子查询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独立子查询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独立子查询是可以独立于外部查询而运行的子查询。相对于相关子查询，独立子查询非常便于调试。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我们在前面看到的子查询都是独立子查询。例如：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逻辑上，独立子查询只为整个外部查询计算一次。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4" y="3459523"/>
            <a:ext cx="7447246" cy="18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653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补充知识：子查询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相关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子查询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相关子查询是引用了在外部查询中出现的列的子查询。从逻辑上讲，子查询会为外部查询的每一行进行一次计算。例如，查询每个组中员工薪水最高的员工信息：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逻辑上，独立子查询只为整个外部查询计算一次。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3446171"/>
            <a:ext cx="6269016" cy="24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6228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55724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7" y="1284171"/>
            <a:ext cx="56349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作业</a:t>
            </a:r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 bwMode="auto">
          <a:xfrm>
            <a:off x="982133" y="1815390"/>
            <a:ext cx="5283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71" y="276023"/>
            <a:ext cx="61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lt"/>
                <a:ea typeface="微软雅黑" pitchFamily="34" charset="-122"/>
              </a:rPr>
              <a:t>第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6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讲：查询结果排序</a:t>
            </a:r>
            <a:endParaRPr lang="zh-CN" altLang="en-US" sz="2800" b="1" dirty="0">
              <a:latin typeface="+mn-lt"/>
              <a:ea typeface="微软雅黑" pitchFamily="34" charset="-122"/>
            </a:endParaRP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01923" y="1929885"/>
            <a:ext cx="7263509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使用的数据库：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SelectiveDB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T_Teacher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表中所有老师的行，并按教师编号升序排列；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T_Teacher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表中所有老师的行，并按系编号降序排列，教师编号升序排列；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T_Teacher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表中所有老师的行，并按姓名的第二个字符进行排序；（使用两种方法实现）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T_Teacher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表中所有老师的行，并按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Password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进行排序，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Password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，要求实现四种排列方式；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T_Teacher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表中所有老师的行，系编号为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排序，否则按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TeacherName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4174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010602water8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79613" y="1052513"/>
            <a:ext cx="5257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9600" dirty="0" smtClean="0">
                <a:solidFill>
                  <a:srgbClr val="993300"/>
                </a:solidFill>
                <a:latin typeface="Times New Roman" pitchFamily="18" charset="0"/>
              </a:rPr>
              <a:t>谢谢！</a:t>
            </a:r>
            <a:endParaRPr lang="en-US" altLang="zh-CN" sz="9600" dirty="0">
              <a:solidFill>
                <a:srgbClr val="99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第一节：以指定的次序返回查询结果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显示部门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中的员工名字、职位和工资，并按照工资的升序排序。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ENAME, JOB, SAL FROM EMP WHERE DEPTNO = 10 ORDER BY SAL ASC;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第一节：以指定的次序返回查询结果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、查询员工的编号、姓名和职务，并以员工编号升序排列；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、查询员工的编号、姓名和职务，并以姓名降序排列；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134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第二节：按多个字段排序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表中，首先按照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DEPTNO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升序排列，然后按照薪水降序排列。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子句中列出不同的列排序，使用逗号分隔：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EMPNO, DEPTNO, SAL, ENAME, JOB FROM EMP ORDER BY DEPTNO, SAL DESC;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5148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第二节：按多个字段排序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、查询员工的编号、姓名、职位和薪水，并按薪水降序排列；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、查询员工编号小于等于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的员工的编号、姓名、职位、薪水和奖金，并按薪水升序、奖金降序排列；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、查询员工编号小于等于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的员工的编号、姓名，并按薪水升序、奖金降序排列；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6009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第三节：按子串排序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按字符串的某一部分对查询结果排序。例如，要从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表中返回员工名字和职位，并且按照职位字段的最后两个字符排序。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SUBSTRING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SELECT ENAME, JOB FROM EMP ORDER BY SUBSTRING(JOB, LEN(JOB) – 1</a:t>
            </a:r>
            <a:r>
              <a:rPr lang="zh-CN" altLang="en-US" dirty="0">
                <a:latin typeface="Arial Narrow" panose="020B0606020202030204" pitchFamily="34" charset="0"/>
                <a:ea typeface="仿宋" panose="02010609060101010101" pitchFamily="49" charset="-122"/>
              </a:rPr>
              <a:t>， </a:t>
            </a:r>
            <a:r>
              <a:rPr lang="en-US" altLang="zh-CN" dirty="0">
                <a:latin typeface="Arial Narrow" panose="020B0606020202030204" pitchFamily="34" charset="0"/>
                <a:ea typeface="仿宋" panose="02010609060101010101" pitchFamily="49" charset="-122"/>
              </a:rPr>
              <a:t>2);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39897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第三节：按字串排序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、查询员工编号、姓名和职位，并按员工姓名长度进行排序；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、查询员工编号、姓名和职位，并按员工姓名的最后两位进行升序排列；（使用两种方法实现：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SUBSTRING()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RIGHT()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、查询员工编号、姓名和职位，并按员工姓名的第一位降序排序，职位的第一位升序排序（使用两种方法实现：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SUBSTRING()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LEFT()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41946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讲：查询结果排序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217142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第四节：处理排序空值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32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71622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排序结果，但是这个字段可以有空值，需要指定是否将空值排在最前，或者将空值排在最后。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期望结果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54258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Title with conte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96D6"/>
    </a:dk1>
    <a:lt1>
      <a:srgbClr val="FFFFFF"/>
    </a:lt1>
    <a:dk2>
      <a:srgbClr val="000000"/>
    </a:dk2>
    <a:lt2>
      <a:srgbClr val="E5E8E8"/>
    </a:lt2>
    <a:accent1>
      <a:srgbClr val="0096D6"/>
    </a:accent1>
    <a:accent2>
      <a:srgbClr val="F05332"/>
    </a:accent2>
    <a:accent3>
      <a:srgbClr val="AAAAAA"/>
    </a:accent3>
    <a:accent4>
      <a:srgbClr val="DADADA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7636</TotalTime>
  <Pages>0</Pages>
  <Words>1855</Words>
  <Characters>0</Characters>
  <Application>Microsoft Office PowerPoint</Application>
  <DocSecurity>0</DocSecurity>
  <PresentationFormat>全屏显示(4:3)</PresentationFormat>
  <Lines>0</Lines>
  <Paragraphs>171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HP Simplified</vt:lpstr>
      <vt:lpstr>Lucida Grande</vt:lpstr>
      <vt:lpstr>仿宋</vt:lpstr>
      <vt:lpstr>宋体</vt:lpstr>
      <vt:lpstr>微软雅黑</vt:lpstr>
      <vt:lpstr>Arial</vt:lpstr>
      <vt:lpstr>Arial Narrow</vt:lpstr>
      <vt:lpstr>Calibri</vt:lpstr>
      <vt:lpstr>Times New Roman</vt:lpstr>
      <vt:lpstr>Title with content</vt:lpstr>
      <vt:lpstr>    SQL查询艺术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cuiyh</cp:lastModifiedBy>
  <cp:revision>1823</cp:revision>
  <cp:lastPrinted>2013-01-17T18:56:00Z</cp:lastPrinted>
  <dcterms:created xsi:type="dcterms:W3CDTF">2013-01-17T20:22:00Z</dcterms:created>
  <dcterms:modified xsi:type="dcterms:W3CDTF">2015-08-03T01:54:42Z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  <property fmtid="{D5CDD505-2E9C-101B-9397-08002B2CF9AE}" pid="3" name="KSOProductBuildVer">
    <vt:lpwstr>2052-9.1.0.4867</vt:lpwstr>
  </property>
</Properties>
</file>