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handoutMasterIdLst>
    <p:handoutMasterId r:id="rId30"/>
  </p:handoutMasterIdLst>
  <p:sldIdLst>
    <p:sldId id="698" r:id="rId2"/>
    <p:sldId id="786" r:id="rId3"/>
    <p:sldId id="778" r:id="rId4"/>
    <p:sldId id="790" r:id="rId5"/>
    <p:sldId id="788" r:id="rId6"/>
    <p:sldId id="791" r:id="rId7"/>
    <p:sldId id="789" r:id="rId8"/>
    <p:sldId id="792" r:id="rId9"/>
    <p:sldId id="793" r:id="rId10"/>
    <p:sldId id="794" r:id="rId11"/>
    <p:sldId id="795" r:id="rId12"/>
    <p:sldId id="796" r:id="rId13"/>
    <p:sldId id="797" r:id="rId14"/>
    <p:sldId id="798" r:id="rId15"/>
    <p:sldId id="799" r:id="rId16"/>
    <p:sldId id="800" r:id="rId17"/>
    <p:sldId id="801" r:id="rId18"/>
    <p:sldId id="802" r:id="rId19"/>
    <p:sldId id="803" r:id="rId20"/>
    <p:sldId id="804" r:id="rId21"/>
    <p:sldId id="805" r:id="rId22"/>
    <p:sldId id="806" r:id="rId23"/>
    <p:sldId id="807" r:id="rId24"/>
    <p:sldId id="808" r:id="rId25"/>
    <p:sldId id="809" r:id="rId26"/>
    <p:sldId id="810" r:id="rId27"/>
    <p:sldId id="755" r:id="rId28"/>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093">
          <p15:clr>
            <a:srgbClr val="A4A3A4"/>
          </p15:clr>
        </p15:guide>
        <p15:guide id="2" orient="horz" pos="929">
          <p15:clr>
            <a:srgbClr val="A4A3A4"/>
          </p15:clr>
        </p15:guide>
        <p15:guide id="3" orient="horz" pos="1199">
          <p15:clr>
            <a:srgbClr val="A4A3A4"/>
          </p15:clr>
        </p15:guide>
        <p15:guide id="4" orient="horz" pos="527">
          <p15:clr>
            <a:srgbClr val="A4A3A4"/>
          </p15:clr>
        </p15:guide>
        <p15:guide id="5" orient="horz" pos="2242">
          <p15:clr>
            <a:srgbClr val="A4A3A4"/>
          </p15:clr>
        </p15:guide>
        <p15:guide id="6" orient="horz" pos="3104">
          <p15:clr>
            <a:srgbClr val="A4A3A4"/>
          </p15:clr>
        </p15:guide>
        <p15:guide id="7" orient="horz" pos="173">
          <p15:clr>
            <a:srgbClr val="A4A3A4"/>
          </p15:clr>
        </p15:guide>
        <p15:guide id="8" pos="1823">
          <p15:clr>
            <a:srgbClr val="A4A3A4"/>
          </p15:clr>
        </p15:guide>
        <p15:guide id="9" pos="2796">
          <p15:clr>
            <a:srgbClr val="A4A3A4"/>
          </p15:clr>
        </p15:guide>
        <p15:guide id="10" pos="207">
          <p15:clr>
            <a:srgbClr val="A4A3A4"/>
          </p15:clr>
        </p15:guide>
        <p15:guide id="11" pos="5374">
          <p15:clr>
            <a:srgbClr val="A4A3A4"/>
          </p15:clr>
        </p15:guide>
        <p15:guide id="12" pos="5563">
          <p15:clr>
            <a:srgbClr val="A4A3A4"/>
          </p15:clr>
        </p15:guide>
        <p15:guide id="13" pos="2880">
          <p15:clr>
            <a:srgbClr val="A4A3A4"/>
          </p15:clr>
        </p15:guide>
        <p15:guide id="14" pos="3595">
          <p15:clr>
            <a:srgbClr val="A4A3A4"/>
          </p15:clr>
        </p15:guide>
        <p15:guide id="15" pos="20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CC00"/>
    <a:srgbClr val="FF9933"/>
    <a:srgbClr val="336600"/>
    <a:srgbClr val="003300"/>
    <a:srgbClr val="FFCC66"/>
    <a:srgbClr val="33CC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19" autoAdjust="0"/>
  </p:normalViewPr>
  <p:slideViewPr>
    <p:cSldViewPr snapToGrid="0">
      <p:cViewPr varScale="1">
        <p:scale>
          <a:sx n="60" d="100"/>
          <a:sy n="60" d="100"/>
        </p:scale>
        <p:origin x="1686" y="60"/>
      </p:cViewPr>
      <p:guideLst>
        <p:guide orient="horz" pos="4093"/>
        <p:guide orient="horz" pos="929"/>
        <p:guide orient="horz" pos="1199"/>
        <p:guide orient="horz" pos="527"/>
        <p:guide orient="horz" pos="2242"/>
        <p:guide orient="horz" pos="3104"/>
        <p:guide orient="horz" pos="173"/>
        <p:guide pos="1823"/>
        <p:guide pos="2796"/>
        <p:guide pos="207"/>
        <p:guide pos="5374"/>
        <p:guide pos="5563"/>
        <p:guide pos="2880"/>
        <p:guide pos="3595"/>
        <p:guide pos="2006"/>
      </p:guideLst>
    </p:cSldViewPr>
  </p:slideViewPr>
  <p:notesTextViewPr>
    <p:cViewPr>
      <p:scale>
        <a:sx n="100" d="100"/>
        <a:sy n="100" d="100"/>
      </p:scale>
      <p:origin x="0" y="0"/>
    </p:cViewPr>
  </p:notesText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F48A0-4803-40C7-B0A3-C1EFF66A71D7}" type="datetimeFigureOut">
              <a:rPr lang="zh-CN" altLang="en-US" smtClean="0"/>
              <a:t>2015/8/5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75B51B-5BF9-42D3-95C3-728B1D7179DC}" type="slidenum">
              <a:rPr lang="zh-CN" altLang="en-US" smtClean="0"/>
              <a:t>‹#›</a:t>
            </a:fld>
            <a:endParaRPr lang="zh-CN" altLang="en-US"/>
          </a:p>
        </p:txBody>
      </p:sp>
    </p:spTree>
    <p:extLst>
      <p:ext uri="{BB962C8B-B14F-4D97-AF65-F5344CB8AC3E}">
        <p14:creationId xmlns:p14="http://schemas.microsoft.com/office/powerpoint/2010/main" val="913491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23BCEB58-B1E7-43A4-9F47-A151C2B098A2}" type="datetime1">
              <a:rPr lang="en-US"/>
              <a:pPr>
                <a:defRPr/>
              </a:pPr>
              <a:t>8/5/2015</a:t>
            </a:fld>
            <a:endParaRPr lang="zh-CN" altLang="en-US" sz="1200">
              <a:latin typeface="HP Simplified" pitchFamily="2" charset="0"/>
              <a:sym typeface="HP Simplified" pitchFamily="2" charset="0"/>
            </a:endParaRPr>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bevel/>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12700">
            <a:noFill/>
            <a:bevel/>
            <a:headEnd/>
            <a:tailEnd/>
          </a:ln>
        </p:spPr>
        <p:txBody>
          <a:bodyPr anchor="ctr"/>
          <a:lstStyle/>
          <a:p>
            <a:pPr defTabSz="0">
              <a:spcBef>
                <a:spcPct val="30000"/>
              </a:spcBef>
            </a:pPr>
            <a:r>
              <a:rPr lang="zh-CN" altLang="zh-CN" sz="1200"/>
              <a:t>Click to edit Master text styles</a:t>
            </a:r>
          </a:p>
          <a:p>
            <a:pPr defTabSz="0">
              <a:spcBef>
                <a:spcPct val="30000"/>
              </a:spcBef>
            </a:pPr>
            <a:r>
              <a:rPr lang="zh-CN" altLang="zh-CN" sz="1200"/>
              <a:t>Second level</a:t>
            </a:r>
          </a:p>
          <a:p>
            <a:pPr defTabSz="0">
              <a:spcBef>
                <a:spcPct val="30000"/>
              </a:spcBef>
            </a:pPr>
            <a:r>
              <a:rPr lang="zh-CN" altLang="zh-CN" sz="1200"/>
              <a:t>Third level</a:t>
            </a:r>
          </a:p>
          <a:p>
            <a:pPr defTabSz="0">
              <a:spcBef>
                <a:spcPct val="30000"/>
              </a:spcBef>
            </a:pPr>
            <a:r>
              <a:rPr lang="zh-CN" altLang="zh-CN" sz="1200"/>
              <a:t>Fourth level</a:t>
            </a:r>
          </a:p>
          <a:p>
            <a:pPr defTabSz="0">
              <a:spcBef>
                <a:spcPct val="30000"/>
              </a:spcBef>
            </a:pPr>
            <a:r>
              <a:rPr lang="zh-CN"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a:lvl1pPr>
          </a:lstStyle>
          <a:p>
            <a:fld id="{79AAB01C-1156-4FEC-8576-12A4092A55E6}" type="slidenum">
              <a:rPr lang="zh-CN" altLang="zh-CN"/>
              <a:pPr/>
              <a:t>‹#›</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881680919"/>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23BCEB58-B1E7-43A4-9F47-A151C2B098A2}" type="datetime1">
              <a:rPr lang="en-US" smtClean="0"/>
              <a:pPr>
                <a:defRPr/>
              </a:pPr>
              <a:t>8/5/2015</a:t>
            </a:fld>
            <a:endParaRPr lang="zh-CN" altLang="en-US" sz="1200">
              <a:latin typeface="HP Simplified" pitchFamily="2" charset="0"/>
              <a:sym typeface="HP Simplified" pitchFamily="2" charset="0"/>
            </a:endParaRPr>
          </a:p>
        </p:txBody>
      </p:sp>
      <p:sp>
        <p:nvSpPr>
          <p:cNvPr id="5" name="灯片编号占位符 4"/>
          <p:cNvSpPr>
            <a:spLocks noGrp="1"/>
          </p:cNvSpPr>
          <p:nvPr>
            <p:ph type="sldNum" sz="quarter" idx="11"/>
          </p:nvPr>
        </p:nvSpPr>
        <p:spPr/>
        <p:txBody>
          <a:bodyPr/>
          <a:lstStyle/>
          <a:p>
            <a:fld id="{79AAB01C-1156-4FEC-8576-12A4092A55E6}" type="slidenum">
              <a:rPr lang="zh-CN" altLang="zh-CN" smtClean="0"/>
              <a:pPr/>
              <a:t>1</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120566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430409363"/>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047291329"/>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830034342"/>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427963463"/>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794865141"/>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036248115"/>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696496901"/>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096497812"/>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219363636"/>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07276454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702222924"/>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71816066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728470780"/>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453149469"/>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004499552"/>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681444793"/>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951658700"/>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007569297"/>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72808436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47640996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84573192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04093554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863523383"/>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36543435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43720708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28613" y="314325"/>
            <a:ext cx="8123237" cy="574675"/>
          </a:xfr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微软雅黑"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w="9525">
            <a:noFill/>
            <a:bevel/>
            <a:headEnd/>
            <a:tailEnd/>
          </a:ln>
        </p:spPr>
        <p:txBody>
          <a:bodyPr vert="horz" wrap="square" lIns="0" tIns="0" rIns="0" bIns="0" numCol="1" anchor="t" anchorCtr="0" compatLnSpc="1">
            <a:prstTxWarp prst="textNoShape">
              <a:avLst/>
            </a:prstTxWarp>
          </a:bodyPr>
          <a:lstStyle/>
          <a:p>
            <a:pPr lvl="0"/>
            <a:r>
              <a:rPr lang="zh-CN" altLang="zh-CN" smtClean="0">
                <a:sym typeface="微软雅黑" pitchFamily="34"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dirty="0" smtClean="0">
                <a:sym typeface="微软雅黑" pitchFamily="34" charset="-122"/>
              </a:rPr>
              <a:t>Click to edit master text styles</a:t>
            </a:r>
          </a:p>
          <a:p>
            <a:pPr lvl="1"/>
            <a:r>
              <a:rPr lang="zh-CN" altLang="zh-CN" dirty="0" smtClean="0">
                <a:sym typeface="微软雅黑" pitchFamily="34" charset="-122"/>
              </a:rPr>
              <a:t>Second level</a:t>
            </a:r>
          </a:p>
          <a:p>
            <a:pPr lvl="2"/>
            <a:r>
              <a:rPr lang="zh-CN" altLang="zh-CN" dirty="0" smtClean="0">
                <a:sym typeface="微软雅黑" pitchFamily="34" charset="-122"/>
              </a:rPr>
              <a:t>Third level</a:t>
            </a:r>
          </a:p>
          <a:p>
            <a:pPr lvl="3"/>
            <a:r>
              <a:rPr lang="zh-CN" altLang="zh-CN" dirty="0" smtClean="0">
                <a:sym typeface="微软雅黑" pitchFamily="34" charset="-122"/>
              </a:rPr>
              <a:t>Fourth level</a:t>
            </a:r>
          </a:p>
          <a:p>
            <a:pPr lvl="4"/>
            <a:r>
              <a:rPr lang="zh-CN" altLang="zh-CN" dirty="0" smtClean="0">
                <a:sym typeface="微软雅黑" pitchFamily="34" charset="-122"/>
              </a:rPr>
              <a:t>Fifth level</a:t>
            </a:r>
          </a:p>
        </p:txBody>
      </p:sp>
      <p:sp>
        <p:nvSpPr>
          <p:cNvPr id="1028" name="TextBox 8"/>
          <p:cNvSpPr>
            <a:spLocks noChangeArrowheads="1"/>
          </p:cNvSpPr>
          <p:nvPr/>
        </p:nvSpPr>
        <p:spPr bwMode="auto">
          <a:xfrm>
            <a:off x="444500" y="6345238"/>
            <a:ext cx="8012113" cy="304800"/>
          </a:xfrm>
          <a:prstGeom prst="rect">
            <a:avLst/>
          </a:prstGeom>
          <a:noFill/>
          <a:ln w="9525">
            <a:noFill/>
            <a:miter lim="800000"/>
            <a:headEnd/>
            <a:tailEnd/>
          </a:ln>
        </p:spPr>
        <p:txBody>
          <a:bodyPr/>
          <a:lstStyle/>
          <a:p>
            <a:pPr eaLnBrk="1" hangingPunct="1">
              <a:buFont typeface="Arial" pitchFamily="34" charset="0"/>
              <a:buNone/>
            </a:pPr>
            <a:r>
              <a:rPr lang="zh-CN" altLang="en-US" sz="1000" b="1" i="1" dirty="0" smtClean="0">
                <a:solidFill>
                  <a:srgbClr val="87898B"/>
                </a:solidFill>
                <a:latin typeface="HP Simplified" pitchFamily="2" charset="0"/>
                <a:sym typeface="HP Simplified" pitchFamily="2" charset="0"/>
              </a:rPr>
              <a:t>惠普</a:t>
            </a:r>
            <a:r>
              <a:rPr lang="en-US" altLang="zh-CN" sz="1000" b="1" i="1" dirty="0" smtClean="0">
                <a:solidFill>
                  <a:srgbClr val="87898B"/>
                </a:solidFill>
                <a:latin typeface="HP Simplified" pitchFamily="2" charset="0"/>
                <a:sym typeface="HP Simplified" pitchFamily="2" charset="0"/>
              </a:rPr>
              <a:t>-</a:t>
            </a:r>
            <a:r>
              <a:rPr lang="zh-CN" altLang="en-US" sz="1000" b="1" i="1" dirty="0" smtClean="0">
                <a:solidFill>
                  <a:srgbClr val="87898B"/>
                </a:solidFill>
                <a:latin typeface="HP Simplified" pitchFamily="2" charset="0"/>
                <a:sym typeface="HP Simplified" pitchFamily="2" charset="0"/>
              </a:rPr>
              <a:t>济宁国际软件人才及产业基地</a:t>
            </a:r>
            <a:endParaRPr lang="en-US" sz="1000" b="1" i="1" dirty="0">
              <a:solidFill>
                <a:srgbClr val="87898B"/>
              </a:solidFill>
              <a:latin typeface="HP Simplified" pitchFamily="2" charset="0"/>
              <a:sym typeface="HP Simplified" pitchFamily="2" charset="0"/>
            </a:endParaRPr>
          </a:p>
        </p:txBody>
      </p:sp>
      <p:sp>
        <p:nvSpPr>
          <p:cNvPr id="1029" name="TextBox 7"/>
          <p:cNvSpPr>
            <a:spLocks noChangeArrowheads="1"/>
          </p:cNvSpPr>
          <p:nvPr/>
        </p:nvSpPr>
        <p:spPr bwMode="auto">
          <a:xfrm>
            <a:off x="328613" y="6351588"/>
            <a:ext cx="323850" cy="200025"/>
          </a:xfrm>
          <a:prstGeom prst="rect">
            <a:avLst/>
          </a:prstGeom>
          <a:noFill/>
          <a:ln w="9525">
            <a:noFill/>
            <a:miter lim="800000"/>
            <a:headEnd/>
            <a:tailEnd/>
          </a:ln>
        </p:spPr>
        <p:txBody>
          <a:bodyPr wrap="none" lIns="0" anchor="ctr"/>
          <a:lstStyle/>
          <a:p>
            <a:pPr eaLnBrk="1" hangingPunct="1">
              <a:buFont typeface="Arial" pitchFamily="34" charset="0"/>
              <a:buNone/>
            </a:pPr>
            <a:fld id="{FF50DCFE-0001-41BA-9FEF-7301C17E89F0}" type="slidenum">
              <a:rPr lang="en-US" altLang="zh-CN" sz="1000" b="1" i="1">
                <a:solidFill>
                  <a:srgbClr val="87898B"/>
                </a:solidFill>
                <a:latin typeface="HP Simplified" pitchFamily="2" charset="0"/>
                <a:sym typeface="HP Simplified" pitchFamily="2" charset="0"/>
              </a:rPr>
              <a:pPr eaLnBrk="1" hangingPunct="1">
                <a:buFont typeface="Arial" pitchFamily="34" charset="0"/>
                <a:buNone/>
              </a:pPr>
              <a:t>‹#›</a:t>
            </a:fld>
            <a:endParaRPr lang="en-US" altLang="zh-CN" sz="1000" b="1" i="1" dirty="0">
              <a:solidFill>
                <a:srgbClr val="87898B"/>
              </a:solidFill>
              <a:latin typeface="HP Simplified" pitchFamily="2" charset="0"/>
              <a:sym typeface="HP Simplified" pitchFamily="2" charset="0"/>
            </a:endParaRPr>
          </a:p>
        </p:txBody>
      </p:sp>
      <p:pic>
        <p:nvPicPr>
          <p:cNvPr id="1030" name="Picture 3" descr="HP_Blue_RGB_150_SM.png"/>
          <p:cNvPicPr>
            <a:picLocks noChangeAspect="1" noChangeArrowheads="1"/>
          </p:cNvPicPr>
          <p:nvPr/>
        </p:nvPicPr>
        <p:blipFill>
          <a:blip r:embed="rId14"/>
          <a:srcRect/>
          <a:stretch>
            <a:fillRect/>
          </a:stretch>
        </p:blipFill>
        <p:spPr bwMode="auto">
          <a:xfrm>
            <a:off x="8504238" y="6046788"/>
            <a:ext cx="493712" cy="493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iming>
    <p:tnLst>
      <p:par>
        <p:cTn id="1" dur="indefinite" restart="never" nodeType="tmRoot"/>
      </p:par>
    </p:tnLst>
  </p:timing>
  <p:txStyles>
    <p:titleStyle>
      <a:lvl1pPr marL="457200" indent="-457200" algn="l" rtl="0" eaLnBrk="0" fontAlgn="base" hangingPunct="0">
        <a:spcBef>
          <a:spcPct val="0"/>
        </a:spcBef>
        <a:spcAft>
          <a:spcPct val="0"/>
        </a:spcAft>
        <a:defRPr sz="2800" b="1">
          <a:solidFill>
            <a:srgbClr val="000000"/>
          </a:solidFill>
          <a:latin typeface="+mj-lt"/>
          <a:ea typeface="+mj-ea"/>
          <a:cs typeface="+mj-cs"/>
          <a:sym typeface="微软雅黑" pitchFamily="34" charset="-122"/>
        </a:defRPr>
      </a:lvl1pPr>
      <a:lvl2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2pPr>
      <a:lvl3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3pPr>
      <a:lvl4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4pPr>
      <a:lvl5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5pPr>
      <a:lvl6pPr marL="9144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6pPr>
      <a:lvl7pPr marL="13716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7pPr>
      <a:lvl8pPr marL="18288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8pPr>
      <a:lvl9pPr marL="22860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9pPr>
    </p:titleStyle>
    <p:bodyStyle>
      <a:lvl1pPr marL="342900" indent="-342900" algn="l" defTabSz="457200" rtl="0" eaLnBrk="0" fontAlgn="base" hangingPunct="0">
        <a:spcBef>
          <a:spcPct val="0"/>
        </a:spcBef>
        <a:spcAft>
          <a:spcPts val="400"/>
        </a:spcAft>
        <a:buSzPct val="100000"/>
        <a:buFont typeface="Arial" pitchFamily="34" charset="0"/>
        <a:defRPr b="1">
          <a:solidFill>
            <a:schemeClr val="tx2"/>
          </a:solidFill>
          <a:latin typeface="+mn-lt"/>
          <a:ea typeface="+mn-ea"/>
          <a:cs typeface="+mn-cs"/>
          <a:sym typeface="微软雅黑" pitchFamily="34" charset="-122"/>
        </a:defRPr>
      </a:lvl1pPr>
      <a:lvl2pPr marL="742950" indent="-285750" algn="l" defTabSz="430213" rtl="0" eaLnBrk="0" fontAlgn="base" hangingPunct="0">
        <a:spcBef>
          <a:spcPct val="0"/>
        </a:spcBef>
        <a:spcAft>
          <a:spcPts val="400"/>
        </a:spcAft>
        <a:buSzPct val="100000"/>
        <a:buFont typeface="Lucida Grande" charset="0"/>
        <a:defRPr>
          <a:solidFill>
            <a:srgbClr val="000000"/>
          </a:solidFill>
          <a:latin typeface="+mn-lt"/>
          <a:ea typeface="+mn-ea"/>
          <a:sym typeface="微软雅黑" pitchFamily="34" charset="-122"/>
        </a:defRPr>
      </a:lvl2pPr>
      <a:lvl3pPr marL="169863" indent="-169863" algn="l" defTabSz="457200" rtl="0" eaLnBrk="0" fontAlgn="base" hangingPunct="0">
        <a:spcBef>
          <a:spcPct val="0"/>
        </a:spcBef>
        <a:spcAft>
          <a:spcPts val="400"/>
        </a:spcAft>
        <a:buSzPct val="100000"/>
        <a:buFont typeface="HP Simplified" pitchFamily="2" charset="0"/>
        <a:buChar char="•"/>
        <a:defRPr>
          <a:solidFill>
            <a:srgbClr val="000000"/>
          </a:solidFill>
          <a:latin typeface="+mn-lt"/>
          <a:ea typeface="+mn-ea"/>
          <a:sym typeface="微软雅黑" pitchFamily="34" charset="-122"/>
        </a:defRPr>
      </a:lvl3pPr>
      <a:lvl4pPr marL="341313" indent="-179388"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4pPr>
      <a:lvl5pPr marL="469900" indent="-150813"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5pPr>
      <a:lvl6pPr marL="9271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6pPr>
      <a:lvl7pPr marL="13843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7pPr>
      <a:lvl8pPr marL="18415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8pPr>
      <a:lvl9pPr marL="22987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31532;3&#33410;&#35752;&#35770;.docx"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DEPT_TEST.txt" TargetMode="Externa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bg2"/>
        </a:solidFill>
        <a:effectLst/>
      </p:bgPr>
    </p:bg>
    <p:spTree>
      <p:nvGrpSpPr>
        <p:cNvPr id="1" name=""/>
        <p:cNvGrpSpPr/>
        <p:nvPr/>
      </p:nvGrpSpPr>
      <p:grpSpPr>
        <a:xfrm>
          <a:off x="0" y="0"/>
          <a:ext cx="0" cy="0"/>
          <a:chOff x="0" y="0"/>
          <a:chExt cx="0" cy="0"/>
        </a:xfrm>
      </p:grpSpPr>
      <p:sp>
        <p:nvSpPr>
          <p:cNvPr id="3074" name="矩形 8"/>
          <p:cNvSpPr>
            <a:spLocks noChangeArrowheads="1"/>
          </p:cNvSpPr>
          <p:nvPr/>
        </p:nvSpPr>
        <p:spPr bwMode="auto">
          <a:xfrm>
            <a:off x="0" y="2624138"/>
            <a:ext cx="9144000" cy="1655762"/>
          </a:xfrm>
          <a:prstGeom prst="rect">
            <a:avLst/>
          </a:prstGeom>
          <a:solidFill>
            <a:schemeClr val="tx2"/>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pic>
        <p:nvPicPr>
          <p:cNvPr id="3075" name="Picture 1" descr="HP_White_RGB_150_LG.png"/>
          <p:cNvPicPr>
            <a:picLocks noChangeAspect="1" noChangeArrowheads="1"/>
          </p:cNvPicPr>
          <p:nvPr/>
        </p:nvPicPr>
        <p:blipFill>
          <a:blip r:embed="rId4"/>
          <a:srcRect/>
          <a:stretch>
            <a:fillRect/>
          </a:stretch>
        </p:blipFill>
        <p:spPr bwMode="auto">
          <a:xfrm>
            <a:off x="6950075" y="487363"/>
            <a:ext cx="1974850" cy="1974850"/>
          </a:xfrm>
          <a:prstGeom prst="rect">
            <a:avLst/>
          </a:prstGeom>
          <a:noFill/>
          <a:ln w="9525">
            <a:noFill/>
            <a:miter lim="800000"/>
            <a:headEnd/>
            <a:tailEnd/>
          </a:ln>
        </p:spPr>
      </p:pic>
      <p:sp>
        <p:nvSpPr>
          <p:cNvPr id="3076" name="TextBox 5"/>
          <p:cNvSpPr>
            <a:spLocks noChangeArrowheads="1"/>
          </p:cNvSpPr>
          <p:nvPr/>
        </p:nvSpPr>
        <p:spPr bwMode="auto">
          <a:xfrm>
            <a:off x="328613" y="6345238"/>
            <a:ext cx="8012112" cy="304800"/>
          </a:xfrm>
          <a:prstGeom prst="rect">
            <a:avLst/>
          </a:prstGeom>
          <a:noFill/>
          <a:ln w="9525">
            <a:noFill/>
            <a:miter lim="800000"/>
            <a:headEnd/>
            <a:tailEnd/>
          </a:ln>
        </p:spPr>
        <p:txBody>
          <a:bodyPr lIns="0"/>
          <a:lstStyle/>
          <a:p>
            <a:pPr eaLnBrk="1" hangingPunct="1">
              <a:buFont typeface="Arial" pitchFamily="34" charset="0"/>
              <a:buNone/>
            </a:pPr>
            <a:r>
              <a:rPr lang="zh-CN" altLang="en-US" sz="1000" b="1" i="1" dirty="0" smtClean="0">
                <a:solidFill>
                  <a:schemeClr val="bg1"/>
                </a:solidFill>
                <a:latin typeface="HP Simplified" pitchFamily="2" charset="0"/>
                <a:sym typeface="HP Simplified" pitchFamily="2" charset="0"/>
              </a:rPr>
              <a:t>惠普</a:t>
            </a:r>
            <a:r>
              <a:rPr lang="en-US" altLang="zh-CN" sz="1000" b="1" i="1" dirty="0" smtClean="0">
                <a:solidFill>
                  <a:schemeClr val="bg1"/>
                </a:solidFill>
                <a:latin typeface="HP Simplified" pitchFamily="2" charset="0"/>
                <a:sym typeface="HP Simplified" pitchFamily="2" charset="0"/>
              </a:rPr>
              <a:t>-</a:t>
            </a:r>
            <a:r>
              <a:rPr lang="zh-CN" altLang="en-US" sz="1000" b="1" i="1" dirty="0" smtClean="0">
                <a:solidFill>
                  <a:schemeClr val="bg1"/>
                </a:solidFill>
                <a:latin typeface="HP Simplified" pitchFamily="2" charset="0"/>
                <a:sym typeface="HP Simplified" pitchFamily="2" charset="0"/>
              </a:rPr>
              <a:t>济宁国际软件人才及产业基地</a:t>
            </a:r>
            <a:endParaRPr lang="zh-CN" sz="1000" b="1" i="1" dirty="0">
              <a:solidFill>
                <a:schemeClr val="bg1"/>
              </a:solidFill>
              <a:latin typeface="HP Simplified" pitchFamily="2" charset="0"/>
              <a:sym typeface="HP Simplified" pitchFamily="2" charset="0"/>
            </a:endParaRPr>
          </a:p>
        </p:txBody>
      </p:sp>
      <p:sp>
        <p:nvSpPr>
          <p:cNvPr id="3077" name="标题 3"/>
          <p:cNvSpPr>
            <a:spLocks noGrp="1" noChangeArrowheads="1"/>
          </p:cNvSpPr>
          <p:nvPr>
            <p:ph type="ctrTitle" idx="4294967295"/>
          </p:nvPr>
        </p:nvSpPr>
        <p:spPr>
          <a:xfrm>
            <a:off x="115888" y="2624138"/>
            <a:ext cx="8874125" cy="1520825"/>
          </a:xfrm>
        </p:spPr>
        <p:txBody>
          <a:bodyPr anchor="b"/>
          <a:lstStyle/>
          <a:p>
            <a:pPr marL="0" indent="0" eaLnBrk="1" hangingPunct="1">
              <a:lnSpc>
                <a:spcPct val="90000"/>
              </a:lnSpc>
            </a:pPr>
            <a:r>
              <a:rPr lang="en-US" altLang="zh-CN" sz="4800" dirty="0" smtClean="0">
                <a:solidFill>
                  <a:schemeClr val="bg1"/>
                </a:solidFill>
              </a:rPr>
              <a:t>    SQL</a:t>
            </a:r>
            <a:r>
              <a:rPr lang="zh-CN" altLang="en-US" sz="4800" dirty="0" smtClean="0">
                <a:solidFill>
                  <a:schemeClr val="bg1"/>
                </a:solidFill>
              </a:rPr>
              <a:t>查询艺术</a:t>
            </a:r>
            <a:r>
              <a:rPr lang="en-US" altLang="zh-CN" sz="4800" dirty="0" smtClean="0">
                <a:solidFill>
                  <a:schemeClr val="bg1"/>
                </a:solidFill>
              </a:rPr>
              <a:t/>
            </a:r>
            <a:br>
              <a:rPr lang="en-US" altLang="zh-CN" sz="4800" dirty="0" smtClean="0">
                <a:solidFill>
                  <a:schemeClr val="bg1"/>
                </a:solidFill>
              </a:rPr>
            </a:br>
            <a:endParaRPr lang="zh-CN" altLang="en-US" b="0" dirty="0" smtClean="0">
              <a:solidFill>
                <a:schemeClr val="bg1"/>
              </a:solidFill>
            </a:endParaRPr>
          </a:p>
        </p:txBody>
      </p:sp>
      <p:sp>
        <p:nvSpPr>
          <p:cNvPr id="3078" name="矩形 4"/>
          <p:cNvSpPr>
            <a:spLocks noChangeArrowheads="1"/>
          </p:cNvSpPr>
          <p:nvPr/>
        </p:nvSpPr>
        <p:spPr bwMode="auto">
          <a:xfrm>
            <a:off x="-3342" y="4216400"/>
            <a:ext cx="9144000" cy="222250"/>
          </a:xfrm>
          <a:prstGeom prst="rect">
            <a:avLst/>
          </a:prstGeom>
          <a:solidFill>
            <a:srgbClr val="94CCFF"/>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spTree>
  </p:cSld>
  <p:clrMapOvr>
    <a:overrideClrMapping bg1="dk2" tx1="lt1" bg2="dk1" tx2="lt2" accent1="accent1" accent2="accent2" accent3="accent3" accent4="accent4" accent5="accent5" accent6="accent6" hlink="hlink" folHlink="folHlink"/>
  </p:clrMapOvr>
  <p:transition spd="med">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258532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定位点成员只是一个返回有效关系结果表的查询，与用于定义非递归表表达式的查询类似。定位点成员查询只被调用一次。</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递归成员是一个引用了</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名称的查询。对</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名称的引用代表的是在一个执行序列中逻辑上的“前一个结果集”。第</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次调用递归成员时，“前一个结果集”代表由定位点成员返回的任何结果集。之后每次调用递归成员时，对</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名称的引用代表对递归成员的前一次调用所返回的结果集。</a:t>
            </a:r>
          </a:p>
        </p:txBody>
      </p:sp>
    </p:spTree>
    <p:extLst>
      <p:ext uri="{BB962C8B-B14F-4D97-AF65-F5344CB8AC3E}">
        <p14:creationId xmlns:p14="http://schemas.microsoft.com/office/powerpoint/2010/main" val="422932470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258532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递归成员没有显示的递归终止检查（终止检查是隐式的）。递归成员会一直被重复调用，直到返回空的结果集或超出了某种限制条件。</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在查询返回的结果上，两个成员查询必须在列的个数和相应列的数据类型上保持兼容。</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外部查询中的</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名称引用代表对定位点成员调用和所有对递归成员调用的联合结果集。</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412968368"/>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175432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如果这是你第一次遇到递归</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，可能会觉得以上讲述的内容难以理解。我们举个实例就能解释清楚了。</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以下代码演示了如何使用递归</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来返回有关某个员工（</a:t>
            </a:r>
            <a:r>
              <a:rPr lang="en-US" altLang="zh-CN" dirty="0" smtClean="0">
                <a:latin typeface="微软雅黑" pitchFamily="34" charset="-122"/>
                <a:ea typeface="微软雅黑" pitchFamily="34" charset="-122"/>
              </a:rPr>
              <a:t>KING</a:t>
            </a:r>
            <a:r>
              <a:rPr lang="zh-CN" altLang="en-US" dirty="0" smtClean="0">
                <a:latin typeface="微软雅黑" pitchFamily="34" charset="-122"/>
                <a:ea typeface="微软雅黑" pitchFamily="34" charset="-122"/>
              </a:rPr>
              <a:t>，员工编号为</a:t>
            </a:r>
            <a:r>
              <a:rPr lang="en-US" altLang="zh-CN" dirty="0" smtClean="0">
                <a:latin typeface="微软雅黑" pitchFamily="34" charset="-122"/>
                <a:ea typeface="微软雅黑" pitchFamily="34" charset="-122"/>
              </a:rPr>
              <a:t>7839</a:t>
            </a:r>
            <a:r>
              <a:rPr lang="zh-CN" altLang="en-US" dirty="0" smtClean="0">
                <a:latin typeface="微软雅黑" pitchFamily="34" charset="-122"/>
                <a:ea typeface="微软雅黑" pitchFamily="34" charset="-122"/>
              </a:rPr>
              <a:t>）及其所有各级（直接或间接）下属的信息：</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380441"/>
            <a:ext cx="6859418" cy="2892022"/>
          </a:xfrm>
          <a:prstGeom prst="rect">
            <a:avLst/>
          </a:prstGeom>
        </p:spPr>
      </p:pic>
    </p:spTree>
    <p:extLst>
      <p:ext uri="{BB962C8B-B14F-4D97-AF65-F5344CB8AC3E}">
        <p14:creationId xmlns:p14="http://schemas.microsoft.com/office/powerpoint/2010/main" val="4266253779"/>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507831"/>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定位点成员对</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表进行查询，只返回员工编号等于</a:t>
            </a:r>
            <a:r>
              <a:rPr lang="en-US" altLang="zh-CN" dirty="0" smtClean="0">
                <a:latin typeface="微软雅黑" pitchFamily="34" charset="-122"/>
                <a:ea typeface="微软雅黑" pitchFamily="34" charset="-122"/>
              </a:rPr>
              <a:t>7839</a:t>
            </a:r>
            <a:r>
              <a:rPr lang="zh-CN" altLang="en-US" dirty="0" smtClean="0">
                <a:latin typeface="微软雅黑" pitchFamily="34" charset="-122"/>
                <a:ea typeface="微软雅黑" pitchFamily="34" charset="-122"/>
              </a:rPr>
              <a:t>的行：</a:t>
            </a:r>
            <a:endParaRPr lang="en-US" altLang="zh-CN"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160814"/>
            <a:ext cx="7539877" cy="1175944"/>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048" y="3520021"/>
            <a:ext cx="6764124" cy="1148232"/>
          </a:xfrm>
          <a:prstGeom prst="rect">
            <a:avLst/>
          </a:prstGeom>
        </p:spPr>
      </p:pic>
    </p:spTree>
    <p:extLst>
      <p:ext uri="{BB962C8B-B14F-4D97-AF65-F5344CB8AC3E}">
        <p14:creationId xmlns:p14="http://schemas.microsoft.com/office/powerpoint/2010/main" val="4130967822"/>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258532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递归成员查询对</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（代表前一次递归调用的结果集）和</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表进行联接，返回在前一次递归调用的结果集中所返回员工的直接下级：</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换句话说，要多次重复调用递归成员，每次调用返回下一级下属。</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48" y="2576313"/>
            <a:ext cx="7706836" cy="888782"/>
          </a:xfrm>
          <a:prstGeom prst="rect">
            <a:avLst/>
          </a:prstGeom>
        </p:spPr>
      </p:pic>
    </p:spTree>
    <p:extLst>
      <p:ext uri="{BB962C8B-B14F-4D97-AF65-F5344CB8AC3E}">
        <p14:creationId xmlns:p14="http://schemas.microsoft.com/office/powerpoint/2010/main" val="983336471"/>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424731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第一次调用递归成员，返回员工</a:t>
            </a:r>
            <a:r>
              <a:rPr lang="en-US" altLang="zh-CN" dirty="0" smtClean="0">
                <a:latin typeface="微软雅黑" pitchFamily="34" charset="-122"/>
                <a:ea typeface="微软雅黑" pitchFamily="34" charset="-122"/>
              </a:rPr>
              <a:t>7839</a:t>
            </a:r>
            <a:r>
              <a:rPr lang="zh-CN" altLang="en-US" dirty="0" smtClean="0">
                <a:latin typeface="微软雅黑" pitchFamily="34" charset="-122"/>
                <a:ea typeface="微软雅黑" pitchFamily="34" charset="-122"/>
              </a:rPr>
              <a:t>的直接下属：</a:t>
            </a:r>
            <a:r>
              <a:rPr lang="en-US" altLang="zh-CN" dirty="0" smtClean="0">
                <a:latin typeface="微软雅黑" pitchFamily="34" charset="-122"/>
                <a:ea typeface="微软雅黑" pitchFamily="34" charset="-122"/>
              </a:rPr>
              <a:t>7566</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7698</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7782</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第二次调用递归成员，返回员工编号</a:t>
            </a:r>
            <a:r>
              <a:rPr lang="en-US" altLang="zh-CN" dirty="0" smtClean="0">
                <a:latin typeface="微软雅黑" pitchFamily="34" charset="-122"/>
                <a:ea typeface="微软雅黑" pitchFamily="34" charset="-122"/>
              </a:rPr>
              <a:t>7566</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7698</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7782</a:t>
            </a:r>
            <a:r>
              <a:rPr lang="zh-CN" altLang="en-US" dirty="0" smtClean="0">
                <a:latin typeface="微软雅黑" pitchFamily="34" charset="-122"/>
                <a:ea typeface="微软雅黑" pitchFamily="34" charset="-122"/>
              </a:rPr>
              <a:t>的直接下属：（</a:t>
            </a:r>
            <a:r>
              <a:rPr lang="en-US" altLang="zh-CN" dirty="0" smtClean="0">
                <a:latin typeface="微软雅黑" pitchFamily="34" charset="-122"/>
                <a:ea typeface="微软雅黑" pitchFamily="34" charset="-122"/>
              </a:rPr>
              <a:t>7788</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7902</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7499</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7521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7654</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7844</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7900</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7934</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第三次调用递归成员，返回员工编号</a:t>
            </a:r>
            <a:r>
              <a:rPr lang="en-US" altLang="zh-CN" dirty="0" smtClean="0">
                <a:latin typeface="微软雅黑" pitchFamily="34" charset="-122"/>
                <a:ea typeface="微软雅黑" pitchFamily="34" charset="-122"/>
              </a:rPr>
              <a:t>7788</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7902</a:t>
            </a:r>
            <a:r>
              <a:rPr lang="zh-CN" altLang="en-US" dirty="0" smtClean="0">
                <a:latin typeface="微软雅黑" pitchFamily="34" charset="-122"/>
                <a:ea typeface="微软雅黑" pitchFamily="34" charset="-122"/>
              </a:rPr>
              <a:t>的直接下属：</a:t>
            </a:r>
            <a:r>
              <a:rPr lang="en-US" altLang="zh-CN" dirty="0" smtClean="0">
                <a:latin typeface="微软雅黑" pitchFamily="34" charset="-122"/>
                <a:ea typeface="微软雅黑" pitchFamily="34" charset="-122"/>
              </a:rPr>
              <a:t>7876</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7369</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第四次调用递归成员时，没有更多的下级员工，递归成员返回一个空的结果集，递归至此结束。</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48" y="1713436"/>
            <a:ext cx="7389209" cy="852152"/>
          </a:xfrm>
          <a:prstGeom prst="rect">
            <a:avLst/>
          </a:prstGeom>
        </p:spPr>
      </p:pic>
    </p:spTree>
    <p:extLst>
      <p:ext uri="{BB962C8B-B14F-4D97-AF65-F5344CB8AC3E}">
        <p14:creationId xmlns:p14="http://schemas.microsoft.com/office/powerpoint/2010/main" val="2297453081"/>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128990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外部查询中对</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名称的引用代表对</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结果集的联合；换句话说，得到员工编号为</a:t>
            </a:r>
            <a:r>
              <a:rPr lang="en-US" altLang="zh-CN" dirty="0" smtClean="0">
                <a:latin typeface="微软雅黑" pitchFamily="34" charset="-122"/>
                <a:ea typeface="微软雅黑" pitchFamily="34" charset="-122"/>
              </a:rPr>
              <a:t>7839</a:t>
            </a:r>
            <a:r>
              <a:rPr lang="zh-CN" altLang="en-US" dirty="0" smtClean="0">
                <a:latin typeface="微软雅黑" pitchFamily="34" charset="-122"/>
                <a:ea typeface="微软雅黑" pitchFamily="34" charset="-122"/>
              </a:rPr>
              <a:t>和所有员工的下级。</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以下是代码的输出结果：</a:t>
            </a:r>
            <a:endParaRPr lang="en-US" altLang="zh-CN"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964147"/>
            <a:ext cx="2849749" cy="3228568"/>
          </a:xfrm>
          <a:prstGeom prst="rect">
            <a:avLst/>
          </a:prstGeom>
        </p:spPr>
      </p:pic>
    </p:spTree>
    <p:extLst>
      <p:ext uri="{BB962C8B-B14F-4D97-AF65-F5344CB8AC3E}">
        <p14:creationId xmlns:p14="http://schemas.microsoft.com/office/powerpoint/2010/main" val="73432373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3416320"/>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如果递归成员的联接谓词中存在逻辑错误，或是循环中的数据结果出了问题，都可能会导致递归成员被调用无限多次。为了安全起见，</a:t>
            </a:r>
            <a:r>
              <a:rPr lang="en-US" altLang="zh-CN" dirty="0" smtClean="0">
                <a:latin typeface="微软雅黑" pitchFamily="34" charset="-122"/>
                <a:ea typeface="微软雅黑" pitchFamily="34" charset="-122"/>
              </a:rPr>
              <a:t>SQL Server</a:t>
            </a:r>
            <a:r>
              <a:rPr lang="zh-CN" altLang="en-US" dirty="0" smtClean="0">
                <a:latin typeface="微软雅黑" pitchFamily="34" charset="-122"/>
                <a:ea typeface="微软雅黑" pitchFamily="34" charset="-122"/>
              </a:rPr>
              <a:t>默认把递归成员最多可以调用的次数限制为</a:t>
            </a:r>
            <a:r>
              <a:rPr lang="en-US" altLang="zh-CN"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次，递归成员的调用次数达到第</a:t>
            </a:r>
            <a:r>
              <a:rPr lang="en-US" altLang="zh-CN" dirty="0" smtClean="0">
                <a:latin typeface="微软雅黑" pitchFamily="34" charset="-122"/>
                <a:ea typeface="微软雅黑" pitchFamily="34" charset="-122"/>
              </a:rPr>
              <a:t>101</a:t>
            </a:r>
            <a:r>
              <a:rPr lang="zh-CN" altLang="en-US" dirty="0" smtClean="0">
                <a:latin typeface="微软雅黑" pitchFamily="34" charset="-122"/>
                <a:ea typeface="微软雅黑" pitchFamily="34" charset="-122"/>
              </a:rPr>
              <a:t>次时，代码将会因递归失败而终止运行。</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为了修改默认的最大递归次数，可以在外部查询的最后指定</a:t>
            </a:r>
            <a:r>
              <a:rPr lang="en-US" altLang="zh-CN" dirty="0" smtClean="0">
                <a:latin typeface="微软雅黑" pitchFamily="34" charset="-122"/>
                <a:ea typeface="微软雅黑" pitchFamily="34" charset="-122"/>
              </a:rPr>
              <a:t>OPTION(MAXRECURSION n</a:t>
            </a:r>
            <a:r>
              <a:rPr lang="zh-CN" altLang="en-US" dirty="0" smtClean="0">
                <a:latin typeface="微软雅黑" pitchFamily="34" charset="-122"/>
                <a:ea typeface="微软雅黑" pitchFamily="34" charset="-122"/>
              </a:rPr>
              <a:t>）提示，这里的</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是一个范围在</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32767</a:t>
            </a:r>
            <a:r>
              <a:rPr lang="zh-CN" altLang="en-US" dirty="0" smtClean="0">
                <a:latin typeface="微软雅黑" pitchFamily="34" charset="-122"/>
                <a:ea typeface="微软雅黑" pitchFamily="34" charset="-122"/>
              </a:rPr>
              <a:t>之间的整数，代表想要设定的最大递归调用次数限制。如果想要去掉对递归调用次数的限制，可以将</a:t>
            </a:r>
            <a:r>
              <a:rPr lang="en-US" altLang="zh-CN" dirty="0" smtClean="0">
                <a:latin typeface="微软雅黑" pitchFamily="34" charset="-122"/>
                <a:ea typeface="微软雅黑" pitchFamily="34" charset="-122"/>
              </a:rPr>
              <a:t>MAXRECURSION</a:t>
            </a:r>
            <a:r>
              <a:rPr lang="zh-CN" altLang="en-US" dirty="0" smtClean="0">
                <a:latin typeface="微软雅黑" pitchFamily="34" charset="-122"/>
                <a:ea typeface="微软雅黑" pitchFamily="34" charset="-122"/>
              </a:rPr>
              <a:t>设为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18796571"/>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175432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注意：</a:t>
            </a:r>
            <a:r>
              <a:rPr lang="en-US" altLang="zh-CN" dirty="0" smtClean="0">
                <a:latin typeface="微软雅黑" pitchFamily="34" charset="-122"/>
                <a:ea typeface="微软雅黑" pitchFamily="34" charset="-122"/>
              </a:rPr>
              <a:t>SQL Server</a:t>
            </a:r>
            <a:r>
              <a:rPr lang="zh-CN" altLang="en-US" dirty="0" smtClean="0">
                <a:latin typeface="微软雅黑" pitchFamily="34" charset="-122"/>
                <a:ea typeface="微软雅黑" pitchFamily="34" charset="-122"/>
              </a:rPr>
              <a:t>把定位点成员和递归成员返回的临时结果集先保存在</a:t>
            </a:r>
            <a:r>
              <a:rPr lang="en-US" altLang="zh-CN" dirty="0" err="1" smtClean="0">
                <a:latin typeface="微软雅黑" pitchFamily="34" charset="-122"/>
                <a:ea typeface="微软雅黑" pitchFamily="34" charset="-122"/>
              </a:rPr>
              <a:t>tempdb</a:t>
            </a:r>
            <a:r>
              <a:rPr lang="zh-CN" altLang="en-US" dirty="0" smtClean="0">
                <a:latin typeface="微软雅黑" pitchFamily="34" charset="-122"/>
                <a:ea typeface="微软雅黑" pitchFamily="34" charset="-122"/>
              </a:rPr>
              <a:t>数据库的工作表中。如果去掉对递归次数的限制，万一查询失控，工作表的体积将很快变得非常大。当</a:t>
            </a:r>
            <a:r>
              <a:rPr lang="en-US" altLang="zh-CN" dirty="0" err="1" smtClean="0">
                <a:latin typeface="微软雅黑" pitchFamily="34" charset="-122"/>
                <a:ea typeface="微软雅黑" pitchFamily="34" charset="-122"/>
              </a:rPr>
              <a:t>tempdb</a:t>
            </a:r>
            <a:r>
              <a:rPr lang="zh-CN" altLang="en-US" dirty="0" smtClean="0">
                <a:latin typeface="微软雅黑" pitchFamily="34" charset="-122"/>
                <a:ea typeface="微软雅黑" pitchFamily="34" charset="-122"/>
              </a:rPr>
              <a:t>数据库的体积不能再继续增长时，（例如，磁盘空间耗尽），查询便会失败。</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14371314"/>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923330"/>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dirty="0" smtClean="0">
                <a:latin typeface="微软雅黑" pitchFamily="34" charset="-122"/>
                <a:ea typeface="微软雅黑" pitchFamily="34" charset="-122"/>
              </a:rPr>
              <a:t>练习：</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、改写上述</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递归</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，使其符合以下要求。</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597571"/>
            <a:ext cx="3452106" cy="3626766"/>
          </a:xfrm>
          <a:prstGeom prst="rect">
            <a:avLst/>
          </a:prstGeom>
        </p:spPr>
      </p:pic>
    </p:spTree>
    <p:extLst>
      <p:ext uri="{BB962C8B-B14F-4D97-AF65-F5344CB8AC3E}">
        <p14:creationId xmlns:p14="http://schemas.microsoft.com/office/powerpoint/2010/main" val="2335218909"/>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4"/>
          <p:cNvPicPr>
            <a:picLocks noChangeAspect="1" noChangeArrowheads="1"/>
          </p:cNvPicPr>
          <p:nvPr/>
        </p:nvPicPr>
        <p:blipFill>
          <a:blip r:embed="rId3"/>
          <a:srcRect/>
          <a:stretch>
            <a:fillRect/>
          </a:stretch>
        </p:blipFill>
        <p:spPr bwMode="auto">
          <a:xfrm>
            <a:off x="-19050" y="255724"/>
            <a:ext cx="9172575" cy="504825"/>
          </a:xfrm>
          <a:prstGeom prst="rect">
            <a:avLst/>
          </a:prstGeom>
          <a:noFill/>
          <a:ln w="9525">
            <a:noFill/>
            <a:miter lim="800000"/>
            <a:headEnd/>
            <a:tailEnd/>
          </a:ln>
        </p:spPr>
      </p:pic>
      <p:sp>
        <p:nvSpPr>
          <p:cNvPr id="22568" name="TextBox 15"/>
          <p:cNvSpPr>
            <a:spLocks noChangeArrowheads="1"/>
          </p:cNvSpPr>
          <p:nvPr/>
        </p:nvSpPr>
        <p:spPr bwMode="auto">
          <a:xfrm>
            <a:off x="1019877" y="1284171"/>
            <a:ext cx="5634924" cy="369332"/>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400" b="1" dirty="0" smtClean="0">
                <a:solidFill>
                  <a:srgbClr val="000000"/>
                </a:solidFill>
                <a:latin typeface="Calibri" pitchFamily="34" charset="0"/>
                <a:ea typeface="微软雅黑" pitchFamily="34" charset="-122"/>
                <a:sym typeface="宋体" pitchFamily="2" charset="-122"/>
              </a:rPr>
              <a:t>目录</a:t>
            </a:r>
            <a:endParaRPr lang="zh-CN" altLang="en-US" sz="2400" b="1" dirty="0">
              <a:solidFill>
                <a:srgbClr val="000000"/>
              </a:solidFill>
              <a:latin typeface="Calibri" pitchFamily="34" charset="0"/>
              <a:ea typeface="微软雅黑" pitchFamily="34" charset="-122"/>
              <a:sym typeface="宋体" pitchFamily="2" charset="-122"/>
            </a:endParaRPr>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6" name="矩形 15"/>
          <p:cNvSpPr/>
          <p:nvPr/>
        </p:nvSpPr>
        <p:spPr bwMode="auto">
          <a:xfrm>
            <a:off x="982133" y="1815390"/>
            <a:ext cx="5283200"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矩形 6"/>
          <p:cNvSpPr/>
          <p:nvPr/>
        </p:nvSpPr>
        <p:spPr>
          <a:xfrm>
            <a:off x="1071571" y="276023"/>
            <a:ext cx="6158962" cy="523220"/>
          </a:xfrm>
          <a:prstGeom prst="rect">
            <a:avLst/>
          </a:prstGeom>
        </p:spPr>
        <p:txBody>
          <a:bodyPr wrap="square">
            <a:spAutoFit/>
          </a:bodyPr>
          <a:lstStyle/>
          <a:p>
            <a:r>
              <a:rPr lang="zh-CN" altLang="en-US" sz="2800" b="1" dirty="0" smtClean="0">
                <a:latin typeface="+mn-lt"/>
                <a:ea typeface="微软雅黑" pitchFamily="34" charset="-122"/>
              </a:rPr>
              <a:t>第</a:t>
            </a:r>
            <a:r>
              <a:rPr lang="en-US" altLang="zh-CN" sz="2800" b="1" dirty="0" smtClean="0">
                <a:latin typeface="+mn-lt"/>
                <a:ea typeface="微软雅黑" pitchFamily="34" charset="-122"/>
              </a:rPr>
              <a:t>9</a:t>
            </a:r>
            <a:r>
              <a:rPr lang="zh-CN" altLang="en-US" sz="2800" b="1" dirty="0" smtClean="0">
                <a:latin typeface="+mn-lt"/>
                <a:ea typeface="微软雅黑" pitchFamily="34" charset="-122"/>
              </a:rPr>
              <a:t>讲：元数据查询</a:t>
            </a:r>
            <a:endParaRPr lang="zh-CN" altLang="en-US" sz="2800" b="1" dirty="0">
              <a:latin typeface="+mn-lt"/>
              <a:ea typeface="微软雅黑" pitchFamily="34" charset="-122"/>
            </a:endParaRPr>
          </a:p>
        </p:txBody>
      </p:sp>
      <p:sp>
        <p:nvSpPr>
          <p:cNvPr id="18" name="Text Box 59"/>
          <p:cNvSpPr txBox="1">
            <a:spLocks noChangeArrowheads="1"/>
          </p:cNvSpPr>
          <p:nvPr/>
        </p:nvSpPr>
        <p:spPr bwMode="auto">
          <a:xfrm>
            <a:off x="901923" y="1929885"/>
            <a:ext cx="7263509" cy="13388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第一节：列出模式中的表</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第二节：列出表的列</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a:latin typeface="微软雅黑" pitchFamily="34" charset="-122"/>
                <a:ea typeface="微软雅黑" pitchFamily="34" charset="-122"/>
              </a:rPr>
              <a:t>第三</a:t>
            </a:r>
            <a:r>
              <a:rPr lang="zh-CN" altLang="en-US" dirty="0" smtClean="0">
                <a:latin typeface="微软雅黑" pitchFamily="34" charset="-122"/>
                <a:ea typeface="微软雅黑" pitchFamily="34" charset="-122"/>
              </a:rPr>
              <a:t>节：使用</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来生成</a:t>
            </a:r>
            <a:r>
              <a:rPr lang="en-US" altLang="zh-CN" dirty="0" smtClean="0">
                <a:latin typeface="微软雅黑" pitchFamily="34" charset="-122"/>
                <a:ea typeface="微软雅黑" pitchFamily="34" charset="-122"/>
              </a:rPr>
              <a:t>SQL</a:t>
            </a: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175432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LIKE</a:t>
            </a:r>
            <a:r>
              <a:rPr lang="zh-CN" altLang="en-US" dirty="0" smtClean="0">
                <a:latin typeface="微软雅黑" pitchFamily="34" charset="-122"/>
                <a:ea typeface="微软雅黑" pitchFamily="34" charset="-122"/>
              </a:rPr>
              <a:t>谓词用于检查字符串是否能够匹配指定的模式。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（百分号）通配符</a:t>
            </a:r>
            <a:endParaRPr lang="en-US" altLang="zh-CN"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百分号代表任意长度的字符串，包括空字符串。例如，以下查询返回姓名以字符‘</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’开头的所有员工：</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503561"/>
            <a:ext cx="4774801" cy="919792"/>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062" y="4598868"/>
            <a:ext cx="4769489" cy="983785"/>
          </a:xfrm>
          <a:prstGeom prst="rect">
            <a:avLst/>
          </a:prstGeom>
        </p:spPr>
      </p:pic>
    </p:spTree>
    <p:extLst>
      <p:ext uri="{BB962C8B-B14F-4D97-AF65-F5344CB8AC3E}">
        <p14:creationId xmlns:p14="http://schemas.microsoft.com/office/powerpoint/2010/main" val="383672266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175432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LIKE</a:t>
            </a:r>
            <a:r>
              <a:rPr lang="zh-CN" altLang="en-US" dirty="0" smtClean="0">
                <a:latin typeface="微软雅黑" pitchFamily="34" charset="-122"/>
                <a:ea typeface="微软雅黑" pitchFamily="34" charset="-122"/>
              </a:rPr>
              <a:t>谓词用于检查字符串是否能够匹配指定的模式。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b="1" dirty="0" smtClean="0">
                <a:latin typeface="微软雅黑" pitchFamily="34" charset="-122"/>
                <a:ea typeface="微软雅黑" pitchFamily="34" charset="-122"/>
              </a:rPr>
              <a:t>_</a:t>
            </a:r>
            <a:r>
              <a:rPr lang="zh-CN" altLang="en-US" b="1" dirty="0" smtClean="0">
                <a:latin typeface="微软雅黑" pitchFamily="34" charset="-122"/>
                <a:ea typeface="微软雅黑" pitchFamily="34" charset="-122"/>
              </a:rPr>
              <a:t>（下划线）通配符</a:t>
            </a:r>
            <a:endParaRPr lang="en-US" altLang="zh-CN"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下划线代表任意单个字符。例如，以下查询返回姓名第二个字符为‘</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503561"/>
            <a:ext cx="5741926" cy="1180734"/>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061" y="4760062"/>
            <a:ext cx="5500391" cy="1480317"/>
          </a:xfrm>
          <a:prstGeom prst="rect">
            <a:avLst/>
          </a:prstGeom>
        </p:spPr>
      </p:pic>
    </p:spTree>
    <p:extLst>
      <p:ext uri="{BB962C8B-B14F-4D97-AF65-F5344CB8AC3E}">
        <p14:creationId xmlns:p14="http://schemas.microsoft.com/office/powerpoint/2010/main" val="3052709264"/>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216982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LIKE</a:t>
            </a:r>
            <a:r>
              <a:rPr lang="zh-CN" altLang="en-US" dirty="0" smtClean="0">
                <a:latin typeface="微软雅黑" pitchFamily="34" charset="-122"/>
                <a:ea typeface="微软雅黑" pitchFamily="34" charset="-122"/>
              </a:rPr>
              <a:t>谓词用于检查字符串是否能够匹配指定的模式。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字符列</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通配符</a:t>
            </a:r>
            <a:endParaRPr lang="en-US" altLang="zh-CN"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方括号中包含一列字符（例如‘</a:t>
            </a:r>
            <a:r>
              <a:rPr lang="en-US" altLang="zh-CN" dirty="0"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’），表示必须匹配列指定字符中的一个字符。例如，以下查询返回姓名以字符‘</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’开头的所有员工：</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844066"/>
            <a:ext cx="4583499" cy="927146"/>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061" y="4852493"/>
            <a:ext cx="4248729" cy="1419970"/>
          </a:xfrm>
          <a:prstGeom prst="rect">
            <a:avLst/>
          </a:prstGeom>
        </p:spPr>
      </p:pic>
    </p:spTree>
    <p:extLst>
      <p:ext uri="{BB962C8B-B14F-4D97-AF65-F5344CB8AC3E}">
        <p14:creationId xmlns:p14="http://schemas.microsoft.com/office/powerpoint/2010/main" val="292515008"/>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216982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LIKE</a:t>
            </a:r>
            <a:r>
              <a:rPr lang="zh-CN" altLang="en-US" dirty="0" smtClean="0">
                <a:latin typeface="微软雅黑" pitchFamily="34" charset="-122"/>
                <a:ea typeface="微软雅黑" pitchFamily="34" charset="-122"/>
              </a:rPr>
              <a:t>谓词用于检查字符串是否能够匹配指定的模式。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字符</a:t>
            </a:r>
            <a:r>
              <a:rPr lang="en-US" altLang="zh-CN" b="1" dirty="0" smtClean="0">
                <a:latin typeface="微软雅黑" pitchFamily="34" charset="-122"/>
                <a:ea typeface="微软雅黑" pitchFamily="34" charset="-122"/>
              </a:rPr>
              <a:t>&gt;-&lt;</a:t>
            </a:r>
            <a:r>
              <a:rPr lang="zh-CN" altLang="en-US" b="1" dirty="0" smtClean="0">
                <a:latin typeface="微软雅黑" pitchFamily="34" charset="-122"/>
                <a:ea typeface="微软雅黑" pitchFamily="34" charset="-122"/>
              </a:rPr>
              <a:t>字符</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通配符</a:t>
            </a:r>
            <a:endParaRPr lang="en-US" altLang="zh-CN"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方括号中包含一个字符范围（例如‘</a:t>
            </a:r>
            <a:r>
              <a:rPr lang="en-US" altLang="zh-CN" dirty="0" smtClean="0">
                <a:latin typeface="微软雅黑" pitchFamily="34" charset="-122"/>
                <a:ea typeface="微软雅黑" pitchFamily="34" charset="-122"/>
              </a:rPr>
              <a:t>[A-F]</a:t>
            </a:r>
            <a:r>
              <a:rPr lang="zh-CN" altLang="en-US" dirty="0" smtClean="0">
                <a:latin typeface="微软雅黑" pitchFamily="34" charset="-122"/>
                <a:ea typeface="微软雅黑" pitchFamily="34" charset="-122"/>
              </a:rPr>
              <a:t>’），表示必须匹配指定范围内的一个字符。例如，以下查询返回姓名以字符‘</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F</a:t>
            </a:r>
            <a:r>
              <a:rPr lang="zh-CN" altLang="en-US" dirty="0" smtClean="0">
                <a:latin typeface="微软雅黑" pitchFamily="34" charset="-122"/>
                <a:ea typeface="微软雅黑" pitchFamily="34" charset="-122"/>
              </a:rPr>
              <a:t>’开头的所有员工：</a:t>
            </a:r>
            <a:endParaRPr lang="en-US" altLang="zh-CN" dirty="0" smtClean="0">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844066"/>
            <a:ext cx="4616681" cy="884322"/>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062" y="4803296"/>
            <a:ext cx="3638095" cy="1466667"/>
          </a:xfrm>
          <a:prstGeom prst="rect">
            <a:avLst/>
          </a:prstGeom>
        </p:spPr>
      </p:pic>
    </p:spTree>
    <p:extLst>
      <p:ext uri="{BB962C8B-B14F-4D97-AF65-F5344CB8AC3E}">
        <p14:creationId xmlns:p14="http://schemas.microsoft.com/office/powerpoint/2010/main" val="889461888"/>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216982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LIKE</a:t>
            </a:r>
            <a:r>
              <a:rPr lang="zh-CN" altLang="en-US" dirty="0" smtClean="0">
                <a:latin typeface="微软雅黑" pitchFamily="34" charset="-122"/>
                <a:ea typeface="微软雅黑" pitchFamily="34" charset="-122"/>
              </a:rPr>
              <a:t>谓词用于检查字符串是否能够匹配指定的模式。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字符列或范围</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通配符</a:t>
            </a:r>
            <a:endParaRPr lang="en-US" altLang="zh-CN"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方括号中包含一个插入符（</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），后面跟着一个字符列或范围（例如‘</a:t>
            </a:r>
            <a:r>
              <a:rPr lang="en-US" altLang="zh-CN" dirty="0" smtClean="0">
                <a:latin typeface="微软雅黑" pitchFamily="34" charset="-122"/>
                <a:ea typeface="微软雅黑" pitchFamily="34" charset="-122"/>
              </a:rPr>
              <a:t>[^A-E]</a:t>
            </a:r>
            <a:r>
              <a:rPr lang="zh-CN" altLang="en-US" dirty="0" smtClean="0">
                <a:latin typeface="微软雅黑" pitchFamily="34" charset="-122"/>
                <a:ea typeface="微软雅黑" pitchFamily="34" charset="-122"/>
              </a:rPr>
              <a:t>’），表示不属于指定字符列或范围内的任意单个字符。例如，以下查询返回姓名不是以字符‘</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E</a:t>
            </a:r>
            <a:r>
              <a:rPr lang="zh-CN" altLang="en-US" dirty="0" smtClean="0">
                <a:latin typeface="微软雅黑" pitchFamily="34" charset="-122"/>
                <a:ea typeface="微软雅黑" pitchFamily="34" charset="-122"/>
              </a:rPr>
              <a:t>’开头的所有员工：</a:t>
            </a:r>
            <a:endParaRPr lang="en-US" altLang="zh-CN"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898645"/>
            <a:ext cx="3352381" cy="676190"/>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062" y="4629414"/>
            <a:ext cx="2577033" cy="1656664"/>
          </a:xfrm>
          <a:prstGeom prst="rect">
            <a:avLst/>
          </a:prstGeom>
        </p:spPr>
      </p:pic>
    </p:spTree>
    <p:extLst>
      <p:ext uri="{BB962C8B-B14F-4D97-AF65-F5344CB8AC3E}">
        <p14:creationId xmlns:p14="http://schemas.microsoft.com/office/powerpoint/2010/main" val="104831216"/>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466281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LIKE</a:t>
            </a:r>
            <a:r>
              <a:rPr lang="zh-CN" altLang="en-US" dirty="0" smtClean="0">
                <a:latin typeface="微软雅黑" pitchFamily="34" charset="-122"/>
                <a:ea typeface="微软雅黑" pitchFamily="34" charset="-122"/>
              </a:rPr>
              <a:t>谓词用于检查字符串是否能够匹配指定的模式。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b="1" dirty="0" smtClean="0">
                <a:latin typeface="微软雅黑" pitchFamily="34" charset="-122"/>
                <a:ea typeface="微软雅黑" pitchFamily="34" charset="-122"/>
              </a:rPr>
              <a:t>ESCAPE</a:t>
            </a:r>
            <a:r>
              <a:rPr lang="zh-CN" altLang="en-US" b="1" dirty="0" smtClean="0">
                <a:latin typeface="微软雅黑" pitchFamily="34" charset="-122"/>
                <a:ea typeface="微软雅黑" pitchFamily="34" charset="-122"/>
              </a:rPr>
              <a:t>（转义）字符</a:t>
            </a:r>
            <a:endParaRPr lang="en-US" altLang="zh-CN"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如果想搜索包含特殊通配符的字符串（例如‘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_</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’），则必须使用转义字符。指定一个确保不会在数据中出现的字符作为转义字符，把它放在待查找的字符串前面，并紧接着模式字符串，在</a:t>
            </a:r>
            <a:r>
              <a:rPr lang="en-US" altLang="zh-CN" dirty="0" smtClean="0">
                <a:latin typeface="微软雅黑" pitchFamily="34" charset="-122"/>
                <a:ea typeface="微软雅黑" pitchFamily="34" charset="-122"/>
              </a:rPr>
              <a:t>ESCAPE</a:t>
            </a:r>
            <a:r>
              <a:rPr lang="zh-CN" altLang="en-US" dirty="0" smtClean="0">
                <a:latin typeface="微软雅黑" pitchFamily="34" charset="-122"/>
                <a:ea typeface="微软雅黑" pitchFamily="34" charset="-122"/>
              </a:rPr>
              <a:t>关键字后面指定该转义字符。</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例如，要检查一个名为</a:t>
            </a:r>
            <a:r>
              <a:rPr lang="en-US" altLang="zh-CN" dirty="0" smtClean="0">
                <a:latin typeface="微软雅黑" pitchFamily="34" charset="-122"/>
                <a:ea typeface="微软雅黑" pitchFamily="34" charset="-122"/>
              </a:rPr>
              <a:t>ENAME</a:t>
            </a:r>
            <a:r>
              <a:rPr lang="zh-CN" altLang="en-US" dirty="0" smtClean="0">
                <a:latin typeface="微软雅黑" pitchFamily="34" charset="-122"/>
                <a:ea typeface="微软雅黑" pitchFamily="34" charset="-122"/>
              </a:rPr>
              <a:t>的列中是否包含下划线，可以使用</a:t>
            </a:r>
            <a:r>
              <a:rPr lang="en-US" altLang="zh-CN" dirty="0" smtClean="0">
                <a:latin typeface="微软雅黑" pitchFamily="34" charset="-122"/>
                <a:ea typeface="微软雅黑" pitchFamily="34" charset="-122"/>
              </a:rPr>
              <a:t>ENAME LIKE ‘%!_%’ ESCAPE ‘!’</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另外，对于通配符‘</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_</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’（左方括号），可以把它们放在方括号内，而不必使用转义字符。例如，除了使用</a:t>
            </a:r>
            <a:r>
              <a:rPr lang="en-US" altLang="zh-CN" dirty="0" smtClean="0">
                <a:latin typeface="微软雅黑" pitchFamily="34" charset="-122"/>
                <a:ea typeface="微软雅黑" pitchFamily="34" charset="-122"/>
              </a:rPr>
              <a:t>ENAME LIKE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%!_%’ ESCAPE ‘!’</a:t>
            </a:r>
            <a:r>
              <a:rPr lang="zh-CN" altLang="en-US" dirty="0" smtClean="0">
                <a:latin typeface="微软雅黑" pitchFamily="34" charset="-122"/>
                <a:ea typeface="微软雅黑" pitchFamily="34" charset="-122"/>
              </a:rPr>
              <a:t>以外，还可以使用</a:t>
            </a:r>
            <a:r>
              <a:rPr lang="en-US" altLang="zh-CN" dirty="0" smtClean="0">
                <a:latin typeface="微软雅黑" pitchFamily="34" charset="-122"/>
                <a:ea typeface="微软雅黑" pitchFamily="34" charset="-122"/>
              </a:rPr>
              <a:t>ENAME LIKE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%[_]%</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97085012"/>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a:t>
            </a:r>
            <a:r>
              <a:rPr lang="zh-CN" altLang="en-US" sz="2000" b="1" dirty="0" smtClean="0">
                <a:solidFill>
                  <a:srgbClr val="000000"/>
                </a:solidFill>
                <a:latin typeface="Calibri" pitchFamily="34" charset="0"/>
                <a:ea typeface="微软雅黑" pitchFamily="34" charset="-122"/>
                <a:sym typeface="宋体" pitchFamily="2" charset="-122"/>
              </a:rPr>
              <a:t>：</a:t>
            </a:r>
            <a:r>
              <a:rPr lang="en-US" altLang="zh-CN" sz="2000" b="1" dirty="0" smtClean="0">
                <a:solidFill>
                  <a:srgbClr val="000000"/>
                </a:solidFill>
                <a:latin typeface="Calibri" pitchFamily="34" charset="0"/>
                <a:ea typeface="微软雅黑" pitchFamily="34" charset="-122"/>
                <a:sym typeface="宋体" pitchFamily="2" charset="-122"/>
              </a:rPr>
              <a:t>LIKE</a:t>
            </a:r>
            <a:r>
              <a:rPr lang="zh-CN" altLang="en-US" sz="2000" b="1" dirty="0">
                <a:solidFill>
                  <a:srgbClr val="000000"/>
                </a:solidFill>
                <a:latin typeface="Calibri" pitchFamily="34" charset="0"/>
                <a:ea typeface="微软雅黑" pitchFamily="34" charset="-122"/>
                <a:sym typeface="宋体" pitchFamily="2" charset="-122"/>
              </a:rPr>
              <a:t>谓词</a:t>
            </a:r>
            <a:endParaRPr lang="en-US" altLang="zh-CN" sz="2000" b="1" dirty="0" smtClean="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4241"/>
            <a:ext cx="7716225" cy="466281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表中姓名的第三个字符是‘</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表中姓名中包含‘</a:t>
            </a:r>
            <a:r>
              <a:rPr lang="en-US" altLang="zh-CN" dirty="0" smtClean="0">
                <a:latin typeface="微软雅黑" pitchFamily="34" charset="-122"/>
                <a:ea typeface="微软雅黑" pitchFamily="34" charset="-122"/>
              </a:rPr>
              <a:t>AR</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表中姓名的第二个字符是‘</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O</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Q</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表中姓名的第二个字符不是</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L</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O</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Q</a:t>
            </a:r>
            <a:r>
              <a:rPr lang="zh-CN" altLang="en-US" dirty="0">
                <a:latin typeface="微软雅黑" pitchFamily="34" charset="-122"/>
                <a:ea typeface="微软雅黑" pitchFamily="34" charset="-122"/>
              </a:rPr>
              <a:t>’的所有员工</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EMP_TEST</a:t>
            </a:r>
            <a:r>
              <a:rPr lang="zh-CN" altLang="en-US" dirty="0" smtClean="0">
                <a:latin typeface="微软雅黑" pitchFamily="34" charset="-122"/>
                <a:ea typeface="微软雅黑" pitchFamily="34" charset="-122"/>
              </a:rPr>
              <a:t>表中姓名中包含‘</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EMP_TEST</a:t>
            </a:r>
            <a:r>
              <a:rPr lang="zh-CN" altLang="en-US" dirty="0" smtClean="0">
                <a:latin typeface="微软雅黑" pitchFamily="34" charset="-122"/>
                <a:ea typeface="微软雅黑" pitchFamily="34" charset="-122"/>
              </a:rPr>
              <a:t>表中姓名中包含‘</a:t>
            </a:r>
            <a:r>
              <a:rPr lang="en-US" altLang="zh-CN" dirty="0" smtClean="0">
                <a:latin typeface="微软雅黑" pitchFamily="34" charset="-122"/>
                <a:ea typeface="微软雅黑" pitchFamily="34" charset="-122"/>
              </a:rPr>
              <a:t>_</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7</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EMP_TEST</a:t>
            </a:r>
            <a:r>
              <a:rPr lang="zh-CN" altLang="en-US" dirty="0" smtClean="0">
                <a:latin typeface="微软雅黑" pitchFamily="34" charset="-122"/>
                <a:ea typeface="微软雅黑" pitchFamily="34" charset="-122"/>
              </a:rPr>
              <a:t>表中姓名中包含‘</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EMP_TEST</a:t>
            </a:r>
            <a:r>
              <a:rPr lang="zh-CN" altLang="en-US" dirty="0" smtClean="0">
                <a:latin typeface="微软雅黑" pitchFamily="34" charset="-122"/>
                <a:ea typeface="微软雅黑" pitchFamily="34" charset="-122"/>
              </a:rPr>
              <a:t>表中姓名中包含‘</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EMP_TEST</a:t>
            </a:r>
            <a:r>
              <a:rPr lang="zh-CN" altLang="en-US" dirty="0" smtClean="0">
                <a:latin typeface="微软雅黑" pitchFamily="34" charset="-122"/>
                <a:ea typeface="微软雅黑" pitchFamily="34" charset="-122"/>
              </a:rPr>
              <a:t>表中姓名中包含‘</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’的所有员工；</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42971002"/>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010602water8_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8915" name="Text Box 3"/>
          <p:cNvSpPr txBox="1">
            <a:spLocks noChangeArrowheads="1"/>
          </p:cNvSpPr>
          <p:nvPr/>
        </p:nvSpPr>
        <p:spPr bwMode="auto">
          <a:xfrm>
            <a:off x="1979613" y="1052513"/>
            <a:ext cx="5257800" cy="15557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9600" dirty="0" smtClean="0">
                <a:solidFill>
                  <a:srgbClr val="993300"/>
                </a:solidFill>
                <a:latin typeface="Times New Roman" pitchFamily="18" charset="0"/>
              </a:rPr>
              <a:t>谢谢！</a:t>
            </a:r>
            <a:endParaRPr lang="en-US" altLang="zh-CN" sz="9600" dirty="0">
              <a:solidFill>
                <a:srgbClr val="9933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第一节：列出模式中的表</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401648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查看在给出的模式中所有已创建的表的清单。</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该解决方案假设我们要查看模式名为</a:t>
            </a:r>
            <a:r>
              <a:rPr lang="en-US" altLang="zh-CN" dirty="0" smtClean="0">
                <a:latin typeface="微软雅黑" pitchFamily="34" charset="-122"/>
                <a:ea typeface="微软雅黑" pitchFamily="34" charset="-122"/>
              </a:rPr>
              <a:t>DBO</a:t>
            </a:r>
            <a:r>
              <a:rPr lang="zh-CN" altLang="en-US" dirty="0" smtClean="0">
                <a:latin typeface="微软雅黑" pitchFamily="34" charset="-122"/>
                <a:ea typeface="微软雅黑" pitchFamily="34" charset="-122"/>
              </a:rPr>
              <a:t>中的所有表信息，解决方案中最基本的方案在所有</a:t>
            </a:r>
            <a:r>
              <a:rPr lang="en-US" altLang="zh-CN" dirty="0" smtClean="0">
                <a:latin typeface="微软雅黑" pitchFamily="34" charset="-122"/>
                <a:ea typeface="微软雅黑" pitchFamily="34" charset="-122"/>
              </a:rPr>
              <a:t>RDBMS</a:t>
            </a:r>
            <a:r>
              <a:rPr lang="zh-CN" altLang="en-US" dirty="0" smtClean="0">
                <a:latin typeface="微软雅黑" pitchFamily="34" charset="-122"/>
                <a:ea typeface="微软雅黑" pitchFamily="34" charset="-122"/>
              </a:rPr>
              <a:t>中都一样：查询一个包含着数据库中所有表名的系统表（或试图）：</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Arial Narrow" panose="020B0606020202030204" pitchFamily="34" charset="0"/>
                <a:ea typeface="微软雅黑" pitchFamily="34" charset="-122"/>
              </a:rPr>
              <a:t>SELECT * FROM INFORMATION_SCHEMA.TABLES WHERE TABLE_SCHEMA = ‘DBO’;</a:t>
            </a:r>
            <a:endParaRPr lang="en-US" altLang="zh-CN" dirty="0">
              <a:latin typeface="Arial Narrow" panose="020B0606020202030204" pitchFamily="34" charset="0"/>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讨论</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数据库用来披露其自身信息的机制，跟我们应用程序中所使用的完全一样。</a:t>
            </a:r>
            <a:endParaRPr lang="en-US" altLang="zh-CN" dirty="0">
              <a:latin typeface="微软雅黑" pitchFamily="34" charset="-122"/>
              <a:ea typeface="微软雅黑" pitchFamily="34" charset="-122"/>
            </a:endParaRP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第一节：列出模式中的表</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96949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、查看</a:t>
            </a:r>
            <a:r>
              <a:rPr lang="en-US" altLang="zh-CN" dirty="0" err="1" smtClean="0">
                <a:latin typeface="微软雅黑" pitchFamily="34" charset="-122"/>
                <a:ea typeface="微软雅黑" pitchFamily="34" charset="-122"/>
              </a:rPr>
              <a:t>SelectiveDB</a:t>
            </a:r>
            <a:r>
              <a:rPr lang="zh-CN" altLang="en-US" dirty="0" smtClean="0">
                <a:latin typeface="微软雅黑" pitchFamily="34" charset="-122"/>
                <a:ea typeface="微软雅黑" pitchFamily="34" charset="-122"/>
              </a:rPr>
              <a:t>数据库中模式名为</a:t>
            </a:r>
            <a:r>
              <a:rPr lang="en-US" altLang="zh-CN" dirty="0" smtClean="0">
                <a:latin typeface="微软雅黑" pitchFamily="34" charset="-122"/>
                <a:ea typeface="微软雅黑" pitchFamily="34" charset="-122"/>
              </a:rPr>
              <a:t>DBO</a:t>
            </a:r>
            <a:r>
              <a:rPr lang="zh-CN" altLang="en-US" dirty="0" smtClean="0">
                <a:latin typeface="微软雅黑" pitchFamily="34" charset="-122"/>
                <a:ea typeface="微软雅黑" pitchFamily="34" charset="-122"/>
              </a:rPr>
              <a:t>的所有表清单；</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91796195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第二节：列出表中的列</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401648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列出表的各列、它们的数据类型，以及这些列在表中的位置。</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pPr>
            <a:r>
              <a:rPr lang="zh-CN" altLang="en-US" dirty="0">
                <a:latin typeface="微软雅黑" pitchFamily="34" charset="-122"/>
                <a:ea typeface="微软雅黑" pitchFamily="34" charset="-122"/>
              </a:rPr>
              <a:t>在下面的解决方案中，假设想要列出在模式</a:t>
            </a:r>
            <a:r>
              <a:rPr lang="en-US" altLang="zh-CN" dirty="0">
                <a:latin typeface="微软雅黑" pitchFamily="34" charset="-122"/>
                <a:ea typeface="微软雅黑" pitchFamily="34" charset="-122"/>
              </a:rPr>
              <a:t>DBO</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EMP</a:t>
            </a:r>
            <a:r>
              <a:rPr lang="zh-CN" altLang="en-US" dirty="0">
                <a:latin typeface="微软雅黑" pitchFamily="34" charset="-122"/>
                <a:ea typeface="微软雅黑" pitchFamily="34" charset="-122"/>
              </a:rPr>
              <a:t>表的各列、它们的数据类型及以数字表示的位置等信息。</a:t>
            </a:r>
            <a:endParaRPr lang="en-US" altLang="zh-CN" dirty="0">
              <a:latin typeface="微软雅黑" pitchFamily="34" charset="-122"/>
              <a:ea typeface="微软雅黑" pitchFamily="34" charset="-122"/>
            </a:endParaRPr>
          </a:p>
          <a:p>
            <a:pPr eaLnBrk="1" hangingPunct="1">
              <a:lnSpc>
                <a:spcPct val="150000"/>
              </a:lnSpc>
            </a:pPr>
            <a:r>
              <a:rPr lang="en-US" altLang="zh-CN" dirty="0">
                <a:latin typeface="Arial Narrow" panose="020B0606020202030204" pitchFamily="34" charset="0"/>
                <a:ea typeface="微软雅黑" pitchFamily="34" charset="-122"/>
              </a:rPr>
              <a:t>SELECT * FROM INFORMATION_SCHEMA.COLUMNS WHERE TABLE_SCHEMA = 'DBO‘ AND TABLE_NAME = 'EMP';</a:t>
            </a: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讨论</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a:latin typeface="微软雅黑" pitchFamily="34" charset="-122"/>
                <a:ea typeface="微软雅黑" pitchFamily="34" charset="-122"/>
              </a:rPr>
              <a:t>每个版本的数据库都提供了获得列数据明细的方法。</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807788019"/>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第二节：列出表中的列</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138499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、列出</a:t>
            </a:r>
            <a:r>
              <a:rPr lang="en-US" altLang="zh-CN" dirty="0" smtClean="0">
                <a:latin typeface="微软雅黑" pitchFamily="34" charset="-122"/>
                <a:ea typeface="微软雅黑" pitchFamily="34" charset="-122"/>
              </a:rPr>
              <a:t>HP-EPM</a:t>
            </a:r>
            <a:r>
              <a:rPr lang="zh-CN" altLang="en-US" dirty="0" smtClean="0">
                <a:latin typeface="微软雅黑" pitchFamily="34" charset="-122"/>
                <a:ea typeface="微软雅黑" pitchFamily="34" charset="-122"/>
              </a:rPr>
              <a:t>数据库中模式名为</a:t>
            </a:r>
            <a:r>
              <a:rPr lang="en-US" altLang="zh-CN" dirty="0" smtClean="0">
                <a:latin typeface="微软雅黑" pitchFamily="34" charset="-122"/>
                <a:ea typeface="微软雅黑" pitchFamily="34" charset="-122"/>
              </a:rPr>
              <a:t>DBO</a:t>
            </a:r>
            <a:r>
              <a:rPr lang="zh-CN" altLang="en-US" dirty="0" smtClean="0">
                <a:latin typeface="微软雅黑" pitchFamily="34" charset="-122"/>
                <a:ea typeface="微软雅黑" pitchFamily="34" charset="-122"/>
              </a:rPr>
              <a:t>，表名为</a:t>
            </a:r>
            <a:r>
              <a:rPr lang="en-US" altLang="zh-CN" dirty="0" smtClean="0">
                <a:latin typeface="微软雅黑" pitchFamily="34" charset="-122"/>
                <a:ea typeface="微软雅黑" pitchFamily="34" charset="-122"/>
              </a:rPr>
              <a:t>DEPT</a:t>
            </a:r>
            <a:r>
              <a:rPr lang="zh-CN" altLang="en-US" dirty="0" smtClean="0">
                <a:latin typeface="微软雅黑" pitchFamily="34" charset="-122"/>
                <a:ea typeface="微软雅黑" pitchFamily="34" charset="-122"/>
              </a:rPr>
              <a:t>的列信息；</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、列出</a:t>
            </a:r>
            <a:r>
              <a:rPr lang="en-US" altLang="zh-CN" dirty="0" err="1" smtClean="0">
                <a:latin typeface="微软雅黑" pitchFamily="34" charset="-122"/>
                <a:ea typeface="微软雅黑" pitchFamily="34" charset="-122"/>
              </a:rPr>
              <a:t>SelectiveDB</a:t>
            </a:r>
            <a:r>
              <a:rPr lang="zh-CN" altLang="en-US" dirty="0" smtClean="0">
                <a:latin typeface="微软雅黑" pitchFamily="34" charset="-122"/>
                <a:ea typeface="微软雅黑" pitchFamily="34" charset="-122"/>
              </a:rPr>
              <a:t>数据库中模式名为</a:t>
            </a:r>
            <a:r>
              <a:rPr lang="en-US" altLang="zh-CN" dirty="0" smtClean="0">
                <a:latin typeface="微软雅黑" pitchFamily="34" charset="-122"/>
                <a:ea typeface="微软雅黑" pitchFamily="34" charset="-122"/>
              </a:rPr>
              <a:t>DBO</a:t>
            </a:r>
            <a:r>
              <a:rPr lang="zh-CN" altLang="en-US" dirty="0" smtClean="0">
                <a:latin typeface="微软雅黑" pitchFamily="34" charset="-122"/>
                <a:ea typeface="微软雅黑" pitchFamily="34" charset="-122"/>
              </a:rPr>
              <a:t>，表名为</a:t>
            </a:r>
            <a:r>
              <a:rPr lang="en-US" altLang="zh-CN" dirty="0" smtClean="0">
                <a:latin typeface="微软雅黑" pitchFamily="34" charset="-122"/>
                <a:ea typeface="微软雅黑" pitchFamily="34" charset="-122"/>
              </a:rPr>
              <a:t>Teacher</a:t>
            </a:r>
            <a:r>
              <a:rPr lang="zh-CN" altLang="en-US" dirty="0" smtClean="0">
                <a:latin typeface="微软雅黑" pitchFamily="34" charset="-122"/>
                <a:ea typeface="微软雅黑" pitchFamily="34" charset="-122"/>
              </a:rPr>
              <a:t>的列信息；</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542181816"/>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第三节：使用</a:t>
            </a:r>
            <a:r>
              <a:rPr lang="en-US" altLang="zh-CN" sz="2000" b="1" dirty="0" smtClean="0">
                <a:solidFill>
                  <a:srgbClr val="000000"/>
                </a:solidFill>
                <a:latin typeface="Calibri" pitchFamily="34" charset="0"/>
                <a:ea typeface="微软雅黑" pitchFamily="34" charset="-122"/>
                <a:sym typeface="宋体" pitchFamily="2" charset="-122"/>
              </a:rPr>
              <a:t>SQL</a:t>
            </a:r>
            <a:r>
              <a:rPr lang="zh-CN" altLang="en-US" sz="2000" b="1" dirty="0" smtClean="0">
                <a:solidFill>
                  <a:srgbClr val="000000"/>
                </a:solidFill>
                <a:latin typeface="Calibri" pitchFamily="34" charset="0"/>
                <a:ea typeface="微软雅黑" pitchFamily="34" charset="-122"/>
                <a:sym typeface="宋体" pitchFamily="2" charset="-122"/>
              </a:rPr>
              <a:t>来生成</a:t>
            </a:r>
            <a:r>
              <a:rPr lang="en-US" altLang="zh-CN" sz="2000" b="1" dirty="0" smtClean="0">
                <a:solidFill>
                  <a:srgbClr val="000000"/>
                </a:solidFill>
                <a:latin typeface="Calibri" pitchFamily="34" charset="0"/>
                <a:ea typeface="微软雅黑" pitchFamily="34" charset="-122"/>
                <a:sym typeface="宋体" pitchFamily="2" charset="-122"/>
              </a:rPr>
              <a:t>SQL</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438581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创建动态</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语句，使之自动完成维护任务。例如，计算所有表中的行数。</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这种解决方案就是使用字符串来创建</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语句，并且</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语句中需要填进的值（如命令要执行的对象名称）将从所要选择的表中获得。注意，此查询只生产语句，用户通常必须通过脚本、手工或其他执行</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语句的方法来执行这些语句。</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Arial Narrow" panose="020B0606020202030204" pitchFamily="34" charset="0"/>
                <a:ea typeface="微软雅黑" pitchFamily="34" charset="-122"/>
              </a:rPr>
              <a:t>SELECT </a:t>
            </a:r>
            <a:r>
              <a:rPr lang="en-US" altLang="zh-CN" dirty="0" smtClean="0">
                <a:latin typeface="Arial Narrow" panose="020B0606020202030204" pitchFamily="34" charset="0"/>
                <a:ea typeface="微软雅黑" pitchFamily="34" charset="-122"/>
              </a:rPr>
              <a:t>‘SELECT </a:t>
            </a:r>
            <a:r>
              <a:rPr lang="en-US" altLang="zh-CN" dirty="0">
                <a:latin typeface="Arial Narrow" panose="020B0606020202030204" pitchFamily="34" charset="0"/>
                <a:ea typeface="微软雅黑" pitchFamily="34" charset="-122"/>
              </a:rPr>
              <a:t>COUNT(*) FROM </a:t>
            </a:r>
            <a:r>
              <a:rPr lang="en-US" altLang="zh-CN" dirty="0" smtClean="0">
                <a:latin typeface="Arial Narrow" panose="020B0606020202030204" pitchFamily="34" charset="0"/>
                <a:ea typeface="微软雅黑" pitchFamily="34" charset="-122"/>
              </a:rPr>
              <a:t>’ </a:t>
            </a:r>
            <a:r>
              <a:rPr lang="en-US" altLang="zh-CN" dirty="0">
                <a:latin typeface="Arial Narrow" panose="020B0606020202030204" pitchFamily="34" charset="0"/>
                <a:ea typeface="微软雅黑" pitchFamily="34" charset="-122"/>
              </a:rPr>
              <a:t>+ TABLE_NAME + </a:t>
            </a:r>
            <a:r>
              <a:rPr lang="en-US" altLang="zh-CN" dirty="0" smtClean="0">
                <a:latin typeface="Arial Narrow" panose="020B0606020202030204" pitchFamily="34" charset="0"/>
                <a:ea typeface="微软雅黑" pitchFamily="34" charset="-122"/>
              </a:rPr>
              <a:t>‘;’ </a:t>
            </a:r>
            <a:r>
              <a:rPr lang="en-US" altLang="zh-CN" dirty="0">
                <a:latin typeface="Arial Narrow" panose="020B0606020202030204" pitchFamily="34" charset="0"/>
                <a:ea typeface="微软雅黑" pitchFamily="34" charset="-122"/>
              </a:rPr>
              <a:t>AS SQL FROM INFORMATION_SCHEMA.TABLES WHERE TABLE_SCHEMA = </a:t>
            </a:r>
            <a:r>
              <a:rPr lang="en-US" altLang="zh-CN" dirty="0" smtClean="0">
                <a:latin typeface="Arial Narrow" panose="020B0606020202030204" pitchFamily="34" charset="0"/>
                <a:ea typeface="微软雅黑" pitchFamily="34" charset="-122"/>
              </a:rPr>
              <a:t>‘DBO’</a:t>
            </a:r>
            <a:r>
              <a:rPr lang="en-US" altLang="zh-CN" dirty="0">
                <a:latin typeface="Arial Narrow" panose="020B0606020202030204" pitchFamily="34" charset="0"/>
                <a:ea typeface="微软雅黑" pitchFamily="34" charset="-122"/>
              </a:rPr>
              <a:t>;</a:t>
            </a: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19789418"/>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第三节：使用</a:t>
            </a:r>
            <a:r>
              <a:rPr lang="en-US" altLang="zh-CN" sz="2000" b="1" dirty="0" smtClean="0">
                <a:solidFill>
                  <a:srgbClr val="000000"/>
                </a:solidFill>
                <a:latin typeface="Calibri" pitchFamily="34" charset="0"/>
                <a:ea typeface="微软雅黑" pitchFamily="34" charset="-122"/>
                <a:sym typeface="宋体" pitchFamily="2" charset="-122"/>
              </a:rPr>
              <a:t>SQL</a:t>
            </a:r>
            <a:r>
              <a:rPr lang="zh-CN" altLang="en-US" sz="2000" b="1" dirty="0" smtClean="0">
                <a:solidFill>
                  <a:srgbClr val="000000"/>
                </a:solidFill>
                <a:latin typeface="Calibri" pitchFamily="34" charset="0"/>
                <a:ea typeface="微软雅黑" pitchFamily="34" charset="-122"/>
                <a:sym typeface="宋体" pitchFamily="2" charset="-122"/>
              </a:rPr>
              <a:t>来生成</a:t>
            </a:r>
            <a:r>
              <a:rPr lang="en-US" altLang="zh-CN" sz="2000" b="1" dirty="0" smtClean="0">
                <a:solidFill>
                  <a:srgbClr val="000000"/>
                </a:solidFill>
                <a:latin typeface="Calibri" pitchFamily="34" charset="0"/>
                <a:ea typeface="微软雅黑" pitchFamily="34" charset="-122"/>
                <a:sym typeface="宋体" pitchFamily="2" charset="-122"/>
              </a:rPr>
              <a:t>SQL</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309315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DEPT</a:t>
            </a:r>
            <a:r>
              <a:rPr lang="zh-CN" altLang="en-US" dirty="0" smtClean="0">
                <a:latin typeface="微软雅黑" pitchFamily="34" charset="-122"/>
                <a:ea typeface="微软雅黑" pitchFamily="34" charset="-122"/>
              </a:rPr>
              <a:t>表中的数据生成插入</a:t>
            </a:r>
            <a:r>
              <a:rPr lang="en-US" altLang="zh-CN" dirty="0" smtClean="0">
                <a:latin typeface="微软雅黑" pitchFamily="34" charset="-122"/>
                <a:ea typeface="微软雅黑" pitchFamily="34" charset="-122"/>
              </a:rPr>
              <a:t>DEPT_TEST</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a:latin typeface="微软雅黑" pitchFamily="34" charset="-122"/>
                <a:ea typeface="微软雅黑" pitchFamily="34" charset="-122"/>
                <a:hlinkClick r:id="rId5" action="ppaction://hlinkfile"/>
              </a:rPr>
              <a:t>代码</a:t>
            </a:r>
            <a:endParaRPr lang="en-US" altLang="zh-CN" sz="2000" b="1" dirty="0">
              <a:latin typeface="微软雅黑" pitchFamily="34" charset="-122"/>
              <a:ea typeface="微软雅黑" pitchFamily="34"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061" y="2821259"/>
            <a:ext cx="7532209" cy="1365730"/>
          </a:xfrm>
          <a:prstGeom prst="rect">
            <a:avLst/>
          </a:prstGeom>
        </p:spPr>
      </p:pic>
    </p:spTree>
    <p:extLst>
      <p:ext uri="{BB962C8B-B14F-4D97-AF65-F5344CB8AC3E}">
        <p14:creationId xmlns:p14="http://schemas.microsoft.com/office/powerpoint/2010/main" val="3340013295"/>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9</a:t>
            </a:r>
            <a:r>
              <a:rPr lang="zh-CN" altLang="en-US" sz="2400" b="1" dirty="0" smtClean="0">
                <a:solidFill>
                  <a:schemeClr val="bg1"/>
                </a:solidFill>
                <a:latin typeface="微软雅黑" pitchFamily="34" charset="-122"/>
                <a:ea typeface="微软雅黑" pitchFamily="34" charset="-122"/>
              </a:rPr>
              <a:t>讲：元数据查询</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补充知识：递归的</a:t>
            </a:r>
            <a:r>
              <a:rPr lang="en-US" altLang="zh-CN" sz="2000" b="1" dirty="0" smtClean="0">
                <a:solidFill>
                  <a:srgbClr val="000000"/>
                </a:solidFill>
                <a:latin typeface="Calibri" pitchFamily="34" charset="0"/>
                <a:ea typeface="微软雅黑" pitchFamily="34" charset="-122"/>
                <a:sym typeface="宋体" pitchFamily="2" charset="-122"/>
              </a:rPr>
              <a:t>CTE</a:t>
            </a:r>
          </a:p>
        </p:txBody>
      </p:sp>
      <p:sp>
        <p:nvSpPr>
          <p:cNvPr id="22569" name="Line 8"/>
          <p:cNvSpPr>
            <a:spLocks noChangeShapeType="1"/>
          </p:cNvSpPr>
          <p:nvPr/>
        </p:nvSpPr>
        <p:spPr bwMode="auto">
          <a:xfrm flipH="1">
            <a:off x="888062" y="1599246"/>
            <a:ext cx="342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6115"/>
            <a:ext cx="7716225" cy="4662815"/>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dirty="0" smtClean="0">
                <a:latin typeface="微软雅黑" pitchFamily="34" charset="-122"/>
                <a:ea typeface="微软雅黑" pitchFamily="34" charset="-122"/>
              </a:rPr>
              <a:t>	CTE</a:t>
            </a:r>
            <a:r>
              <a:rPr lang="zh-CN" altLang="en-US" dirty="0" smtClean="0">
                <a:latin typeface="微软雅黑" pitchFamily="34" charset="-122"/>
                <a:ea typeface="微软雅黑" pitchFamily="34" charset="-122"/>
              </a:rPr>
              <a:t>之所以与其他表表达式不同，是因为它支持递归查询。定义一个递归</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至少需要两个（可能需要更多）查询：第</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个查询称为定位点成员（</a:t>
            </a:r>
            <a:r>
              <a:rPr lang="en-US" altLang="zh-CN" dirty="0" smtClean="0">
                <a:latin typeface="微软雅黑" pitchFamily="34" charset="-122"/>
                <a:ea typeface="微软雅黑" pitchFamily="34" charset="-122"/>
              </a:rPr>
              <a:t>anchor member</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个查询称为递归成员（</a:t>
            </a:r>
            <a:r>
              <a:rPr lang="en-US" altLang="zh-CN" dirty="0" smtClean="0">
                <a:latin typeface="微软雅黑" pitchFamily="34" charset="-122"/>
                <a:ea typeface="微软雅黑" pitchFamily="34" charset="-122"/>
              </a:rPr>
              <a:t>recursive member</a:t>
            </a:r>
            <a:r>
              <a:rPr lang="zh-CN" altLang="en-US" dirty="0" smtClean="0">
                <a:latin typeface="微软雅黑" pitchFamily="34" charset="-122"/>
                <a:ea typeface="微软雅黑" pitchFamily="34" charset="-122"/>
              </a:rPr>
              <a:t>）。递归</a:t>
            </a:r>
            <a:r>
              <a:rPr lang="en-US" altLang="zh-CN" dirty="0" smtClean="0">
                <a:latin typeface="微软雅黑" pitchFamily="34" charset="-122"/>
                <a:ea typeface="微软雅黑" pitchFamily="34" charset="-122"/>
              </a:rPr>
              <a:t>CTE</a:t>
            </a:r>
            <a:r>
              <a:rPr lang="zh-CN" altLang="en-US" dirty="0" smtClean="0">
                <a:latin typeface="微软雅黑" pitchFamily="34" charset="-122"/>
                <a:ea typeface="微软雅黑" pitchFamily="34" charset="-122"/>
              </a:rPr>
              <a:t>的基本格式如下：</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WITH &lt;CTE_NAME)[(&lt;</a:t>
            </a:r>
            <a:r>
              <a:rPr lang="en-US" altLang="zh-CN" dirty="0" err="1" smtClean="0">
                <a:latin typeface="微软雅黑" pitchFamily="34" charset="-122"/>
                <a:ea typeface="微软雅黑" pitchFamily="34" charset="-122"/>
              </a:rPr>
              <a:t>target_column_list</a:t>
            </a:r>
            <a:r>
              <a:rPr lang="en-US" altLang="zh-CN" dirty="0" smtClean="0">
                <a:latin typeface="微软雅黑" pitchFamily="34" charset="-122"/>
                <a:ea typeface="微软雅黑" pitchFamily="34" charset="-122"/>
              </a:rPr>
              <a:t>&gt;)] AS</a:t>
            </a: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a:t>
            </a: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  &lt;</a:t>
            </a:r>
            <a:r>
              <a:rPr lang="en-US" altLang="zh-CN" dirty="0" err="1" smtClean="0">
                <a:latin typeface="微软雅黑" pitchFamily="34" charset="-122"/>
                <a:ea typeface="微软雅黑" pitchFamily="34" charset="-122"/>
              </a:rPr>
              <a:t>anchor_member</a:t>
            </a:r>
            <a:r>
              <a:rPr lang="en-US" altLang="zh-CN" dirty="0" smtClean="0">
                <a:latin typeface="微软雅黑" pitchFamily="34" charset="-122"/>
                <a:ea typeface="微软雅黑" pitchFamily="34" charset="-122"/>
              </a:rPr>
              <a:t>&gt;</a:t>
            </a: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UNION ALL</a:t>
            </a:r>
          </a:p>
          <a:p>
            <a:pPr eaLnBrk="1" hangingPunct="1">
              <a:lnSpc>
                <a:spcPct val="150000"/>
              </a:lnSpc>
              <a:buFont typeface="Arial" pitchFamily="34" charset="0"/>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&lt;</a:t>
            </a:r>
            <a:r>
              <a:rPr lang="en-US" altLang="zh-CN" dirty="0" err="1" smtClean="0">
                <a:latin typeface="微软雅黑" pitchFamily="34" charset="-122"/>
                <a:ea typeface="微软雅黑" pitchFamily="34" charset="-122"/>
              </a:rPr>
              <a:t>recursive_member</a:t>
            </a:r>
            <a:r>
              <a:rPr lang="en-US" altLang="zh-CN" dirty="0" smtClean="0">
                <a:latin typeface="微软雅黑" pitchFamily="34" charset="-122"/>
                <a:ea typeface="微软雅黑" pitchFamily="34" charset="-122"/>
              </a:rPr>
              <a:t>&gt;</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a:t>
            </a: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&lt;</a:t>
            </a:r>
            <a:r>
              <a:rPr lang="en-US" altLang="zh-CN" dirty="0" err="1" smtClean="0">
                <a:latin typeface="微软雅黑" pitchFamily="34" charset="-122"/>
                <a:ea typeface="微软雅黑" pitchFamily="34" charset="-122"/>
              </a:rPr>
              <a:t>outer_query_against_CTE</a:t>
            </a:r>
            <a:r>
              <a:rPr lang="en-US" altLang="zh-CN" dirty="0" smtClean="0">
                <a:latin typeface="微软雅黑" pitchFamily="34" charset="-122"/>
                <a:ea typeface="微软雅黑" pitchFamily="34" charset="-122"/>
              </a:rPr>
              <a:t>&gt;;</a:t>
            </a:r>
          </a:p>
        </p:txBody>
      </p:sp>
    </p:spTree>
    <p:extLst>
      <p:ext uri="{BB962C8B-B14F-4D97-AF65-F5344CB8AC3E}">
        <p14:creationId xmlns:p14="http://schemas.microsoft.com/office/powerpoint/2010/main" val="4136183695"/>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96D6"/>
    </a:dk1>
    <a:lt1>
      <a:srgbClr val="FFFFFF"/>
    </a:lt1>
    <a:dk2>
      <a:srgbClr val="000000"/>
    </a:dk2>
    <a:lt2>
      <a:srgbClr val="E5E8E8"/>
    </a:lt2>
    <a:accent1>
      <a:srgbClr val="0096D6"/>
    </a:accent1>
    <a:accent2>
      <a:srgbClr val="F05332"/>
    </a:accent2>
    <a:accent3>
      <a:srgbClr val="AAAAAA"/>
    </a:accent3>
    <a:accent4>
      <a:srgbClr val="DADADA"/>
    </a:accent4>
    <a:accent5>
      <a:srgbClr val="AAC9E8"/>
    </a:accent5>
    <a:accent6>
      <a:srgbClr val="D94A2C"/>
    </a:accent6>
    <a:hlink>
      <a:srgbClr val="0096D6"/>
    </a:hlink>
    <a:folHlink>
      <a:srgbClr val="0096D6"/>
    </a:folHlink>
  </a:clrScheme>
</a:themeOverride>
</file>

<file path=ppt/theme/themeOverride1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docProps/app.xml><?xml version="1.0" encoding="utf-8"?>
<Properties xmlns="http://schemas.openxmlformats.org/officeDocument/2006/extended-properties" xmlns:vt="http://schemas.openxmlformats.org/officeDocument/2006/docPropsVTypes">
  <Template/>
  <TotalTime>5201</TotalTime>
  <Pages>0</Pages>
  <Words>912</Words>
  <Characters>0</Characters>
  <Application>Microsoft Office PowerPoint</Application>
  <DocSecurity>0</DocSecurity>
  <PresentationFormat>全屏显示(4:3)</PresentationFormat>
  <Lines>0</Lines>
  <Paragraphs>153</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HP Simplified</vt:lpstr>
      <vt:lpstr>Lucida Grande</vt:lpstr>
      <vt:lpstr>宋体</vt:lpstr>
      <vt:lpstr>微软雅黑</vt:lpstr>
      <vt:lpstr>Arial</vt:lpstr>
      <vt:lpstr>Arial Narrow</vt:lpstr>
      <vt:lpstr>Calibri</vt:lpstr>
      <vt:lpstr>Times New Roman</vt:lpstr>
      <vt:lpstr>Title with content</vt:lpstr>
      <vt:lpstr>    SQL查询艺术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cuiyh</cp:lastModifiedBy>
  <cp:revision>1809</cp:revision>
  <cp:lastPrinted>2013-01-17T18:56:00Z</cp:lastPrinted>
  <dcterms:created xsi:type="dcterms:W3CDTF">2013-01-17T20:22:00Z</dcterms:created>
  <dcterms:modified xsi:type="dcterms:W3CDTF">2015-08-06T00:44:46Z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y fmtid="{D5CDD505-2E9C-101B-9397-08002B2CF9AE}" pid="3" name="KSOProductBuildVer">
    <vt:lpwstr>2052-9.1.0.4867</vt:lpwstr>
  </property>
</Properties>
</file>