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ppt/theme/themeOverride21.xml" ContentType="application/vnd.openxmlformats-officedocument.themeOverride+xml"/>
  <Override PartName="/ppt/notesSlides/notesSlide22.xml" ContentType="application/vnd.openxmlformats-officedocument.presentationml.notesSlide+xml"/>
  <Override PartName="/ppt/theme/themeOverride22.xml" ContentType="application/vnd.openxmlformats-officedocument.themeOverride+xml"/>
  <Override PartName="/ppt/notesSlides/notesSlide23.xml" ContentType="application/vnd.openxmlformats-officedocument.presentationml.notesSlide+xml"/>
  <Override PartName="/ppt/theme/themeOverride23.xml" ContentType="application/vnd.openxmlformats-officedocument.themeOverride+xml"/>
  <Override PartName="/ppt/notesSlides/notesSlide24.xml" ContentType="application/vnd.openxmlformats-officedocument.presentationml.notesSlide+xml"/>
  <Override PartName="/ppt/theme/themeOverride24.xml" ContentType="application/vnd.openxmlformats-officedocument.themeOverride+xml"/>
  <Override PartName="/ppt/notesSlides/notesSlide25.xml" ContentType="application/vnd.openxmlformats-officedocument.presentationml.notesSlide+xml"/>
  <Override PartName="/ppt/theme/themeOverride25.xml" ContentType="application/vnd.openxmlformats-officedocument.themeOverride+xml"/>
  <Override PartName="/ppt/notesSlides/notesSlide26.xml" ContentType="application/vnd.openxmlformats-officedocument.presentationml.notesSlide+xml"/>
  <Override PartName="/ppt/theme/themeOverride26.xml" ContentType="application/vnd.openxmlformats-officedocument.themeOverride+xml"/>
  <Override PartName="/ppt/notesSlides/notesSlide27.xml" ContentType="application/vnd.openxmlformats-officedocument.presentationml.notesSlide+xml"/>
  <Override PartName="/ppt/theme/themeOverride27.xml" ContentType="application/vnd.openxmlformats-officedocument.themeOverride+xml"/>
  <Override PartName="/ppt/notesSlides/notesSlide28.xml" ContentType="application/vnd.openxmlformats-officedocument.presentationml.notesSlide+xml"/>
  <Override PartName="/ppt/theme/themeOverride28.xml" ContentType="application/vnd.openxmlformats-officedocument.themeOverride+xml"/>
  <Override PartName="/ppt/notesSlides/notesSlide29.xml" ContentType="application/vnd.openxmlformats-officedocument.presentationml.notesSlide+xml"/>
  <Override PartName="/ppt/theme/themeOverride29.xml" ContentType="application/vnd.openxmlformats-officedocument.themeOverride+xml"/>
  <Override PartName="/ppt/notesSlides/notesSlide30.xml" ContentType="application/vnd.openxmlformats-officedocument.presentationml.notesSlide+xml"/>
  <Override PartName="/ppt/theme/themeOverride30.xml" ContentType="application/vnd.openxmlformats-officedocument.themeOverride+xml"/>
  <Override PartName="/ppt/notesSlides/notesSlide31.xml" ContentType="application/vnd.openxmlformats-officedocument.presentationml.notesSlide+xml"/>
  <Override PartName="/ppt/theme/themeOverride31.xml" ContentType="application/vnd.openxmlformats-officedocument.themeOverride+xml"/>
  <Override PartName="/ppt/notesSlides/notesSlide32.xml" ContentType="application/vnd.openxmlformats-officedocument.presentationml.notesSlide+xml"/>
  <Override PartName="/ppt/theme/themeOverride32.xml" ContentType="application/vnd.openxmlformats-officedocument.themeOverride+xml"/>
  <Override PartName="/ppt/notesSlides/notesSlide33.xml" ContentType="application/vnd.openxmlformats-officedocument.presentationml.notesSlide+xml"/>
  <Override PartName="/ppt/theme/themeOverride33.xml" ContentType="application/vnd.openxmlformats-officedocument.themeOverride+xml"/>
  <Override PartName="/ppt/notesSlides/notesSlide34.xml" ContentType="application/vnd.openxmlformats-officedocument.presentationml.notesSlide+xml"/>
  <Override PartName="/ppt/theme/themeOverride34.xml" ContentType="application/vnd.openxmlformats-officedocument.themeOverride+xml"/>
  <Override PartName="/ppt/notesSlides/notesSlide35.xml" ContentType="application/vnd.openxmlformats-officedocument.presentationml.notesSlide+xml"/>
  <Override PartName="/ppt/theme/themeOverride3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8"/>
  </p:notesMasterIdLst>
  <p:handoutMasterIdLst>
    <p:handoutMasterId r:id="rId39"/>
  </p:handoutMasterIdLst>
  <p:sldIdLst>
    <p:sldId id="698" r:id="rId2"/>
    <p:sldId id="786" r:id="rId3"/>
    <p:sldId id="778" r:id="rId4"/>
    <p:sldId id="788" r:id="rId5"/>
    <p:sldId id="790" r:id="rId6"/>
    <p:sldId id="792" r:id="rId7"/>
    <p:sldId id="793" r:id="rId8"/>
    <p:sldId id="794" r:id="rId9"/>
    <p:sldId id="795" r:id="rId10"/>
    <p:sldId id="796" r:id="rId11"/>
    <p:sldId id="797" r:id="rId12"/>
    <p:sldId id="798" r:id="rId13"/>
    <p:sldId id="799" r:id="rId14"/>
    <p:sldId id="822" r:id="rId15"/>
    <p:sldId id="801" r:id="rId16"/>
    <p:sldId id="802" r:id="rId17"/>
    <p:sldId id="803" r:id="rId18"/>
    <p:sldId id="804" r:id="rId19"/>
    <p:sldId id="805" r:id="rId20"/>
    <p:sldId id="806" r:id="rId21"/>
    <p:sldId id="807" r:id="rId22"/>
    <p:sldId id="808" r:id="rId23"/>
    <p:sldId id="809" r:id="rId24"/>
    <p:sldId id="810" r:id="rId25"/>
    <p:sldId id="811" r:id="rId26"/>
    <p:sldId id="812" r:id="rId27"/>
    <p:sldId id="813" r:id="rId28"/>
    <p:sldId id="814" r:id="rId29"/>
    <p:sldId id="815" r:id="rId30"/>
    <p:sldId id="816" r:id="rId31"/>
    <p:sldId id="817" r:id="rId32"/>
    <p:sldId id="818" r:id="rId33"/>
    <p:sldId id="819" r:id="rId34"/>
    <p:sldId id="820" r:id="rId35"/>
    <p:sldId id="821" r:id="rId36"/>
    <p:sldId id="755" r:id="rId37"/>
  </p:sldIdLst>
  <p:sldSz cx="9144000" cy="6858000" type="screen4x3"/>
  <p:notesSz cx="6858000" cy="9144000"/>
  <p:defaultTextStyle>
    <a:defPPr>
      <a:defRPr lang="zh-CN"/>
    </a:defPPr>
    <a:lvl1pPr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4093">
          <p15:clr>
            <a:srgbClr val="A4A3A4"/>
          </p15:clr>
        </p15:guide>
        <p15:guide id="2" orient="horz" pos="929">
          <p15:clr>
            <a:srgbClr val="A4A3A4"/>
          </p15:clr>
        </p15:guide>
        <p15:guide id="3" orient="horz" pos="1199">
          <p15:clr>
            <a:srgbClr val="A4A3A4"/>
          </p15:clr>
        </p15:guide>
        <p15:guide id="4" orient="horz" pos="527">
          <p15:clr>
            <a:srgbClr val="A4A3A4"/>
          </p15:clr>
        </p15:guide>
        <p15:guide id="5" orient="horz" pos="2242">
          <p15:clr>
            <a:srgbClr val="A4A3A4"/>
          </p15:clr>
        </p15:guide>
        <p15:guide id="6" orient="horz" pos="3104">
          <p15:clr>
            <a:srgbClr val="A4A3A4"/>
          </p15:clr>
        </p15:guide>
        <p15:guide id="7" orient="horz" pos="173">
          <p15:clr>
            <a:srgbClr val="A4A3A4"/>
          </p15:clr>
        </p15:guide>
        <p15:guide id="8" pos="1823">
          <p15:clr>
            <a:srgbClr val="A4A3A4"/>
          </p15:clr>
        </p15:guide>
        <p15:guide id="9" pos="2796">
          <p15:clr>
            <a:srgbClr val="A4A3A4"/>
          </p15:clr>
        </p15:guide>
        <p15:guide id="10" pos="207">
          <p15:clr>
            <a:srgbClr val="A4A3A4"/>
          </p15:clr>
        </p15:guide>
        <p15:guide id="11" pos="5374">
          <p15:clr>
            <a:srgbClr val="A4A3A4"/>
          </p15:clr>
        </p15:guide>
        <p15:guide id="12" pos="5563">
          <p15:clr>
            <a:srgbClr val="A4A3A4"/>
          </p15:clr>
        </p15:guide>
        <p15:guide id="13" pos="2880">
          <p15:clr>
            <a:srgbClr val="A4A3A4"/>
          </p15:clr>
        </p15:guide>
        <p15:guide id="14" pos="3595">
          <p15:clr>
            <a:srgbClr val="A4A3A4"/>
          </p15:clr>
        </p15:guide>
        <p15:guide id="15" pos="20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CC00"/>
    <a:srgbClr val="FF9933"/>
    <a:srgbClr val="336600"/>
    <a:srgbClr val="003300"/>
    <a:srgbClr val="FFCC66"/>
    <a:srgbClr val="33CC33"/>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19" autoAdjust="0"/>
  </p:normalViewPr>
  <p:slideViewPr>
    <p:cSldViewPr snapToGrid="0">
      <p:cViewPr varScale="1">
        <p:scale>
          <a:sx n="60" d="100"/>
          <a:sy n="60" d="100"/>
        </p:scale>
        <p:origin x="1686" y="60"/>
      </p:cViewPr>
      <p:guideLst>
        <p:guide orient="horz" pos="4093"/>
        <p:guide orient="horz" pos="929"/>
        <p:guide orient="horz" pos="1199"/>
        <p:guide orient="horz" pos="527"/>
        <p:guide orient="horz" pos="2242"/>
        <p:guide orient="horz" pos="3104"/>
        <p:guide orient="horz" pos="173"/>
        <p:guide pos="1823"/>
        <p:guide pos="2796"/>
        <p:guide pos="207"/>
        <p:guide pos="5374"/>
        <p:guide pos="5563"/>
        <p:guide pos="2880"/>
        <p:guide pos="3595"/>
        <p:guide pos="2006"/>
      </p:guideLst>
    </p:cSldViewPr>
  </p:slideViewPr>
  <p:notesTextViewPr>
    <p:cViewPr>
      <p:scale>
        <a:sx n="100" d="100"/>
        <a:sy n="100" d="100"/>
      </p:scale>
      <p:origin x="0" y="0"/>
    </p:cViewPr>
  </p:notesTextViewPr>
  <p:notesViewPr>
    <p:cSldViewPr snapToGrid="0">
      <p:cViewPr varScale="1">
        <p:scale>
          <a:sx n="57" d="100"/>
          <a:sy n="57" d="100"/>
        </p:scale>
        <p:origin x="2832" y="66"/>
      </p:cViewPr>
      <p:guideLst/>
    </p:cSldViewPr>
  </p:notes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F48A0-4803-40C7-B0A3-C1EFF66A71D7}" type="datetimeFigureOut">
              <a:rPr lang="zh-CN" altLang="en-US" smtClean="0"/>
              <a:t>2015/8/11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75B51B-5BF9-42D3-95C3-728B1D7179DC}" type="slidenum">
              <a:rPr lang="zh-CN" altLang="en-US" smtClean="0"/>
              <a:t>‹#›</a:t>
            </a:fld>
            <a:endParaRPr lang="zh-CN" altLang="en-US"/>
          </a:p>
        </p:txBody>
      </p:sp>
    </p:spTree>
    <p:extLst>
      <p:ext uri="{BB962C8B-B14F-4D97-AF65-F5344CB8AC3E}">
        <p14:creationId xmlns:p14="http://schemas.microsoft.com/office/powerpoint/2010/main" val="913491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HP Simplified" pitchFamily="2" charset="0"/>
                <a:sym typeface="HP Simplified" pitchFamily="2" charset="0"/>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23BCEB58-B1E7-43A4-9F47-A151C2B098A2}" type="datetime1">
              <a:rPr lang="en-US"/>
              <a:pPr>
                <a:defRPr/>
              </a:pPr>
              <a:t>8/11/2015</a:t>
            </a:fld>
            <a:endParaRPr lang="zh-CN" altLang="en-US" sz="1200">
              <a:latin typeface="HP Simplified" pitchFamily="2" charset="0"/>
              <a:sym typeface="HP Simplified" pitchFamily="2" charset="0"/>
            </a:endParaRPr>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w="12700">
            <a:noFill/>
            <a:bevel/>
            <a:headEnd/>
            <a:tailEnd/>
          </a:ln>
        </p:spPr>
      </p:sp>
      <p:sp>
        <p:nvSpPr>
          <p:cNvPr id="2053" name="Notes Placeholder 4"/>
          <p:cNvSpPr>
            <a:spLocks noGrp="1" noRot="1" noChangeAspect="1" noChangeArrowheads="1"/>
          </p:cNvSpPr>
          <p:nvPr/>
        </p:nvSpPr>
        <p:spPr bwMode="auto">
          <a:xfrm>
            <a:off x="685800" y="4343400"/>
            <a:ext cx="5486400" cy="4114800"/>
          </a:xfrm>
          <a:prstGeom prst="rect">
            <a:avLst/>
          </a:prstGeom>
          <a:noFill/>
          <a:ln w="12700">
            <a:noFill/>
            <a:bevel/>
            <a:headEnd/>
            <a:tailEnd/>
          </a:ln>
        </p:spPr>
        <p:txBody>
          <a:bodyPr anchor="ctr"/>
          <a:lstStyle/>
          <a:p>
            <a:pPr defTabSz="0">
              <a:spcBef>
                <a:spcPct val="30000"/>
              </a:spcBef>
            </a:pPr>
            <a:r>
              <a:rPr lang="zh-CN" altLang="zh-CN" sz="1200"/>
              <a:t>Click to edit Master text styles</a:t>
            </a:r>
          </a:p>
          <a:p>
            <a:pPr defTabSz="0">
              <a:spcBef>
                <a:spcPct val="30000"/>
              </a:spcBef>
            </a:pPr>
            <a:r>
              <a:rPr lang="zh-CN" altLang="zh-CN" sz="1200"/>
              <a:t>Second level</a:t>
            </a:r>
          </a:p>
          <a:p>
            <a:pPr defTabSz="0">
              <a:spcBef>
                <a:spcPct val="30000"/>
              </a:spcBef>
            </a:pPr>
            <a:r>
              <a:rPr lang="zh-CN" altLang="zh-CN" sz="1200"/>
              <a:t>Third level</a:t>
            </a:r>
          </a:p>
          <a:p>
            <a:pPr defTabSz="0">
              <a:spcBef>
                <a:spcPct val="30000"/>
              </a:spcBef>
            </a:pPr>
            <a:r>
              <a:rPr lang="zh-CN" altLang="zh-CN" sz="1200"/>
              <a:t>Fourth level</a:t>
            </a:r>
          </a:p>
          <a:p>
            <a:pPr defTabSz="0">
              <a:spcBef>
                <a:spcPct val="30000"/>
              </a:spcBef>
            </a:pPr>
            <a:r>
              <a:rPr lang="zh-CN" altLang="zh-CN" sz="120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HP Simplified" pitchFamily="2" charset="0"/>
                <a:sym typeface="HP Simplified" pitchFamily="2" charset="0"/>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a:lvl1pPr>
          </a:lstStyle>
          <a:p>
            <a:fld id="{79AAB01C-1156-4FEC-8576-12A4092A55E6}" type="slidenum">
              <a:rPr lang="zh-CN" altLang="zh-CN"/>
              <a:pPr/>
              <a:t>‹#›</a:t>
            </a:fld>
            <a:endParaRPr lang="zh-CN" altLang="zh-CN" sz="1200">
              <a:latin typeface="HP Simplified" pitchFamily="2" charset="0"/>
              <a:sym typeface="HP Simplified" pitchFamily="2" charset="0"/>
            </a:endParaRPr>
          </a:p>
        </p:txBody>
      </p:sp>
    </p:spTree>
    <p:extLst>
      <p:ext uri="{BB962C8B-B14F-4D97-AF65-F5344CB8AC3E}">
        <p14:creationId xmlns:p14="http://schemas.microsoft.com/office/powerpoint/2010/main" val="881680919"/>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35.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fld id="{23BCEB58-B1E7-43A4-9F47-A151C2B098A2}" type="datetime1">
              <a:rPr lang="en-US" smtClean="0"/>
              <a:pPr>
                <a:defRPr/>
              </a:pPr>
              <a:t>8/11/2015</a:t>
            </a:fld>
            <a:endParaRPr lang="zh-CN" altLang="en-US" sz="1200">
              <a:latin typeface="HP Simplified" pitchFamily="2" charset="0"/>
              <a:sym typeface="HP Simplified" pitchFamily="2" charset="0"/>
            </a:endParaRPr>
          </a:p>
        </p:txBody>
      </p:sp>
      <p:sp>
        <p:nvSpPr>
          <p:cNvPr id="5" name="灯片编号占位符 4"/>
          <p:cNvSpPr>
            <a:spLocks noGrp="1"/>
          </p:cNvSpPr>
          <p:nvPr>
            <p:ph type="sldNum" sz="quarter" idx="11"/>
          </p:nvPr>
        </p:nvSpPr>
        <p:spPr/>
        <p:txBody>
          <a:bodyPr/>
          <a:lstStyle/>
          <a:p>
            <a:fld id="{79AAB01C-1156-4FEC-8576-12A4092A55E6}" type="slidenum">
              <a:rPr lang="zh-CN" altLang="zh-CN" smtClean="0"/>
              <a:pPr/>
              <a:t>1</a:t>
            </a:fld>
            <a:endParaRPr lang="zh-CN" altLang="zh-CN" sz="1200">
              <a:latin typeface="HP Simplified" pitchFamily="2" charset="0"/>
              <a:sym typeface="HP Simplified" pitchFamily="2" charset="0"/>
            </a:endParaRPr>
          </a:p>
        </p:txBody>
      </p:sp>
    </p:spTree>
    <p:extLst>
      <p:ext uri="{BB962C8B-B14F-4D97-AF65-F5344CB8AC3E}">
        <p14:creationId xmlns:p14="http://schemas.microsoft.com/office/powerpoint/2010/main" val="1205668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4257431346"/>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868033220"/>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403045716"/>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60898850"/>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548958359"/>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490474837"/>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961622740"/>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899443019"/>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617787992"/>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840756505"/>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702222924"/>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567810928"/>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368046862"/>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510510476"/>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992641086"/>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622764357"/>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363842374"/>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1480354"/>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999732144"/>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675749700"/>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54840816"/>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728084366"/>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33654675"/>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628328310"/>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4292109015"/>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4117447412"/>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536225805"/>
      </p:ext>
    </p:extLst>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375782339"/>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459822658"/>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939719819"/>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366802366"/>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397814567"/>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5472228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808402237"/>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1438" y="314325"/>
            <a:ext cx="2030412" cy="556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613" y="314325"/>
            <a:ext cx="5940425" cy="5564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28613" y="314325"/>
            <a:ext cx="8123237" cy="574675"/>
          </a:xfr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613" y="1584325"/>
            <a:ext cx="3983037" cy="4294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64050" y="1584325"/>
            <a:ext cx="3984625" cy="4294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微软雅黑" pitchFamily="34" charset="-12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28613" y="314325"/>
            <a:ext cx="8123237" cy="574675"/>
          </a:xfrm>
          <a:prstGeom prst="rect">
            <a:avLst/>
          </a:prstGeom>
          <a:noFill/>
          <a:ln w="9525">
            <a:noFill/>
            <a:bevel/>
            <a:headEnd/>
            <a:tailEnd/>
          </a:ln>
        </p:spPr>
        <p:txBody>
          <a:bodyPr vert="horz" wrap="square" lIns="0" tIns="0" rIns="0" bIns="0" numCol="1" anchor="t" anchorCtr="0" compatLnSpc="1">
            <a:prstTxWarp prst="textNoShape">
              <a:avLst/>
            </a:prstTxWarp>
          </a:bodyPr>
          <a:lstStyle/>
          <a:p>
            <a:pPr lvl="0"/>
            <a:r>
              <a:rPr lang="zh-CN" altLang="zh-CN" smtClean="0">
                <a:sym typeface="微软雅黑" pitchFamily="34" charset="-122"/>
              </a:rPr>
              <a:t>Click to edit master title style</a:t>
            </a:r>
          </a:p>
        </p:txBody>
      </p:sp>
      <p:sp>
        <p:nvSpPr>
          <p:cNvPr id="1027" name="Text Placeholder 6"/>
          <p:cNvSpPr>
            <a:spLocks noGrp="1" noChangeArrowheads="1"/>
          </p:cNvSpPr>
          <p:nvPr>
            <p:ph type="body" idx="1"/>
          </p:nvPr>
        </p:nvSpPr>
        <p:spPr bwMode="auto">
          <a:xfrm>
            <a:off x="328613" y="1584325"/>
            <a:ext cx="8120062" cy="42941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dirty="0" smtClean="0">
                <a:sym typeface="微软雅黑" pitchFamily="34" charset="-122"/>
              </a:rPr>
              <a:t>Click to edit master text styles</a:t>
            </a:r>
          </a:p>
          <a:p>
            <a:pPr lvl="1"/>
            <a:r>
              <a:rPr lang="zh-CN" altLang="zh-CN" dirty="0" smtClean="0">
                <a:sym typeface="微软雅黑" pitchFamily="34" charset="-122"/>
              </a:rPr>
              <a:t>Second level</a:t>
            </a:r>
          </a:p>
          <a:p>
            <a:pPr lvl="2"/>
            <a:r>
              <a:rPr lang="zh-CN" altLang="zh-CN" dirty="0" smtClean="0">
                <a:sym typeface="微软雅黑" pitchFamily="34" charset="-122"/>
              </a:rPr>
              <a:t>Third level</a:t>
            </a:r>
          </a:p>
          <a:p>
            <a:pPr lvl="3"/>
            <a:r>
              <a:rPr lang="zh-CN" altLang="zh-CN" dirty="0" smtClean="0">
                <a:sym typeface="微软雅黑" pitchFamily="34" charset="-122"/>
              </a:rPr>
              <a:t>Fourth level</a:t>
            </a:r>
          </a:p>
          <a:p>
            <a:pPr lvl="4"/>
            <a:r>
              <a:rPr lang="zh-CN" altLang="zh-CN" dirty="0" smtClean="0">
                <a:sym typeface="微软雅黑" pitchFamily="34" charset="-122"/>
              </a:rPr>
              <a:t>Fifth level</a:t>
            </a:r>
          </a:p>
        </p:txBody>
      </p:sp>
      <p:sp>
        <p:nvSpPr>
          <p:cNvPr id="1028" name="TextBox 8"/>
          <p:cNvSpPr>
            <a:spLocks noChangeArrowheads="1"/>
          </p:cNvSpPr>
          <p:nvPr/>
        </p:nvSpPr>
        <p:spPr bwMode="auto">
          <a:xfrm>
            <a:off x="444500" y="6345238"/>
            <a:ext cx="8012113" cy="304800"/>
          </a:xfrm>
          <a:prstGeom prst="rect">
            <a:avLst/>
          </a:prstGeom>
          <a:noFill/>
          <a:ln w="9525">
            <a:noFill/>
            <a:miter lim="800000"/>
            <a:headEnd/>
            <a:tailEnd/>
          </a:ln>
        </p:spPr>
        <p:txBody>
          <a:bodyPr/>
          <a:lstStyle/>
          <a:p>
            <a:pPr eaLnBrk="1" hangingPunct="1">
              <a:buFont typeface="Arial" pitchFamily="34" charset="0"/>
              <a:buNone/>
            </a:pPr>
            <a:r>
              <a:rPr lang="zh-CN" altLang="en-US" sz="1000" b="1" i="1" dirty="0" smtClean="0">
                <a:solidFill>
                  <a:srgbClr val="87898B"/>
                </a:solidFill>
                <a:latin typeface="HP Simplified" pitchFamily="2" charset="0"/>
                <a:sym typeface="HP Simplified" pitchFamily="2" charset="0"/>
              </a:rPr>
              <a:t>惠普</a:t>
            </a:r>
            <a:r>
              <a:rPr lang="en-US" altLang="zh-CN" sz="1000" b="1" i="1" dirty="0" smtClean="0">
                <a:solidFill>
                  <a:srgbClr val="87898B"/>
                </a:solidFill>
                <a:latin typeface="HP Simplified" pitchFamily="2" charset="0"/>
                <a:sym typeface="HP Simplified" pitchFamily="2" charset="0"/>
              </a:rPr>
              <a:t>-</a:t>
            </a:r>
            <a:r>
              <a:rPr lang="zh-CN" altLang="en-US" sz="1000" b="1" i="1" dirty="0" smtClean="0">
                <a:solidFill>
                  <a:srgbClr val="87898B"/>
                </a:solidFill>
                <a:latin typeface="HP Simplified" pitchFamily="2" charset="0"/>
                <a:sym typeface="HP Simplified" pitchFamily="2" charset="0"/>
              </a:rPr>
              <a:t>济宁国际软件人才及产业基地</a:t>
            </a:r>
            <a:endParaRPr lang="en-US" sz="1000" b="1" i="1" dirty="0">
              <a:solidFill>
                <a:srgbClr val="87898B"/>
              </a:solidFill>
              <a:latin typeface="HP Simplified" pitchFamily="2" charset="0"/>
              <a:sym typeface="HP Simplified" pitchFamily="2" charset="0"/>
            </a:endParaRPr>
          </a:p>
        </p:txBody>
      </p:sp>
      <p:sp>
        <p:nvSpPr>
          <p:cNvPr id="1029" name="TextBox 7"/>
          <p:cNvSpPr>
            <a:spLocks noChangeArrowheads="1"/>
          </p:cNvSpPr>
          <p:nvPr/>
        </p:nvSpPr>
        <p:spPr bwMode="auto">
          <a:xfrm>
            <a:off x="328613" y="6351588"/>
            <a:ext cx="323850" cy="200025"/>
          </a:xfrm>
          <a:prstGeom prst="rect">
            <a:avLst/>
          </a:prstGeom>
          <a:noFill/>
          <a:ln w="9525">
            <a:noFill/>
            <a:miter lim="800000"/>
            <a:headEnd/>
            <a:tailEnd/>
          </a:ln>
        </p:spPr>
        <p:txBody>
          <a:bodyPr wrap="none" lIns="0" anchor="ctr"/>
          <a:lstStyle/>
          <a:p>
            <a:pPr eaLnBrk="1" hangingPunct="1">
              <a:buFont typeface="Arial" pitchFamily="34" charset="0"/>
              <a:buNone/>
            </a:pPr>
            <a:fld id="{FF50DCFE-0001-41BA-9FEF-7301C17E89F0}" type="slidenum">
              <a:rPr lang="en-US" altLang="zh-CN" sz="1000" b="1" i="1">
                <a:solidFill>
                  <a:srgbClr val="87898B"/>
                </a:solidFill>
                <a:latin typeface="HP Simplified" pitchFamily="2" charset="0"/>
                <a:sym typeface="HP Simplified" pitchFamily="2" charset="0"/>
              </a:rPr>
              <a:pPr eaLnBrk="1" hangingPunct="1">
                <a:buFont typeface="Arial" pitchFamily="34" charset="0"/>
                <a:buNone/>
              </a:pPr>
              <a:t>‹#›</a:t>
            </a:fld>
            <a:endParaRPr lang="en-US" altLang="zh-CN" sz="1000" b="1" i="1" dirty="0">
              <a:solidFill>
                <a:srgbClr val="87898B"/>
              </a:solidFill>
              <a:latin typeface="HP Simplified" pitchFamily="2" charset="0"/>
              <a:sym typeface="HP Simplified" pitchFamily="2" charset="0"/>
            </a:endParaRPr>
          </a:p>
        </p:txBody>
      </p:sp>
      <p:pic>
        <p:nvPicPr>
          <p:cNvPr id="1030" name="Picture 3" descr="HP_Blue_RGB_150_SM.png"/>
          <p:cNvPicPr>
            <a:picLocks noChangeAspect="1" noChangeArrowheads="1"/>
          </p:cNvPicPr>
          <p:nvPr/>
        </p:nvPicPr>
        <p:blipFill>
          <a:blip r:embed="rId14"/>
          <a:srcRect/>
          <a:stretch>
            <a:fillRect/>
          </a:stretch>
        </p:blipFill>
        <p:spPr bwMode="auto">
          <a:xfrm>
            <a:off x="8504238" y="6046788"/>
            <a:ext cx="493712" cy="4937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iming>
    <p:tnLst>
      <p:par>
        <p:cTn id="1" dur="indefinite" restart="never" nodeType="tmRoot"/>
      </p:par>
    </p:tnLst>
  </p:timing>
  <p:txStyles>
    <p:titleStyle>
      <a:lvl1pPr marL="457200" indent="-457200" algn="l" rtl="0" eaLnBrk="0" fontAlgn="base" hangingPunct="0">
        <a:spcBef>
          <a:spcPct val="0"/>
        </a:spcBef>
        <a:spcAft>
          <a:spcPct val="0"/>
        </a:spcAft>
        <a:defRPr sz="2800" b="1">
          <a:solidFill>
            <a:srgbClr val="000000"/>
          </a:solidFill>
          <a:latin typeface="+mj-lt"/>
          <a:ea typeface="+mj-ea"/>
          <a:cs typeface="+mj-cs"/>
          <a:sym typeface="微软雅黑" pitchFamily="34" charset="-122"/>
        </a:defRPr>
      </a:lvl1pPr>
      <a:lvl2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2pPr>
      <a:lvl3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3pPr>
      <a:lvl4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4pPr>
      <a:lvl5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5pPr>
      <a:lvl6pPr marL="9144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6pPr>
      <a:lvl7pPr marL="13716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7pPr>
      <a:lvl8pPr marL="18288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8pPr>
      <a:lvl9pPr marL="22860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9pPr>
    </p:titleStyle>
    <p:bodyStyle>
      <a:lvl1pPr marL="342900" indent="-342900" algn="l" defTabSz="457200" rtl="0" eaLnBrk="0" fontAlgn="base" hangingPunct="0">
        <a:spcBef>
          <a:spcPct val="0"/>
        </a:spcBef>
        <a:spcAft>
          <a:spcPts val="400"/>
        </a:spcAft>
        <a:buSzPct val="100000"/>
        <a:buFont typeface="Arial" pitchFamily="34" charset="0"/>
        <a:defRPr b="1">
          <a:solidFill>
            <a:schemeClr val="tx2"/>
          </a:solidFill>
          <a:latin typeface="+mn-lt"/>
          <a:ea typeface="+mn-ea"/>
          <a:cs typeface="+mn-cs"/>
          <a:sym typeface="微软雅黑" pitchFamily="34" charset="-122"/>
        </a:defRPr>
      </a:lvl1pPr>
      <a:lvl2pPr marL="742950" indent="-285750" algn="l" defTabSz="430213" rtl="0" eaLnBrk="0" fontAlgn="base" hangingPunct="0">
        <a:spcBef>
          <a:spcPct val="0"/>
        </a:spcBef>
        <a:spcAft>
          <a:spcPts val="400"/>
        </a:spcAft>
        <a:buSzPct val="100000"/>
        <a:buFont typeface="Lucida Grande" charset="0"/>
        <a:defRPr>
          <a:solidFill>
            <a:srgbClr val="000000"/>
          </a:solidFill>
          <a:latin typeface="+mn-lt"/>
          <a:ea typeface="+mn-ea"/>
          <a:sym typeface="微软雅黑" pitchFamily="34" charset="-122"/>
        </a:defRPr>
      </a:lvl2pPr>
      <a:lvl3pPr marL="169863" indent="-169863" algn="l" defTabSz="457200" rtl="0" eaLnBrk="0" fontAlgn="base" hangingPunct="0">
        <a:spcBef>
          <a:spcPct val="0"/>
        </a:spcBef>
        <a:spcAft>
          <a:spcPts val="400"/>
        </a:spcAft>
        <a:buSzPct val="100000"/>
        <a:buFont typeface="HP Simplified" pitchFamily="2" charset="0"/>
        <a:buChar char="•"/>
        <a:defRPr>
          <a:solidFill>
            <a:srgbClr val="000000"/>
          </a:solidFill>
          <a:latin typeface="+mn-lt"/>
          <a:ea typeface="+mn-ea"/>
          <a:sym typeface="微软雅黑" pitchFamily="34" charset="-122"/>
        </a:defRPr>
      </a:lvl3pPr>
      <a:lvl4pPr marL="341313" indent="-179388" algn="l" defTabSz="457200" rtl="0" eaLnBrk="0" fontAlgn="base" hangingPunct="0">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4pPr>
      <a:lvl5pPr marL="469900" indent="-150813" algn="l" defTabSz="457200" rtl="0" eaLnBrk="0" fontAlgn="base" hangingPunct="0">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5pPr>
      <a:lvl6pPr marL="9271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6pPr>
      <a:lvl7pPr marL="13843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7pPr>
      <a:lvl8pPr marL="18415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8pPr>
      <a:lvl9pPr marL="22987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hyperlink" Target="&#31532;7&#33410;&#35752;&#35770;.docx" TargetMode="Externa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31532;8&#33410;&#35752;&#35770;.docx" TargetMode="Externa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31532;1&#33410;&#35752;&#35770;.docx" TargetMode="Externa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31532;2&#33410;&#35752;&#35770;.docx" TargetMode="Externa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hyperlink" Target="&#31532;3&#33410;&#35752;&#35770;.docx"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31532;4&#33410;&#35752;&#35770;.docx" TargetMode="Externa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hyperlink" Target="&#31532;5&#33410;&#35752;&#35770;.docx" TargetMode="Externa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31532;6&#33410;&#35752;&#35770;.docx" TargetMode="Externa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chemeClr val="bg2"/>
        </a:solidFill>
        <a:effectLst/>
      </p:bgPr>
    </p:bg>
    <p:spTree>
      <p:nvGrpSpPr>
        <p:cNvPr id="1" name=""/>
        <p:cNvGrpSpPr/>
        <p:nvPr/>
      </p:nvGrpSpPr>
      <p:grpSpPr>
        <a:xfrm>
          <a:off x="0" y="0"/>
          <a:ext cx="0" cy="0"/>
          <a:chOff x="0" y="0"/>
          <a:chExt cx="0" cy="0"/>
        </a:xfrm>
      </p:grpSpPr>
      <p:sp>
        <p:nvSpPr>
          <p:cNvPr id="3074" name="矩形 8"/>
          <p:cNvSpPr>
            <a:spLocks noChangeArrowheads="1"/>
          </p:cNvSpPr>
          <p:nvPr/>
        </p:nvSpPr>
        <p:spPr bwMode="auto">
          <a:xfrm>
            <a:off x="0" y="2624138"/>
            <a:ext cx="9144000" cy="1655762"/>
          </a:xfrm>
          <a:prstGeom prst="rect">
            <a:avLst/>
          </a:prstGeom>
          <a:solidFill>
            <a:schemeClr val="tx2"/>
          </a:solidFill>
          <a:ln w="25400">
            <a:noFill/>
            <a:miter lim="800000"/>
            <a:headEnd/>
            <a:tailEnd/>
          </a:ln>
        </p:spPr>
        <p:txBody>
          <a:bodyPr anchor="ctr"/>
          <a:lstStyle/>
          <a:p>
            <a:pPr algn="ctr" eaLnBrk="1" hangingPunct="1">
              <a:buFont typeface="Arial" pitchFamily="34" charset="0"/>
              <a:buNone/>
            </a:pPr>
            <a:endParaRPr lang="zh-CN" altLang="zh-CN">
              <a:solidFill>
                <a:srgbClr val="FFFFFF"/>
              </a:solidFill>
            </a:endParaRPr>
          </a:p>
        </p:txBody>
      </p:sp>
      <p:pic>
        <p:nvPicPr>
          <p:cNvPr id="3075" name="Picture 1" descr="HP_White_RGB_150_LG.png"/>
          <p:cNvPicPr>
            <a:picLocks noChangeAspect="1" noChangeArrowheads="1"/>
          </p:cNvPicPr>
          <p:nvPr/>
        </p:nvPicPr>
        <p:blipFill>
          <a:blip r:embed="rId4"/>
          <a:srcRect/>
          <a:stretch>
            <a:fillRect/>
          </a:stretch>
        </p:blipFill>
        <p:spPr bwMode="auto">
          <a:xfrm>
            <a:off x="6950075" y="487363"/>
            <a:ext cx="1974850" cy="1974850"/>
          </a:xfrm>
          <a:prstGeom prst="rect">
            <a:avLst/>
          </a:prstGeom>
          <a:noFill/>
          <a:ln w="9525">
            <a:noFill/>
            <a:miter lim="800000"/>
            <a:headEnd/>
            <a:tailEnd/>
          </a:ln>
        </p:spPr>
      </p:pic>
      <p:sp>
        <p:nvSpPr>
          <p:cNvPr id="3076" name="TextBox 5"/>
          <p:cNvSpPr>
            <a:spLocks noChangeArrowheads="1"/>
          </p:cNvSpPr>
          <p:nvPr/>
        </p:nvSpPr>
        <p:spPr bwMode="auto">
          <a:xfrm>
            <a:off x="328613" y="6345238"/>
            <a:ext cx="8012112" cy="304800"/>
          </a:xfrm>
          <a:prstGeom prst="rect">
            <a:avLst/>
          </a:prstGeom>
          <a:noFill/>
          <a:ln w="9525">
            <a:noFill/>
            <a:miter lim="800000"/>
            <a:headEnd/>
            <a:tailEnd/>
          </a:ln>
        </p:spPr>
        <p:txBody>
          <a:bodyPr lIns="0"/>
          <a:lstStyle/>
          <a:p>
            <a:pPr eaLnBrk="1" hangingPunct="1">
              <a:buFont typeface="Arial" pitchFamily="34" charset="0"/>
              <a:buNone/>
            </a:pPr>
            <a:r>
              <a:rPr lang="zh-CN" altLang="en-US" sz="1000" b="1" i="1" dirty="0" smtClean="0">
                <a:solidFill>
                  <a:schemeClr val="bg1"/>
                </a:solidFill>
                <a:latin typeface="HP Simplified" pitchFamily="2" charset="0"/>
                <a:sym typeface="HP Simplified" pitchFamily="2" charset="0"/>
              </a:rPr>
              <a:t>惠普</a:t>
            </a:r>
            <a:r>
              <a:rPr lang="en-US" altLang="zh-CN" sz="1000" b="1" i="1" dirty="0" smtClean="0">
                <a:solidFill>
                  <a:schemeClr val="bg1"/>
                </a:solidFill>
                <a:latin typeface="HP Simplified" pitchFamily="2" charset="0"/>
                <a:sym typeface="HP Simplified" pitchFamily="2" charset="0"/>
              </a:rPr>
              <a:t>-</a:t>
            </a:r>
            <a:r>
              <a:rPr lang="zh-CN" altLang="en-US" sz="1000" b="1" i="1" dirty="0" smtClean="0">
                <a:solidFill>
                  <a:schemeClr val="bg1"/>
                </a:solidFill>
                <a:latin typeface="HP Simplified" pitchFamily="2" charset="0"/>
                <a:sym typeface="HP Simplified" pitchFamily="2" charset="0"/>
              </a:rPr>
              <a:t>济宁国际软件人才及产业基地</a:t>
            </a:r>
            <a:endParaRPr lang="zh-CN" sz="1000" b="1" i="1" dirty="0">
              <a:solidFill>
                <a:schemeClr val="bg1"/>
              </a:solidFill>
              <a:latin typeface="HP Simplified" pitchFamily="2" charset="0"/>
              <a:sym typeface="HP Simplified" pitchFamily="2" charset="0"/>
            </a:endParaRPr>
          </a:p>
        </p:txBody>
      </p:sp>
      <p:sp>
        <p:nvSpPr>
          <p:cNvPr id="3077" name="标题 3"/>
          <p:cNvSpPr>
            <a:spLocks noGrp="1" noChangeArrowheads="1"/>
          </p:cNvSpPr>
          <p:nvPr>
            <p:ph type="ctrTitle" idx="4294967295"/>
          </p:nvPr>
        </p:nvSpPr>
        <p:spPr>
          <a:xfrm>
            <a:off x="115888" y="2624138"/>
            <a:ext cx="8874125" cy="1520825"/>
          </a:xfrm>
        </p:spPr>
        <p:txBody>
          <a:bodyPr anchor="b"/>
          <a:lstStyle/>
          <a:p>
            <a:pPr marL="0" indent="0" eaLnBrk="1" hangingPunct="1">
              <a:lnSpc>
                <a:spcPct val="90000"/>
              </a:lnSpc>
            </a:pPr>
            <a:r>
              <a:rPr lang="en-US" altLang="zh-CN" sz="4800" dirty="0" smtClean="0">
                <a:solidFill>
                  <a:schemeClr val="bg1"/>
                </a:solidFill>
              </a:rPr>
              <a:t>    SQL</a:t>
            </a:r>
            <a:r>
              <a:rPr lang="zh-CN" altLang="en-US" sz="4800" dirty="0" smtClean="0">
                <a:solidFill>
                  <a:schemeClr val="bg1"/>
                </a:solidFill>
              </a:rPr>
              <a:t>查询艺术</a:t>
            </a:r>
            <a:r>
              <a:rPr lang="en-US" altLang="zh-CN" sz="4800" dirty="0" smtClean="0">
                <a:solidFill>
                  <a:schemeClr val="bg1"/>
                </a:solidFill>
              </a:rPr>
              <a:t/>
            </a:r>
            <a:br>
              <a:rPr lang="en-US" altLang="zh-CN" sz="4800" dirty="0" smtClean="0">
                <a:solidFill>
                  <a:schemeClr val="bg1"/>
                </a:solidFill>
              </a:rPr>
            </a:br>
            <a:endParaRPr lang="zh-CN" altLang="en-US" b="0" dirty="0" smtClean="0">
              <a:solidFill>
                <a:schemeClr val="bg1"/>
              </a:solidFill>
            </a:endParaRPr>
          </a:p>
        </p:txBody>
      </p:sp>
      <p:sp>
        <p:nvSpPr>
          <p:cNvPr id="3078" name="矩形 4"/>
          <p:cNvSpPr>
            <a:spLocks noChangeArrowheads="1"/>
          </p:cNvSpPr>
          <p:nvPr/>
        </p:nvSpPr>
        <p:spPr bwMode="auto">
          <a:xfrm>
            <a:off x="-3342" y="4216400"/>
            <a:ext cx="9144000" cy="222250"/>
          </a:xfrm>
          <a:prstGeom prst="rect">
            <a:avLst/>
          </a:prstGeom>
          <a:solidFill>
            <a:srgbClr val="94CCFF"/>
          </a:solidFill>
          <a:ln w="25400">
            <a:noFill/>
            <a:miter lim="800000"/>
            <a:headEnd/>
            <a:tailEnd/>
          </a:ln>
        </p:spPr>
        <p:txBody>
          <a:bodyPr anchor="ctr"/>
          <a:lstStyle/>
          <a:p>
            <a:pPr algn="ctr" eaLnBrk="1" hangingPunct="1">
              <a:buFont typeface="Arial" pitchFamily="34" charset="0"/>
              <a:buNone/>
            </a:pPr>
            <a:endParaRPr lang="zh-CN" altLang="zh-CN">
              <a:solidFill>
                <a:srgbClr val="FFFFFF"/>
              </a:solidFill>
            </a:endParaRPr>
          </a:p>
        </p:txBody>
      </p:sp>
    </p:spTree>
  </p:cSld>
  <p:clrMapOvr>
    <a:overrideClrMapping bg1="dk2" tx1="lt1" bg2="dk1" tx2="lt2" accent1="accent1" accent2="accent2" accent3="accent3" accent4="accent4" accent5="accent5" accent6="accent6" hlink="hlink" folHlink="folHlink"/>
  </p:clrMapOvr>
  <p:transition spd="med">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750907"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第六节：生成累计和</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61337"/>
            <a:ext cx="7716225" cy="1431161"/>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a:latin typeface="微软雅黑" pitchFamily="34" charset="-122"/>
                <a:ea typeface="微软雅黑" pitchFamily="34" charset="-122"/>
              </a:rPr>
              <a:t>练习</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、计算</a:t>
            </a:r>
            <a:r>
              <a:rPr lang="en-US" altLang="zh-CN" dirty="0" smtClean="0">
                <a:latin typeface="微软雅黑" pitchFamily="34" charset="-122"/>
                <a:ea typeface="微软雅黑" pitchFamily="34" charset="-122"/>
              </a:rPr>
              <a:t>EMP</a:t>
            </a:r>
            <a:r>
              <a:rPr lang="zh-CN" altLang="en-US" dirty="0" smtClean="0">
                <a:latin typeface="微软雅黑" pitchFamily="34" charset="-122"/>
                <a:ea typeface="微软雅黑" pitchFamily="34" charset="-122"/>
              </a:rPr>
              <a:t>表中员工编号小于等于</a:t>
            </a:r>
            <a:r>
              <a:rPr lang="en-US" altLang="zh-CN" dirty="0" smtClean="0">
                <a:latin typeface="微软雅黑" pitchFamily="34" charset="-122"/>
                <a:ea typeface="微软雅黑" pitchFamily="34" charset="-122"/>
              </a:rPr>
              <a:t>7566</a:t>
            </a:r>
            <a:r>
              <a:rPr lang="zh-CN" altLang="en-US" dirty="0" smtClean="0">
                <a:latin typeface="微软雅黑" pitchFamily="34" charset="-122"/>
                <a:ea typeface="微软雅黑" pitchFamily="34" charset="-122"/>
              </a:rPr>
              <a:t>的薪水累计和；</a:t>
            </a:r>
            <a:endParaRPr lang="en-US" altLang="zh-CN"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计算</a:t>
            </a:r>
            <a:r>
              <a:rPr lang="en-US" altLang="zh-CN" dirty="0" smtClean="0">
                <a:latin typeface="微软雅黑" pitchFamily="34" charset="-122"/>
                <a:ea typeface="微软雅黑" pitchFamily="34" charset="-122"/>
              </a:rPr>
              <a:t>EMP</a:t>
            </a:r>
            <a:r>
              <a:rPr lang="zh-CN" altLang="en-US" dirty="0" smtClean="0">
                <a:latin typeface="微软雅黑" pitchFamily="34" charset="-122"/>
                <a:ea typeface="微软雅黑" pitchFamily="34" charset="-122"/>
              </a:rPr>
              <a:t>表中部门编号为</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的员工的薪水累计和；</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862384058"/>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750907"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第七节：求总和的百分比</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29253"/>
            <a:ext cx="7716225" cy="4801314"/>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求特定列中的值占总和的百分比。例如，确定所有</a:t>
            </a:r>
            <a:r>
              <a:rPr lang="en-US" altLang="zh-CN" dirty="0" smtClean="0">
                <a:latin typeface="微软雅黑" pitchFamily="34" charset="-122"/>
                <a:ea typeface="微软雅黑" pitchFamily="34" charset="-122"/>
              </a:rPr>
              <a:t>DEPTNO</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10</a:t>
            </a:r>
            <a:r>
              <a:rPr lang="zh-CN" altLang="en-US" dirty="0" smtClean="0">
                <a:latin typeface="微软雅黑" pitchFamily="34" charset="-122"/>
                <a:ea typeface="微软雅黑" pitchFamily="34" charset="-122"/>
              </a:rPr>
              <a:t>的员工薪水占总薪水的百分比（</a:t>
            </a:r>
            <a:r>
              <a:rPr lang="en-US" altLang="zh-CN" dirty="0" smtClean="0">
                <a:latin typeface="微软雅黑" pitchFamily="34" charset="-122"/>
                <a:ea typeface="微软雅黑" pitchFamily="34" charset="-122"/>
              </a:rPr>
              <a:t>DEPTNO 10</a:t>
            </a:r>
            <a:r>
              <a:rPr lang="zh-CN" altLang="en-US" dirty="0" smtClean="0">
                <a:latin typeface="微软雅黑" pitchFamily="34" charset="-122"/>
                <a:ea typeface="微软雅黑" pitchFamily="34" charset="-122"/>
              </a:rPr>
              <a:t>的薪水在总薪水中的百分比数）。</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这个例子要计算表</a:t>
            </a:r>
            <a:r>
              <a:rPr lang="en-US" altLang="zh-CN" dirty="0" smtClean="0">
                <a:latin typeface="微软雅黑" pitchFamily="34" charset="-122"/>
                <a:ea typeface="微软雅黑" pitchFamily="34" charset="-122"/>
              </a:rPr>
              <a:t>EMP</a:t>
            </a:r>
            <a:r>
              <a:rPr lang="zh-CN" altLang="en-US" dirty="0" smtClean="0">
                <a:latin typeface="微软雅黑" pitchFamily="34" charset="-122"/>
                <a:ea typeface="微软雅黑" pitchFamily="34" charset="-122"/>
              </a:rPr>
              <a:t>中</a:t>
            </a:r>
            <a:r>
              <a:rPr lang="en-US" altLang="zh-CN" dirty="0" smtClean="0">
                <a:latin typeface="微软雅黑" pitchFamily="34" charset="-122"/>
                <a:ea typeface="微软雅黑" pitchFamily="34" charset="-122"/>
              </a:rPr>
              <a:t>DEPTNO 10</a:t>
            </a:r>
            <a:r>
              <a:rPr lang="zh-CN" altLang="en-US" dirty="0" smtClean="0">
                <a:latin typeface="微软雅黑" pitchFamily="34" charset="-122"/>
                <a:ea typeface="微软雅黑" pitchFamily="34" charset="-122"/>
              </a:rPr>
              <a:t>薪水所占的百分比。首先，算出</a:t>
            </a:r>
            <a:r>
              <a:rPr lang="en-US" altLang="zh-CN" dirty="0" smtClean="0">
                <a:latin typeface="微软雅黑" pitchFamily="34" charset="-122"/>
                <a:ea typeface="微软雅黑" pitchFamily="34" charset="-122"/>
              </a:rPr>
              <a:t>DEPTNO 10</a:t>
            </a:r>
            <a:r>
              <a:rPr lang="zh-CN" altLang="en-US" dirty="0" smtClean="0">
                <a:latin typeface="微软雅黑" pitchFamily="34" charset="-122"/>
                <a:ea typeface="微软雅黑" pitchFamily="34" charset="-122"/>
              </a:rPr>
              <a:t>的薪水，然后除以表中的薪水总和，最后一步，乘以</a:t>
            </a:r>
            <a:r>
              <a:rPr lang="en-US" altLang="zh-CN" dirty="0" smtClean="0">
                <a:latin typeface="微软雅黑" pitchFamily="34" charset="-122"/>
                <a:ea typeface="微软雅黑" pitchFamily="34" charset="-122"/>
              </a:rPr>
              <a:t>100</a:t>
            </a:r>
            <a:r>
              <a:rPr lang="zh-CN" altLang="en-US" dirty="0" smtClean="0">
                <a:latin typeface="微软雅黑" pitchFamily="34" charset="-122"/>
                <a:ea typeface="微软雅黑" pitchFamily="34" charset="-122"/>
              </a:rPr>
              <a:t>，则返回一个表示百分比的值：</a:t>
            </a:r>
            <a:endParaRPr lang="en-US" altLang="zh-CN" dirty="0" smtClean="0">
              <a:latin typeface="微软雅黑" pitchFamily="34" charset="-122"/>
              <a:ea typeface="微软雅黑" pitchFamily="34" charset="-122"/>
            </a:endParaRPr>
          </a:p>
          <a:p>
            <a:pPr eaLnBrk="1" hangingPunct="1">
              <a:lnSpc>
                <a:spcPct val="150000"/>
              </a:lnSpc>
            </a:pPr>
            <a:r>
              <a:rPr lang="en-US" altLang="zh-CN" dirty="0" smtClean="0">
                <a:latin typeface="Arial Narrow" panose="020B0606020202030204" pitchFamily="34" charset="0"/>
                <a:ea typeface="微软雅黑" pitchFamily="34" charset="-122"/>
              </a:rPr>
              <a:t>SELECT DISTINCT(D10/TOTAL) * 100 AS PCT FROM (SELECT DEPTNO, SUM(SAL) OVER() TOTAL, SUM(SAL) OVER(PARTITION BY DEPTNO) D10 FROM EMP) X WHERE DEPTNO = 10;</a:t>
            </a: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hlinkClick r:id="rId5" action="ppaction://hlinkfile"/>
              </a:rPr>
              <a:t>讨论</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46278543"/>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750907"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第七节：求总和的百分比</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29253"/>
            <a:ext cx="7716225" cy="1015663"/>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a:latin typeface="微软雅黑" pitchFamily="34" charset="-122"/>
                <a:ea typeface="微软雅黑" pitchFamily="34" charset="-122"/>
              </a:rPr>
              <a:t>练习</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、求每个员工的薪水占整个员工薪水的百分比，百分比要求保留</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位小数；</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36585392"/>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第八节：计算不包含最大值和最小值的均值</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3970318"/>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计算平均值，但希望排除最大和最小值。例如，计算除最高和最低薪水外的所有员工的平均薪水。</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使用表表达式及窗口函数</a:t>
            </a:r>
            <a:r>
              <a:rPr lang="en-US" altLang="zh-CN" dirty="0" smtClean="0">
                <a:latin typeface="微软雅黑" pitchFamily="34" charset="-122"/>
                <a:ea typeface="微软雅黑" pitchFamily="34" charset="-122"/>
              </a:rPr>
              <a:t>MAX OVER</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MIN OVER</a:t>
            </a:r>
            <a:r>
              <a:rPr lang="zh-CN" altLang="en-US" dirty="0" smtClean="0">
                <a:latin typeface="微软雅黑" pitchFamily="34" charset="-122"/>
                <a:ea typeface="微软雅黑" pitchFamily="34" charset="-122"/>
              </a:rPr>
              <a:t>，生成一个结果集，可以很容易地从中剔除最大和最小值：</a:t>
            </a:r>
            <a:endParaRPr lang="en-US" altLang="zh-CN" dirty="0" smtClean="0">
              <a:latin typeface="微软雅黑" pitchFamily="34" charset="-122"/>
              <a:ea typeface="微软雅黑" pitchFamily="34" charset="-122"/>
            </a:endParaRPr>
          </a:p>
          <a:p>
            <a:pPr eaLnBrk="1" hangingPunct="1">
              <a:lnSpc>
                <a:spcPct val="150000"/>
              </a:lnSpc>
            </a:pPr>
            <a:r>
              <a:rPr lang="en-US" altLang="zh-CN" dirty="0" smtClean="0">
                <a:latin typeface="Arial Narrow" panose="020B0606020202030204" pitchFamily="34" charset="0"/>
                <a:ea typeface="微软雅黑" pitchFamily="34" charset="-122"/>
              </a:rPr>
              <a:t>SELECT AVG(SAL) FROM (SELECT SAL, MIN(SAL) OVER() AS MIN_SAL, MAX(SAL) OVER() AS MAX_SAL FROM EMP) X WHERE SAL NOT IN (MIN_SAL, MAX_SAL);</a:t>
            </a:r>
          </a:p>
          <a:p>
            <a:pPr eaLnBrk="1" hangingPunct="1">
              <a:lnSpc>
                <a:spcPct val="150000"/>
              </a:lnSpc>
              <a:buFont typeface="Arial" pitchFamily="34" charset="0"/>
              <a:buNone/>
            </a:pPr>
            <a:r>
              <a:rPr lang="zh-CN" altLang="en-US" sz="2000" b="1" dirty="0" smtClean="0">
                <a:solidFill>
                  <a:srgbClr val="FF0000"/>
                </a:solidFill>
                <a:latin typeface="微软雅黑" pitchFamily="34" charset="-122"/>
                <a:ea typeface="微软雅黑" pitchFamily="34" charset="-122"/>
                <a:hlinkClick r:id="rId5" action="ppaction://hlinkfile"/>
              </a:rPr>
              <a:t>讨论</a:t>
            </a:r>
            <a:endParaRPr lang="en-US" altLang="zh-CN" sz="2000" b="1"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689350689"/>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第八节：计算不包含最大值和最小值的均值</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1015663"/>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a:latin typeface="微软雅黑" pitchFamily="34" charset="-122"/>
                <a:ea typeface="微软雅黑" pitchFamily="34" charset="-122"/>
              </a:rPr>
              <a:t>练习</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、求去掉最大值和最小值的员工奖金的平均值，要求去除空值影响；</a:t>
            </a:r>
            <a:endParaRPr lang="en-US" altLang="zh-CN" sz="2000" b="1"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002721062"/>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240065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透视数据（</a:t>
            </a:r>
            <a:r>
              <a:rPr lang="en-US" altLang="zh-CN" sz="2000" dirty="0" smtClean="0">
                <a:latin typeface="微软雅黑" pitchFamily="34" charset="-122"/>
                <a:ea typeface="微软雅黑" pitchFamily="34" charset="-122"/>
              </a:rPr>
              <a:t>pivoting</a:t>
            </a:r>
            <a:r>
              <a:rPr lang="zh-CN" altLang="en-US" sz="2000" dirty="0" smtClean="0">
                <a:latin typeface="微软雅黑" pitchFamily="34" charset="-122"/>
                <a:ea typeface="微软雅黑" pitchFamily="34" charset="-122"/>
              </a:rPr>
              <a:t>）是一种把数据从行的状态旋转为列的状态的处理，在这个过程中可能需要对值进行聚合。</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在进一步解释透视转换是什么之前，先考虑一个需求：生成一个报表，包含每个员工和客户组合之间的总订货量。用以下查询可以解决这个需求：</a:t>
            </a:r>
            <a:endParaRPr lang="en-US" altLang="zh-CN" sz="2000"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4021876"/>
            <a:ext cx="7287088" cy="1047426"/>
          </a:xfrm>
          <a:prstGeom prst="rect">
            <a:avLst/>
          </a:prstGeom>
        </p:spPr>
      </p:pic>
    </p:spTree>
    <p:extLst>
      <p:ext uri="{BB962C8B-B14F-4D97-AF65-F5344CB8AC3E}">
        <p14:creationId xmlns:p14="http://schemas.microsoft.com/office/powerpoint/2010/main" val="3623175820"/>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3093154"/>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该查询生成以下输出：</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rPr>
              <a:t>不过，假设现在要求按下述格式来生成输出结果：</a:t>
            </a:r>
            <a:endParaRPr lang="en-US" altLang="zh-CN" sz="2000" dirty="0" smtClean="0">
              <a:latin typeface="微软雅黑" pitchFamily="34" charset="-122"/>
              <a:ea typeface="微软雅黑"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2136288"/>
            <a:ext cx="2574431" cy="2124428"/>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99" y="4687932"/>
            <a:ext cx="4898124" cy="1462338"/>
          </a:xfrm>
          <a:prstGeom prst="rect">
            <a:avLst/>
          </a:prstGeom>
        </p:spPr>
      </p:pic>
    </p:spTree>
    <p:extLst>
      <p:ext uri="{BB962C8B-B14F-4D97-AF65-F5344CB8AC3E}">
        <p14:creationId xmlns:p14="http://schemas.microsoft.com/office/powerpoint/2010/main" val="3696629046"/>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286232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上述是对</a:t>
            </a:r>
            <a:r>
              <a:rPr lang="en-US" altLang="zh-CN" sz="2000" dirty="0" smtClean="0">
                <a:latin typeface="微软雅黑" pitchFamily="34" charset="-122"/>
                <a:ea typeface="微软雅黑" pitchFamily="34" charset="-122"/>
              </a:rPr>
              <a:t>Orders</a:t>
            </a:r>
            <a:r>
              <a:rPr lang="zh-CN" altLang="en-US" sz="2000" dirty="0" smtClean="0">
                <a:latin typeface="微软雅黑" pitchFamily="34" charset="-122"/>
                <a:ea typeface="微软雅黑" pitchFamily="34" charset="-122"/>
              </a:rPr>
              <a:t>表中的数据进行聚合和透视转换后的视图，用于生成这种数据的技术被称为透视转换。</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每个透视转换</a:t>
            </a:r>
            <a:r>
              <a:rPr lang="zh-CN" altLang="en-US" sz="2000" dirty="0">
                <a:latin typeface="微软雅黑" pitchFamily="34" charset="-122"/>
                <a:ea typeface="微软雅黑" pitchFamily="34" charset="-122"/>
              </a:rPr>
              <a:t>涉及</a:t>
            </a:r>
            <a:r>
              <a:rPr lang="zh-CN" altLang="en-US" sz="2000" dirty="0" smtClean="0">
                <a:latin typeface="微软雅黑" pitchFamily="34" charset="-122"/>
                <a:ea typeface="微软雅黑" pitchFamily="34" charset="-122"/>
              </a:rPr>
              <a:t>三个逻辑处理阶段：分组、扩展、聚合。每个阶段都有相关的元素：分组阶段处理相关的分组或行元素，扩展阶段处理相关的扩展或列元素，聚合阶段处理相关的聚合元素和聚合函数。</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212797846"/>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4708981"/>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例子中，需要在结果中为每个唯一的员工</a:t>
            </a:r>
            <a:r>
              <a:rPr lang="en-US" altLang="zh-CN" sz="2000" dirty="0" smtClean="0">
                <a:latin typeface="微软雅黑" pitchFamily="34" charset="-122"/>
                <a:ea typeface="微软雅黑" pitchFamily="34" charset="-122"/>
              </a:rPr>
              <a:t>ID</a:t>
            </a:r>
            <a:r>
              <a:rPr lang="zh-CN" altLang="en-US" sz="2000" dirty="0" smtClean="0">
                <a:latin typeface="微软雅黑" pitchFamily="34" charset="-122"/>
                <a:ea typeface="微软雅黑" pitchFamily="34" charset="-122"/>
              </a:rPr>
              <a:t>生成一行记录，这就需要对</a:t>
            </a:r>
            <a:r>
              <a:rPr lang="en-US" altLang="zh-CN" sz="2000" dirty="0" smtClean="0">
                <a:latin typeface="微软雅黑" pitchFamily="34" charset="-122"/>
                <a:ea typeface="微软雅黑" pitchFamily="34" charset="-122"/>
              </a:rPr>
              <a:t>Orders</a:t>
            </a:r>
            <a:r>
              <a:rPr lang="zh-CN" altLang="en-US" sz="2000" dirty="0" smtClean="0">
                <a:latin typeface="微软雅黑" pitchFamily="34" charset="-122"/>
                <a:ea typeface="微软雅黑" pitchFamily="34" charset="-122"/>
              </a:rPr>
              <a:t>表中的行按照其</a:t>
            </a:r>
            <a:r>
              <a:rPr lang="en-US" altLang="zh-CN" sz="2000" dirty="0" err="1" smtClean="0">
                <a:latin typeface="微软雅黑" pitchFamily="34" charset="-122"/>
                <a:ea typeface="微软雅黑" pitchFamily="34" charset="-122"/>
              </a:rPr>
              <a:t>EmpId</a:t>
            </a:r>
            <a:r>
              <a:rPr lang="zh-CN" altLang="en-US" sz="2000" dirty="0" smtClean="0">
                <a:latin typeface="微软雅黑" pitchFamily="34" charset="-122"/>
                <a:ea typeface="微软雅黑" pitchFamily="34" charset="-122"/>
              </a:rPr>
              <a:t>列进行分组，因此，例子中的分组元素应该是</a:t>
            </a:r>
            <a:r>
              <a:rPr lang="en-US" altLang="zh-CN" sz="2000" dirty="0" err="1" smtClean="0">
                <a:latin typeface="微软雅黑" pitchFamily="34" charset="-122"/>
                <a:ea typeface="微软雅黑" pitchFamily="34" charset="-122"/>
              </a:rPr>
              <a:t>EmpId</a:t>
            </a:r>
            <a:r>
              <a:rPr lang="zh-CN" altLang="en-US" sz="2000" dirty="0" smtClean="0">
                <a:latin typeface="微软雅黑" pitchFamily="34" charset="-122"/>
                <a:ea typeface="微软雅黑" pitchFamily="34" charset="-122"/>
              </a:rPr>
              <a:t>列。</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Orders</a:t>
            </a:r>
            <a:r>
              <a:rPr lang="zh-CN" altLang="en-US" sz="2000" dirty="0" smtClean="0">
                <a:latin typeface="微软雅黑" pitchFamily="34" charset="-122"/>
                <a:ea typeface="微软雅黑" pitchFamily="34" charset="-122"/>
              </a:rPr>
              <a:t>表分别用一个列来保存所有的客户</a:t>
            </a:r>
            <a:r>
              <a:rPr lang="en-US" altLang="zh-CN" sz="2000" dirty="0" smtClean="0">
                <a:latin typeface="微软雅黑" pitchFamily="34" charset="-122"/>
                <a:ea typeface="微软雅黑" pitchFamily="34" charset="-122"/>
              </a:rPr>
              <a:t>ID</a:t>
            </a:r>
            <a:r>
              <a:rPr lang="zh-CN" altLang="en-US" sz="2000" dirty="0" smtClean="0">
                <a:latin typeface="微软雅黑" pitchFamily="34" charset="-122"/>
                <a:ea typeface="微软雅黑" pitchFamily="34" charset="-122"/>
              </a:rPr>
              <a:t>和他们的订货量。透视处理应该为每个唯一的客户</a:t>
            </a:r>
            <a:r>
              <a:rPr lang="en-US" altLang="zh-CN" sz="2000" dirty="0" smtClean="0">
                <a:latin typeface="微软雅黑" pitchFamily="34" charset="-122"/>
                <a:ea typeface="微软雅黑" pitchFamily="34" charset="-122"/>
              </a:rPr>
              <a:t>ID</a:t>
            </a:r>
            <a:r>
              <a:rPr lang="zh-CN" altLang="en-US" sz="2000" dirty="0" smtClean="0">
                <a:latin typeface="微软雅黑" pitchFamily="34" charset="-122"/>
                <a:ea typeface="微软雅黑" pitchFamily="34" charset="-122"/>
              </a:rPr>
              <a:t>生成一个不同的结果列，用于保存该客户的聚合订货量。可以将这个处理看作是根据客户</a:t>
            </a:r>
            <a:r>
              <a:rPr lang="en-US" altLang="zh-CN" sz="2000" dirty="0" smtClean="0">
                <a:latin typeface="微软雅黑" pitchFamily="34" charset="-122"/>
                <a:ea typeface="微软雅黑" pitchFamily="34" charset="-122"/>
              </a:rPr>
              <a:t>ID</a:t>
            </a:r>
            <a:r>
              <a:rPr lang="zh-CN" altLang="en-US" sz="2000" dirty="0" smtClean="0">
                <a:latin typeface="微软雅黑" pitchFamily="34" charset="-122"/>
                <a:ea typeface="微软雅黑" pitchFamily="34" charset="-122"/>
              </a:rPr>
              <a:t>来“扩展”聚合订货量的过程，本例中的扩展元素为</a:t>
            </a:r>
            <a:r>
              <a:rPr lang="en-US" altLang="zh-CN" sz="2000" dirty="0" err="1" smtClean="0">
                <a:latin typeface="微软雅黑" pitchFamily="34" charset="-122"/>
                <a:ea typeface="微软雅黑" pitchFamily="34" charset="-122"/>
              </a:rPr>
              <a:t>CustId</a:t>
            </a:r>
            <a:r>
              <a:rPr lang="zh-CN" altLang="en-US" sz="2000" dirty="0" smtClean="0">
                <a:latin typeface="微软雅黑" pitchFamily="34" charset="-122"/>
                <a:ea typeface="微软雅黑" pitchFamily="34" charset="-122"/>
              </a:rPr>
              <a:t>列。</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最后，由于透视转换涉及分组，所以需要对数据进行聚合，以生成分组元素和扩展元素的“交叉”位置上的结果值。这就需要标识聚合函数（本例为</a:t>
            </a:r>
            <a:r>
              <a:rPr lang="en-US" altLang="zh-CN" sz="2000" dirty="0" smtClean="0">
                <a:latin typeface="微软雅黑" pitchFamily="34" charset="-122"/>
                <a:ea typeface="微软雅黑" pitchFamily="34" charset="-122"/>
              </a:rPr>
              <a:t>SUM</a:t>
            </a:r>
            <a:r>
              <a:rPr lang="zh-CN" altLang="en-US" sz="2000" dirty="0" smtClean="0">
                <a:latin typeface="微软雅黑" pitchFamily="34" charset="-122"/>
                <a:ea typeface="微软雅黑" pitchFamily="34" charset="-122"/>
              </a:rPr>
              <a:t>）和聚合元素（本例为</a:t>
            </a:r>
            <a:r>
              <a:rPr lang="en-US" altLang="zh-CN" sz="2000" dirty="0" err="1" smtClean="0">
                <a:latin typeface="微软雅黑" pitchFamily="34" charset="-122"/>
                <a:ea typeface="微软雅黑" pitchFamily="34" charset="-122"/>
              </a:rPr>
              <a:t>Qty</a:t>
            </a:r>
            <a:r>
              <a:rPr lang="zh-CN" altLang="en-US" sz="2000" dirty="0" smtClean="0">
                <a:latin typeface="微软雅黑" pitchFamily="34" charset="-122"/>
                <a:ea typeface="微软雅黑" pitchFamily="34" charset="-122"/>
              </a:rPr>
              <a:t>列）。</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730148598"/>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286232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总之，透视转换涉及分组、扩展及聚合三个阶段。本例按照</a:t>
            </a:r>
            <a:r>
              <a:rPr lang="en-US" altLang="zh-CN" sz="2000" dirty="0" err="1" smtClean="0">
                <a:latin typeface="微软雅黑" pitchFamily="34" charset="-122"/>
                <a:ea typeface="微软雅黑" pitchFamily="34" charset="-122"/>
              </a:rPr>
              <a:t>EmpId</a:t>
            </a:r>
            <a:r>
              <a:rPr lang="zh-CN" altLang="en-US" sz="2000" dirty="0" smtClean="0">
                <a:latin typeface="微软雅黑" pitchFamily="34" charset="-122"/>
                <a:ea typeface="微软雅黑" pitchFamily="34" charset="-122"/>
              </a:rPr>
              <a:t>进行分组，按照</a:t>
            </a:r>
            <a:r>
              <a:rPr lang="en-US" altLang="zh-CN" sz="2000" dirty="0" err="1" smtClean="0">
                <a:latin typeface="微软雅黑" pitchFamily="34" charset="-122"/>
                <a:ea typeface="微软雅黑" pitchFamily="34" charset="-122"/>
              </a:rPr>
              <a:t>CustId</a:t>
            </a:r>
            <a:r>
              <a:rPr lang="zh-CN" altLang="en-US" sz="2000" dirty="0" smtClean="0">
                <a:latin typeface="微软雅黑" pitchFamily="34" charset="-122"/>
                <a:ea typeface="微软雅黑" pitchFamily="34" charset="-122"/>
              </a:rPr>
              <a:t>对订货量进行扩展，最后进行聚合</a:t>
            </a:r>
            <a:r>
              <a:rPr lang="en-US" altLang="zh-CN" sz="2000" dirty="0" smtClean="0">
                <a:latin typeface="微软雅黑" pitchFamily="34" charset="-122"/>
                <a:ea typeface="微软雅黑" pitchFamily="34" charset="-122"/>
              </a:rPr>
              <a:t>SUM(</a:t>
            </a:r>
            <a:r>
              <a:rPr lang="en-US" altLang="zh-CN" sz="2000" dirty="0" err="1">
                <a:latin typeface="微软雅黑" pitchFamily="34" charset="-122"/>
                <a:ea typeface="微软雅黑" pitchFamily="34" charset="-122"/>
              </a:rPr>
              <a:t>Q</a:t>
            </a:r>
            <a:r>
              <a:rPr lang="en-US" altLang="zh-CN" sz="2000" dirty="0" err="1" smtClean="0">
                <a:latin typeface="微软雅黑" pitchFamily="34" charset="-122"/>
                <a:ea typeface="微软雅黑" pitchFamily="34" charset="-122"/>
              </a:rPr>
              <a:t>ty</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。在弄清楚透视转换涉及的元素以后，剩下的任务就是在透视转换的某个通用查询模板中把这些元素组装在合适的位置上。</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下面将介绍两种透视转换的解决方案：一种是使用标准的</a:t>
            </a:r>
            <a:r>
              <a:rPr lang="en-US" altLang="zh-CN" sz="2000" dirty="0" smtClean="0">
                <a:latin typeface="微软雅黑" pitchFamily="34" charset="-122"/>
                <a:ea typeface="微软雅黑" pitchFamily="34" charset="-122"/>
              </a:rPr>
              <a:t>SQL</a:t>
            </a:r>
            <a:r>
              <a:rPr lang="zh-CN" altLang="en-US" sz="2000" dirty="0" smtClean="0">
                <a:latin typeface="微软雅黑" pitchFamily="34" charset="-122"/>
                <a:ea typeface="微软雅黑" pitchFamily="34" charset="-122"/>
              </a:rPr>
              <a:t>的解决方案，另一种是使用</a:t>
            </a:r>
            <a:r>
              <a:rPr lang="en-US" altLang="zh-CN" sz="2000" dirty="0" smtClean="0">
                <a:latin typeface="微软雅黑" pitchFamily="34" charset="-122"/>
                <a:ea typeface="微软雅黑" pitchFamily="34" charset="-122"/>
              </a:rPr>
              <a:t>T-SQL</a:t>
            </a:r>
            <a:r>
              <a:rPr lang="zh-CN" altLang="en-US" sz="2000" dirty="0" smtClean="0">
                <a:latin typeface="微软雅黑" pitchFamily="34" charset="-122"/>
                <a:ea typeface="微软雅黑" pitchFamily="34" charset="-122"/>
              </a:rPr>
              <a:t>特定的</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运算符的解决方案。</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080613553"/>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4"/>
          <p:cNvPicPr>
            <a:picLocks noChangeAspect="1" noChangeArrowheads="1"/>
          </p:cNvPicPr>
          <p:nvPr/>
        </p:nvPicPr>
        <p:blipFill>
          <a:blip r:embed="rId3"/>
          <a:srcRect/>
          <a:stretch>
            <a:fillRect/>
          </a:stretch>
        </p:blipFill>
        <p:spPr bwMode="auto">
          <a:xfrm>
            <a:off x="-19050" y="255724"/>
            <a:ext cx="9172575" cy="504825"/>
          </a:xfrm>
          <a:prstGeom prst="rect">
            <a:avLst/>
          </a:prstGeom>
          <a:noFill/>
          <a:ln w="9525">
            <a:noFill/>
            <a:miter lim="800000"/>
            <a:headEnd/>
            <a:tailEnd/>
          </a:ln>
        </p:spPr>
      </p:pic>
      <p:sp>
        <p:nvSpPr>
          <p:cNvPr id="22568" name="TextBox 15"/>
          <p:cNvSpPr>
            <a:spLocks noChangeArrowheads="1"/>
          </p:cNvSpPr>
          <p:nvPr/>
        </p:nvSpPr>
        <p:spPr bwMode="auto">
          <a:xfrm>
            <a:off x="1019877" y="1284171"/>
            <a:ext cx="5634924" cy="369332"/>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400" b="1" dirty="0" smtClean="0">
                <a:solidFill>
                  <a:srgbClr val="000000"/>
                </a:solidFill>
                <a:latin typeface="Calibri" pitchFamily="34" charset="0"/>
                <a:ea typeface="微软雅黑" pitchFamily="34" charset="-122"/>
                <a:sym typeface="宋体" pitchFamily="2" charset="-122"/>
              </a:rPr>
              <a:t>目录</a:t>
            </a:r>
            <a:endParaRPr lang="zh-CN" altLang="en-US" sz="2400" b="1" dirty="0">
              <a:solidFill>
                <a:srgbClr val="000000"/>
              </a:solidFill>
              <a:latin typeface="Calibri" pitchFamily="34" charset="0"/>
              <a:ea typeface="微软雅黑" pitchFamily="34" charset="-122"/>
              <a:sym typeface="宋体" pitchFamily="2" charset="-122"/>
            </a:endParaRPr>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6" name="矩形 15"/>
          <p:cNvSpPr/>
          <p:nvPr/>
        </p:nvSpPr>
        <p:spPr bwMode="auto">
          <a:xfrm>
            <a:off x="982133" y="1815390"/>
            <a:ext cx="5283200" cy="4571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7" name="矩形 6"/>
          <p:cNvSpPr/>
          <p:nvPr/>
        </p:nvSpPr>
        <p:spPr>
          <a:xfrm>
            <a:off x="1071571" y="276023"/>
            <a:ext cx="6158962" cy="523220"/>
          </a:xfrm>
          <a:prstGeom prst="rect">
            <a:avLst/>
          </a:prstGeom>
        </p:spPr>
        <p:txBody>
          <a:bodyPr wrap="square">
            <a:spAutoFit/>
          </a:bodyPr>
          <a:lstStyle/>
          <a:p>
            <a:r>
              <a:rPr lang="zh-CN" altLang="en-US" sz="2800" b="1" dirty="0" smtClean="0">
                <a:latin typeface="+mn-lt"/>
                <a:ea typeface="微软雅黑" pitchFamily="34" charset="-122"/>
              </a:rPr>
              <a:t>第</a:t>
            </a:r>
            <a:r>
              <a:rPr lang="en-US" altLang="zh-CN" sz="2800" b="1" dirty="0" smtClean="0">
                <a:latin typeface="+mn-lt"/>
                <a:ea typeface="微软雅黑" pitchFamily="34" charset="-122"/>
              </a:rPr>
              <a:t>11</a:t>
            </a:r>
            <a:r>
              <a:rPr lang="zh-CN" altLang="en-US" sz="2800" b="1" dirty="0" smtClean="0">
                <a:latin typeface="+mn-lt"/>
                <a:ea typeface="微软雅黑" pitchFamily="34" charset="-122"/>
              </a:rPr>
              <a:t>讲：使用数字</a:t>
            </a:r>
            <a:endParaRPr lang="zh-CN" altLang="en-US" sz="2800" b="1" dirty="0">
              <a:latin typeface="+mn-lt"/>
              <a:ea typeface="微软雅黑" pitchFamily="34" charset="-122"/>
            </a:endParaRPr>
          </a:p>
        </p:txBody>
      </p:sp>
      <p:sp>
        <p:nvSpPr>
          <p:cNvPr id="18" name="Text Box 59"/>
          <p:cNvSpPr txBox="1">
            <a:spLocks noChangeArrowheads="1"/>
          </p:cNvSpPr>
          <p:nvPr/>
        </p:nvSpPr>
        <p:spPr bwMode="auto">
          <a:xfrm>
            <a:off x="901923" y="1929885"/>
            <a:ext cx="7263509" cy="3416320"/>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dirty="0" smtClean="0">
                <a:latin typeface="微软雅黑" pitchFamily="34" charset="-122"/>
                <a:ea typeface="微软雅黑" pitchFamily="34" charset="-122"/>
              </a:rPr>
              <a:t>第一节：计算平均值</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a:latin typeface="微软雅黑" pitchFamily="34" charset="-122"/>
                <a:ea typeface="微软雅黑" pitchFamily="34" charset="-122"/>
              </a:rPr>
              <a:t>第二</a:t>
            </a:r>
            <a:r>
              <a:rPr lang="zh-CN" altLang="en-US" dirty="0" smtClean="0">
                <a:latin typeface="微软雅黑" pitchFamily="34" charset="-122"/>
                <a:ea typeface="微软雅黑" pitchFamily="34" charset="-122"/>
              </a:rPr>
              <a:t>节：求某列中的最小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最大值</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a:latin typeface="微软雅黑" pitchFamily="34" charset="-122"/>
                <a:ea typeface="微软雅黑" pitchFamily="34" charset="-122"/>
              </a:rPr>
              <a:t>第三</a:t>
            </a:r>
            <a:r>
              <a:rPr lang="zh-CN" altLang="en-US" dirty="0" smtClean="0">
                <a:latin typeface="微软雅黑" pitchFamily="34" charset="-122"/>
                <a:ea typeface="微软雅黑" pitchFamily="34" charset="-122"/>
              </a:rPr>
              <a:t>节：对某列的值求和</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a:latin typeface="微软雅黑" pitchFamily="34" charset="-122"/>
                <a:ea typeface="微软雅黑" pitchFamily="34" charset="-122"/>
              </a:rPr>
              <a:t>第四</a:t>
            </a:r>
            <a:r>
              <a:rPr lang="zh-CN" altLang="en-US" dirty="0" smtClean="0">
                <a:latin typeface="微软雅黑" pitchFamily="34" charset="-122"/>
                <a:ea typeface="微软雅黑" pitchFamily="34" charset="-122"/>
              </a:rPr>
              <a:t>节：求一个表的行数</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a:latin typeface="微软雅黑" pitchFamily="34" charset="-122"/>
                <a:ea typeface="微软雅黑" pitchFamily="34" charset="-122"/>
              </a:rPr>
              <a:t>第五</a:t>
            </a:r>
            <a:r>
              <a:rPr lang="zh-CN" altLang="en-US" dirty="0" smtClean="0">
                <a:latin typeface="微软雅黑" pitchFamily="34" charset="-122"/>
                <a:ea typeface="微软雅黑" pitchFamily="34" charset="-122"/>
              </a:rPr>
              <a:t>节：求某列值的个数</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第六节：生成累计和</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第七节：求总和的百分比</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第八节：计算不包含最大值和最小值的均值</a:t>
            </a:r>
            <a:endParaRPr lang="en-US" altLang="zh-CN" dirty="0" smtClean="0">
              <a:latin typeface="微软雅黑" pitchFamily="34" charset="-122"/>
              <a:ea typeface="微软雅黑" pitchFamily="34" charset="-122"/>
            </a:endParaRPr>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4708981"/>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使用标准</a:t>
            </a:r>
            <a:r>
              <a:rPr lang="en-US" altLang="zh-CN" sz="2000" b="1" dirty="0" smtClean="0">
                <a:latin typeface="微软雅黑" pitchFamily="34" charset="-122"/>
                <a:ea typeface="微软雅黑" pitchFamily="34" charset="-122"/>
              </a:rPr>
              <a:t>SQL</a:t>
            </a:r>
            <a:r>
              <a:rPr lang="zh-CN" altLang="en-US" sz="2000" b="1" dirty="0" smtClean="0">
                <a:latin typeface="微软雅黑" pitchFamily="34" charset="-122"/>
                <a:ea typeface="微软雅黑" pitchFamily="34" charset="-122"/>
              </a:rPr>
              <a:t>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透视转换的标准解决方案以一种非常直接的方式来处理转换过程中涉及的三个阶段。</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分组阶段用</a:t>
            </a:r>
            <a:r>
              <a:rPr lang="en-US" altLang="zh-CN" sz="2000" dirty="0" smtClean="0">
                <a:latin typeface="微软雅黑" pitchFamily="34" charset="-122"/>
                <a:ea typeface="微软雅黑" pitchFamily="34" charset="-122"/>
              </a:rPr>
              <a:t>GROUP BY</a:t>
            </a:r>
            <a:r>
              <a:rPr lang="zh-CN" altLang="en-US" sz="2000" dirty="0" smtClean="0">
                <a:latin typeface="微软雅黑" pitchFamily="34" charset="-122"/>
                <a:ea typeface="微软雅黑" pitchFamily="34" charset="-122"/>
              </a:rPr>
              <a:t>子句实现，本例为</a:t>
            </a:r>
            <a:r>
              <a:rPr lang="en-US" altLang="zh-CN" sz="2000" dirty="0" smtClean="0">
                <a:latin typeface="微软雅黑" pitchFamily="34" charset="-122"/>
                <a:ea typeface="微软雅黑" pitchFamily="34" charset="-122"/>
              </a:rPr>
              <a:t>GROUP BY </a:t>
            </a:r>
            <a:r>
              <a:rPr lang="en-US" altLang="zh-CN" sz="2000" dirty="0" err="1" smtClean="0">
                <a:latin typeface="微软雅黑" pitchFamily="34" charset="-122"/>
                <a:ea typeface="微软雅黑" pitchFamily="34" charset="-122"/>
              </a:rPr>
              <a:t>EmpId</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扩展阶段通过在</a:t>
            </a:r>
            <a:r>
              <a:rPr lang="en-US" altLang="zh-CN" sz="2000" dirty="0" smtClean="0">
                <a:latin typeface="微软雅黑" pitchFamily="34" charset="-122"/>
                <a:ea typeface="微软雅黑" pitchFamily="34" charset="-122"/>
              </a:rPr>
              <a:t>SELECT</a:t>
            </a:r>
            <a:r>
              <a:rPr lang="zh-CN" altLang="en-US" sz="2000" dirty="0" smtClean="0">
                <a:latin typeface="微软雅黑" pitchFamily="34" charset="-122"/>
                <a:ea typeface="微软雅黑" pitchFamily="34" charset="-122"/>
              </a:rPr>
              <a:t>子句中为每个目标列指定</a:t>
            </a:r>
            <a:r>
              <a:rPr lang="en-US" altLang="zh-CN" sz="2000" dirty="0" smtClean="0">
                <a:latin typeface="微软雅黑" pitchFamily="34" charset="-122"/>
                <a:ea typeface="微软雅黑" pitchFamily="34" charset="-122"/>
              </a:rPr>
              <a:t>CASE</a:t>
            </a:r>
            <a:r>
              <a:rPr lang="zh-CN" altLang="en-US" sz="2000" dirty="0" smtClean="0">
                <a:latin typeface="微软雅黑" pitchFamily="34" charset="-122"/>
                <a:ea typeface="微软雅黑" pitchFamily="34" charset="-122"/>
              </a:rPr>
              <a:t>表达式来实现。这需要事先知道每个扩展元素的取值，并为每个值指定一个单独的</a:t>
            </a:r>
            <a:r>
              <a:rPr lang="en-US" altLang="zh-CN" sz="2000" dirty="0" smtClean="0">
                <a:latin typeface="微软雅黑" pitchFamily="34" charset="-122"/>
                <a:ea typeface="微软雅黑" pitchFamily="34" charset="-122"/>
              </a:rPr>
              <a:t>CASE</a:t>
            </a:r>
            <a:r>
              <a:rPr lang="zh-CN" altLang="en-US" sz="2000" dirty="0" smtClean="0">
                <a:latin typeface="微软雅黑" pitchFamily="34" charset="-122"/>
                <a:ea typeface="微软雅黑" pitchFamily="34" charset="-122"/>
              </a:rPr>
              <a:t>表达式。本例需要对</a:t>
            </a:r>
            <a:r>
              <a:rPr lang="en-US" altLang="zh-CN" sz="200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个客户（</a:t>
            </a:r>
            <a:r>
              <a:rPr lang="en-US" altLang="zh-CN" sz="2000" dirty="0" smtClean="0">
                <a:latin typeface="微软雅黑" pitchFamily="34" charset="-122"/>
                <a:ea typeface="微软雅黑" pitchFamily="34" charset="-122"/>
              </a:rPr>
              <a:t>A</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B</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C</a:t>
            </a:r>
            <a:r>
              <a:rPr lang="zh-CN" altLang="en-US" sz="2000" dirty="0" smtClean="0">
                <a:latin typeface="微软雅黑" pitchFamily="34" charset="-122"/>
                <a:ea typeface="微软雅黑" pitchFamily="34" charset="-122"/>
              </a:rPr>
              <a:t>和</a:t>
            </a:r>
            <a:r>
              <a:rPr lang="en-US" altLang="zh-CN" sz="2000" dirty="0" smtClean="0">
                <a:latin typeface="微软雅黑" pitchFamily="34" charset="-122"/>
                <a:ea typeface="微软雅黑" pitchFamily="34" charset="-122"/>
              </a:rPr>
              <a:t>D</a:t>
            </a:r>
            <a:r>
              <a:rPr lang="zh-CN" altLang="en-US" sz="2000" dirty="0" smtClean="0">
                <a:latin typeface="微软雅黑" pitchFamily="34" charset="-122"/>
                <a:ea typeface="微软雅黑" pitchFamily="34" charset="-122"/>
              </a:rPr>
              <a:t>）的订货量进行扩展，所以得用</a:t>
            </a:r>
            <a:r>
              <a:rPr lang="en-US" altLang="zh-CN" sz="200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个</a:t>
            </a:r>
            <a:r>
              <a:rPr lang="en-US" altLang="zh-CN" sz="2000" dirty="0" smtClean="0">
                <a:latin typeface="微软雅黑" pitchFamily="34" charset="-122"/>
                <a:ea typeface="微软雅黑" pitchFamily="34" charset="-122"/>
              </a:rPr>
              <a:t>CASE</a:t>
            </a:r>
            <a:r>
              <a:rPr lang="zh-CN" altLang="en-US" sz="2000" dirty="0" smtClean="0">
                <a:latin typeface="微软雅黑" pitchFamily="34" charset="-122"/>
                <a:ea typeface="微软雅黑" pitchFamily="34" charset="-122"/>
              </a:rPr>
              <a:t>表达式。例如，以下是为客户</a:t>
            </a:r>
            <a:r>
              <a:rPr lang="en-US" altLang="zh-CN" sz="2000" dirty="0" smtClean="0">
                <a:latin typeface="微软雅黑" pitchFamily="34" charset="-122"/>
                <a:ea typeface="微软雅黑" pitchFamily="34" charset="-122"/>
              </a:rPr>
              <a:t>A</a:t>
            </a:r>
            <a:r>
              <a:rPr lang="zh-CN" altLang="en-US" sz="2000" dirty="0" smtClean="0">
                <a:latin typeface="微软雅黑" pitchFamily="34" charset="-122"/>
                <a:ea typeface="微软雅黑" pitchFamily="34" charset="-122"/>
              </a:rPr>
              <a:t>指定的</a:t>
            </a:r>
            <a:r>
              <a:rPr lang="en-US" altLang="zh-CN" sz="2000" dirty="0" smtClean="0">
                <a:latin typeface="微软雅黑" pitchFamily="34" charset="-122"/>
                <a:ea typeface="微软雅黑" pitchFamily="34" charset="-122"/>
              </a:rPr>
              <a:t>CASE</a:t>
            </a:r>
            <a:r>
              <a:rPr lang="zh-CN" altLang="en-US" sz="2000" dirty="0" smtClean="0">
                <a:latin typeface="微软雅黑" pitchFamily="34" charset="-122"/>
                <a:ea typeface="微软雅黑" pitchFamily="34" charset="-122"/>
              </a:rPr>
              <a:t>表达式：</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CASE WHEN </a:t>
            </a:r>
            <a:r>
              <a:rPr lang="en-US" altLang="zh-CN" sz="2000" dirty="0" err="1" smtClean="0">
                <a:latin typeface="微软雅黑" pitchFamily="34" charset="-122"/>
                <a:ea typeface="微软雅黑" pitchFamily="34" charset="-122"/>
              </a:rPr>
              <a:t>CustId</a:t>
            </a:r>
            <a:r>
              <a:rPr lang="en-US" altLang="zh-CN" sz="2000" dirty="0" smtClean="0">
                <a:latin typeface="微软雅黑" pitchFamily="34" charset="-122"/>
                <a:ea typeface="微软雅黑" pitchFamily="34" charset="-122"/>
              </a:rPr>
              <a:t> = ‘A’ THEN </a:t>
            </a:r>
            <a:r>
              <a:rPr lang="en-US" altLang="zh-CN" sz="2000" dirty="0" err="1" smtClean="0">
                <a:latin typeface="微软雅黑" pitchFamily="34" charset="-122"/>
                <a:ea typeface="微软雅黑" pitchFamily="34" charset="-122"/>
              </a:rPr>
              <a:t>Qty</a:t>
            </a:r>
            <a:r>
              <a:rPr lang="en-US" altLang="zh-CN" sz="2000" dirty="0" smtClean="0">
                <a:latin typeface="微软雅黑" pitchFamily="34" charset="-122"/>
                <a:ea typeface="微软雅黑" pitchFamily="34" charset="-122"/>
              </a:rPr>
              <a:t> END</a:t>
            </a:r>
          </a:p>
        </p:txBody>
      </p:sp>
    </p:spTree>
    <p:extLst>
      <p:ext uri="{BB962C8B-B14F-4D97-AF65-F5344CB8AC3E}">
        <p14:creationId xmlns:p14="http://schemas.microsoft.com/office/powerpoint/2010/main" val="2540544951"/>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286232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使用标准</a:t>
            </a:r>
            <a:r>
              <a:rPr lang="en-US" altLang="zh-CN" sz="2000" b="1" dirty="0" smtClean="0">
                <a:latin typeface="微软雅黑" pitchFamily="34" charset="-122"/>
                <a:ea typeface="微软雅黑" pitchFamily="34" charset="-122"/>
              </a:rPr>
              <a:t>SQL</a:t>
            </a:r>
            <a:r>
              <a:rPr lang="zh-CN" altLang="en-US" sz="2000" b="1" dirty="0" smtClean="0">
                <a:latin typeface="微软雅黑" pitchFamily="34" charset="-122"/>
                <a:ea typeface="微软雅黑" pitchFamily="34" charset="-122"/>
              </a:rPr>
              <a:t>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只有当前行代表客户</a:t>
            </a:r>
            <a:r>
              <a:rPr lang="en-US" altLang="zh-CN" sz="2000" dirty="0" smtClean="0">
                <a:latin typeface="微软雅黑" pitchFamily="34" charset="-122"/>
                <a:ea typeface="微软雅黑" pitchFamily="34" charset="-122"/>
              </a:rPr>
              <a:t>A</a:t>
            </a:r>
            <a:r>
              <a:rPr lang="zh-CN" altLang="en-US" sz="2000" dirty="0" smtClean="0">
                <a:latin typeface="微软雅黑" pitchFamily="34" charset="-122"/>
                <a:ea typeface="微软雅黑" pitchFamily="34" charset="-122"/>
              </a:rPr>
              <a:t>的订单时，这个表达式才返回当前行的订货量；否则返回</a:t>
            </a:r>
            <a:r>
              <a:rPr lang="en-US" altLang="zh-CN" sz="2000" dirty="0" smtClean="0">
                <a:latin typeface="微软雅黑" pitchFamily="34" charset="-122"/>
                <a:ea typeface="微软雅黑" pitchFamily="34" charset="-122"/>
              </a:rPr>
              <a:t>NULL</a:t>
            </a:r>
            <a:r>
              <a:rPr lang="zh-CN" altLang="en-US" sz="2000" dirty="0" smtClean="0">
                <a:latin typeface="微软雅黑" pitchFamily="34" charset="-122"/>
                <a:ea typeface="微软雅黑" pitchFamily="34" charset="-122"/>
              </a:rPr>
              <a:t>。记住，如果</a:t>
            </a:r>
            <a:r>
              <a:rPr lang="en-US" altLang="zh-CN" sz="2000" dirty="0" smtClean="0">
                <a:latin typeface="微软雅黑" pitchFamily="34" charset="-122"/>
                <a:ea typeface="微软雅黑" pitchFamily="34" charset="-122"/>
              </a:rPr>
              <a:t>CASE</a:t>
            </a:r>
            <a:r>
              <a:rPr lang="zh-CN" altLang="en-US" sz="2000" dirty="0" smtClean="0">
                <a:latin typeface="微软雅黑" pitchFamily="34" charset="-122"/>
                <a:ea typeface="微软雅黑" pitchFamily="34" charset="-122"/>
              </a:rPr>
              <a:t>表达式没有指定</a:t>
            </a:r>
            <a:r>
              <a:rPr lang="en-US" altLang="zh-CN" sz="2000" dirty="0" smtClean="0">
                <a:latin typeface="微软雅黑" pitchFamily="34" charset="-122"/>
                <a:ea typeface="微软雅黑" pitchFamily="34" charset="-122"/>
              </a:rPr>
              <a:t>ELSE</a:t>
            </a:r>
            <a:r>
              <a:rPr lang="zh-CN" altLang="en-US" sz="2000" dirty="0" smtClean="0">
                <a:latin typeface="微软雅黑" pitchFamily="34" charset="-122"/>
                <a:ea typeface="微软雅黑" pitchFamily="34" charset="-122"/>
              </a:rPr>
              <a:t>子句，则默认为</a:t>
            </a:r>
            <a:r>
              <a:rPr lang="en-US" altLang="zh-CN" sz="2000" dirty="0" smtClean="0">
                <a:latin typeface="微软雅黑" pitchFamily="34" charset="-122"/>
                <a:ea typeface="微软雅黑" pitchFamily="34" charset="-122"/>
              </a:rPr>
              <a:t>ELSE NULL</a:t>
            </a:r>
            <a:r>
              <a:rPr lang="zh-CN" altLang="en-US" sz="2000" dirty="0" smtClean="0">
                <a:latin typeface="微软雅黑" pitchFamily="34" charset="-122"/>
                <a:ea typeface="微软雅黑" pitchFamily="34" charset="-122"/>
              </a:rPr>
              <a:t>。也就是说，在客户</a:t>
            </a:r>
            <a:r>
              <a:rPr lang="en-US" altLang="zh-CN" sz="2000" dirty="0" smtClean="0">
                <a:latin typeface="微软雅黑" pitchFamily="34" charset="-122"/>
                <a:ea typeface="微软雅黑" pitchFamily="34" charset="-122"/>
              </a:rPr>
              <a:t>A</a:t>
            </a:r>
            <a:r>
              <a:rPr lang="zh-CN" altLang="en-US" sz="2000" dirty="0" smtClean="0">
                <a:latin typeface="微软雅黑" pitchFamily="34" charset="-122"/>
                <a:ea typeface="微软雅黑" pitchFamily="34" charset="-122"/>
              </a:rPr>
              <a:t>的目标列中，只有与客户</a:t>
            </a:r>
            <a:r>
              <a:rPr lang="en-US" altLang="zh-CN" sz="2000" dirty="0" smtClean="0">
                <a:latin typeface="微软雅黑" pitchFamily="34" charset="-122"/>
                <a:ea typeface="微软雅黑" pitchFamily="34" charset="-122"/>
              </a:rPr>
              <a:t>A</a:t>
            </a:r>
            <a:r>
              <a:rPr lang="zh-CN" altLang="en-US" sz="2000" dirty="0" smtClean="0">
                <a:latin typeface="微软雅黑" pitchFamily="34" charset="-122"/>
                <a:ea typeface="微软雅黑" pitchFamily="34" charset="-122"/>
              </a:rPr>
              <a:t>相关联的订货量才会作为列值出现，其他情况下的列值均为</a:t>
            </a:r>
            <a:r>
              <a:rPr lang="en-US" altLang="zh-CN" sz="2000" dirty="0" smtClean="0">
                <a:latin typeface="微软雅黑" pitchFamily="34" charset="-122"/>
                <a:ea typeface="微软雅黑" pitchFamily="34" charset="-122"/>
              </a:rPr>
              <a:t>NULL</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325779856"/>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332398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使用标准</a:t>
            </a:r>
            <a:r>
              <a:rPr lang="en-US" altLang="zh-CN" sz="2000" b="1" dirty="0" smtClean="0">
                <a:latin typeface="微软雅黑" pitchFamily="34" charset="-122"/>
                <a:ea typeface="微软雅黑" pitchFamily="34" charset="-122"/>
              </a:rPr>
              <a:t>SQL</a:t>
            </a:r>
            <a:r>
              <a:rPr lang="zh-CN" altLang="en-US" sz="2000" b="1" dirty="0" smtClean="0">
                <a:latin typeface="微软雅黑" pitchFamily="34" charset="-122"/>
                <a:ea typeface="微软雅黑" pitchFamily="34" charset="-122"/>
              </a:rPr>
              <a:t>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最后，聚合阶段通过为每个</a:t>
            </a:r>
            <a:r>
              <a:rPr lang="en-US" altLang="zh-CN" sz="2000" dirty="0" smtClean="0">
                <a:latin typeface="微软雅黑" pitchFamily="34" charset="-122"/>
                <a:ea typeface="微软雅黑" pitchFamily="34" charset="-122"/>
              </a:rPr>
              <a:t>CASE</a:t>
            </a:r>
            <a:r>
              <a:rPr lang="zh-CN" altLang="en-US" sz="2000" dirty="0" smtClean="0">
                <a:latin typeface="微软雅黑" pitchFamily="34" charset="-122"/>
                <a:ea typeface="微软雅黑" pitchFamily="34" charset="-122"/>
              </a:rPr>
              <a:t>表达式的结果应用相关的聚合函数（本例为</a:t>
            </a:r>
            <a:r>
              <a:rPr lang="en-US" altLang="zh-CN" sz="2000" dirty="0" smtClean="0">
                <a:latin typeface="微软雅黑" pitchFamily="34" charset="-122"/>
                <a:ea typeface="微软雅黑" pitchFamily="34" charset="-122"/>
              </a:rPr>
              <a:t>SUM</a:t>
            </a:r>
            <a:r>
              <a:rPr lang="zh-CN" altLang="en-US" sz="2000" dirty="0" smtClean="0">
                <a:latin typeface="微软雅黑" pitchFamily="34" charset="-122"/>
                <a:ea typeface="微软雅黑" pitchFamily="34" charset="-122"/>
              </a:rPr>
              <a:t>）来实现。例如，以下表达式为客户</a:t>
            </a:r>
            <a:r>
              <a:rPr lang="en-US" altLang="zh-CN" sz="2000" dirty="0" smtClean="0">
                <a:latin typeface="微软雅黑" pitchFamily="34" charset="-122"/>
                <a:ea typeface="微软雅黑" pitchFamily="34" charset="-122"/>
              </a:rPr>
              <a:t>A</a:t>
            </a:r>
            <a:r>
              <a:rPr lang="zh-CN" altLang="en-US" sz="2000" dirty="0" smtClean="0">
                <a:latin typeface="微软雅黑" pitchFamily="34" charset="-122"/>
                <a:ea typeface="微软雅黑" pitchFamily="34" charset="-122"/>
              </a:rPr>
              <a:t>生成结果列：</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SUM(CASE WHEN </a:t>
            </a:r>
            <a:r>
              <a:rPr lang="en-US" altLang="zh-CN" sz="2000" dirty="0" err="1" smtClean="0">
                <a:latin typeface="微软雅黑" pitchFamily="34" charset="-122"/>
                <a:ea typeface="微软雅黑" pitchFamily="34" charset="-122"/>
              </a:rPr>
              <a:t>CustId</a:t>
            </a:r>
            <a:r>
              <a:rPr lang="en-US" altLang="zh-CN" sz="2000" dirty="0" smtClean="0">
                <a:latin typeface="微软雅黑" pitchFamily="34" charset="-122"/>
                <a:ea typeface="微软雅黑" pitchFamily="34" charset="-122"/>
              </a:rPr>
              <a:t> = ‘A’ THEN </a:t>
            </a:r>
            <a:r>
              <a:rPr lang="en-US" altLang="zh-CN" sz="2000" dirty="0" err="1" smtClean="0">
                <a:latin typeface="微软雅黑" pitchFamily="34" charset="-122"/>
                <a:ea typeface="微软雅黑" pitchFamily="34" charset="-122"/>
              </a:rPr>
              <a:t>Qty</a:t>
            </a:r>
            <a:r>
              <a:rPr lang="en-US" altLang="zh-CN" sz="2000" dirty="0" smtClean="0">
                <a:latin typeface="微软雅黑" pitchFamily="34" charset="-122"/>
                <a:ea typeface="微软雅黑" pitchFamily="34" charset="-122"/>
              </a:rPr>
              <a:t> END) AS A</a:t>
            </a: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当然，根据不同的需求，可能需要使用不同的聚合函数（</a:t>
            </a:r>
            <a:r>
              <a:rPr lang="en-US" altLang="zh-CN" sz="2000" dirty="0" smtClean="0">
                <a:latin typeface="微软雅黑" pitchFamily="34" charset="-122"/>
                <a:ea typeface="微软雅黑" pitchFamily="34" charset="-122"/>
              </a:rPr>
              <a:t>MAX</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MIN</a:t>
            </a:r>
            <a:r>
              <a:rPr lang="zh-CN" altLang="en-US" sz="2000" dirty="0" smtClean="0">
                <a:latin typeface="微软雅黑" pitchFamily="34" charset="-122"/>
                <a:ea typeface="微软雅黑" pitchFamily="34" charset="-122"/>
              </a:rPr>
              <a:t>和</a:t>
            </a:r>
            <a:r>
              <a:rPr lang="en-US" altLang="zh-CN" sz="2000" dirty="0" smtClean="0">
                <a:latin typeface="微软雅黑" pitchFamily="34" charset="-122"/>
                <a:ea typeface="微软雅黑" pitchFamily="34" charset="-122"/>
              </a:rPr>
              <a:t>COUNT</a:t>
            </a:r>
            <a:r>
              <a:rPr lang="zh-CN" altLang="en-US" sz="2000" dirty="0" smtClean="0">
                <a:latin typeface="微软雅黑" pitchFamily="34" charset="-122"/>
                <a:ea typeface="微软雅黑" pitchFamily="34" charset="-122"/>
              </a:rPr>
              <a:t>等）。</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409987057"/>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1477328"/>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使用标准</a:t>
            </a:r>
            <a:r>
              <a:rPr lang="en-US" altLang="zh-CN" sz="2000" b="1" dirty="0" smtClean="0">
                <a:latin typeface="微软雅黑" pitchFamily="34" charset="-122"/>
                <a:ea typeface="微软雅黑" pitchFamily="34" charset="-122"/>
              </a:rPr>
              <a:t>SQL</a:t>
            </a:r>
            <a:r>
              <a:rPr lang="zh-CN" altLang="en-US" sz="2000" b="1" dirty="0" smtClean="0">
                <a:latin typeface="微软雅黑" pitchFamily="34" charset="-122"/>
                <a:ea typeface="微软雅黑" pitchFamily="34" charset="-122"/>
              </a:rPr>
              <a:t>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以下是对订单数据进行透视转换解决方案的完整查询语句，返回每个员工（按行）和客户（按列）的总订货量：</a:t>
            </a:r>
            <a:endParaRPr lang="en-US" altLang="zh-CN" sz="2000"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1" y="3328320"/>
            <a:ext cx="7430847" cy="1869322"/>
          </a:xfrm>
          <a:prstGeom prst="rect">
            <a:avLst/>
          </a:prstGeom>
        </p:spPr>
      </p:pic>
    </p:spTree>
    <p:extLst>
      <p:ext uri="{BB962C8B-B14F-4D97-AF65-F5344CB8AC3E}">
        <p14:creationId xmlns:p14="http://schemas.microsoft.com/office/powerpoint/2010/main" val="3526914785"/>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286232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a:t>
            </a:r>
            <a:r>
              <a:rPr lang="en-US" altLang="zh-CN" sz="2000" b="1" dirty="0" smtClean="0">
                <a:latin typeface="微软雅黑" pitchFamily="34" charset="-122"/>
                <a:ea typeface="微软雅黑" pitchFamily="34" charset="-122"/>
              </a:rPr>
              <a:t>T-SQL PIVOT</a:t>
            </a:r>
            <a:r>
              <a:rPr lang="zh-CN" altLang="en-US" sz="2000" b="1" dirty="0" smtClean="0">
                <a:latin typeface="微软雅黑" pitchFamily="34" charset="-122"/>
                <a:ea typeface="微软雅黑" pitchFamily="34" charset="-122"/>
              </a:rPr>
              <a:t>运算符进行透视转换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PIVOT</a:t>
            </a:r>
            <a:r>
              <a:rPr lang="zh-CN" altLang="en-US" sz="2000" dirty="0" smtClean="0">
                <a:latin typeface="微软雅黑" pitchFamily="34" charset="-122"/>
                <a:ea typeface="微软雅黑" pitchFamily="34" charset="-122"/>
              </a:rPr>
              <a:t>和其他表运算符（如，</a:t>
            </a:r>
            <a:r>
              <a:rPr lang="en-US" altLang="zh-CN" sz="2000" dirty="0" smtClean="0">
                <a:latin typeface="微软雅黑" pitchFamily="34" charset="-122"/>
                <a:ea typeface="微软雅黑" pitchFamily="34" charset="-122"/>
              </a:rPr>
              <a:t>JOIN</a:t>
            </a:r>
            <a:r>
              <a:rPr lang="zh-CN" altLang="en-US" sz="2000" dirty="0" smtClean="0">
                <a:latin typeface="微软雅黑" pitchFamily="34" charset="-122"/>
                <a:ea typeface="微软雅黑" pitchFamily="34" charset="-122"/>
              </a:rPr>
              <a:t>）类似，也是在查询的</a:t>
            </a:r>
            <a:r>
              <a:rPr lang="en-US" altLang="zh-CN" sz="2000" dirty="0" smtClean="0">
                <a:latin typeface="微软雅黑" pitchFamily="34" charset="-122"/>
                <a:ea typeface="微软雅黑" pitchFamily="34" charset="-122"/>
              </a:rPr>
              <a:t>FROM</a:t>
            </a:r>
            <a:r>
              <a:rPr lang="zh-CN" altLang="en-US" sz="2000" dirty="0" smtClean="0">
                <a:latin typeface="微软雅黑" pitchFamily="34" charset="-122"/>
                <a:ea typeface="微软雅黑" pitchFamily="34" charset="-122"/>
              </a:rPr>
              <a:t>子句的上下文中执行操作。它对某个源表或表表达式进行操作、透视数据、再返回一个结果集。</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运算符同样涉及前面介绍的三个逻辑处理阶段（分组、扩展及聚合）和同样的透视转换元素。</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813671719"/>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424731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a:t>
            </a:r>
            <a:r>
              <a:rPr lang="en-US" altLang="zh-CN" sz="2000" b="1" dirty="0" smtClean="0">
                <a:latin typeface="微软雅黑" pitchFamily="34" charset="-122"/>
                <a:ea typeface="微软雅黑" pitchFamily="34" charset="-122"/>
              </a:rPr>
              <a:t>T-SQL PIVOT</a:t>
            </a:r>
            <a:r>
              <a:rPr lang="zh-CN" altLang="en-US" sz="2000" b="1" dirty="0" smtClean="0">
                <a:latin typeface="微软雅黑" pitchFamily="34" charset="-122"/>
                <a:ea typeface="微软雅黑" pitchFamily="34" charset="-122"/>
              </a:rPr>
              <a:t>运算符进行透视转换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使用</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运算符的查询语句的一般格式为：</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1600" dirty="0" smtClean="0">
                <a:latin typeface="微软雅黑" pitchFamily="34" charset="-122"/>
                <a:ea typeface="微软雅黑" pitchFamily="34" charset="-122"/>
              </a:rPr>
              <a:t>SELECT …</a:t>
            </a:r>
          </a:p>
          <a:p>
            <a:pPr eaLnBrk="1" hangingPunct="1">
              <a:lnSpc>
                <a:spcPct val="150000"/>
              </a:lnSpc>
              <a:buFont typeface="Arial" pitchFamily="34" charset="0"/>
              <a:buNone/>
            </a:pPr>
            <a:r>
              <a:rPr lang="en-US" altLang="zh-CN" sz="1600" dirty="0" smtClean="0">
                <a:latin typeface="微软雅黑" pitchFamily="34" charset="-122"/>
                <a:ea typeface="微软雅黑" pitchFamily="34" charset="-122"/>
              </a:rPr>
              <a:t>FROM &lt;</a:t>
            </a:r>
            <a:r>
              <a:rPr lang="en-US" altLang="zh-CN" sz="1600" dirty="0" err="1" smtClean="0">
                <a:latin typeface="微软雅黑" pitchFamily="34" charset="-122"/>
                <a:ea typeface="微软雅黑" pitchFamily="34" charset="-122"/>
              </a:rPr>
              <a:t>source_table_or_table_expression</a:t>
            </a:r>
            <a:r>
              <a:rPr lang="en-US" altLang="zh-CN" sz="1600" dirty="0" smtClean="0">
                <a:latin typeface="微软雅黑" pitchFamily="34" charset="-122"/>
                <a:ea typeface="微软雅黑" pitchFamily="34" charset="-122"/>
              </a:rPr>
              <a:t>&gt;</a:t>
            </a:r>
          </a:p>
          <a:p>
            <a:pPr eaLnBrk="1" hangingPunct="1">
              <a:lnSpc>
                <a:spcPct val="150000"/>
              </a:lnSpc>
              <a:buFont typeface="Arial" pitchFamily="34" charset="0"/>
              <a:buNone/>
            </a:pPr>
            <a:r>
              <a:rPr lang="en-US" altLang="zh-CN" sz="1600" dirty="0" smtClean="0">
                <a:latin typeface="微软雅黑" pitchFamily="34" charset="-122"/>
                <a:ea typeface="微软雅黑" pitchFamily="34" charset="-122"/>
              </a:rPr>
              <a:t>    PIVOT (&lt;</a:t>
            </a:r>
            <a:r>
              <a:rPr lang="en-US" altLang="zh-CN" sz="1600" dirty="0" err="1" smtClean="0">
                <a:latin typeface="微软雅黑" pitchFamily="34" charset="-122"/>
                <a:ea typeface="微软雅黑" pitchFamily="34" charset="-122"/>
              </a:rPr>
              <a:t>agg_func</a:t>
            </a:r>
            <a:r>
              <a:rPr lang="en-US" altLang="zh-CN" sz="1600" dirty="0" smtClean="0">
                <a:latin typeface="微软雅黑" pitchFamily="34" charset="-122"/>
                <a:ea typeface="微软雅黑" pitchFamily="34" charset="-122"/>
              </a:rPr>
              <a:t>&gt;(&lt;</a:t>
            </a:r>
            <a:r>
              <a:rPr lang="en-US" altLang="zh-CN" sz="1600" dirty="0" err="1" smtClean="0">
                <a:latin typeface="微软雅黑" pitchFamily="34" charset="-122"/>
                <a:ea typeface="微软雅黑" pitchFamily="34" charset="-122"/>
              </a:rPr>
              <a:t>aggregation_element</a:t>
            </a:r>
            <a:r>
              <a:rPr lang="en-US" altLang="zh-CN" sz="1600" dirty="0" smtClean="0">
                <a:latin typeface="微软雅黑" pitchFamily="34" charset="-122"/>
                <a:ea typeface="微软雅黑" pitchFamily="34" charset="-122"/>
              </a:rPr>
              <a:t>&gt;)</a:t>
            </a:r>
          </a:p>
          <a:p>
            <a:pPr eaLnBrk="1" hangingPunct="1">
              <a:lnSpc>
                <a:spcPct val="150000"/>
              </a:lnSpc>
              <a:buFont typeface="Arial" pitchFamily="34" charset="0"/>
              <a:buNone/>
            </a:pPr>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FOR &lt;</a:t>
            </a:r>
            <a:r>
              <a:rPr lang="en-US" altLang="zh-CN" sz="1600" dirty="0" err="1" smtClean="0">
                <a:latin typeface="微软雅黑" pitchFamily="34" charset="-122"/>
                <a:ea typeface="微软雅黑" pitchFamily="34" charset="-122"/>
              </a:rPr>
              <a:t>spreading_element</a:t>
            </a:r>
            <a:r>
              <a:rPr lang="en-US" altLang="zh-CN" sz="1600" dirty="0" smtClean="0">
                <a:latin typeface="微软雅黑" pitchFamily="34" charset="-122"/>
                <a:ea typeface="微软雅黑" pitchFamily="34" charset="-122"/>
              </a:rPr>
              <a:t>&gt;</a:t>
            </a:r>
          </a:p>
          <a:p>
            <a:pPr eaLnBrk="1" hangingPunct="1">
              <a:lnSpc>
                <a:spcPct val="150000"/>
              </a:lnSpc>
              <a:buFont typeface="Arial" pitchFamily="34" charset="0"/>
              <a:buNone/>
            </a:pPr>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IN (&lt;</a:t>
            </a:r>
            <a:r>
              <a:rPr lang="en-US" altLang="zh-CN" sz="1600" dirty="0" err="1" smtClean="0">
                <a:latin typeface="微软雅黑" pitchFamily="34" charset="-122"/>
                <a:ea typeface="微软雅黑" pitchFamily="34" charset="-122"/>
              </a:rPr>
              <a:t>list_of_target_columns</a:t>
            </a:r>
            <a:r>
              <a:rPr lang="en-US" altLang="zh-CN" sz="1600" dirty="0" smtClean="0">
                <a:latin typeface="微软雅黑" pitchFamily="34" charset="-122"/>
                <a:ea typeface="微软雅黑" pitchFamily="34" charset="-122"/>
              </a:rPr>
              <a:t>&gt;)) AS &lt;</a:t>
            </a:r>
            <a:r>
              <a:rPr lang="en-US" altLang="zh-CN" sz="1600" dirty="0" err="1" smtClean="0">
                <a:latin typeface="微软雅黑" pitchFamily="34" charset="-122"/>
                <a:ea typeface="微软雅黑" pitchFamily="34" charset="-122"/>
              </a:rPr>
              <a:t>result_table_alias</a:t>
            </a:r>
            <a:r>
              <a:rPr lang="en-US" altLang="zh-CN" sz="1600" dirty="0" smtClean="0">
                <a:latin typeface="微软雅黑" pitchFamily="34" charset="-122"/>
                <a:ea typeface="微软雅黑" pitchFamily="34" charset="-122"/>
              </a:rPr>
              <a:t>&gt;</a:t>
            </a: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rPr>
              <a:t>在</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运算符的圆括号内指定聚合函数（本例为</a:t>
            </a:r>
            <a:r>
              <a:rPr lang="en-US" altLang="zh-CN" sz="2000" dirty="0" smtClean="0">
                <a:latin typeface="微软雅黑" pitchFamily="34" charset="-122"/>
                <a:ea typeface="微软雅黑" pitchFamily="34" charset="-122"/>
              </a:rPr>
              <a:t>SUM</a:t>
            </a:r>
            <a:r>
              <a:rPr lang="zh-CN" altLang="en-US" sz="2000" dirty="0" smtClean="0">
                <a:latin typeface="微软雅黑" pitchFamily="34" charset="-122"/>
                <a:ea typeface="微软雅黑" pitchFamily="34" charset="-122"/>
              </a:rPr>
              <a:t>）、聚合元素（</a:t>
            </a:r>
            <a:r>
              <a:rPr lang="en-US" altLang="zh-CN" sz="2000" dirty="0" err="1" smtClean="0">
                <a:latin typeface="微软雅黑" pitchFamily="34" charset="-122"/>
                <a:ea typeface="微软雅黑" pitchFamily="34" charset="-122"/>
              </a:rPr>
              <a:t>Qty</a:t>
            </a:r>
            <a:r>
              <a:rPr lang="zh-CN" altLang="en-US" sz="2000" dirty="0" smtClean="0">
                <a:latin typeface="微软雅黑" pitchFamily="34" charset="-122"/>
                <a:ea typeface="微软雅黑" pitchFamily="34" charset="-122"/>
              </a:rPr>
              <a:t>）、扩展元素（</a:t>
            </a:r>
            <a:r>
              <a:rPr lang="en-US" altLang="zh-CN" sz="2000" dirty="0" err="1" smtClean="0">
                <a:latin typeface="微软雅黑" pitchFamily="34" charset="-122"/>
                <a:ea typeface="微软雅黑" pitchFamily="34" charset="-122"/>
              </a:rPr>
              <a:t>CustId</a:t>
            </a:r>
            <a:r>
              <a:rPr lang="zh-CN" altLang="en-US" sz="2000" dirty="0" smtClean="0">
                <a:latin typeface="微软雅黑" pitchFamily="34" charset="-122"/>
                <a:ea typeface="微软雅黑" pitchFamily="34" charset="-122"/>
              </a:rPr>
              <a:t>）及目标列名称的列表（</a:t>
            </a:r>
            <a:r>
              <a:rPr lang="en-US" altLang="zh-CN" sz="2000" dirty="0" smtClean="0">
                <a:latin typeface="微软雅黑" pitchFamily="34" charset="-122"/>
                <a:ea typeface="微软雅黑" pitchFamily="34" charset="-122"/>
              </a:rPr>
              <a:t>A</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B</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C</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D</a:t>
            </a:r>
            <a:r>
              <a:rPr lang="zh-CN" altLang="en-US" sz="2000" dirty="0" smtClean="0">
                <a:latin typeface="微软雅黑" pitchFamily="34" charset="-122"/>
                <a:ea typeface="微软雅黑" pitchFamily="34" charset="-122"/>
              </a:rPr>
              <a:t>）。在</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运算符的圆括号后面，可以为结果表指定一个别名。</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9865547"/>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378565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a:t>
            </a:r>
            <a:r>
              <a:rPr lang="en-US" altLang="zh-CN" sz="2000" b="1" dirty="0" smtClean="0">
                <a:latin typeface="微软雅黑" pitchFamily="34" charset="-122"/>
                <a:ea typeface="微软雅黑" pitchFamily="34" charset="-122"/>
              </a:rPr>
              <a:t>T-SQL PIVOT</a:t>
            </a:r>
            <a:r>
              <a:rPr lang="zh-CN" altLang="en-US" sz="2000" b="1" dirty="0" smtClean="0">
                <a:latin typeface="微软雅黑" pitchFamily="34" charset="-122"/>
                <a:ea typeface="微软雅黑" pitchFamily="34" charset="-122"/>
              </a:rPr>
              <a:t>运算符进行透视转换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对于</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运算符有个重要的地方需要注意：不需要为它显示地指定分组元素，也就不需要在查询中使用</a:t>
            </a:r>
            <a:r>
              <a:rPr lang="en-US" altLang="zh-CN" sz="2000" dirty="0" smtClean="0">
                <a:latin typeface="微软雅黑" pitchFamily="34" charset="-122"/>
                <a:ea typeface="微软雅黑" pitchFamily="34" charset="-122"/>
              </a:rPr>
              <a:t>GROUP BY</a:t>
            </a:r>
            <a:r>
              <a:rPr lang="zh-CN" altLang="en-US" sz="2000" dirty="0" smtClean="0">
                <a:latin typeface="微软雅黑" pitchFamily="34" charset="-122"/>
                <a:ea typeface="微软雅黑" pitchFamily="34" charset="-122"/>
              </a:rPr>
              <a:t>子句。</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运算符隐式地把源表（或表表达式）中既没有指定为扩展元素，也没有指定为聚合元素的那些元素作为分组元素。所以在使用</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运算符时，需要保证</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运算符的源表除了分组、扩展和聚合元素以外，不能再包含其他属性（列）。以便在指定了扩展元素和聚合元素以后，剩下的属性全部都是欲指定为分组元素的属性。</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68386484"/>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240065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a:t>
            </a:r>
            <a:r>
              <a:rPr lang="en-US" altLang="zh-CN" sz="2000" b="1" dirty="0" smtClean="0">
                <a:latin typeface="微软雅黑" pitchFamily="34" charset="-122"/>
                <a:ea typeface="微软雅黑" pitchFamily="34" charset="-122"/>
              </a:rPr>
              <a:t>T-SQL PIVOT</a:t>
            </a:r>
            <a:r>
              <a:rPr lang="zh-CN" altLang="en-US" sz="2000" b="1" dirty="0" smtClean="0">
                <a:latin typeface="微软雅黑" pitchFamily="34" charset="-122"/>
                <a:ea typeface="微软雅黑" pitchFamily="34" charset="-122"/>
              </a:rPr>
              <a:t>运算符进行透视转换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为此，一般不直接把</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运算符应用到源表（本例为</a:t>
            </a:r>
            <a:r>
              <a:rPr lang="en-US" altLang="zh-CN" sz="2000" dirty="0" smtClean="0">
                <a:latin typeface="微软雅黑" pitchFamily="34" charset="-122"/>
                <a:ea typeface="微软雅黑" pitchFamily="34" charset="-122"/>
              </a:rPr>
              <a:t>Orders</a:t>
            </a:r>
            <a:r>
              <a:rPr lang="zh-CN" altLang="en-US" sz="2000" dirty="0" smtClean="0">
                <a:latin typeface="微软雅黑" pitchFamily="34" charset="-122"/>
                <a:ea typeface="微软雅黑" pitchFamily="34" charset="-122"/>
              </a:rPr>
              <a:t>表），而是将其应用到一个表表达式（该表表达式只包含透视转换需要的</a:t>
            </a: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种元素，不包含其他属性）。例如，以下是使用</a:t>
            </a:r>
            <a:r>
              <a:rPr lang="en-US" altLang="zh-CN" sz="2000" dirty="0" smtClean="0">
                <a:latin typeface="微软雅黑" pitchFamily="34" charset="-122"/>
                <a:ea typeface="微软雅黑" pitchFamily="34" charset="-122"/>
              </a:rPr>
              <a:t>SQL Server</a:t>
            </a:r>
            <a:r>
              <a:rPr lang="zh-CN" altLang="en-US" sz="2000" dirty="0" smtClean="0">
                <a:latin typeface="微软雅黑" pitchFamily="34" charset="-122"/>
                <a:ea typeface="微软雅黑" pitchFamily="34" charset="-122"/>
              </a:rPr>
              <a:t>的</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运算符来实现原来要求的透视转换的完整查询方案：</a:t>
            </a:r>
            <a:endParaRPr lang="en-US" altLang="zh-CN" sz="2000"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48" y="4078035"/>
            <a:ext cx="7676093" cy="1504617"/>
          </a:xfrm>
          <a:prstGeom prst="rect">
            <a:avLst/>
          </a:prstGeom>
        </p:spPr>
      </p:pic>
    </p:spTree>
    <p:extLst>
      <p:ext uri="{BB962C8B-B14F-4D97-AF65-F5344CB8AC3E}">
        <p14:creationId xmlns:p14="http://schemas.microsoft.com/office/powerpoint/2010/main" val="3926060119"/>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240065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a:t>
            </a:r>
            <a:r>
              <a:rPr lang="en-US" altLang="zh-CN" sz="2000" b="1" dirty="0" smtClean="0">
                <a:latin typeface="微软雅黑" pitchFamily="34" charset="-122"/>
                <a:ea typeface="微软雅黑" pitchFamily="34" charset="-122"/>
              </a:rPr>
              <a:t>T-SQL PIVOT</a:t>
            </a:r>
            <a:r>
              <a:rPr lang="zh-CN" altLang="en-US" sz="2000" b="1" dirty="0" smtClean="0">
                <a:latin typeface="微软雅黑" pitchFamily="34" charset="-122"/>
                <a:ea typeface="微软雅黑" pitchFamily="34" charset="-122"/>
              </a:rPr>
              <a:t>运算符进行透视转换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上面这个查询语句中的</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运算符并没有直接操作</a:t>
            </a:r>
            <a:r>
              <a:rPr lang="en-US" altLang="zh-CN" sz="2000" dirty="0" smtClean="0">
                <a:latin typeface="微软雅黑" pitchFamily="34" charset="-122"/>
                <a:ea typeface="微软雅黑" pitchFamily="34" charset="-122"/>
              </a:rPr>
              <a:t>Orders</a:t>
            </a:r>
            <a:r>
              <a:rPr lang="zh-CN" altLang="en-US" sz="2000" dirty="0" smtClean="0">
                <a:latin typeface="微软雅黑" pitchFamily="34" charset="-122"/>
                <a:ea typeface="微软雅黑" pitchFamily="34" charset="-122"/>
              </a:rPr>
              <a:t>表，而是对一个名为</a:t>
            </a:r>
            <a:r>
              <a:rPr lang="en-US" altLang="zh-CN" sz="2000" dirty="0" smtClean="0">
                <a:latin typeface="微软雅黑" pitchFamily="34" charset="-122"/>
                <a:ea typeface="微软雅黑" pitchFamily="34" charset="-122"/>
              </a:rPr>
              <a:t>D</a:t>
            </a:r>
            <a:r>
              <a:rPr lang="zh-CN" altLang="en-US" sz="2000" dirty="0" smtClean="0">
                <a:latin typeface="微软雅黑" pitchFamily="34" charset="-122"/>
                <a:ea typeface="微软雅黑" pitchFamily="34" charset="-122"/>
              </a:rPr>
              <a:t>的派生表进行操作，该派生表只包含透视转换元素</a:t>
            </a:r>
            <a:r>
              <a:rPr lang="en-US" altLang="zh-CN" sz="2000" dirty="0" err="1" smtClean="0">
                <a:latin typeface="微软雅黑" pitchFamily="34" charset="-122"/>
                <a:ea typeface="微软雅黑" pitchFamily="34" charset="-122"/>
              </a:rPr>
              <a:t>EmpId</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CustId</a:t>
            </a:r>
            <a:r>
              <a:rPr lang="zh-CN" altLang="en-US" sz="2000" dirty="0" smtClean="0">
                <a:latin typeface="微软雅黑" pitchFamily="34" charset="-122"/>
                <a:ea typeface="微软雅黑" pitchFamily="34" charset="-122"/>
              </a:rPr>
              <a:t>及</a:t>
            </a:r>
            <a:r>
              <a:rPr lang="en-US" altLang="zh-CN" sz="2000" dirty="0" err="1" smtClean="0">
                <a:latin typeface="微软雅黑" pitchFamily="34" charset="-122"/>
                <a:ea typeface="微软雅黑" pitchFamily="34" charset="-122"/>
              </a:rPr>
              <a:t>Qty</a:t>
            </a:r>
            <a:r>
              <a:rPr lang="zh-CN" altLang="en-US" sz="2000" dirty="0" smtClean="0">
                <a:latin typeface="微软雅黑" pitchFamily="34" charset="-122"/>
                <a:ea typeface="微软雅黑" pitchFamily="34" charset="-122"/>
              </a:rPr>
              <a:t>。所以除了扩展元素（</a:t>
            </a:r>
            <a:r>
              <a:rPr lang="en-US" altLang="zh-CN" sz="2000" dirty="0" err="1" smtClean="0">
                <a:latin typeface="微软雅黑" pitchFamily="34" charset="-122"/>
                <a:ea typeface="微软雅黑" pitchFamily="34" charset="-122"/>
              </a:rPr>
              <a:t>CustId</a:t>
            </a:r>
            <a:r>
              <a:rPr lang="zh-CN" altLang="en-US" sz="2000" dirty="0" smtClean="0">
                <a:latin typeface="微软雅黑" pitchFamily="34" charset="-122"/>
                <a:ea typeface="微软雅黑" pitchFamily="34" charset="-122"/>
              </a:rPr>
              <a:t>）和聚合元素（</a:t>
            </a:r>
            <a:r>
              <a:rPr lang="en-US" altLang="zh-CN" sz="2000" dirty="0" err="1" smtClean="0">
                <a:latin typeface="微软雅黑" pitchFamily="34" charset="-122"/>
                <a:ea typeface="微软雅黑" pitchFamily="34" charset="-122"/>
              </a:rPr>
              <a:t>Qty</a:t>
            </a:r>
            <a:r>
              <a:rPr lang="zh-CN" altLang="en-US" sz="2000" dirty="0" smtClean="0">
                <a:latin typeface="微软雅黑" pitchFamily="34" charset="-122"/>
                <a:ea typeface="微软雅黑" pitchFamily="34" charset="-122"/>
              </a:rPr>
              <a:t>）以外，剩下的</a:t>
            </a:r>
            <a:r>
              <a:rPr lang="en-US" altLang="zh-CN" sz="2000" dirty="0" err="1" smtClean="0">
                <a:latin typeface="微软雅黑" pitchFamily="34" charset="-122"/>
                <a:ea typeface="微软雅黑" pitchFamily="34" charset="-122"/>
              </a:rPr>
              <a:t>EmpId</a:t>
            </a:r>
            <a:r>
              <a:rPr lang="zh-CN" altLang="en-US" sz="2000" dirty="0" smtClean="0">
                <a:latin typeface="微软雅黑" pitchFamily="34" charset="-122"/>
                <a:ea typeface="微软雅黑" pitchFamily="34" charset="-122"/>
              </a:rPr>
              <a:t>就作为透视转换的分组元素。</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691226267"/>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424731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a:t>
            </a:r>
            <a:r>
              <a:rPr lang="en-US" altLang="zh-CN" sz="2000" b="1" dirty="0" smtClean="0">
                <a:latin typeface="微软雅黑" pitchFamily="34" charset="-122"/>
                <a:ea typeface="微软雅黑" pitchFamily="34" charset="-122"/>
              </a:rPr>
              <a:t>T-SQL PIVOT</a:t>
            </a:r>
            <a:r>
              <a:rPr lang="zh-CN" altLang="en-US" sz="2000" b="1" dirty="0" smtClean="0">
                <a:latin typeface="微软雅黑" pitchFamily="34" charset="-122"/>
                <a:ea typeface="微软雅黑" pitchFamily="34" charset="-122"/>
              </a:rPr>
              <a:t>运算符进行透视转换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为了深刻理解这里为什么要求使用表表达式，请思考以下查询，它直接对</a:t>
            </a:r>
            <a:r>
              <a:rPr lang="en-US" altLang="zh-CN" sz="2000" dirty="0" smtClean="0">
                <a:latin typeface="微软雅黑" pitchFamily="34" charset="-122"/>
                <a:ea typeface="微软雅黑" pitchFamily="34" charset="-122"/>
              </a:rPr>
              <a:t>Orders</a:t>
            </a:r>
            <a:r>
              <a:rPr lang="zh-CN" altLang="en-US" sz="2000" dirty="0" smtClean="0">
                <a:latin typeface="微软雅黑" pitchFamily="34" charset="-122"/>
                <a:ea typeface="微软雅黑" pitchFamily="34" charset="-122"/>
              </a:rPr>
              <a:t>表应用</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Orders</a:t>
            </a:r>
            <a:r>
              <a:rPr lang="zh-CN" altLang="en-US" sz="2000" dirty="0" smtClean="0">
                <a:latin typeface="微软雅黑" pitchFamily="34" charset="-122"/>
                <a:ea typeface="微软雅黑" pitchFamily="34" charset="-122"/>
              </a:rPr>
              <a:t>表包含</a:t>
            </a:r>
            <a:r>
              <a:rPr lang="en-US" altLang="zh-CN" sz="2000" dirty="0" err="1" smtClean="0">
                <a:latin typeface="微软雅黑" pitchFamily="34" charset="-122"/>
                <a:ea typeface="微软雅黑" pitchFamily="34" charset="-122"/>
              </a:rPr>
              <a:t>OrderId</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OrderDate</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EmpId</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CustId</a:t>
            </a:r>
            <a:r>
              <a:rPr lang="zh-CN" altLang="en-US" sz="2000" dirty="0" smtClean="0">
                <a:latin typeface="微软雅黑" pitchFamily="34" charset="-122"/>
                <a:ea typeface="微软雅黑" pitchFamily="34" charset="-122"/>
              </a:rPr>
              <a:t>及</a:t>
            </a:r>
            <a:r>
              <a:rPr lang="en-US" altLang="zh-CN" sz="2000" dirty="0" err="1" smtClean="0">
                <a:latin typeface="微软雅黑" pitchFamily="34" charset="-122"/>
                <a:ea typeface="微软雅黑" pitchFamily="34" charset="-122"/>
              </a:rPr>
              <a:t>Qty</a:t>
            </a:r>
            <a:r>
              <a:rPr lang="zh-CN" altLang="en-US" sz="2000" dirty="0" smtClean="0">
                <a:latin typeface="微软雅黑" pitchFamily="34" charset="-122"/>
                <a:ea typeface="微软雅黑" pitchFamily="34" charset="-122"/>
              </a:rPr>
              <a:t>列。因为我们将</a:t>
            </a:r>
            <a:r>
              <a:rPr lang="en-US" altLang="zh-CN" sz="2000" dirty="0" err="1" smtClean="0">
                <a:latin typeface="微软雅黑" pitchFamily="34" charset="-122"/>
                <a:ea typeface="微软雅黑" pitchFamily="34" charset="-122"/>
              </a:rPr>
              <a:t>CustId</a:t>
            </a:r>
            <a:r>
              <a:rPr lang="zh-CN" altLang="en-US" sz="2000" dirty="0" smtClean="0">
                <a:latin typeface="微软雅黑" pitchFamily="34" charset="-122"/>
                <a:ea typeface="微软雅黑" pitchFamily="34" charset="-122"/>
              </a:rPr>
              <a:t>指定为扩展元素，将</a:t>
            </a:r>
            <a:r>
              <a:rPr lang="en-US" altLang="zh-CN" sz="2000" dirty="0" err="1" smtClean="0">
                <a:latin typeface="微软雅黑" pitchFamily="34" charset="-122"/>
                <a:ea typeface="微软雅黑" pitchFamily="34" charset="-122"/>
              </a:rPr>
              <a:t>Qty</a:t>
            </a:r>
            <a:r>
              <a:rPr lang="zh-CN" altLang="en-US" sz="2000" dirty="0" smtClean="0">
                <a:latin typeface="微软雅黑" pitchFamily="34" charset="-122"/>
                <a:ea typeface="微软雅黑" pitchFamily="34" charset="-122"/>
              </a:rPr>
              <a:t>指定为聚合元素，所以剩下的列（</a:t>
            </a:r>
            <a:r>
              <a:rPr lang="en-US" altLang="zh-CN" sz="2000" dirty="0" err="1" smtClean="0">
                <a:latin typeface="微软雅黑" pitchFamily="34" charset="-122"/>
                <a:ea typeface="微软雅黑" pitchFamily="34" charset="-122"/>
              </a:rPr>
              <a:t>OrderId</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OrderDate</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EmpId</a:t>
            </a:r>
            <a:r>
              <a:rPr lang="zh-CN" altLang="en-US" sz="2000" dirty="0" smtClean="0">
                <a:latin typeface="微软雅黑" pitchFamily="34" charset="-122"/>
                <a:ea typeface="微软雅黑" pitchFamily="34" charset="-122"/>
              </a:rPr>
              <a:t>）均被认为是分组元素。因此，该查询返回以下输出结果：</a:t>
            </a:r>
            <a:endParaRPr lang="en-US" altLang="zh-CN" sz="2000"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1" y="3104503"/>
            <a:ext cx="7688217" cy="922066"/>
          </a:xfrm>
          <a:prstGeom prst="rect">
            <a:avLst/>
          </a:prstGeom>
        </p:spPr>
      </p:pic>
    </p:spTree>
    <p:extLst>
      <p:ext uri="{BB962C8B-B14F-4D97-AF65-F5344CB8AC3E}">
        <p14:creationId xmlns:p14="http://schemas.microsoft.com/office/powerpoint/2010/main" val="3618809154"/>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第一节：计算平均值</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60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725505"/>
            <a:ext cx="7716225" cy="3554819"/>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计算某个列的平均值，它可以包含表中的所有行，也可以只包含其中的某个子集。例如，计算所有职员的平均工资以及每个部门的平均工资。</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当计算所有职员的平均工资时，只需要把</a:t>
            </a:r>
            <a:r>
              <a:rPr lang="en-US" altLang="zh-CN" dirty="0" smtClean="0">
                <a:latin typeface="微软雅黑" pitchFamily="34" charset="-122"/>
                <a:ea typeface="微软雅黑" pitchFamily="34" charset="-122"/>
              </a:rPr>
              <a:t>AVG</a:t>
            </a:r>
            <a:r>
              <a:rPr lang="zh-CN" altLang="en-US" dirty="0" smtClean="0">
                <a:latin typeface="微软雅黑" pitchFamily="34" charset="-122"/>
                <a:ea typeface="微软雅黑" pitchFamily="34" charset="-122"/>
              </a:rPr>
              <a:t>函数应用于工资列即可。不带</a:t>
            </a:r>
            <a:r>
              <a:rPr lang="en-US" altLang="zh-CN" dirty="0" smtClean="0">
                <a:latin typeface="微软雅黑" pitchFamily="34" charset="-122"/>
                <a:ea typeface="微软雅黑" pitchFamily="34" charset="-122"/>
              </a:rPr>
              <a:t>WHERE</a:t>
            </a:r>
            <a:r>
              <a:rPr lang="zh-CN" altLang="en-US" dirty="0" smtClean="0">
                <a:latin typeface="微软雅黑" pitchFamily="34" charset="-122"/>
                <a:ea typeface="微软雅黑" pitchFamily="34" charset="-122"/>
              </a:rPr>
              <a:t>子句时，会对所有非</a:t>
            </a:r>
            <a:r>
              <a:rPr lang="en-US" altLang="zh-CN" dirty="0" smtClean="0">
                <a:latin typeface="微软雅黑" pitchFamily="34" charset="-122"/>
                <a:ea typeface="微软雅黑" pitchFamily="34" charset="-122"/>
              </a:rPr>
              <a:t>NULL</a:t>
            </a:r>
            <a:r>
              <a:rPr lang="zh-CN" altLang="en-US" dirty="0" smtClean="0">
                <a:latin typeface="微软雅黑" pitchFamily="34" charset="-122"/>
                <a:ea typeface="微软雅黑" pitchFamily="34" charset="-122"/>
              </a:rPr>
              <a:t>工资值计算平均值：</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Arial Narrow" panose="020B0606020202030204" pitchFamily="34" charset="0"/>
                <a:ea typeface="微软雅黑" pitchFamily="34" charset="-122"/>
              </a:rPr>
              <a:t>SELECT AVG(SAL) AS AVG_SAL FROM EMP;</a:t>
            </a:r>
            <a:endParaRPr lang="en-US" altLang="zh-CN" dirty="0">
              <a:latin typeface="Arial Narrow" panose="020B0606020202030204" pitchFamily="34" charset="0"/>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hlinkClick r:id="rId5" action="ppaction://hlinkfile"/>
              </a:rPr>
              <a:t>讨论</a:t>
            </a:r>
            <a:endParaRPr lang="en-US" altLang="zh-CN" sz="2000" b="1" dirty="0" smtClean="0">
              <a:latin typeface="微软雅黑" pitchFamily="34" charset="-122"/>
              <a:ea typeface="微软雅黑" pitchFamily="34" charset="-122"/>
            </a:endParaRPr>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1015663"/>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a:t>
            </a:r>
            <a:r>
              <a:rPr lang="en-US" altLang="zh-CN" sz="2000" b="1" dirty="0" smtClean="0">
                <a:latin typeface="微软雅黑" pitchFamily="34" charset="-122"/>
                <a:ea typeface="微软雅黑" pitchFamily="34" charset="-122"/>
              </a:rPr>
              <a:t>T-SQL PIVOT</a:t>
            </a:r>
            <a:r>
              <a:rPr lang="zh-CN" altLang="en-US" sz="2000" b="1" dirty="0" smtClean="0">
                <a:latin typeface="微软雅黑" pitchFamily="34" charset="-122"/>
                <a:ea typeface="微软雅黑" pitchFamily="34" charset="-122"/>
              </a:rPr>
              <a:t>运算符进行透视转换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2189992"/>
            <a:ext cx="4637486" cy="4034345"/>
          </a:xfrm>
          <a:prstGeom prst="rect">
            <a:avLst/>
          </a:prstGeom>
        </p:spPr>
      </p:pic>
    </p:spTree>
    <p:extLst>
      <p:ext uri="{BB962C8B-B14F-4D97-AF65-F5344CB8AC3E}">
        <p14:creationId xmlns:p14="http://schemas.microsoft.com/office/powerpoint/2010/main" val="630341359"/>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240065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a:t>
            </a:r>
            <a:r>
              <a:rPr lang="en-US" altLang="zh-CN" sz="2000" b="1" dirty="0" smtClean="0">
                <a:latin typeface="微软雅黑" pitchFamily="34" charset="-122"/>
                <a:ea typeface="微软雅黑" pitchFamily="34" charset="-122"/>
              </a:rPr>
              <a:t>T-SQL PIVOT</a:t>
            </a:r>
            <a:r>
              <a:rPr lang="zh-CN" altLang="en-US" sz="2000" b="1" dirty="0" smtClean="0">
                <a:latin typeface="微软雅黑" pitchFamily="34" charset="-122"/>
                <a:ea typeface="微软雅黑" pitchFamily="34" charset="-122"/>
              </a:rPr>
              <a:t>运算符进行透视转换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因为</a:t>
            </a:r>
            <a:r>
              <a:rPr lang="en-US" altLang="zh-CN" sz="2000" dirty="0" err="1" smtClean="0">
                <a:latin typeface="微软雅黑" pitchFamily="34" charset="-122"/>
                <a:ea typeface="微软雅黑" pitchFamily="34" charset="-122"/>
              </a:rPr>
              <a:t>OrderId</a:t>
            </a:r>
            <a:r>
              <a:rPr lang="zh-CN" altLang="en-US" sz="2000" dirty="0" smtClean="0">
                <a:latin typeface="微软雅黑" pitchFamily="34" charset="-122"/>
                <a:ea typeface="微软雅黑" pitchFamily="34" charset="-122"/>
              </a:rPr>
              <a:t>是分组元素的一部分，所以结果中每个订单返回一行，而不是每个员工返回一行。用透视转换的标准</a:t>
            </a:r>
            <a:r>
              <a:rPr lang="en-US" altLang="zh-CN" sz="2000" dirty="0" smtClean="0">
                <a:latin typeface="微软雅黑" pitchFamily="34" charset="-122"/>
                <a:ea typeface="微软雅黑" pitchFamily="34" charset="-122"/>
              </a:rPr>
              <a:t>SQL </a:t>
            </a:r>
            <a:r>
              <a:rPr lang="zh-CN" altLang="en-US" sz="2000" dirty="0" smtClean="0">
                <a:latin typeface="微软雅黑" pitchFamily="34" charset="-122"/>
                <a:ea typeface="微软雅黑" pitchFamily="34" charset="-122"/>
              </a:rPr>
              <a:t>解决方案来实现这个查询的逻辑功能时，其</a:t>
            </a:r>
            <a:r>
              <a:rPr lang="en-US" altLang="zh-CN" sz="2000" dirty="0" smtClean="0">
                <a:latin typeface="微软雅黑" pitchFamily="34" charset="-122"/>
                <a:ea typeface="微软雅黑" pitchFamily="34" charset="-122"/>
              </a:rPr>
              <a:t>GROUP BY</a:t>
            </a:r>
            <a:r>
              <a:rPr lang="zh-CN" altLang="en-US" sz="2000" dirty="0" smtClean="0">
                <a:latin typeface="微软雅黑" pitchFamily="34" charset="-122"/>
                <a:ea typeface="微软雅黑" pitchFamily="34" charset="-122"/>
              </a:rPr>
              <a:t>列表中将包含</a:t>
            </a:r>
            <a:r>
              <a:rPr lang="en-US" altLang="zh-CN" sz="2000" dirty="0" err="1" smtClean="0">
                <a:latin typeface="微软雅黑" pitchFamily="34" charset="-122"/>
                <a:ea typeface="微软雅黑" pitchFamily="34" charset="-122"/>
              </a:rPr>
              <a:t>OrderId</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OrderDate</a:t>
            </a:r>
            <a:r>
              <a:rPr lang="zh-CN" altLang="en-US" sz="2000" dirty="0" smtClean="0">
                <a:latin typeface="微软雅黑" pitchFamily="34" charset="-122"/>
                <a:ea typeface="微软雅黑" pitchFamily="34" charset="-122"/>
              </a:rPr>
              <a:t>及</a:t>
            </a:r>
            <a:r>
              <a:rPr lang="en-US" altLang="zh-CN" sz="2000" dirty="0" err="1" smtClean="0">
                <a:latin typeface="微软雅黑" pitchFamily="34" charset="-122"/>
                <a:ea typeface="微软雅黑" pitchFamily="34" charset="-122"/>
              </a:rPr>
              <a:t>EmpId</a:t>
            </a:r>
            <a:r>
              <a:rPr lang="zh-CN" altLang="en-US" sz="2000" dirty="0" smtClean="0">
                <a:latin typeface="微软雅黑" pitchFamily="34" charset="-122"/>
                <a:ea typeface="微软雅黑" pitchFamily="34" charset="-122"/>
              </a:rPr>
              <a:t>属性，如下所示：</a:t>
            </a:r>
            <a:endParaRPr lang="en-US" altLang="zh-CN" sz="2000"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4078036"/>
            <a:ext cx="7889751" cy="2036856"/>
          </a:xfrm>
          <a:prstGeom prst="rect">
            <a:avLst/>
          </a:prstGeom>
        </p:spPr>
      </p:pic>
    </p:spTree>
    <p:extLst>
      <p:ext uri="{BB962C8B-B14F-4D97-AF65-F5344CB8AC3E}">
        <p14:creationId xmlns:p14="http://schemas.microsoft.com/office/powerpoint/2010/main" val="3785165793"/>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240065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使用</a:t>
            </a:r>
            <a:r>
              <a:rPr lang="en-US" altLang="zh-CN" sz="2000" b="1" dirty="0" smtClean="0">
                <a:latin typeface="微软雅黑" pitchFamily="34" charset="-122"/>
                <a:ea typeface="微软雅黑" pitchFamily="34" charset="-122"/>
              </a:rPr>
              <a:t>T-SQL PIVOT</a:t>
            </a:r>
            <a:r>
              <a:rPr lang="zh-CN" altLang="en-US" sz="2000" b="1" dirty="0" smtClean="0">
                <a:latin typeface="微软雅黑" pitchFamily="34" charset="-122"/>
                <a:ea typeface="微软雅黑" pitchFamily="34" charset="-122"/>
              </a:rPr>
              <a:t>运算符进行透视转换</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强烈建议不要直接对基础表进行操作，即使表中只包含用于透视转换的列。我们无法预测将来是否会向表中添加新列，从而让查询生成不正确的结果。所以，建议应该使用表表达式作为</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运算符的输入表，甚至可以将其视为该运算符的语法要求。</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201128796"/>
      </p:ext>
    </p:extLst>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4247317"/>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a:latin typeface="微软雅黑" pitchFamily="34" charset="-122"/>
                <a:ea typeface="微软雅黑" pitchFamily="34" charset="-122"/>
              </a:rPr>
              <a:t>练习</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、假设现在要求返回结果中把客户放在行上，把员工放在列上，期望结果如下：</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dirty="0" smtClean="0">
                <a:latin typeface="微软雅黑" pitchFamily="34" charset="-122"/>
                <a:ea typeface="微软雅黑" pitchFamily="34" charset="-122"/>
              </a:rPr>
              <a:t>分别使用标准</a:t>
            </a:r>
            <a:r>
              <a:rPr lang="en-US" altLang="zh-CN" sz="2000" dirty="0" smtClean="0">
                <a:latin typeface="微软雅黑" pitchFamily="34" charset="-122"/>
                <a:ea typeface="微软雅黑" pitchFamily="34" charset="-122"/>
              </a:rPr>
              <a:t>SQL</a:t>
            </a:r>
            <a:r>
              <a:rPr lang="zh-CN" altLang="en-US" sz="2000" dirty="0" smtClean="0">
                <a:latin typeface="微软雅黑" pitchFamily="34" charset="-122"/>
                <a:ea typeface="微软雅黑" pitchFamily="34" charset="-122"/>
              </a:rPr>
              <a:t>和</a:t>
            </a:r>
            <a:r>
              <a:rPr lang="en-US" altLang="zh-CN" sz="2000" dirty="0" smtClean="0">
                <a:latin typeface="微软雅黑" pitchFamily="34" charset="-122"/>
                <a:ea typeface="微软雅黑" pitchFamily="34" charset="-122"/>
              </a:rPr>
              <a:t>PIVOT</a:t>
            </a:r>
            <a:r>
              <a:rPr lang="zh-CN" altLang="en-US" sz="2000" dirty="0" smtClean="0">
                <a:latin typeface="微软雅黑" pitchFamily="34" charset="-122"/>
                <a:ea typeface="微软雅黑" pitchFamily="34" charset="-122"/>
              </a:rPr>
              <a:t>运算符实现。</a:t>
            </a:r>
            <a:endParaRPr lang="en-US" altLang="zh-CN" sz="2000" dirty="0" smtClean="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3136712"/>
            <a:ext cx="4806885" cy="2151334"/>
          </a:xfrm>
          <a:prstGeom prst="rect">
            <a:avLst/>
          </a:prstGeom>
        </p:spPr>
      </p:pic>
    </p:spTree>
    <p:extLst>
      <p:ext uri="{BB962C8B-B14F-4D97-AF65-F5344CB8AC3E}">
        <p14:creationId xmlns:p14="http://schemas.microsoft.com/office/powerpoint/2010/main" val="414794947"/>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286232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a:latin typeface="微软雅黑" pitchFamily="34" charset="-122"/>
                <a:ea typeface="微软雅黑" pitchFamily="34" charset="-122"/>
              </a:rPr>
              <a:t>练习</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、使用</a:t>
            </a:r>
            <a:r>
              <a:rPr lang="en-US" altLang="zh-CN" sz="2000" dirty="0" smtClean="0">
                <a:latin typeface="微软雅黑" pitchFamily="34" charset="-122"/>
                <a:ea typeface="微软雅黑" pitchFamily="34" charset="-122"/>
              </a:rPr>
              <a:t>Scores</a:t>
            </a:r>
            <a:r>
              <a:rPr lang="zh-CN" altLang="en-US" sz="2000" dirty="0" smtClean="0">
                <a:latin typeface="微软雅黑" pitchFamily="34" charset="-122"/>
                <a:ea typeface="微软雅黑" pitchFamily="34" charset="-122"/>
              </a:rPr>
              <a:t>表，要求生成如下结果集：</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a:latin typeface="微软雅黑" pitchFamily="34" charset="-122"/>
              <a:ea typeface="微软雅黑" pitchFamily="34" charset="-122"/>
            </a:endParaRPr>
          </a:p>
          <a:p>
            <a:pPr eaLnBrk="1" hangingPunct="1">
              <a:lnSpc>
                <a:spcPct val="150000"/>
              </a:lnSpc>
            </a:pPr>
            <a:r>
              <a:rPr lang="zh-CN" altLang="en-US" sz="2000" dirty="0">
                <a:latin typeface="微软雅黑" pitchFamily="34" charset="-122"/>
                <a:ea typeface="微软雅黑" pitchFamily="34" charset="-122"/>
              </a:rPr>
              <a:t>分别使用标准</a:t>
            </a:r>
            <a:r>
              <a:rPr lang="en-US" altLang="zh-CN" sz="2000" dirty="0">
                <a:latin typeface="微软雅黑" pitchFamily="34" charset="-122"/>
                <a:ea typeface="微软雅黑" pitchFamily="34" charset="-122"/>
              </a:rPr>
              <a:t>SQL</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PIVOT</a:t>
            </a:r>
            <a:r>
              <a:rPr lang="zh-CN" altLang="en-US" sz="2000" dirty="0">
                <a:latin typeface="微软雅黑" pitchFamily="34" charset="-122"/>
                <a:ea typeface="微软雅黑" pitchFamily="34" charset="-122"/>
              </a:rPr>
              <a:t>运算符实现</a:t>
            </a:r>
            <a:r>
              <a:rPr lang="zh-CN" altLang="en-US" sz="2000" dirty="0" smtClean="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1" y="2693042"/>
            <a:ext cx="4165977" cy="1365611"/>
          </a:xfrm>
          <a:prstGeom prst="rect">
            <a:avLst/>
          </a:prstGeom>
        </p:spPr>
      </p:pic>
    </p:spTree>
    <p:extLst>
      <p:ext uri="{BB962C8B-B14F-4D97-AF65-F5344CB8AC3E}">
        <p14:creationId xmlns:p14="http://schemas.microsoft.com/office/powerpoint/2010/main" val="3529909170"/>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4963481"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补充知识：透视转换</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504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77379"/>
            <a:ext cx="7716225" cy="2862322"/>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a:latin typeface="微软雅黑" pitchFamily="34" charset="-122"/>
                <a:ea typeface="微软雅黑" pitchFamily="34" charset="-122"/>
              </a:rPr>
              <a:t>练习</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、使用</a:t>
            </a:r>
            <a:r>
              <a:rPr lang="en-US" altLang="zh-CN" sz="2000" dirty="0" smtClean="0">
                <a:latin typeface="微软雅黑" pitchFamily="34" charset="-122"/>
                <a:ea typeface="微软雅黑" pitchFamily="34" charset="-122"/>
              </a:rPr>
              <a:t>Scores</a:t>
            </a:r>
            <a:r>
              <a:rPr lang="zh-CN" altLang="en-US" sz="2000" dirty="0" smtClean="0">
                <a:latin typeface="微软雅黑" pitchFamily="34" charset="-122"/>
                <a:ea typeface="微软雅黑" pitchFamily="34" charset="-122"/>
              </a:rPr>
              <a:t>表，要求生成如下结果集：</a:t>
            </a: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smtClean="0">
              <a:latin typeface="微软雅黑" pitchFamily="34" charset="-122"/>
              <a:ea typeface="微软雅黑" pitchFamily="34" charset="-122"/>
            </a:endParaRPr>
          </a:p>
          <a:p>
            <a:pPr eaLnBrk="1" hangingPunct="1">
              <a:lnSpc>
                <a:spcPct val="150000"/>
              </a:lnSpc>
              <a:buFont typeface="Arial" pitchFamily="34" charset="0"/>
              <a:buNone/>
            </a:pPr>
            <a:endParaRPr lang="en-US" altLang="zh-CN" sz="2000" dirty="0">
              <a:latin typeface="微软雅黑" pitchFamily="34" charset="-122"/>
              <a:ea typeface="微软雅黑" pitchFamily="34" charset="-122"/>
            </a:endParaRPr>
          </a:p>
          <a:p>
            <a:pPr eaLnBrk="1" hangingPunct="1">
              <a:lnSpc>
                <a:spcPct val="150000"/>
              </a:lnSpc>
            </a:pPr>
            <a:r>
              <a:rPr lang="zh-CN" altLang="en-US" sz="2000" dirty="0">
                <a:latin typeface="微软雅黑" pitchFamily="34" charset="-122"/>
                <a:ea typeface="微软雅黑" pitchFamily="34" charset="-122"/>
              </a:rPr>
              <a:t>分别使用标准</a:t>
            </a:r>
            <a:r>
              <a:rPr lang="en-US" altLang="zh-CN" sz="2000" dirty="0">
                <a:latin typeface="微软雅黑" pitchFamily="34" charset="-122"/>
                <a:ea typeface="微软雅黑" pitchFamily="34" charset="-122"/>
              </a:rPr>
              <a:t>SQL</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PIVOT</a:t>
            </a:r>
            <a:r>
              <a:rPr lang="zh-CN" altLang="en-US" sz="2000" dirty="0">
                <a:latin typeface="微软雅黑" pitchFamily="34" charset="-122"/>
                <a:ea typeface="微软雅黑" pitchFamily="34" charset="-122"/>
              </a:rPr>
              <a:t>运算符实现</a:t>
            </a:r>
            <a:r>
              <a:rPr lang="zh-CN" altLang="en-US" sz="2000" dirty="0" smtClean="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1" y="2613301"/>
            <a:ext cx="2869635" cy="1477435"/>
          </a:xfrm>
          <a:prstGeom prst="rect">
            <a:avLst/>
          </a:prstGeom>
        </p:spPr>
      </p:pic>
    </p:spTree>
    <p:extLst>
      <p:ext uri="{BB962C8B-B14F-4D97-AF65-F5344CB8AC3E}">
        <p14:creationId xmlns:p14="http://schemas.microsoft.com/office/powerpoint/2010/main" val="3067232263"/>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010602water8_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8915" name="Text Box 3"/>
          <p:cNvSpPr txBox="1">
            <a:spLocks noChangeArrowheads="1"/>
          </p:cNvSpPr>
          <p:nvPr/>
        </p:nvSpPr>
        <p:spPr bwMode="auto">
          <a:xfrm>
            <a:off x="1979613" y="1052513"/>
            <a:ext cx="5257800" cy="15557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9600" dirty="0" smtClean="0">
                <a:solidFill>
                  <a:srgbClr val="993300"/>
                </a:solidFill>
                <a:latin typeface="Times New Roman" pitchFamily="18" charset="0"/>
              </a:rPr>
              <a:t>谢谢！</a:t>
            </a:r>
            <a:endParaRPr lang="en-US" altLang="zh-CN" sz="9600" dirty="0">
              <a:solidFill>
                <a:srgbClr val="9933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750907"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第二节：求某列中的最小</a:t>
            </a:r>
            <a:r>
              <a:rPr lang="en-US" altLang="zh-CN" sz="2000" b="1" dirty="0" smtClean="0">
                <a:solidFill>
                  <a:srgbClr val="000000"/>
                </a:solidFill>
                <a:latin typeface="Calibri" pitchFamily="34" charset="0"/>
                <a:ea typeface="微软雅黑" pitchFamily="34" charset="-122"/>
                <a:sym typeface="宋体" pitchFamily="2" charset="-122"/>
              </a:rPr>
              <a:t>/</a:t>
            </a:r>
            <a:r>
              <a:rPr lang="zh-CN" altLang="en-US" sz="2000" b="1" dirty="0" smtClean="0">
                <a:solidFill>
                  <a:srgbClr val="000000"/>
                </a:solidFill>
                <a:latin typeface="Calibri" pitchFamily="34" charset="0"/>
                <a:ea typeface="微软雅黑" pitchFamily="34" charset="-122"/>
                <a:sym typeface="宋体" pitchFamily="2" charset="-122"/>
              </a:rPr>
              <a:t>最大值</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61337"/>
            <a:ext cx="7716225" cy="4801314"/>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计算给定列中的最大值和最小值。例如，计算所有职员的最高工资和最低工资，以及每个部门的最高工资和最低工资。</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要查所有职员的最低工资和最高工资，只需分别使用函数</a:t>
            </a:r>
            <a:r>
              <a:rPr lang="en-US" altLang="zh-CN" dirty="0" smtClean="0">
                <a:latin typeface="微软雅黑" pitchFamily="34" charset="-122"/>
                <a:ea typeface="微软雅黑" pitchFamily="34" charset="-122"/>
              </a:rPr>
              <a:t>MIN</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MAX</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smtClean="0">
                <a:latin typeface="Arial Narrow" panose="020B0606020202030204" pitchFamily="34" charset="0"/>
                <a:ea typeface="微软雅黑" pitchFamily="34" charset="-122"/>
              </a:rPr>
              <a:t>SELECT MIN(SAL) AS MIN_SAL, MAX(SAL) AS MAX_SAL FROM EMP;</a:t>
            </a: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要查每个部门的最低工资和最高工资，在使用函数</a:t>
            </a:r>
            <a:r>
              <a:rPr lang="en-US" altLang="zh-CN" dirty="0" smtClean="0">
                <a:latin typeface="微软雅黑" pitchFamily="34" charset="-122"/>
                <a:ea typeface="微软雅黑" pitchFamily="34" charset="-122"/>
              </a:rPr>
              <a:t>MIN</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MAX</a:t>
            </a:r>
            <a:r>
              <a:rPr lang="zh-CN" altLang="en-US" dirty="0" smtClean="0">
                <a:latin typeface="微软雅黑" pitchFamily="34" charset="-122"/>
                <a:ea typeface="微软雅黑" pitchFamily="34" charset="-122"/>
              </a:rPr>
              <a:t>的同时，还要使用</a:t>
            </a:r>
            <a:r>
              <a:rPr lang="en-US" altLang="zh-CN" dirty="0" smtClean="0">
                <a:latin typeface="微软雅黑" pitchFamily="34" charset="-122"/>
                <a:ea typeface="微软雅黑" pitchFamily="34" charset="-122"/>
              </a:rPr>
              <a:t>GROUP BY</a:t>
            </a:r>
            <a:r>
              <a:rPr lang="zh-CN" altLang="en-US" dirty="0" smtClean="0">
                <a:latin typeface="微软雅黑" pitchFamily="34" charset="-122"/>
                <a:ea typeface="微软雅黑" pitchFamily="34" charset="-122"/>
              </a:rPr>
              <a:t>子句：</a:t>
            </a:r>
            <a:endParaRPr lang="en-US" altLang="zh-CN" dirty="0" smtClean="0">
              <a:latin typeface="微软雅黑" pitchFamily="34" charset="-122"/>
              <a:ea typeface="微软雅黑" pitchFamily="34" charset="-122"/>
            </a:endParaRPr>
          </a:p>
          <a:p>
            <a:pPr eaLnBrk="1" hangingPunct="1">
              <a:lnSpc>
                <a:spcPct val="150000"/>
              </a:lnSpc>
            </a:pPr>
            <a:r>
              <a:rPr lang="en-US" altLang="zh-CN" dirty="0">
                <a:latin typeface="Arial Narrow" panose="020B0606020202030204" pitchFamily="34" charset="0"/>
                <a:ea typeface="微软雅黑" pitchFamily="34" charset="-122"/>
              </a:rPr>
              <a:t>SELECT DEPTNO, MIN(SAL) AS MIN_SAL, MAX(SAL) AS MAX_SAL FROM EMP GROUP BY DEPTNO;</a:t>
            </a: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hlinkClick r:id="rId5" action="ppaction://hlinkfile"/>
              </a:rPr>
              <a:t>讨论</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472483512"/>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750907"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第三节：对某列的值求和</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61337"/>
            <a:ext cx="7716225" cy="4385816"/>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计算某个列中所有值的和，例如，计算所有员工的工资总额。</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如果将整个表作为一个组或一个窗口求和，则只需对相应列使用</a:t>
            </a:r>
            <a:r>
              <a:rPr lang="en-US" altLang="zh-CN" dirty="0" smtClean="0">
                <a:latin typeface="微软雅黑" pitchFamily="34" charset="-122"/>
                <a:ea typeface="微软雅黑" pitchFamily="34" charset="-122"/>
              </a:rPr>
              <a:t>SUM</a:t>
            </a:r>
            <a:r>
              <a:rPr lang="zh-CN" altLang="en-US" dirty="0" smtClean="0">
                <a:latin typeface="微软雅黑" pitchFamily="34" charset="-122"/>
                <a:ea typeface="微软雅黑" pitchFamily="34" charset="-122"/>
              </a:rPr>
              <a:t>函数，而不要使用</a:t>
            </a:r>
            <a:r>
              <a:rPr lang="en-US" altLang="zh-CN" dirty="0" smtClean="0">
                <a:latin typeface="微软雅黑" pitchFamily="34" charset="-122"/>
                <a:ea typeface="微软雅黑" pitchFamily="34" charset="-122"/>
              </a:rPr>
              <a:t>GROUP BY</a:t>
            </a:r>
            <a:r>
              <a:rPr lang="zh-CN" altLang="en-US" dirty="0" smtClean="0">
                <a:latin typeface="微软雅黑" pitchFamily="34" charset="-122"/>
                <a:ea typeface="微软雅黑" pitchFamily="34" charset="-122"/>
              </a:rPr>
              <a:t>子句：</a:t>
            </a:r>
            <a:endParaRPr lang="en-US" altLang="zh-CN" dirty="0" smtClean="0">
              <a:latin typeface="微软雅黑" pitchFamily="34" charset="-122"/>
              <a:ea typeface="微软雅黑" pitchFamily="34" charset="-122"/>
            </a:endParaRPr>
          </a:p>
          <a:p>
            <a:pPr eaLnBrk="1" hangingPunct="1">
              <a:lnSpc>
                <a:spcPct val="150000"/>
              </a:lnSpc>
            </a:pPr>
            <a:r>
              <a:rPr lang="en-US" altLang="zh-CN" dirty="0" smtClean="0">
                <a:latin typeface="Arial Narrow" panose="020B0606020202030204" pitchFamily="34" charset="0"/>
                <a:ea typeface="微软雅黑" pitchFamily="34" charset="-122"/>
              </a:rPr>
              <a:t>SELECT SUM(SAL) FROM EMP;</a:t>
            </a:r>
          </a:p>
          <a:p>
            <a:pPr eaLnBrk="1" hangingPunct="1">
              <a:lnSpc>
                <a:spcPct val="150000"/>
              </a:lnSpc>
            </a:pPr>
            <a:r>
              <a:rPr lang="zh-CN" altLang="en-US" dirty="0">
                <a:latin typeface="微软雅黑" pitchFamily="34" charset="-122"/>
                <a:ea typeface="微软雅黑" pitchFamily="34" charset="-122"/>
              </a:rPr>
              <a:t>如果创建了多个数据组或多个窗口，则使用</a:t>
            </a:r>
            <a:r>
              <a:rPr lang="en-US" altLang="zh-CN" dirty="0">
                <a:latin typeface="微软雅黑" pitchFamily="34" charset="-122"/>
                <a:ea typeface="微软雅黑" pitchFamily="34" charset="-122"/>
              </a:rPr>
              <a:t>SUM</a:t>
            </a:r>
            <a:r>
              <a:rPr lang="zh-CN" altLang="en-US" dirty="0">
                <a:latin typeface="微软雅黑" pitchFamily="34" charset="-122"/>
                <a:ea typeface="微软雅黑" pitchFamily="34" charset="-122"/>
              </a:rPr>
              <a:t>函数的同时，还要使用</a:t>
            </a:r>
            <a:r>
              <a:rPr lang="en-US" altLang="zh-CN" dirty="0">
                <a:latin typeface="微软雅黑" pitchFamily="34" charset="-122"/>
                <a:ea typeface="微软雅黑" pitchFamily="34" charset="-122"/>
              </a:rPr>
              <a:t>GROUP BY</a:t>
            </a:r>
            <a:r>
              <a:rPr lang="zh-CN" altLang="en-US" dirty="0">
                <a:latin typeface="微软雅黑" pitchFamily="34" charset="-122"/>
                <a:ea typeface="微软雅黑" pitchFamily="34" charset="-122"/>
              </a:rPr>
              <a:t>子句。下面的例子将按部门计算员工的工资总额：</a:t>
            </a:r>
            <a:endParaRPr lang="en-US" altLang="zh-CN" dirty="0">
              <a:latin typeface="微软雅黑" pitchFamily="34" charset="-122"/>
              <a:ea typeface="微软雅黑" pitchFamily="34" charset="-122"/>
            </a:endParaRPr>
          </a:p>
          <a:p>
            <a:pPr eaLnBrk="1" hangingPunct="1">
              <a:lnSpc>
                <a:spcPct val="150000"/>
              </a:lnSpc>
            </a:pPr>
            <a:r>
              <a:rPr lang="en-US" altLang="zh-CN" dirty="0" smtClean="0">
                <a:latin typeface="Arial Narrow" panose="020B0606020202030204" pitchFamily="34" charset="0"/>
                <a:ea typeface="微软雅黑" pitchFamily="34" charset="-122"/>
              </a:rPr>
              <a:t>SELECT DEPTNO, SUM(SAL) AS TOTAL_FOR_DEPT FROM EMP GROUP BY DEPTNO;</a:t>
            </a:r>
            <a:endParaRPr lang="en-US" altLang="zh-CN" dirty="0">
              <a:latin typeface="Arial Narrow" panose="020B0606020202030204" pitchFamily="34" charset="0"/>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hlinkClick r:id="rId5" action="ppaction://hlinkfile"/>
              </a:rPr>
              <a:t>讨论</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47899966"/>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750907"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第四节：求一个表的行数</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61337"/>
            <a:ext cx="7716225" cy="4385816"/>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计算一个表的行数，或计算某个列中值的个数。例如，找到员工总数以及每个部门的员工数。</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如果以整个表作为一个组计算行数，则只需使用</a:t>
            </a:r>
            <a:r>
              <a:rPr lang="en-US" altLang="zh-CN" dirty="0" smtClean="0">
                <a:latin typeface="微软雅黑" pitchFamily="34" charset="-122"/>
                <a:ea typeface="微软雅黑" pitchFamily="34" charset="-122"/>
              </a:rPr>
              <a:t>COUNT</a:t>
            </a:r>
            <a:r>
              <a:rPr lang="zh-CN" altLang="en-US" dirty="0" smtClean="0">
                <a:latin typeface="微软雅黑" pitchFamily="34" charset="-122"/>
                <a:ea typeface="微软雅黑" pitchFamily="34" charset="-122"/>
              </a:rPr>
              <a:t>函数及“*”字符：</a:t>
            </a:r>
            <a:endParaRPr lang="en-US" altLang="zh-CN" dirty="0" smtClean="0">
              <a:latin typeface="微软雅黑" pitchFamily="34" charset="-122"/>
              <a:ea typeface="微软雅黑" pitchFamily="34" charset="-122"/>
            </a:endParaRPr>
          </a:p>
          <a:p>
            <a:pPr eaLnBrk="1" hangingPunct="1">
              <a:lnSpc>
                <a:spcPct val="150000"/>
              </a:lnSpc>
            </a:pPr>
            <a:r>
              <a:rPr lang="en-US" altLang="zh-CN" dirty="0" smtClean="0">
                <a:latin typeface="Arial Narrow" panose="020B0606020202030204" pitchFamily="34" charset="0"/>
                <a:ea typeface="微软雅黑" pitchFamily="34" charset="-122"/>
              </a:rPr>
              <a:t>SELECT COUNT(*) FROM EMP;</a:t>
            </a:r>
          </a:p>
          <a:p>
            <a:pPr eaLnBrk="1" hangingPunct="1">
              <a:lnSpc>
                <a:spcPct val="150000"/>
              </a:lnSpc>
            </a:pPr>
            <a:r>
              <a:rPr lang="zh-CN" altLang="en-US" dirty="0" smtClean="0">
                <a:latin typeface="微软雅黑" pitchFamily="34" charset="-122"/>
                <a:ea typeface="微软雅黑" pitchFamily="34" charset="-122"/>
              </a:rPr>
              <a:t>如果要创建多个数据组，则使用</a:t>
            </a:r>
            <a:r>
              <a:rPr lang="en-US" altLang="zh-CN" dirty="0" smtClean="0">
                <a:latin typeface="微软雅黑" pitchFamily="34" charset="-122"/>
                <a:ea typeface="微软雅黑" pitchFamily="34" charset="-122"/>
              </a:rPr>
              <a:t>COUNT</a:t>
            </a:r>
            <a:r>
              <a:rPr lang="zh-CN" altLang="en-US" dirty="0" smtClean="0">
                <a:latin typeface="微软雅黑" pitchFamily="34" charset="-122"/>
                <a:ea typeface="微软雅黑" pitchFamily="34" charset="-122"/>
              </a:rPr>
              <a:t>函数的同时，还要使用</a:t>
            </a:r>
            <a:r>
              <a:rPr lang="en-US" altLang="zh-CN" dirty="0" smtClean="0">
                <a:latin typeface="微软雅黑" pitchFamily="34" charset="-122"/>
                <a:ea typeface="微软雅黑" pitchFamily="34" charset="-122"/>
              </a:rPr>
              <a:t>GROUP BY</a:t>
            </a:r>
            <a:r>
              <a:rPr lang="zh-CN" altLang="en-US" dirty="0" smtClean="0">
                <a:latin typeface="微软雅黑" pitchFamily="34" charset="-122"/>
                <a:ea typeface="微软雅黑" pitchFamily="34" charset="-122"/>
              </a:rPr>
              <a:t>子句：</a:t>
            </a:r>
            <a:endParaRPr lang="en-US" altLang="zh-CN" dirty="0">
              <a:latin typeface="微软雅黑" pitchFamily="34" charset="-122"/>
              <a:ea typeface="微软雅黑" pitchFamily="34" charset="-122"/>
            </a:endParaRPr>
          </a:p>
          <a:p>
            <a:pPr eaLnBrk="1" hangingPunct="1">
              <a:lnSpc>
                <a:spcPct val="150000"/>
              </a:lnSpc>
            </a:pPr>
            <a:r>
              <a:rPr lang="en-US" altLang="zh-CN" dirty="0" smtClean="0">
                <a:latin typeface="Arial Narrow" panose="020B0606020202030204" pitchFamily="34" charset="0"/>
                <a:ea typeface="微软雅黑" pitchFamily="34" charset="-122"/>
              </a:rPr>
              <a:t>SELECT DEPTNO, COUNT(*) FROM EMP GROUP BY DEPTNO;</a:t>
            </a:r>
            <a:endParaRPr lang="en-US" altLang="zh-CN" dirty="0">
              <a:latin typeface="Arial Narrow" panose="020B0606020202030204" pitchFamily="34" charset="0"/>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hlinkClick r:id="rId5" action="ppaction://hlinkfile"/>
              </a:rPr>
              <a:t>讨论</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626832794"/>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750907"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第五节：求某列值的个数</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61337"/>
            <a:ext cx="7716225" cy="2723823"/>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计算某个列中非</a:t>
            </a:r>
            <a:r>
              <a:rPr lang="en-US" altLang="zh-CN" dirty="0" smtClean="0">
                <a:latin typeface="微软雅黑" pitchFamily="34" charset="-122"/>
                <a:ea typeface="微软雅黑" pitchFamily="34" charset="-122"/>
              </a:rPr>
              <a:t>NULL</a:t>
            </a:r>
            <a:r>
              <a:rPr lang="zh-CN" altLang="en-US" dirty="0" smtClean="0">
                <a:latin typeface="微软雅黑" pitchFamily="34" charset="-122"/>
                <a:ea typeface="微软雅黑" pitchFamily="34" charset="-122"/>
              </a:rPr>
              <a:t>值的个数。例如，找出拥有奖金的员工数。</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计算</a:t>
            </a:r>
            <a:r>
              <a:rPr lang="en-US" altLang="zh-CN" dirty="0" smtClean="0">
                <a:latin typeface="微软雅黑" pitchFamily="34" charset="-122"/>
                <a:ea typeface="微软雅黑" pitchFamily="34" charset="-122"/>
              </a:rPr>
              <a:t>EMP</a:t>
            </a:r>
            <a:r>
              <a:rPr lang="zh-CN" altLang="en-US" dirty="0" smtClean="0">
                <a:latin typeface="微软雅黑" pitchFamily="34" charset="-122"/>
                <a:ea typeface="微软雅黑" pitchFamily="34" charset="-122"/>
              </a:rPr>
              <a:t>表中</a:t>
            </a:r>
            <a:r>
              <a:rPr lang="en-US" altLang="zh-CN" dirty="0" smtClean="0">
                <a:latin typeface="微软雅黑" pitchFamily="34" charset="-122"/>
                <a:ea typeface="微软雅黑" pitchFamily="34" charset="-122"/>
              </a:rPr>
              <a:t>COMM</a:t>
            </a:r>
            <a:r>
              <a:rPr lang="zh-CN" altLang="en-US" dirty="0" smtClean="0">
                <a:latin typeface="微软雅黑" pitchFamily="34" charset="-122"/>
                <a:ea typeface="微软雅黑" pitchFamily="34" charset="-122"/>
              </a:rPr>
              <a:t>列中非</a:t>
            </a:r>
            <a:r>
              <a:rPr lang="en-US" altLang="zh-CN" dirty="0" smtClean="0">
                <a:latin typeface="微软雅黑" pitchFamily="34" charset="-122"/>
                <a:ea typeface="微软雅黑" pitchFamily="34" charset="-122"/>
              </a:rPr>
              <a:t>NULL</a:t>
            </a:r>
            <a:r>
              <a:rPr lang="zh-CN" altLang="en-US" dirty="0" smtClean="0">
                <a:latin typeface="微软雅黑" pitchFamily="34" charset="-122"/>
                <a:ea typeface="微软雅黑" pitchFamily="34" charset="-122"/>
              </a:rPr>
              <a:t>值的个数：</a:t>
            </a:r>
            <a:endParaRPr lang="en-US" altLang="zh-CN" dirty="0" smtClean="0">
              <a:latin typeface="微软雅黑" pitchFamily="34" charset="-122"/>
              <a:ea typeface="微软雅黑" pitchFamily="34" charset="-122"/>
            </a:endParaRPr>
          </a:p>
          <a:p>
            <a:pPr eaLnBrk="1" hangingPunct="1">
              <a:lnSpc>
                <a:spcPct val="150000"/>
              </a:lnSpc>
            </a:pPr>
            <a:r>
              <a:rPr lang="en-US" altLang="zh-CN" dirty="0" smtClean="0">
                <a:latin typeface="Arial Narrow" panose="020B0606020202030204" pitchFamily="34" charset="0"/>
                <a:ea typeface="微软雅黑" pitchFamily="34" charset="-122"/>
              </a:rPr>
              <a:t>SELECT COUNT(COMM) FROM EMP;</a:t>
            </a: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hlinkClick r:id="rId5" action="ppaction://hlinkfile"/>
              </a:rPr>
              <a:t>讨论</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4129982806"/>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750907"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a:t>
            </a:r>
            <a:r>
              <a:rPr lang="en-US" altLang="zh-CN" sz="2000" b="1" dirty="0" smtClean="0">
                <a:solidFill>
                  <a:srgbClr val="000000"/>
                </a:solidFill>
                <a:latin typeface="Calibri" pitchFamily="34" charset="0"/>
                <a:ea typeface="微软雅黑" pitchFamily="34" charset="-122"/>
                <a:sym typeface="宋体" pitchFamily="2" charset="-122"/>
              </a:rPr>
              <a:t>1~5</a:t>
            </a:r>
            <a:r>
              <a:rPr lang="zh-CN" altLang="en-US" sz="2000" b="1" dirty="0" smtClean="0">
                <a:solidFill>
                  <a:srgbClr val="000000"/>
                </a:solidFill>
                <a:latin typeface="Calibri" pitchFamily="34" charset="0"/>
                <a:ea typeface="微软雅黑" pitchFamily="34" charset="-122"/>
                <a:sym typeface="宋体" pitchFamily="2" charset="-122"/>
              </a:rPr>
              <a:t>节练习</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61337"/>
            <a:ext cx="7716225" cy="2677656"/>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a:latin typeface="微软雅黑" pitchFamily="34" charset="-122"/>
                <a:ea typeface="微软雅黑" pitchFamily="34" charset="-122"/>
              </a:rPr>
              <a:t>练习</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、计算</a:t>
            </a:r>
            <a:r>
              <a:rPr lang="en-US" altLang="zh-CN" dirty="0">
                <a:latin typeface="微软雅黑" pitchFamily="34" charset="-122"/>
                <a:ea typeface="微软雅黑" pitchFamily="34" charset="-122"/>
              </a:rPr>
              <a:t>EMP</a:t>
            </a:r>
            <a:r>
              <a:rPr lang="zh-CN" altLang="en-US" dirty="0">
                <a:latin typeface="微软雅黑" pitchFamily="34" charset="-122"/>
                <a:ea typeface="微软雅黑" pitchFamily="34" charset="-122"/>
              </a:rPr>
              <a:t>表中部门编号为</a:t>
            </a:r>
            <a:r>
              <a:rPr lang="en-US" altLang="zh-CN" dirty="0">
                <a:latin typeface="微软雅黑" pitchFamily="34" charset="-122"/>
                <a:ea typeface="微软雅黑" pitchFamily="34" charset="-122"/>
              </a:rPr>
              <a:t>20</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的员工的奖金平均值，要求列出部门编号、部门名称、奖金总和、部门人数和奖金平均值</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1" hangingPunct="1">
              <a:lnSpc>
                <a:spcPct val="150000"/>
              </a:lnSpc>
            </a:pPr>
            <a:r>
              <a:rPr lang="en-US" altLang="zh-CN" dirty="0">
                <a:latin typeface="微软雅黑" pitchFamily="34" charset="-122"/>
                <a:ea typeface="微软雅黑" pitchFamily="34" charset="-122"/>
              </a:rPr>
              <a:t>2</a:t>
            </a:r>
            <a:r>
              <a:rPr lang="zh-CN" altLang="en-US" dirty="0" smtClean="0">
                <a:latin typeface="微软雅黑" pitchFamily="34" charset="-122"/>
                <a:ea typeface="微软雅黑" pitchFamily="34" charset="-122"/>
              </a:rPr>
              <a:t>、查询部门薪水平均值大于全部员工薪水平均值的所有部门；</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en-US" altLang="zh-CN" dirty="0">
                <a:latin typeface="微软雅黑" pitchFamily="34" charset="-122"/>
                <a:ea typeface="微软雅黑" pitchFamily="34" charset="-122"/>
              </a:rPr>
              <a:t>3</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查询</a:t>
            </a:r>
            <a:r>
              <a:rPr lang="en-US" altLang="zh-CN" dirty="0">
                <a:latin typeface="微软雅黑" pitchFamily="34" charset="-122"/>
                <a:ea typeface="微软雅黑" pitchFamily="34" charset="-122"/>
              </a:rPr>
              <a:t>EMP</a:t>
            </a:r>
            <a:r>
              <a:rPr lang="zh-CN" altLang="en-US" dirty="0">
                <a:latin typeface="微软雅黑" pitchFamily="34" charset="-122"/>
                <a:ea typeface="微软雅黑" pitchFamily="34" charset="-122"/>
              </a:rPr>
              <a:t>表中员工编号最大的员工信息；</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en-US" altLang="zh-CN" dirty="0">
                <a:latin typeface="微软雅黑" pitchFamily="34" charset="-122"/>
                <a:ea typeface="微软雅黑" pitchFamily="34" charset="-122"/>
              </a:rPr>
              <a:t>4</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查询</a:t>
            </a:r>
            <a:r>
              <a:rPr lang="en-US" altLang="zh-CN" dirty="0">
                <a:latin typeface="微软雅黑" pitchFamily="34" charset="-122"/>
                <a:ea typeface="微软雅黑" pitchFamily="34" charset="-122"/>
              </a:rPr>
              <a:t>EMP</a:t>
            </a:r>
            <a:r>
              <a:rPr lang="zh-CN" altLang="en-US" dirty="0">
                <a:latin typeface="微软雅黑" pitchFamily="34" charset="-122"/>
                <a:ea typeface="微软雅黑" pitchFamily="34" charset="-122"/>
              </a:rPr>
              <a:t>表中部门编号是</a:t>
            </a:r>
            <a:r>
              <a:rPr lang="en-US" altLang="zh-CN" dirty="0">
                <a:latin typeface="微软雅黑" pitchFamily="34" charset="-122"/>
                <a:ea typeface="微软雅黑" pitchFamily="34" charset="-122"/>
              </a:rPr>
              <a:t>DEPT</a:t>
            </a:r>
            <a:r>
              <a:rPr lang="zh-CN" altLang="en-US" dirty="0">
                <a:latin typeface="微软雅黑" pitchFamily="34" charset="-122"/>
                <a:ea typeface="微软雅黑" pitchFamily="34" charset="-122"/>
              </a:rPr>
              <a:t>表中最小部门编号的员工信息</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3465808061"/>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11</a:t>
            </a:r>
            <a:r>
              <a:rPr lang="zh-CN" altLang="en-US" sz="2400" b="1" dirty="0" smtClean="0">
                <a:solidFill>
                  <a:schemeClr val="bg1"/>
                </a:solidFill>
                <a:latin typeface="微软雅黑" pitchFamily="34" charset="-122"/>
                <a:ea typeface="微软雅黑" pitchFamily="34" charset="-122"/>
              </a:rPr>
              <a:t>讲：使用数字</a:t>
            </a:r>
            <a:endParaRPr lang="zh-CN" altLang="en-US" sz="2400" b="1" dirty="0">
              <a:solidFill>
                <a:schemeClr val="bg1"/>
              </a:solidFill>
              <a:latin typeface="微软雅黑" pitchFamily="34" charset="-122"/>
              <a:ea typeface="微软雅黑" pitchFamily="34" charset="-122"/>
            </a:endParaRPr>
          </a:p>
        </p:txBody>
      </p:sp>
      <p:sp>
        <p:nvSpPr>
          <p:cNvPr id="22568" name="TextBox 15"/>
          <p:cNvSpPr>
            <a:spLocks noChangeArrowheads="1"/>
          </p:cNvSpPr>
          <p:nvPr/>
        </p:nvSpPr>
        <p:spPr bwMode="auto">
          <a:xfrm>
            <a:off x="1019876" y="1195989"/>
            <a:ext cx="3750907"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第六节：生成累计和</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770048" y="1661337"/>
            <a:ext cx="7716225" cy="3139321"/>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问题</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计算某个列中所有值的累计和。</a:t>
            </a:r>
            <a:endParaRPr lang="en-US" altLang="zh-CN" dirty="0">
              <a:latin typeface="微软雅黑" pitchFamily="34" charset="-122"/>
              <a:ea typeface="微软雅黑" pitchFamily="34" charset="-122"/>
            </a:endParaRP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rPr>
              <a:t>解决方案</a:t>
            </a:r>
            <a:endParaRPr lang="en-US" altLang="zh-CN" sz="2000" b="1"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使用标量子查询计算累计和：</a:t>
            </a:r>
            <a:endParaRPr lang="en-US" altLang="zh-CN" dirty="0" smtClean="0">
              <a:latin typeface="微软雅黑" pitchFamily="34" charset="-122"/>
              <a:ea typeface="微软雅黑" pitchFamily="34" charset="-122"/>
            </a:endParaRPr>
          </a:p>
          <a:p>
            <a:pPr eaLnBrk="1" hangingPunct="1">
              <a:lnSpc>
                <a:spcPct val="150000"/>
              </a:lnSpc>
            </a:pPr>
            <a:r>
              <a:rPr lang="en-US" altLang="zh-CN" dirty="0" smtClean="0">
                <a:latin typeface="Arial Narrow" panose="020B0606020202030204" pitchFamily="34" charset="0"/>
                <a:ea typeface="微软雅黑" pitchFamily="34" charset="-122"/>
              </a:rPr>
              <a:t>SELECT E1.ENAME, E1.SAL, (SELECT SUM(E2.SAL) FROM EMP E2 WHERE E2.EMPNO &lt;= E1.EMPNO) AS TOTAL FROM EMP AS E1 ORDER BY TOTAL;</a:t>
            </a:r>
          </a:p>
          <a:p>
            <a:pPr eaLnBrk="1" hangingPunct="1">
              <a:lnSpc>
                <a:spcPct val="150000"/>
              </a:lnSpc>
              <a:buFont typeface="Arial" pitchFamily="34" charset="0"/>
              <a:buNone/>
            </a:pPr>
            <a:r>
              <a:rPr lang="zh-CN" altLang="en-US" sz="2000" b="1" dirty="0" smtClean="0">
                <a:latin typeface="微软雅黑" pitchFamily="34" charset="-122"/>
                <a:ea typeface="微软雅黑" pitchFamily="34" charset="-122"/>
                <a:hlinkClick r:id="rId5" action="ppaction://hlinkfile"/>
              </a:rPr>
              <a:t>讨论</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147496753"/>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Title with content">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Title with conten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96D6"/>
    </a:dk1>
    <a:lt1>
      <a:srgbClr val="FFFFFF"/>
    </a:lt1>
    <a:dk2>
      <a:srgbClr val="000000"/>
    </a:dk2>
    <a:lt2>
      <a:srgbClr val="E5E8E8"/>
    </a:lt2>
    <a:accent1>
      <a:srgbClr val="0096D6"/>
    </a:accent1>
    <a:accent2>
      <a:srgbClr val="F05332"/>
    </a:accent2>
    <a:accent3>
      <a:srgbClr val="AAAAAA"/>
    </a:accent3>
    <a:accent4>
      <a:srgbClr val="DADADA"/>
    </a:accent4>
    <a:accent5>
      <a:srgbClr val="AAC9E8"/>
    </a:accent5>
    <a:accent6>
      <a:srgbClr val="D94A2C"/>
    </a:accent6>
    <a:hlink>
      <a:srgbClr val="0096D6"/>
    </a:hlink>
    <a:folHlink>
      <a:srgbClr val="0096D6"/>
    </a:folHlink>
  </a:clrScheme>
</a:themeOverride>
</file>

<file path=ppt/theme/themeOverride10.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1.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4.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5.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6.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7.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8.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9.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0.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1.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4.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5.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6.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7.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8.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9.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30.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31.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3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3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34.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35.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4.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5.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6.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7.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8.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9.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docProps/app.xml><?xml version="1.0" encoding="utf-8"?>
<Properties xmlns="http://schemas.openxmlformats.org/officeDocument/2006/extended-properties" xmlns:vt="http://schemas.openxmlformats.org/officeDocument/2006/docPropsVTypes">
  <Template/>
  <TotalTime>5651</TotalTime>
  <Pages>0</Pages>
  <Words>1493</Words>
  <Characters>0</Characters>
  <Application>Microsoft Office PowerPoint</Application>
  <DocSecurity>0</DocSecurity>
  <PresentationFormat>全屏显示(4:3)</PresentationFormat>
  <Lines>0</Lines>
  <Paragraphs>223</Paragraphs>
  <Slides>36</Slides>
  <Notes>35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HP Simplified</vt:lpstr>
      <vt:lpstr>Lucida Grande</vt:lpstr>
      <vt:lpstr>宋体</vt:lpstr>
      <vt:lpstr>微软雅黑</vt:lpstr>
      <vt:lpstr>Arial</vt:lpstr>
      <vt:lpstr>Arial Narrow</vt:lpstr>
      <vt:lpstr>Calibri</vt:lpstr>
      <vt:lpstr>Times New Roman</vt:lpstr>
      <vt:lpstr>Title with content</vt:lpstr>
      <vt:lpstr>    SQL查询艺术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Greg (Brand Strategy)</dc:creator>
  <cp:lastModifiedBy>cuiyh</cp:lastModifiedBy>
  <cp:revision>1835</cp:revision>
  <cp:lastPrinted>2013-01-17T18:56:00Z</cp:lastPrinted>
  <dcterms:created xsi:type="dcterms:W3CDTF">2013-01-17T20:22:00Z</dcterms:created>
  <dcterms:modified xsi:type="dcterms:W3CDTF">2015-08-11T03:29:44Z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0x01010085BA1BE96BED65458B369405EF4B58DB</vt:lpwstr>
  </property>
  <property fmtid="{D5CDD505-2E9C-101B-9397-08002B2CF9AE}" pid="3" name="KSOProductBuildVer">
    <vt:lpwstr>2052-9.1.0.4867</vt:lpwstr>
  </property>
</Properties>
</file>