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698" r:id="rId2"/>
    <p:sldId id="786" r:id="rId3"/>
    <p:sldId id="778" r:id="rId4"/>
    <p:sldId id="787" r:id="rId5"/>
    <p:sldId id="788" r:id="rId6"/>
    <p:sldId id="789" r:id="rId7"/>
    <p:sldId id="790" r:id="rId8"/>
    <p:sldId id="791" r:id="rId9"/>
    <p:sldId id="792" r:id="rId10"/>
    <p:sldId id="793" r:id="rId11"/>
    <p:sldId id="755" r:id="rId1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8/11/2015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8/11/2015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33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33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38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885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24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05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6&#33410;&#35299;&#20915;&#26041;&#26696;&#20195;&#30721;.txt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752;&#35770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2&#33410;&#35752;&#35770;.docx" TargetMode="External"/><Relationship Id="rId5" Type="http://schemas.openxmlformats.org/officeDocument/2006/relationships/hyperlink" Target="&#31532;3&#33410;&#35299;&#20915;&#26041;&#26696;&#20195;&#30721;.txt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&#35299;&#20915;&#26041;&#26696;&#20195;&#30721;.txt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5&#33410;&#35299;&#20915;&#26041;&#26696;&#20195;&#30721;.txt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6195934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第六节：确定当前记录和下一条记录之间相差的天数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61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求两个日期（指存储在两个不同行内的日期）之间相差的天数。例如，对于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 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中的每个员工，确定聘用他们的日期及聘用下一个员工（可能是其他部门的员工）的日期之间相差的天数。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使用标量子查询，可以找到当前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的下一个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，然后使用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函数获得相差天数：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Arial Narrow" panose="020B0606020202030204" pitchFamily="34" charset="0"/>
                <a:hlinkClick r:id="rId5" action="ppaction://hlinkfile"/>
              </a:rPr>
              <a:t>实现代码</a:t>
            </a:r>
            <a:endParaRPr lang="en-US" altLang="zh-CN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958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12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讲：日期运算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减日、月、年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节：计算两个日期之间的天数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节：确定两个日期之间的工作日数目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节：确定两个日期之间的月份数或年数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节：确定两个日期之间的秒、分、小时数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确定当前记录和下一条记录之间相差的天数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第一节：加减日、月、年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对日期加减日、月、年。例如，根据员工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（雇佣日期），计算另外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个不同的日期：雇佣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之前及之后的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天、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DATEADD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函数，可以对日期进行不同时间单位的加减操作：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Arial Narrow" panose="020B0606020202030204" pitchFamily="34" charset="0"/>
              </a:rPr>
              <a:t>SELECT DATEADD(DAY, -5,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HD_MINUS_5D, DATEADD(DAY</a:t>
            </a:r>
            <a:r>
              <a:rPr lang="en-US" altLang="zh-CN" dirty="0">
                <a:latin typeface="Arial Narrow" panose="020B0606020202030204" pitchFamily="34" charset="0"/>
              </a:rPr>
              <a:t>, 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HD_PLUS_5D, DATEADD(MONTH</a:t>
            </a:r>
            <a:r>
              <a:rPr lang="en-US" altLang="zh-CN" dirty="0">
                <a:latin typeface="Arial Narrow" panose="020B0606020202030204" pitchFamily="34" charset="0"/>
              </a:rPr>
              <a:t>, -5,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HD_MINUS_5M, DATEADD(MONTH</a:t>
            </a:r>
            <a:r>
              <a:rPr lang="en-US" altLang="zh-CN" dirty="0">
                <a:latin typeface="Arial Narrow" panose="020B0606020202030204" pitchFamily="34" charset="0"/>
              </a:rPr>
              <a:t>, 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HD_PLUS_5M, DATEADD(YEAR</a:t>
            </a:r>
            <a:r>
              <a:rPr lang="en-US" altLang="zh-CN" dirty="0">
                <a:latin typeface="Arial Narrow" panose="020B0606020202030204" pitchFamily="34" charset="0"/>
              </a:rPr>
              <a:t>, -5,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HD_MINUS_5Y, DATEADD(YEAR</a:t>
            </a:r>
            <a:r>
              <a:rPr lang="en-US" altLang="zh-CN" dirty="0">
                <a:latin typeface="Arial Narrow" panose="020B0606020202030204" pitchFamily="34" charset="0"/>
              </a:rPr>
              <a:t>, 5, HIREDATE) AS </a:t>
            </a:r>
            <a:r>
              <a:rPr lang="en-US" altLang="zh-CN" dirty="0" smtClean="0">
                <a:latin typeface="Arial Narrow" panose="020B0606020202030204" pitchFamily="34" charset="0"/>
              </a:rPr>
              <a:t>HD_PLUS_5Y FROM EMP WHERE </a:t>
            </a:r>
            <a:r>
              <a:rPr lang="en-US" altLang="zh-CN" dirty="0">
                <a:latin typeface="Arial Narrow" panose="020B0606020202030204" pitchFamily="34" charset="0"/>
              </a:rPr>
              <a:t>ENAME = 'CLARK</a:t>
            </a:r>
            <a:r>
              <a:rPr lang="en-US" altLang="zh-CN" dirty="0" smtClean="0">
                <a:latin typeface="Arial Narrow" panose="020B0606020202030204" pitchFamily="34" charset="0"/>
              </a:rPr>
              <a:t>‘;</a:t>
            </a:r>
            <a:endParaRPr lang="en-US" altLang="zh-CN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第一节：加减日、月、年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36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CONVERT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函数对解决方案中的日期输出进行格式化操作，全部日期显示为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”2015-07-31”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格式；</a:t>
            </a:r>
            <a:endParaRPr lang="en-US" altLang="zh-C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097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10871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第二节：计算两个日期之间的天数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求两个日期之间相差的天数。例如，想了解员工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和员工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WARD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（雇佣日期）之间相差的天数。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函数可以求两个日期之间相差的天数：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Arial Narrow" panose="020B0606020202030204" pitchFamily="34" charset="0"/>
              </a:rPr>
              <a:t>SELECT DATEDIFF(DAY, ALLEN_HD, </a:t>
            </a:r>
            <a:r>
              <a:rPr lang="en-US" altLang="zh-CN" dirty="0" smtClean="0">
                <a:latin typeface="Arial Narrow" panose="020B0606020202030204" pitchFamily="34" charset="0"/>
              </a:rPr>
              <a:t>WARD_HD) FROM </a:t>
            </a:r>
            <a:r>
              <a:rPr lang="en-US" altLang="zh-CN" dirty="0">
                <a:latin typeface="Arial Narrow" panose="020B0606020202030204" pitchFamily="34" charset="0"/>
              </a:rPr>
              <a:t>(SELECT HIREDATE AS </a:t>
            </a:r>
            <a:r>
              <a:rPr lang="en-US" altLang="zh-CN" dirty="0" smtClean="0">
                <a:latin typeface="Arial Narrow" panose="020B0606020202030204" pitchFamily="34" charset="0"/>
              </a:rPr>
              <a:t>WARD_HD FROM EMP </a:t>
            </a:r>
            <a:r>
              <a:rPr lang="en-US" altLang="zh-CN" dirty="0">
                <a:latin typeface="Arial Narrow" panose="020B0606020202030204" pitchFamily="34" charset="0"/>
              </a:rPr>
              <a:t>WHERE ENAME = 'WARD</a:t>
            </a:r>
            <a:r>
              <a:rPr lang="en-US" altLang="zh-CN" dirty="0" smtClean="0">
                <a:latin typeface="Arial Narrow" panose="020B0606020202030204" pitchFamily="34" charset="0"/>
              </a:rPr>
              <a:t>') X CROSS </a:t>
            </a:r>
            <a:r>
              <a:rPr lang="en-US" altLang="zh-CN" dirty="0">
                <a:latin typeface="Arial Narrow" panose="020B0606020202030204" pitchFamily="34" charset="0"/>
              </a:rPr>
              <a:t>JOIN(SELECT HIREDATE AS </a:t>
            </a:r>
            <a:r>
              <a:rPr lang="en-US" altLang="zh-CN" dirty="0" smtClean="0">
                <a:latin typeface="Arial Narrow" panose="020B0606020202030204" pitchFamily="34" charset="0"/>
              </a:rPr>
              <a:t>ALLEN_HD </a:t>
            </a:r>
            <a:r>
              <a:rPr lang="en-US" altLang="zh-CN" dirty="0">
                <a:latin typeface="Arial Narrow" panose="020B0606020202030204" pitchFamily="34" charset="0"/>
              </a:rPr>
              <a:t>FROM </a:t>
            </a:r>
            <a:r>
              <a:rPr lang="en-US" altLang="zh-CN" dirty="0" smtClean="0">
                <a:latin typeface="Arial Narrow" panose="020B0606020202030204" pitchFamily="34" charset="0"/>
              </a:rPr>
              <a:t>EMP </a:t>
            </a:r>
            <a:r>
              <a:rPr lang="en-US" altLang="zh-CN" dirty="0">
                <a:latin typeface="Arial Narrow" panose="020B0606020202030204" pitchFamily="34" charset="0"/>
              </a:rPr>
              <a:t>WHERE ENAME = 'ALLEN</a:t>
            </a:r>
            <a:r>
              <a:rPr lang="en-US" altLang="zh-CN" dirty="0" smtClean="0">
                <a:latin typeface="Arial Narrow" panose="020B0606020202030204" pitchFamily="34" charset="0"/>
              </a:rPr>
              <a:t>') </a:t>
            </a:r>
            <a:r>
              <a:rPr lang="en-US" altLang="zh-CN" dirty="0">
                <a:latin typeface="Arial Narrow" panose="020B0606020202030204" pitchFamily="34" charset="0"/>
              </a:rPr>
              <a:t>Y</a:t>
            </a:r>
            <a:r>
              <a:rPr lang="en-US" altLang="zh-CN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2222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10871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第二节：计算两个日期之间的天数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、求部门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中，最早雇佣员工日期和最晚雇佣员工日期之间的相差天数；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、求部门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中的最早雇佣员工日期和部门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中的最早雇佣员工日期之间的相差天数；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2286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784576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</a:t>
            </a:r>
            <a:r>
              <a:rPr lang="zh-CN" altLang="en-US" sz="20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三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节：确定两个日期之间的工作日数目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50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67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给定两个日期，求它们之间（包括这两个日期本身）有多少个“工作”日。对于这个问题，“工作日”定义为非周六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周日的日子。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下面的例子计算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BLAKE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JONES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（雇佣日期）之间的工作日数。使用数字辅助表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T500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生成两个日期之间包含的行数（天数），然后，对非周末的所有日期计数。使用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函数确定每个日期是星期几：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Arial Narrow" panose="020B0606020202030204" pitchFamily="34" charset="0"/>
                <a:hlinkClick r:id="rId5" action="ppaction://hlinkfile"/>
              </a:rPr>
              <a:t>实现代码</a:t>
            </a:r>
            <a:endParaRPr lang="en-US" altLang="zh-CN" dirty="0" smtClean="0">
              <a:latin typeface="Arial Narrow" panose="020B0606020202030204" pitchFamily="34" charset="0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0212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506287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第四节：确定两个日期之间的月份数或年数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50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求两个日期之间相差的月数或年数。例如，求第一个员工和最后一个员工聘用之间相差的月份数，以及这些月折合的年数。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由于一年有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个月，因此，获得两个日期之间的月份数之后，再除以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，就能得到年数：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Arial Narrow" panose="020B0606020202030204" pitchFamily="34" charset="0"/>
                <a:hlinkClick r:id="rId5" action="ppaction://hlinkfile"/>
              </a:rPr>
              <a:t>实现代码</a:t>
            </a:r>
            <a:endParaRPr lang="en-US" altLang="zh-CN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37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讲：日期运算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5296257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第五节：确定两个日期之间的秒、分、小时数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540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求连个日期之间相差的秒数，例如，求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WARD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HIREDATE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（聘用日期）之间相差的时间、分别用秒、分、小时数表示。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知道了两个日期之间的天数，就可以计算出秒、分、小时数，因为它们时组成一天的时间单位，使用函数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ALLEN_HD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WARD_HD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之间相差的天数，然后进行乘法操作，就能得到每个时间单位的值：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Arial Narrow" panose="020B0606020202030204" pitchFamily="34" charset="0"/>
                <a:hlinkClick r:id="rId5" action="ppaction://hlinkfile"/>
              </a:rPr>
              <a:t>实现代码</a:t>
            </a:r>
            <a:endParaRPr lang="en-US" altLang="zh-CN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828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Pages>0</Pages>
  <Words>870</Words>
  <Characters>0</Characters>
  <Application>Microsoft Office PowerPoint</Application>
  <DocSecurity>0</DocSecurity>
  <PresentationFormat>全屏显示(4:3)</PresentationFormat>
  <Lines>0</Lines>
  <Paragraphs>66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HP Simplified</vt:lpstr>
      <vt:lpstr>Lucida Grande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1798</cp:revision>
  <cp:lastPrinted>2013-01-17T18:56:00Z</cp:lastPrinted>
  <dcterms:created xsi:type="dcterms:W3CDTF">2013-01-17T20:22:00Z</dcterms:created>
  <dcterms:modified xsi:type="dcterms:W3CDTF">2015-08-11T01:57:37Z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