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9" r:id="rId4"/>
    <p:sldId id="260" r:id="rId5"/>
    <p:sldId id="262" r:id="rId6"/>
    <p:sldId id="273" r:id="rId7"/>
    <p:sldId id="261" r:id="rId8"/>
    <p:sldId id="264" r:id="rId9"/>
    <p:sldId id="266" r:id="rId10"/>
    <p:sldId id="272" r:id="rId11"/>
    <p:sldId id="265" r:id="rId12"/>
    <p:sldId id="267" r:id="rId13"/>
    <p:sldId id="258" r:id="rId14"/>
    <p:sldId id="268" r:id="rId15"/>
    <p:sldId id="257" r:id="rId16"/>
    <p:sldId id="269" r:id="rId17"/>
    <p:sldId id="270" r:id="rId18"/>
    <p:sldId id="271" r:id="rId19"/>
    <p:sldId id="274"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76" autoAdjust="0"/>
  </p:normalViewPr>
  <p:slideViewPr>
    <p:cSldViewPr>
      <p:cViewPr varScale="1">
        <p:scale>
          <a:sx n="107" d="100"/>
          <a:sy n="107" d="100"/>
        </p:scale>
        <p:origin x="1728"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对角圆角矩形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标题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zh-CN" altLang="en-US"/>
              <a:t>单击此处编辑母版标题样式</a:t>
            </a:r>
            <a:endParaRPr kumimoji="0" lang="en-US"/>
          </a:p>
        </p:txBody>
      </p:sp>
      <p:sp>
        <p:nvSpPr>
          <p:cNvPr id="9" name="副标题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sp>
        <p:nvSpPr>
          <p:cNvPr id="10" name="日期占位符 9"/>
          <p:cNvSpPr>
            <a:spLocks noGrp="1"/>
          </p:cNvSpPr>
          <p:nvPr>
            <p:ph type="dt" sz="half" idx="10"/>
          </p:nvPr>
        </p:nvSpPr>
        <p:spPr>
          <a:xfrm>
            <a:off x="5562600" y="6509004"/>
            <a:ext cx="3002280" cy="274320"/>
          </a:xfrm>
        </p:spPr>
        <p:txBody>
          <a:bodyPr vert="horz" rtlCol="0"/>
          <a:lstStyle/>
          <a:p>
            <a:fld id="{530820CF-B880-4189-942D-D702A7CBA730}" type="datetimeFigureOut">
              <a:rPr lang="zh-CN" altLang="en-US" smtClean="0"/>
              <a:pPr/>
              <a:t>2020/6/4</a:t>
            </a:fld>
            <a:endParaRPr lang="zh-CN" altLang="en-US"/>
          </a:p>
        </p:txBody>
      </p:sp>
      <p:sp>
        <p:nvSpPr>
          <p:cNvPr id="11" name="灯片编号占位符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C913308-F349-4B6D-A68A-DD1791B4A57B}" type="slidenum">
              <a:rPr lang="zh-CN" altLang="en-US" smtClean="0"/>
              <a:pPr/>
              <a:t>‹#›</a:t>
            </a:fld>
            <a:endParaRPr lang="zh-CN" altLang="en-US"/>
          </a:p>
        </p:txBody>
      </p:sp>
      <p:sp>
        <p:nvSpPr>
          <p:cNvPr id="12" name="页脚占位符 11"/>
          <p:cNvSpPr>
            <a:spLocks noGrp="1"/>
          </p:cNvSpPr>
          <p:nvPr>
            <p:ph type="ftr" sz="quarter" idx="12"/>
          </p:nvPr>
        </p:nvSpPr>
        <p:spPr>
          <a:xfrm>
            <a:off x="1600200" y="6509004"/>
            <a:ext cx="3907464" cy="274320"/>
          </a:xfrm>
        </p:spPr>
        <p:txBody>
          <a:bodyPr vert="horz" rtlCol="0"/>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lgn="l">
              <a:defRPr/>
            </a:lvl1pPr>
            <a:extLs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7" name="矩形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8" name="日期占位符 7"/>
          <p:cNvSpPr>
            <a:spLocks noGrp="1"/>
          </p:cNvSpPr>
          <p:nvPr>
            <p:ph type="dt" sz="half" idx="10"/>
          </p:nvPr>
        </p:nvSpPr>
        <p:spPr>
          <a:xfrm>
            <a:off x="5562600" y="6513670"/>
            <a:ext cx="3002280" cy="274320"/>
          </a:xfrm>
        </p:spPr>
        <p:txBody>
          <a:bodyPr vert="horz" rtlCol="0"/>
          <a:lstStyle/>
          <a:p>
            <a:fld id="{530820CF-B880-4189-942D-D702A7CBA730}" type="datetimeFigureOut">
              <a:rPr lang="zh-CN" altLang="en-US" smtClean="0"/>
              <a:pPr/>
              <a:t>2020/6/4</a:t>
            </a:fld>
            <a:endParaRPr lang="zh-CN" altLang="en-US"/>
          </a:p>
        </p:txBody>
      </p:sp>
      <p:sp>
        <p:nvSpPr>
          <p:cNvPr id="9" name="灯片编号占位符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C913308-F349-4B6D-A68A-DD1791B4A57B}" type="slidenum">
              <a:rPr lang="zh-CN" altLang="en-US" smtClean="0"/>
              <a:pPr/>
              <a:t>‹#›</a:t>
            </a:fld>
            <a:endParaRPr lang="zh-CN" altLang="en-US"/>
          </a:p>
        </p:txBody>
      </p:sp>
      <p:sp>
        <p:nvSpPr>
          <p:cNvPr id="10" name="页脚占位符 9"/>
          <p:cNvSpPr>
            <a:spLocks noGrp="1"/>
          </p:cNvSpPr>
          <p:nvPr>
            <p:ph type="ftr" sz="quarter" idx="12"/>
          </p:nvPr>
        </p:nvSpPr>
        <p:spPr>
          <a:xfrm>
            <a:off x="1600200" y="6513670"/>
            <a:ext cx="3907464" cy="274320"/>
          </a:xfrm>
        </p:spPr>
        <p:txBody>
          <a:bodyPr vert="horz" rtlCol="0"/>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641080" y="6514568"/>
            <a:ext cx="464288" cy="274320"/>
          </a:xfrm>
        </p:spPr>
        <p:txBody>
          <a:bodyPr/>
          <a:lstStyle/>
          <a:p>
            <a:fld id="{0C913308-F349-4B6D-A68A-DD1791B4A57B}" type="slidenum">
              <a:rPr lang="zh-CN" altLang="en-US" smtClean="0"/>
              <a:pPr/>
              <a:t>‹#›</a:t>
            </a:fld>
            <a:endParaRPr lang="zh-CN" altLang="en-US"/>
          </a:p>
        </p:txBody>
      </p:sp>
      <p:sp>
        <p:nvSpPr>
          <p:cNvPr id="10" name="矩形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dirty="0"/>
          </a:p>
        </p:txBody>
      </p:sp>
      <p:sp>
        <p:nvSpPr>
          <p:cNvPr id="11" name="矩形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dirty="0"/>
          </a:p>
        </p:txBody>
      </p:sp>
      <p:sp>
        <p:nvSpPr>
          <p:cNvPr id="2" name="标题 1"/>
          <p:cNvSpPr>
            <a:spLocks noGrp="1"/>
          </p:cNvSpPr>
          <p:nvPr>
            <p:ph type="title"/>
          </p:nvPr>
        </p:nvSpPr>
        <p:spPr>
          <a:xfrm>
            <a:off x="457200" y="251948"/>
            <a:ext cx="8229600" cy="1143000"/>
          </a:xfrm>
        </p:spPr>
        <p:txBody>
          <a:bodyPr anchor="b"/>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a:xfrm>
            <a:off x="8641080" y="6514568"/>
            <a:ext cx="464288" cy="274320"/>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218"/>
            <a:ext cx="8229600" cy="11430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8" name="矩形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a:off x="4963136" y="304800"/>
            <a:ext cx="3931920" cy="762000"/>
          </a:xfrm>
        </p:spPr>
        <p:txBody>
          <a:bodyPr anchor="b"/>
          <a:lstStyle>
            <a:lvl1pPr marL="0" algn="r">
              <a:buNone/>
              <a:defRPr sz="2000" b="1"/>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9" name="日期占位符 8"/>
          <p:cNvSpPr>
            <a:spLocks noGrp="1"/>
          </p:cNvSpPr>
          <p:nvPr>
            <p:ph type="dt" sz="half" idx="10"/>
          </p:nvPr>
        </p:nvSpPr>
        <p:spPr>
          <a:xfrm>
            <a:off x="5562600" y="6513670"/>
            <a:ext cx="3002280" cy="274320"/>
          </a:xfrm>
        </p:spPr>
        <p:txBody>
          <a:bodyPr vert="horz" rtlCol="0"/>
          <a:lstStyle/>
          <a:p>
            <a:fld id="{530820CF-B880-4189-942D-D702A7CBA730}" type="datetimeFigureOut">
              <a:rPr lang="zh-CN" altLang="en-US" smtClean="0"/>
              <a:pPr/>
              <a:t>2020/6/4</a:t>
            </a:fld>
            <a:endParaRPr lang="zh-CN" altLang="en-US"/>
          </a:p>
        </p:txBody>
      </p:sp>
      <p:sp>
        <p:nvSpPr>
          <p:cNvPr id="10" name="灯片编号占位符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C913308-F349-4B6D-A68A-DD1791B4A57B}" type="slidenum">
              <a:rPr lang="zh-CN" altLang="en-US" smtClean="0"/>
              <a:pPr/>
              <a:t>‹#›</a:t>
            </a:fld>
            <a:endParaRPr lang="zh-CN" altLang="en-US"/>
          </a:p>
        </p:txBody>
      </p:sp>
      <p:sp>
        <p:nvSpPr>
          <p:cNvPr id="11" name="页脚占位符 10"/>
          <p:cNvSpPr>
            <a:spLocks noGrp="1"/>
          </p:cNvSpPr>
          <p:nvPr>
            <p:ph type="ftr" sz="quarter" idx="12"/>
          </p:nvPr>
        </p:nvSpPr>
        <p:spPr>
          <a:xfrm>
            <a:off x="1600200" y="6513670"/>
            <a:ext cx="3907464" cy="274320"/>
          </a:xfrm>
        </p:spPr>
        <p:txBody>
          <a:bodyPr vert="horz" rtlCol="0"/>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40443" y="4724400"/>
            <a:ext cx="5486400" cy="664536"/>
          </a:xfrm>
        </p:spPr>
        <p:txBody>
          <a:bodyPr anchor="b"/>
          <a:lstStyle>
            <a:lvl1pPr marL="0" algn="r">
              <a:buNone/>
              <a:defRPr sz="2000" b="1"/>
            </a:lvl1pPr>
            <a:extLst/>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13" name="图片占位符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zh-CN" altLang="en-US">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8" name="日期占位符 7"/>
          <p:cNvSpPr>
            <a:spLocks noGrp="1"/>
          </p:cNvSpPr>
          <p:nvPr>
            <p:ph type="dt" sz="half" idx="10"/>
          </p:nvPr>
        </p:nvSpPr>
        <p:spPr>
          <a:xfrm>
            <a:off x="5562600" y="6509004"/>
            <a:ext cx="3002280" cy="274320"/>
          </a:xfrm>
        </p:spPr>
        <p:txBody>
          <a:bodyPr vert="horz" rtlCol="0"/>
          <a:lstStyle/>
          <a:p>
            <a:fld id="{530820CF-B880-4189-942D-D702A7CBA730}" type="datetimeFigureOut">
              <a:rPr lang="zh-CN" altLang="en-US" smtClean="0"/>
              <a:pPr/>
              <a:t>2020/6/4</a:t>
            </a:fld>
            <a:endParaRPr lang="zh-CN" altLang="en-US"/>
          </a:p>
        </p:txBody>
      </p:sp>
      <p:sp>
        <p:nvSpPr>
          <p:cNvPr id="9" name="灯片编号占位符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C913308-F349-4B6D-A68A-DD1791B4A57B}" type="slidenum">
              <a:rPr lang="zh-CN" altLang="en-US" smtClean="0"/>
              <a:pPr/>
              <a:t>‹#›</a:t>
            </a:fld>
            <a:endParaRPr lang="zh-CN" altLang="en-US"/>
          </a:p>
        </p:txBody>
      </p:sp>
      <p:sp>
        <p:nvSpPr>
          <p:cNvPr id="10" name="页脚占位符 9"/>
          <p:cNvSpPr>
            <a:spLocks noGrp="1"/>
          </p:cNvSpPr>
          <p:nvPr>
            <p:ph type="ftr" sz="quarter" idx="12"/>
          </p:nvPr>
        </p:nvSpPr>
        <p:spPr>
          <a:xfrm>
            <a:off x="1600200" y="6509004"/>
            <a:ext cx="3907464" cy="274320"/>
          </a:xfrm>
        </p:spPr>
        <p:txBody>
          <a:bodyPr vert="horz"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对角圆角矩形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页脚占位符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zh-CN" altLang="en-US"/>
          </a:p>
        </p:txBody>
      </p:sp>
      <p:sp>
        <p:nvSpPr>
          <p:cNvPr id="14" name="日期占位符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30820CF-B880-4189-942D-D702A7CBA730}" type="datetimeFigureOut">
              <a:rPr lang="zh-CN" altLang="en-US" smtClean="0"/>
              <a:pPr/>
              <a:t>2020/6/4</a:t>
            </a:fld>
            <a:endParaRPr lang="zh-CN" altLang="en-US"/>
          </a:p>
        </p:txBody>
      </p:sp>
      <p:sp>
        <p:nvSpPr>
          <p:cNvPr id="23" name="灯片编号占位符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0C913308-F349-4B6D-A68A-DD1791B4A57B}" type="slidenum">
              <a:rPr lang="zh-CN" altLang="en-US" smtClean="0"/>
              <a:pPr/>
              <a:t>‹#›</a:t>
            </a:fld>
            <a:endParaRPr lang="zh-CN" altLang="en-US"/>
          </a:p>
        </p:txBody>
      </p:sp>
      <p:sp>
        <p:nvSpPr>
          <p:cNvPr id="22" name="标题占位符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5720" y="500043"/>
            <a:ext cx="8143932" cy="1500197"/>
          </a:xfrm>
        </p:spPr>
        <p:txBody>
          <a:bodyPr>
            <a:normAutofit/>
          </a:bodyPr>
          <a:lstStyle/>
          <a:p>
            <a:r>
              <a:rPr lang="zh-CN" altLang="en-US" dirty="0"/>
              <a:t>程序纹理、动画纹理</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a:t>程序纹理</a:t>
            </a:r>
          </a:p>
        </p:txBody>
      </p:sp>
      <p:sp>
        <p:nvSpPr>
          <p:cNvPr id="3" name="内容占位符 2"/>
          <p:cNvSpPr>
            <a:spLocks noGrp="1"/>
          </p:cNvSpPr>
          <p:nvPr>
            <p:ph idx="1"/>
          </p:nvPr>
        </p:nvSpPr>
        <p:spPr>
          <a:xfrm>
            <a:off x="457200" y="928670"/>
            <a:ext cx="8229600" cy="5715039"/>
          </a:xfrm>
        </p:spPr>
        <p:txBody>
          <a:bodyPr>
            <a:normAutofit/>
          </a:bodyPr>
          <a:lstStyle/>
          <a:p>
            <a:pPr>
              <a:buNone/>
            </a:pPr>
            <a:r>
              <a:rPr lang="zh-CN" altLang="en-US" dirty="0"/>
              <a:t>地图里的势力区域</a:t>
            </a:r>
            <a:endParaRPr lang="en-US" altLang="zh-CN" dirty="0"/>
          </a:p>
          <a:p>
            <a:pPr>
              <a:buNone/>
            </a:pPr>
            <a:r>
              <a:rPr lang="en-US" altLang="zh-CN" dirty="0"/>
              <a:t>Code:</a:t>
            </a:r>
          </a:p>
          <a:p>
            <a:pPr>
              <a:buNone/>
            </a:pPr>
            <a:r>
              <a:rPr lang="en-US" altLang="zh-CN" dirty="0"/>
              <a:t>		</a:t>
            </a:r>
          </a:p>
          <a:p>
            <a:pPr>
              <a:buNone/>
            </a:pPr>
            <a:r>
              <a:rPr lang="en-US" altLang="zh-CN" dirty="0"/>
              <a:t>		      </a:t>
            </a:r>
          </a:p>
          <a:p>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8D8E25D7-E603-4E56-A469-F634F0DEA664}"/>
              </a:ext>
            </a:extLst>
          </p:cNvPr>
          <p:cNvPicPr>
            <a:picLocks noChangeAspect="1"/>
          </p:cNvPicPr>
          <p:nvPr/>
        </p:nvPicPr>
        <p:blipFill>
          <a:blip r:embed="rId2"/>
          <a:stretch>
            <a:fillRect/>
          </a:stretch>
        </p:blipFill>
        <p:spPr>
          <a:xfrm>
            <a:off x="1691680" y="2356089"/>
            <a:ext cx="6088385" cy="3573241"/>
          </a:xfrm>
          <a:prstGeom prst="rect">
            <a:avLst/>
          </a:prstGeom>
        </p:spPr>
      </p:pic>
    </p:spTree>
    <p:extLst>
      <p:ext uri="{BB962C8B-B14F-4D97-AF65-F5344CB8AC3E}">
        <p14:creationId xmlns:p14="http://schemas.microsoft.com/office/powerpoint/2010/main" val="1494055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a:t>程序纹理</a:t>
            </a:r>
          </a:p>
        </p:txBody>
      </p:sp>
      <p:sp>
        <p:nvSpPr>
          <p:cNvPr id="3" name="内容占位符 2"/>
          <p:cNvSpPr>
            <a:spLocks noGrp="1"/>
          </p:cNvSpPr>
          <p:nvPr>
            <p:ph idx="1"/>
          </p:nvPr>
        </p:nvSpPr>
        <p:spPr>
          <a:xfrm>
            <a:off x="457200" y="928670"/>
            <a:ext cx="8229600" cy="5715039"/>
          </a:xfrm>
        </p:spPr>
        <p:txBody>
          <a:bodyPr>
            <a:normAutofit/>
          </a:bodyPr>
          <a:lstStyle/>
          <a:p>
            <a:pPr>
              <a:buNone/>
            </a:pPr>
            <a:r>
              <a:rPr lang="zh-CN" altLang="en-US" dirty="0"/>
              <a:t>地图里的势力区域</a:t>
            </a:r>
            <a:endParaRPr lang="en-US" altLang="zh-CN" dirty="0"/>
          </a:p>
          <a:p>
            <a:pPr>
              <a:buNone/>
            </a:pPr>
            <a:r>
              <a:rPr lang="zh-CN" altLang="en-US" dirty="0"/>
              <a:t>实际效果</a:t>
            </a:r>
            <a:r>
              <a:rPr lang="en-US" altLang="zh-CN" dirty="0"/>
              <a:t>:</a:t>
            </a:r>
          </a:p>
          <a:p>
            <a:pPr>
              <a:buNone/>
            </a:pPr>
            <a:r>
              <a:rPr lang="en-US" altLang="zh-CN" dirty="0"/>
              <a:t>		</a:t>
            </a:r>
          </a:p>
          <a:p>
            <a:pPr>
              <a:buNone/>
            </a:pPr>
            <a:r>
              <a:rPr lang="en-US" altLang="zh-CN" dirty="0"/>
              <a:t>		      </a:t>
            </a:r>
          </a:p>
          <a:p>
            <a:endParaRPr lang="en-US" altLang="zh-CN" dirty="0"/>
          </a:p>
          <a:p>
            <a:endParaRPr lang="en-US" altLang="zh-CN" dirty="0"/>
          </a:p>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p:blipFill>
        <p:spPr>
          <a:xfrm>
            <a:off x="1797860" y="2007296"/>
            <a:ext cx="6009565" cy="4620746"/>
          </a:xfrm>
          <a:prstGeom prst="rect">
            <a:avLst/>
          </a:prstGeom>
        </p:spPr>
      </p:pic>
    </p:spTree>
    <p:extLst>
      <p:ext uri="{BB962C8B-B14F-4D97-AF65-F5344CB8AC3E}">
        <p14:creationId xmlns:p14="http://schemas.microsoft.com/office/powerpoint/2010/main" val="3875217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a:t>动画纹理</a:t>
            </a:r>
          </a:p>
        </p:txBody>
      </p:sp>
      <p:sp>
        <p:nvSpPr>
          <p:cNvPr id="3" name="内容占位符 2"/>
          <p:cNvSpPr>
            <a:spLocks noGrp="1"/>
          </p:cNvSpPr>
          <p:nvPr>
            <p:ph idx="1"/>
          </p:nvPr>
        </p:nvSpPr>
        <p:spPr>
          <a:xfrm>
            <a:off x="457200" y="908720"/>
            <a:ext cx="8229600" cy="6663684"/>
          </a:xfrm>
        </p:spPr>
        <p:txBody>
          <a:bodyPr>
            <a:normAutofit/>
          </a:bodyPr>
          <a:lstStyle/>
          <a:p>
            <a:pPr>
              <a:buNone/>
            </a:pPr>
            <a:r>
              <a:rPr lang="zh-CN" altLang="en-US" dirty="0"/>
              <a:t>动画存储的方式</a:t>
            </a:r>
            <a:endParaRPr lang="en-US" altLang="zh-CN" dirty="0"/>
          </a:p>
          <a:p>
            <a:r>
              <a:rPr lang="zh-CN" altLang="en-US" dirty="0"/>
              <a:t>骨骼纹理</a:t>
            </a:r>
            <a:endParaRPr lang="en-US" altLang="zh-CN" dirty="0"/>
          </a:p>
          <a:p>
            <a:r>
              <a:rPr lang="zh-CN" altLang="en-US" dirty="0"/>
              <a:t>顶点纹理</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pPr marL="0" indent="0">
              <a:buNone/>
            </a:pPr>
            <a:r>
              <a:rPr lang="en-US" altLang="zh-CN" dirty="0"/>
              <a:t>	       </a:t>
            </a:r>
            <a:r>
              <a:rPr lang="zh-CN" altLang="en-US" sz="1400" dirty="0"/>
              <a:t>骨骼纹理</a:t>
            </a:r>
            <a:r>
              <a:rPr lang="en-US" altLang="zh-CN" sz="1400" dirty="0"/>
              <a:t>				</a:t>
            </a:r>
            <a:r>
              <a:rPr lang="zh-CN" altLang="en-US" sz="1400" dirty="0"/>
              <a:t>顶点纹理</a:t>
            </a:r>
            <a:endParaRPr lang="en-US" altLang="zh-CN" sz="1400" dirty="0"/>
          </a:p>
          <a:p>
            <a:pPr>
              <a:buNone/>
            </a:pPr>
            <a:r>
              <a:rPr lang="en-US" altLang="zh-CN" dirty="0"/>
              <a:t>		      </a:t>
            </a:r>
          </a:p>
          <a:p>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888C14F1-0DFD-419D-8ED2-532A10920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575" y="2780929"/>
            <a:ext cx="2979973" cy="3143820"/>
          </a:xfrm>
          <a:prstGeom prst="rect">
            <a:avLst/>
          </a:prstGeom>
        </p:spPr>
      </p:pic>
      <p:pic>
        <p:nvPicPr>
          <p:cNvPr id="7" name="图片 6">
            <a:extLst>
              <a:ext uri="{FF2B5EF4-FFF2-40B4-BE49-F238E27FC236}">
                <a16:creationId xmlns:a16="http://schemas.microsoft.com/office/drawing/2014/main" id="{B71C6798-0DB8-4BFC-835A-16241A82ED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7841" y="2780929"/>
            <a:ext cx="3897220" cy="3143819"/>
          </a:xfrm>
          <a:prstGeom prst="rect">
            <a:avLst/>
          </a:prstGeom>
        </p:spPr>
      </p:pic>
    </p:spTree>
    <p:extLst>
      <p:ext uri="{BB962C8B-B14F-4D97-AF65-F5344CB8AC3E}">
        <p14:creationId xmlns:p14="http://schemas.microsoft.com/office/powerpoint/2010/main" val="1172570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a:t>动画纹理</a:t>
            </a:r>
          </a:p>
        </p:txBody>
      </p:sp>
      <p:sp>
        <p:nvSpPr>
          <p:cNvPr id="3" name="内容占位符 2"/>
          <p:cNvSpPr>
            <a:spLocks noGrp="1"/>
          </p:cNvSpPr>
          <p:nvPr>
            <p:ph idx="1"/>
          </p:nvPr>
        </p:nvSpPr>
        <p:spPr>
          <a:xfrm>
            <a:off x="457200" y="928670"/>
            <a:ext cx="8229600" cy="5715039"/>
          </a:xfrm>
        </p:spPr>
        <p:txBody>
          <a:bodyPr>
            <a:normAutofit lnSpcReduction="10000"/>
          </a:bodyPr>
          <a:lstStyle/>
          <a:p>
            <a:pPr>
              <a:buNone/>
            </a:pPr>
            <a:r>
              <a:rPr lang="zh-CN" altLang="en-US" dirty="0"/>
              <a:t>使用动画纹理的优缺点</a:t>
            </a:r>
            <a:endParaRPr lang="en-US" altLang="zh-CN" dirty="0"/>
          </a:p>
          <a:p>
            <a:pPr>
              <a:buNone/>
            </a:pPr>
            <a:endParaRPr lang="en-US" altLang="zh-CN" dirty="0"/>
          </a:p>
          <a:p>
            <a:r>
              <a:rPr lang="zh-CN" altLang="en-US" dirty="0"/>
              <a:t>优点</a:t>
            </a:r>
            <a:r>
              <a:rPr lang="en-US" altLang="zh-CN" dirty="0"/>
              <a:t>:</a:t>
            </a:r>
            <a:r>
              <a:rPr lang="zh-CN" altLang="en-US" dirty="0">
                <a:solidFill>
                  <a:srgbClr val="00B050"/>
                </a:solidFill>
              </a:rPr>
              <a:t>不需要</a:t>
            </a:r>
            <a:r>
              <a:rPr lang="en-US" altLang="zh-CN" dirty="0">
                <a:solidFill>
                  <a:srgbClr val="00B050"/>
                </a:solidFill>
              </a:rPr>
              <a:t>CPU</a:t>
            </a:r>
            <a:r>
              <a:rPr lang="zh-CN" altLang="en-US" dirty="0">
                <a:solidFill>
                  <a:srgbClr val="00B050"/>
                </a:solidFill>
              </a:rPr>
              <a:t>对骨骼进行计算</a:t>
            </a:r>
            <a:r>
              <a:rPr lang="zh-CN" altLang="en-US" dirty="0"/>
              <a:t>；对于处于相同状态的模型可以使用</a:t>
            </a:r>
            <a:r>
              <a:rPr lang="en-US" altLang="zh-CN" dirty="0"/>
              <a:t>GPU Instance</a:t>
            </a:r>
            <a:r>
              <a:rPr lang="zh-CN" altLang="en-US" dirty="0"/>
              <a:t>，适合</a:t>
            </a:r>
            <a:r>
              <a:rPr lang="zh-CN" altLang="en-US" dirty="0">
                <a:solidFill>
                  <a:srgbClr val="00B050"/>
                </a:solidFill>
              </a:rPr>
              <a:t>渲染大批量的模型</a:t>
            </a:r>
            <a:r>
              <a:rPr lang="zh-CN" altLang="en-US" dirty="0"/>
              <a:t>；</a:t>
            </a:r>
            <a:endParaRPr lang="en-US" altLang="zh-CN" dirty="0"/>
          </a:p>
          <a:p>
            <a:endParaRPr lang="en-US" altLang="zh-CN" dirty="0"/>
          </a:p>
          <a:p>
            <a:r>
              <a:rPr lang="zh-CN" altLang="en-US" dirty="0"/>
              <a:t>缺点</a:t>
            </a:r>
            <a:r>
              <a:rPr lang="en-US" altLang="zh-CN" dirty="0"/>
              <a:t>:</a:t>
            </a:r>
            <a:r>
              <a:rPr lang="zh-CN" altLang="en-US" dirty="0">
                <a:solidFill>
                  <a:srgbClr val="00B050"/>
                </a:solidFill>
              </a:rPr>
              <a:t>需要额外的纹理去存储</a:t>
            </a:r>
            <a:r>
              <a:rPr lang="zh-CN" altLang="en-US" dirty="0"/>
              <a:t>骨骼动画数据；</a:t>
            </a:r>
            <a:r>
              <a:rPr lang="zh-CN" altLang="en-US" dirty="0">
                <a:solidFill>
                  <a:srgbClr val="00B050"/>
                </a:solidFill>
              </a:rPr>
              <a:t>不能使用引擎内部的动画控制器</a:t>
            </a:r>
            <a:r>
              <a:rPr lang="zh-CN" altLang="en-US" dirty="0"/>
              <a:t>；纹理格式会导致一定的精度丢失，如果使用</a:t>
            </a:r>
            <a:r>
              <a:rPr lang="en-US" altLang="zh-CN" dirty="0"/>
              <a:t>RGBA32</a:t>
            </a:r>
            <a:r>
              <a:rPr lang="zh-CN" altLang="en-US" dirty="0"/>
              <a:t>，纹理不可以使用压缩格式</a:t>
            </a:r>
            <a:endParaRPr lang="en-US" altLang="zh-CN" dirty="0"/>
          </a:p>
          <a:p>
            <a:pPr lvl="4">
              <a:buNone/>
            </a:pPr>
            <a:r>
              <a:rPr lang="en-US" altLang="zh-CN" dirty="0"/>
              <a:t>		</a:t>
            </a:r>
          </a:p>
          <a:p>
            <a:pPr>
              <a:buNone/>
            </a:pPr>
            <a:r>
              <a:rPr lang="en-US" altLang="zh-CN" dirty="0"/>
              <a:t>		      </a:t>
            </a:r>
          </a:p>
          <a:p>
            <a:endParaRPr lang="en-US" altLang="zh-CN" dirty="0"/>
          </a:p>
          <a:p>
            <a:endParaRPr lang="en-US" altLang="zh-CN"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a:t>动画纹理</a:t>
            </a:r>
          </a:p>
        </p:txBody>
      </p:sp>
      <p:sp>
        <p:nvSpPr>
          <p:cNvPr id="3" name="内容占位符 2"/>
          <p:cNvSpPr>
            <a:spLocks noGrp="1"/>
          </p:cNvSpPr>
          <p:nvPr>
            <p:ph idx="1"/>
          </p:nvPr>
        </p:nvSpPr>
        <p:spPr>
          <a:xfrm>
            <a:off x="457200" y="908720"/>
            <a:ext cx="8229600" cy="6663684"/>
          </a:xfrm>
        </p:spPr>
        <p:txBody>
          <a:bodyPr>
            <a:normAutofit/>
          </a:bodyPr>
          <a:lstStyle/>
          <a:p>
            <a:pPr>
              <a:buNone/>
            </a:pPr>
            <a:r>
              <a:rPr lang="zh-CN" altLang="en-US" dirty="0"/>
              <a:t>骨骼纹理</a:t>
            </a:r>
            <a:endParaRPr lang="en-US" altLang="zh-CN" dirty="0"/>
          </a:p>
          <a:p>
            <a:pPr>
              <a:buNone/>
            </a:pPr>
            <a:r>
              <a:rPr lang="en-US" altLang="zh-CN" dirty="0"/>
              <a:t>		</a:t>
            </a:r>
            <a:r>
              <a:rPr lang="zh-CN" altLang="en-US" dirty="0"/>
              <a:t>纹理中存储动画每帧的</a:t>
            </a:r>
            <a:r>
              <a:rPr lang="zh-CN" altLang="en-US" dirty="0">
                <a:solidFill>
                  <a:srgbClr val="00B050"/>
                </a:solidFill>
              </a:rPr>
              <a:t>骨骼变换信息</a:t>
            </a:r>
            <a:r>
              <a:rPr lang="zh-CN" altLang="en-US" dirty="0"/>
              <a:t>，需要在顶点着色器中用骨骼矩阵去计算顶点的位置，也可以用这个矩阵去计算</a:t>
            </a:r>
            <a:r>
              <a:rPr lang="zh-CN" altLang="en-US" dirty="0">
                <a:solidFill>
                  <a:srgbClr val="00B050"/>
                </a:solidFill>
              </a:rPr>
              <a:t>变换后的法线和切线</a:t>
            </a:r>
            <a:r>
              <a:rPr lang="zh-CN" altLang="en-US" dirty="0"/>
              <a:t>。优点是灵活度很大，</a:t>
            </a:r>
            <a:r>
              <a:rPr lang="zh-CN" altLang="en-US" dirty="0">
                <a:solidFill>
                  <a:srgbClr val="00B050"/>
                </a:solidFill>
              </a:rPr>
              <a:t>支持换装或者骨骼绑定</a:t>
            </a:r>
            <a:r>
              <a:rPr lang="zh-CN" altLang="en-US" dirty="0"/>
              <a:t>，相同骨骼的模型</a:t>
            </a:r>
            <a:r>
              <a:rPr lang="zh-CN" altLang="en-US" dirty="0">
                <a:solidFill>
                  <a:srgbClr val="00B050"/>
                </a:solidFill>
              </a:rPr>
              <a:t>可以复用</a:t>
            </a:r>
            <a:r>
              <a:rPr lang="zh-CN" altLang="en-US" dirty="0"/>
              <a:t>，纹理</a:t>
            </a:r>
            <a:r>
              <a:rPr lang="zh-CN" altLang="en-US" dirty="0">
                <a:solidFill>
                  <a:srgbClr val="00B050"/>
                </a:solidFill>
              </a:rPr>
              <a:t>尺寸较小</a:t>
            </a:r>
            <a:r>
              <a:rPr lang="zh-CN" altLang="en-US" dirty="0"/>
              <a:t>，缺点是</a:t>
            </a:r>
            <a:r>
              <a:rPr lang="zh-CN" altLang="en-US" dirty="0">
                <a:solidFill>
                  <a:srgbClr val="00B050"/>
                </a:solidFill>
              </a:rPr>
              <a:t>计算量较大</a:t>
            </a:r>
            <a:r>
              <a:rPr lang="zh-CN" altLang="en-US" dirty="0"/>
              <a:t>。</a:t>
            </a:r>
            <a:endParaRPr lang="en-US" altLang="zh-CN" dirty="0"/>
          </a:p>
          <a:p>
            <a:pPr>
              <a:buNone/>
            </a:pPr>
            <a:endParaRPr lang="en-US" altLang="zh-CN" dirty="0"/>
          </a:p>
          <a:p>
            <a:pPr lvl="4">
              <a:buNone/>
            </a:pPr>
            <a:r>
              <a:rPr lang="en-US" altLang="zh-CN" dirty="0"/>
              <a:t>		</a:t>
            </a:r>
          </a:p>
          <a:p>
            <a:pPr>
              <a:buNone/>
            </a:pPr>
            <a:r>
              <a:rPr lang="en-US" altLang="zh-CN" dirty="0"/>
              <a:t>		      </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988464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a:t>动画纹理</a:t>
            </a:r>
          </a:p>
        </p:txBody>
      </p:sp>
      <p:sp>
        <p:nvSpPr>
          <p:cNvPr id="3" name="内容占位符 2"/>
          <p:cNvSpPr>
            <a:spLocks noGrp="1"/>
          </p:cNvSpPr>
          <p:nvPr>
            <p:ph idx="1"/>
          </p:nvPr>
        </p:nvSpPr>
        <p:spPr>
          <a:xfrm>
            <a:off x="457200" y="908720"/>
            <a:ext cx="8229600" cy="6663684"/>
          </a:xfrm>
        </p:spPr>
        <p:txBody>
          <a:bodyPr>
            <a:normAutofit/>
          </a:bodyPr>
          <a:lstStyle/>
          <a:p>
            <a:pPr>
              <a:buNone/>
            </a:pPr>
            <a:r>
              <a:rPr lang="zh-CN" altLang="en-US" dirty="0"/>
              <a:t>顶点纹理</a:t>
            </a:r>
            <a:endParaRPr lang="en-US" altLang="zh-CN" dirty="0"/>
          </a:p>
          <a:p>
            <a:pPr>
              <a:buNone/>
            </a:pPr>
            <a:r>
              <a:rPr lang="en-US" altLang="zh-CN" dirty="0"/>
              <a:t>		</a:t>
            </a:r>
            <a:r>
              <a:rPr lang="zh-CN" altLang="en-US" dirty="0"/>
              <a:t>纹理中存储动画每帧所有</a:t>
            </a:r>
            <a:r>
              <a:rPr lang="zh-CN" altLang="en-US" dirty="0">
                <a:solidFill>
                  <a:srgbClr val="00B050"/>
                </a:solidFill>
              </a:rPr>
              <a:t>顶点的位置</a:t>
            </a:r>
            <a:r>
              <a:rPr lang="zh-CN" altLang="en-US" dirty="0"/>
              <a:t>，着色器中</a:t>
            </a:r>
            <a:r>
              <a:rPr lang="zh-CN" altLang="en-US" dirty="0">
                <a:solidFill>
                  <a:srgbClr val="00B050"/>
                </a:solidFill>
              </a:rPr>
              <a:t>不需要计算</a:t>
            </a:r>
            <a:r>
              <a:rPr lang="zh-CN" altLang="en-US" dirty="0"/>
              <a:t>即可直接拿到顶点位置。缺点是</a:t>
            </a:r>
            <a:r>
              <a:rPr lang="zh-CN" altLang="en-US" dirty="0">
                <a:solidFill>
                  <a:srgbClr val="00B050"/>
                </a:solidFill>
              </a:rPr>
              <a:t>没啥灵活度</a:t>
            </a:r>
            <a:r>
              <a:rPr lang="zh-CN" altLang="en-US" dirty="0"/>
              <a:t>可言，</a:t>
            </a:r>
            <a:r>
              <a:rPr lang="zh-CN" altLang="en-US" dirty="0">
                <a:solidFill>
                  <a:srgbClr val="00B050"/>
                </a:solidFill>
              </a:rPr>
              <a:t>纹理尺寸较大</a:t>
            </a:r>
            <a:r>
              <a:rPr lang="zh-CN" altLang="en-US" dirty="0"/>
              <a:t>，不同模型之间</a:t>
            </a:r>
            <a:r>
              <a:rPr lang="zh-CN" altLang="en-US" dirty="0">
                <a:solidFill>
                  <a:srgbClr val="00B050"/>
                </a:solidFill>
              </a:rPr>
              <a:t>纹理不能复用</a:t>
            </a:r>
            <a:r>
              <a:rPr lang="zh-CN" altLang="en-US" dirty="0"/>
              <a:t>；但</a:t>
            </a:r>
            <a:r>
              <a:rPr lang="zh-CN" altLang="en-US" dirty="0">
                <a:solidFill>
                  <a:srgbClr val="00B050"/>
                </a:solidFill>
              </a:rPr>
              <a:t>性能很好</a:t>
            </a:r>
            <a:r>
              <a:rPr lang="zh-CN" altLang="en-US" dirty="0"/>
              <a:t>。</a:t>
            </a:r>
            <a:endParaRPr lang="en-US" altLang="zh-CN" dirty="0"/>
          </a:p>
          <a:p>
            <a:pPr lvl="4">
              <a:buNone/>
            </a:pPr>
            <a:r>
              <a:rPr lang="en-US" altLang="zh-CN" dirty="0"/>
              <a:t>		</a:t>
            </a:r>
          </a:p>
          <a:p>
            <a:pPr>
              <a:buNone/>
            </a:pPr>
            <a:r>
              <a:rPr lang="en-US" altLang="zh-CN" dirty="0"/>
              <a:t>		      </a:t>
            </a:r>
          </a:p>
          <a:p>
            <a:endParaRPr lang="en-US" altLang="zh-CN" dirty="0"/>
          </a:p>
          <a:p>
            <a:endParaRPr lang="en-US" altLang="zh-CN"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a:t>动画纹理</a:t>
            </a:r>
          </a:p>
        </p:txBody>
      </p:sp>
      <p:sp>
        <p:nvSpPr>
          <p:cNvPr id="3" name="内容占位符 2"/>
          <p:cNvSpPr>
            <a:spLocks noGrp="1"/>
          </p:cNvSpPr>
          <p:nvPr>
            <p:ph idx="1"/>
          </p:nvPr>
        </p:nvSpPr>
        <p:spPr>
          <a:xfrm>
            <a:off x="457200" y="928670"/>
            <a:ext cx="8229600" cy="5715039"/>
          </a:xfrm>
        </p:spPr>
        <p:txBody>
          <a:bodyPr>
            <a:normAutofit/>
          </a:bodyPr>
          <a:lstStyle/>
          <a:p>
            <a:pPr>
              <a:buNone/>
            </a:pPr>
            <a:r>
              <a:rPr lang="zh-CN" altLang="en-US" dirty="0"/>
              <a:t>骨骼动画的计算</a:t>
            </a:r>
            <a:r>
              <a:rPr lang="en-US" altLang="zh-CN" dirty="0"/>
              <a:t>	</a:t>
            </a:r>
          </a:p>
          <a:p>
            <a:pPr>
              <a:buNone/>
            </a:pPr>
            <a:endParaRPr lang="en-US" altLang="zh-CN" dirty="0"/>
          </a:p>
          <a:p>
            <a:pPr>
              <a:buNone/>
            </a:pPr>
            <a:endParaRPr lang="en-US" altLang="zh-CN" dirty="0"/>
          </a:p>
          <a:p>
            <a:pPr>
              <a:buNone/>
            </a:pPr>
            <a:r>
              <a:rPr lang="zh-CN" altLang="en-US" dirty="0"/>
              <a:t>蒙皮公式：</a:t>
            </a:r>
            <a:r>
              <a:rPr lang="en-US" altLang="zh-CN" dirty="0"/>
              <a:t>	</a:t>
            </a:r>
          </a:p>
          <a:p>
            <a:pPr>
              <a:buNone/>
            </a:pPr>
            <a:r>
              <a:rPr lang="en-US" altLang="zh-CN" dirty="0"/>
              <a:t>	</a:t>
            </a:r>
            <a:r>
              <a:rPr lang="zh-CN" altLang="en-US" dirty="0"/>
              <a:t>顶点位置 </a:t>
            </a:r>
            <a:r>
              <a:rPr lang="en-US" altLang="zh-CN" dirty="0"/>
              <a:t>= (</a:t>
            </a:r>
            <a:r>
              <a:rPr lang="zh-CN" altLang="en-US" dirty="0"/>
              <a:t>骨骼矩阵</a:t>
            </a:r>
            <a:r>
              <a:rPr lang="en-US" altLang="zh-CN" dirty="0"/>
              <a:t>1*</a:t>
            </a:r>
            <a:r>
              <a:rPr lang="zh-CN" altLang="en-US" dirty="0"/>
              <a:t>骨骼权重</a:t>
            </a:r>
            <a:r>
              <a:rPr lang="en-US" altLang="zh-CN" dirty="0"/>
              <a:t>1+</a:t>
            </a:r>
            <a:r>
              <a:rPr lang="zh-CN" altLang="en-US" dirty="0"/>
              <a:t>骨骼矩</a:t>
            </a:r>
            <a:r>
              <a:rPr lang="en-US" altLang="zh-CN" dirty="0"/>
              <a:t>	</a:t>
            </a:r>
            <a:r>
              <a:rPr lang="zh-CN" altLang="en-US" dirty="0"/>
              <a:t>阵</a:t>
            </a:r>
            <a:r>
              <a:rPr lang="en-US" altLang="zh-CN" dirty="0"/>
              <a:t>2</a:t>
            </a:r>
            <a:r>
              <a:rPr lang="zh-CN" altLang="en-US" dirty="0"/>
              <a:t>*骨骼权重</a:t>
            </a:r>
            <a:r>
              <a:rPr lang="en-US" altLang="zh-CN" dirty="0"/>
              <a:t>2+</a:t>
            </a:r>
            <a:r>
              <a:rPr lang="zh-CN" altLang="en-US" dirty="0"/>
              <a:t>骨骼矩阵</a:t>
            </a:r>
            <a:r>
              <a:rPr lang="en-US" altLang="zh-CN" dirty="0"/>
              <a:t>3</a:t>
            </a:r>
            <a:r>
              <a:rPr lang="zh-CN" altLang="en-US" dirty="0"/>
              <a:t>*骨骼权重</a:t>
            </a:r>
            <a:r>
              <a:rPr lang="en-US" altLang="zh-CN" dirty="0"/>
              <a:t>3</a:t>
            </a:r>
          </a:p>
          <a:p>
            <a:pPr>
              <a:buNone/>
            </a:pPr>
            <a:r>
              <a:rPr lang="en-US" altLang="zh-CN" dirty="0"/>
              <a:t>		+</a:t>
            </a:r>
            <a:r>
              <a:rPr lang="zh-CN" altLang="en-US" dirty="0"/>
              <a:t>骨骼矩阵</a:t>
            </a:r>
            <a:r>
              <a:rPr lang="en-US" altLang="zh-CN" dirty="0"/>
              <a:t>4</a:t>
            </a:r>
            <a:r>
              <a:rPr lang="zh-CN" altLang="en-US" dirty="0"/>
              <a:t>*骨骼权重</a:t>
            </a:r>
            <a:r>
              <a:rPr lang="en-US" altLang="zh-CN" dirty="0"/>
              <a:t>4)*</a:t>
            </a:r>
            <a:r>
              <a:rPr lang="zh-CN" altLang="en-US" dirty="0"/>
              <a:t>模型顶点位置</a:t>
            </a:r>
            <a:endParaRPr lang="en-US" altLang="zh-CN" dirty="0"/>
          </a:p>
          <a:p>
            <a:pPr>
              <a:buNone/>
            </a:pPr>
            <a:endParaRPr lang="en-US" altLang="zh-CN" dirty="0"/>
          </a:p>
          <a:p>
            <a:pPr>
              <a:buNone/>
            </a:pPr>
            <a:endParaRPr lang="en-US" altLang="zh-CN" dirty="0"/>
          </a:p>
          <a:p>
            <a:pPr>
              <a:buNone/>
            </a:pPr>
            <a:r>
              <a:rPr lang="en-US" altLang="zh-CN" dirty="0"/>
              <a:t>	</a:t>
            </a:r>
          </a:p>
          <a:p>
            <a:endParaRPr lang="en-US" altLang="zh-CN" dirty="0"/>
          </a:p>
          <a:p>
            <a:endParaRPr lang="zh-CN" altLang="en-US" dirty="0"/>
          </a:p>
        </p:txBody>
      </p:sp>
    </p:spTree>
    <p:extLst>
      <p:ext uri="{BB962C8B-B14F-4D97-AF65-F5344CB8AC3E}">
        <p14:creationId xmlns:p14="http://schemas.microsoft.com/office/powerpoint/2010/main" val="2614632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a:t>动画纹理</a:t>
            </a:r>
          </a:p>
        </p:txBody>
      </p:sp>
      <p:sp>
        <p:nvSpPr>
          <p:cNvPr id="3" name="内容占位符 2"/>
          <p:cNvSpPr>
            <a:spLocks noGrp="1"/>
          </p:cNvSpPr>
          <p:nvPr>
            <p:ph idx="1"/>
          </p:nvPr>
        </p:nvSpPr>
        <p:spPr>
          <a:xfrm>
            <a:off x="457200" y="928670"/>
            <a:ext cx="8229600" cy="5715039"/>
          </a:xfrm>
        </p:spPr>
        <p:txBody>
          <a:bodyPr>
            <a:normAutofit/>
          </a:bodyPr>
          <a:lstStyle/>
          <a:p>
            <a:pPr>
              <a:buNone/>
            </a:pPr>
            <a:r>
              <a:rPr lang="zh-CN" altLang="en-US" dirty="0"/>
              <a:t>用</a:t>
            </a:r>
            <a:r>
              <a:rPr lang="en-US" altLang="zh-CN" dirty="0"/>
              <a:t>RGB24</a:t>
            </a:r>
            <a:r>
              <a:rPr lang="zh-CN" altLang="en-US" dirty="0"/>
              <a:t>代替</a:t>
            </a:r>
            <a:r>
              <a:rPr lang="en-US" altLang="zh-CN" dirty="0" err="1"/>
              <a:t>RGBHalf</a:t>
            </a:r>
            <a:endParaRPr lang="en-US" altLang="zh-CN" dirty="0"/>
          </a:p>
          <a:p>
            <a:pPr>
              <a:buNone/>
            </a:pPr>
            <a:r>
              <a:rPr lang="en-US" altLang="zh-CN" dirty="0"/>
              <a:t>		</a:t>
            </a:r>
            <a:r>
              <a:rPr lang="zh-CN" altLang="en-US" dirty="0"/>
              <a:t>原理：用两个像素的</a:t>
            </a:r>
            <a:r>
              <a:rPr lang="en-US" altLang="zh-CN" dirty="0"/>
              <a:t>RGB24</a:t>
            </a:r>
            <a:r>
              <a:rPr lang="zh-CN" altLang="en-US" dirty="0"/>
              <a:t>去合成一个像素的</a:t>
            </a:r>
            <a:r>
              <a:rPr lang="en-US" altLang="zh-CN" dirty="0" err="1"/>
              <a:t>RGBHalf</a:t>
            </a:r>
            <a:r>
              <a:rPr lang="zh-CN" altLang="en-US" dirty="0"/>
              <a:t>的数据。</a:t>
            </a:r>
            <a:endParaRPr lang="en-US" altLang="zh-CN" dirty="0"/>
          </a:p>
          <a:p>
            <a:pPr lvl="4">
              <a:buNone/>
            </a:pPr>
            <a:r>
              <a:rPr lang="en-US" altLang="zh-CN" dirty="0"/>
              <a:t>		</a:t>
            </a:r>
          </a:p>
          <a:p>
            <a:pPr>
              <a:buNone/>
            </a:pPr>
            <a:r>
              <a:rPr lang="en-US" altLang="zh-CN" dirty="0"/>
              <a:t>	</a:t>
            </a:r>
          </a:p>
          <a:p>
            <a:endParaRPr lang="en-US" altLang="zh-CN" dirty="0"/>
          </a:p>
          <a:p>
            <a:endParaRPr lang="zh-CN" altLang="en-US" dirty="0"/>
          </a:p>
        </p:txBody>
      </p:sp>
      <p:pic>
        <p:nvPicPr>
          <p:cNvPr id="5" name="图片 4">
            <a:extLst>
              <a:ext uri="{FF2B5EF4-FFF2-40B4-BE49-F238E27FC236}">
                <a16:creationId xmlns:a16="http://schemas.microsoft.com/office/drawing/2014/main" id="{6324EB4A-FA66-4D70-AD5D-7A56D6126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580" y="3212976"/>
            <a:ext cx="7828840" cy="1440160"/>
          </a:xfrm>
          <a:prstGeom prst="rect">
            <a:avLst/>
          </a:prstGeom>
        </p:spPr>
      </p:pic>
    </p:spTree>
    <p:extLst>
      <p:ext uri="{BB962C8B-B14F-4D97-AF65-F5344CB8AC3E}">
        <p14:creationId xmlns:p14="http://schemas.microsoft.com/office/powerpoint/2010/main" val="413705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a:t>动画纹理</a:t>
            </a:r>
          </a:p>
        </p:txBody>
      </p:sp>
      <p:sp>
        <p:nvSpPr>
          <p:cNvPr id="3" name="内容占位符 2"/>
          <p:cNvSpPr>
            <a:spLocks noGrp="1"/>
          </p:cNvSpPr>
          <p:nvPr>
            <p:ph idx="1"/>
          </p:nvPr>
        </p:nvSpPr>
        <p:spPr>
          <a:xfrm>
            <a:off x="457200" y="928670"/>
            <a:ext cx="8229600" cy="5715039"/>
          </a:xfrm>
        </p:spPr>
        <p:txBody>
          <a:bodyPr>
            <a:normAutofit/>
          </a:bodyPr>
          <a:lstStyle/>
          <a:p>
            <a:pPr>
              <a:buNone/>
            </a:pPr>
            <a:r>
              <a:rPr lang="zh-CN" altLang="en-US" dirty="0"/>
              <a:t>用</a:t>
            </a:r>
            <a:r>
              <a:rPr lang="en-US" altLang="zh-CN" dirty="0"/>
              <a:t>RGB24</a:t>
            </a:r>
            <a:r>
              <a:rPr lang="zh-CN" altLang="en-US" dirty="0"/>
              <a:t>代替</a:t>
            </a:r>
            <a:r>
              <a:rPr lang="en-US" altLang="zh-CN" dirty="0" err="1"/>
              <a:t>RGBHalf</a:t>
            </a:r>
            <a:endParaRPr lang="en-US" altLang="zh-CN" dirty="0"/>
          </a:p>
          <a:p>
            <a:pPr>
              <a:buNone/>
            </a:pPr>
            <a:r>
              <a:rPr lang="en-US" altLang="zh-CN" dirty="0"/>
              <a:t>Code:		</a:t>
            </a:r>
            <a:endParaRPr lang="zh-CN" altLang="en-US" dirty="0"/>
          </a:p>
        </p:txBody>
      </p:sp>
      <p:pic>
        <p:nvPicPr>
          <p:cNvPr id="4" name="图片 3">
            <a:extLst>
              <a:ext uri="{FF2B5EF4-FFF2-40B4-BE49-F238E27FC236}">
                <a16:creationId xmlns:a16="http://schemas.microsoft.com/office/drawing/2014/main" id="{4D09FEC3-40EC-4030-9F41-2D658F5E7420}"/>
              </a:ext>
            </a:extLst>
          </p:cNvPr>
          <p:cNvPicPr>
            <a:picLocks noChangeAspect="1"/>
          </p:cNvPicPr>
          <p:nvPr/>
        </p:nvPicPr>
        <p:blipFill>
          <a:blip r:embed="rId2"/>
          <a:stretch>
            <a:fillRect/>
          </a:stretch>
        </p:blipFill>
        <p:spPr>
          <a:xfrm>
            <a:off x="1187624" y="2204864"/>
            <a:ext cx="7043894" cy="4032448"/>
          </a:xfrm>
          <a:prstGeom prst="rect">
            <a:avLst/>
          </a:prstGeom>
        </p:spPr>
      </p:pic>
    </p:spTree>
    <p:extLst>
      <p:ext uri="{BB962C8B-B14F-4D97-AF65-F5344CB8AC3E}">
        <p14:creationId xmlns:p14="http://schemas.microsoft.com/office/powerpoint/2010/main" val="2662018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a:t>动画纹理</a:t>
            </a:r>
          </a:p>
        </p:txBody>
      </p:sp>
      <p:sp>
        <p:nvSpPr>
          <p:cNvPr id="3" name="内容占位符 2"/>
          <p:cNvSpPr>
            <a:spLocks noGrp="1"/>
          </p:cNvSpPr>
          <p:nvPr>
            <p:ph idx="1"/>
          </p:nvPr>
        </p:nvSpPr>
        <p:spPr>
          <a:xfrm>
            <a:off x="457200" y="928670"/>
            <a:ext cx="8229600" cy="5715039"/>
          </a:xfrm>
        </p:spPr>
        <p:txBody>
          <a:bodyPr>
            <a:normAutofit/>
          </a:bodyPr>
          <a:lstStyle/>
          <a:p>
            <a:pPr>
              <a:buNone/>
            </a:pPr>
            <a:r>
              <a:rPr lang="zh-CN" altLang="en-US" dirty="0"/>
              <a:t>顶点纹理</a:t>
            </a:r>
            <a:r>
              <a:rPr lang="en-US" altLang="zh-CN" dirty="0"/>
              <a:t>	</a:t>
            </a:r>
          </a:p>
          <a:p>
            <a:pPr>
              <a:buNone/>
            </a:pPr>
            <a:r>
              <a:rPr lang="en-US" altLang="zh-CN" dirty="0"/>
              <a:t>Code</a:t>
            </a:r>
            <a:r>
              <a:rPr lang="zh-CN" altLang="en-US" dirty="0"/>
              <a:t>：</a:t>
            </a:r>
            <a:endParaRPr lang="en-US" altLang="zh-CN" dirty="0"/>
          </a:p>
          <a:p>
            <a:pPr>
              <a:buNone/>
            </a:pPr>
            <a:endParaRPr lang="en-US" altLang="zh-CN" dirty="0"/>
          </a:p>
          <a:p>
            <a:pPr>
              <a:buNone/>
            </a:pPr>
            <a:endParaRPr lang="en-US" altLang="zh-CN" dirty="0"/>
          </a:p>
          <a:p>
            <a:pPr>
              <a:buNone/>
            </a:pPr>
            <a:endParaRPr lang="en-US" altLang="zh-CN" dirty="0"/>
          </a:p>
          <a:p>
            <a:pPr>
              <a:buNone/>
            </a:pPr>
            <a:r>
              <a:rPr lang="en-US" altLang="zh-CN" dirty="0"/>
              <a:t>	</a:t>
            </a:r>
          </a:p>
          <a:p>
            <a:endParaRPr lang="en-US" altLang="zh-CN" dirty="0"/>
          </a:p>
          <a:p>
            <a:endParaRPr lang="zh-CN" altLang="en-US" dirty="0"/>
          </a:p>
        </p:txBody>
      </p:sp>
      <p:pic>
        <p:nvPicPr>
          <p:cNvPr id="4" name="图片 3">
            <a:extLst>
              <a:ext uri="{FF2B5EF4-FFF2-40B4-BE49-F238E27FC236}">
                <a16:creationId xmlns:a16="http://schemas.microsoft.com/office/drawing/2014/main" id="{8C70C98A-F36F-45BE-B6EA-0F2F29532E74}"/>
              </a:ext>
            </a:extLst>
          </p:cNvPr>
          <p:cNvPicPr>
            <a:picLocks noChangeAspect="1"/>
          </p:cNvPicPr>
          <p:nvPr/>
        </p:nvPicPr>
        <p:blipFill>
          <a:blip r:embed="rId2"/>
          <a:stretch>
            <a:fillRect/>
          </a:stretch>
        </p:blipFill>
        <p:spPr>
          <a:xfrm>
            <a:off x="216636" y="2204864"/>
            <a:ext cx="8710728" cy="2232248"/>
          </a:xfrm>
          <a:prstGeom prst="rect">
            <a:avLst/>
          </a:prstGeom>
        </p:spPr>
      </p:pic>
    </p:spTree>
    <p:extLst>
      <p:ext uri="{BB962C8B-B14F-4D97-AF65-F5344CB8AC3E}">
        <p14:creationId xmlns:p14="http://schemas.microsoft.com/office/powerpoint/2010/main" val="124035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a:t>程序纹理</a:t>
            </a:r>
          </a:p>
        </p:txBody>
      </p:sp>
      <p:sp>
        <p:nvSpPr>
          <p:cNvPr id="3" name="内容占位符 2"/>
          <p:cNvSpPr>
            <a:spLocks noGrp="1"/>
          </p:cNvSpPr>
          <p:nvPr>
            <p:ph idx="1"/>
          </p:nvPr>
        </p:nvSpPr>
        <p:spPr>
          <a:xfrm>
            <a:off x="457200" y="928670"/>
            <a:ext cx="8229600" cy="5715039"/>
          </a:xfrm>
        </p:spPr>
        <p:txBody>
          <a:bodyPr>
            <a:normAutofit/>
          </a:bodyPr>
          <a:lstStyle/>
          <a:p>
            <a:pPr>
              <a:buNone/>
            </a:pPr>
            <a:r>
              <a:rPr lang="zh-CN" altLang="en-US" dirty="0"/>
              <a:t>什么是程序纹理？</a:t>
            </a:r>
            <a:endParaRPr lang="en-US" altLang="zh-CN" dirty="0"/>
          </a:p>
          <a:p>
            <a:r>
              <a:rPr lang="zh-CN" altLang="en-US" dirty="0"/>
              <a:t>程序纹理</a:t>
            </a:r>
            <a:r>
              <a:rPr lang="en-US" altLang="zh-CN" dirty="0"/>
              <a:t>(Procedural Texture)</a:t>
            </a:r>
            <a:r>
              <a:rPr lang="zh-CN" altLang="en-US" dirty="0"/>
              <a:t>指的是那些</a:t>
            </a:r>
            <a:r>
              <a:rPr lang="zh-CN" altLang="en-US" dirty="0">
                <a:solidFill>
                  <a:srgbClr val="00B050"/>
                </a:solidFill>
              </a:rPr>
              <a:t>由计算机生成的图像</a:t>
            </a:r>
            <a:r>
              <a:rPr lang="zh-CN" altLang="en-US" dirty="0"/>
              <a:t>，我们通常使用一些特定的算法来创建个性化图案或非常真实的自然元素，例如木头、石子等。</a:t>
            </a:r>
            <a:endParaRPr lang="en-US" altLang="zh-CN" dirty="0"/>
          </a:p>
          <a:p>
            <a:pPr lvl="4">
              <a:buNone/>
            </a:pPr>
            <a:r>
              <a:rPr lang="en-US" altLang="zh-CN" dirty="0"/>
              <a:t>		</a:t>
            </a:r>
          </a:p>
          <a:p>
            <a:pPr>
              <a:buNone/>
            </a:pPr>
            <a:r>
              <a:rPr lang="en-US" altLang="zh-CN" dirty="0"/>
              <a:t>		      </a:t>
            </a:r>
          </a:p>
          <a:p>
            <a:endParaRPr lang="en-US" altLang="zh-CN" dirty="0"/>
          </a:p>
          <a:p>
            <a:endParaRPr lang="en-US" altLang="zh-CN"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a:t>程序纹理</a:t>
            </a:r>
          </a:p>
        </p:txBody>
      </p:sp>
      <p:sp>
        <p:nvSpPr>
          <p:cNvPr id="3" name="内容占位符 2"/>
          <p:cNvSpPr>
            <a:spLocks noGrp="1"/>
          </p:cNvSpPr>
          <p:nvPr>
            <p:ph idx="1"/>
          </p:nvPr>
        </p:nvSpPr>
        <p:spPr>
          <a:xfrm>
            <a:off x="457200" y="928670"/>
            <a:ext cx="8229600" cy="5715039"/>
          </a:xfrm>
        </p:spPr>
        <p:txBody>
          <a:bodyPr>
            <a:normAutofit/>
          </a:bodyPr>
          <a:lstStyle/>
          <a:p>
            <a:pPr>
              <a:buNone/>
            </a:pPr>
            <a:r>
              <a:rPr lang="zh-CN" altLang="en-US" dirty="0"/>
              <a:t>实际应用场景</a:t>
            </a:r>
            <a:endParaRPr lang="en-US" altLang="zh-CN" dirty="0"/>
          </a:p>
          <a:p>
            <a:r>
              <a:rPr lang="zh-CN" altLang="en-US" dirty="0"/>
              <a:t>战争迷雾 </a:t>
            </a:r>
            <a:r>
              <a:rPr lang="en-US" altLang="zh-CN" dirty="0"/>
              <a:t>(</a:t>
            </a:r>
            <a:r>
              <a:rPr lang="zh-CN" altLang="en-US" dirty="0"/>
              <a:t>暂时不用，原理和边界线差不多</a:t>
            </a:r>
            <a:r>
              <a:rPr lang="en-US" altLang="zh-CN" dirty="0"/>
              <a:t>)</a:t>
            </a:r>
          </a:p>
          <a:p>
            <a:r>
              <a:rPr lang="zh-CN" altLang="en-US" dirty="0">
                <a:solidFill>
                  <a:srgbClr val="00B050"/>
                </a:solidFill>
              </a:rPr>
              <a:t>边界线</a:t>
            </a:r>
            <a:endParaRPr lang="en-US" altLang="zh-CN" dirty="0">
              <a:solidFill>
                <a:srgbClr val="00B050"/>
              </a:solidFill>
            </a:endParaRPr>
          </a:p>
          <a:p>
            <a:r>
              <a:rPr lang="zh-CN" altLang="en-US" dirty="0">
                <a:solidFill>
                  <a:srgbClr val="00B050"/>
                </a:solidFill>
              </a:rPr>
              <a:t>地图里的势力区域</a:t>
            </a:r>
            <a:endParaRPr lang="en-US" altLang="zh-CN" dirty="0">
              <a:solidFill>
                <a:srgbClr val="00B050"/>
              </a:solidFill>
            </a:endParaRPr>
          </a:p>
          <a:p>
            <a:pPr lvl="4">
              <a:buNone/>
            </a:pPr>
            <a:r>
              <a:rPr lang="en-US" altLang="zh-CN" dirty="0"/>
              <a:t>		</a:t>
            </a:r>
          </a:p>
          <a:p>
            <a:pPr>
              <a:buNone/>
            </a:pPr>
            <a:r>
              <a:rPr lang="en-US" altLang="zh-CN" dirty="0"/>
              <a:t>		      </a:t>
            </a:r>
          </a:p>
          <a:p>
            <a:endParaRPr lang="en-US" altLang="zh-CN" dirty="0"/>
          </a:p>
          <a:p>
            <a:endParaRPr lang="en-US" altLang="zh-CN"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a:t>程序纹理</a:t>
            </a:r>
          </a:p>
        </p:txBody>
      </p:sp>
      <p:sp>
        <p:nvSpPr>
          <p:cNvPr id="3" name="内容占位符 2"/>
          <p:cNvSpPr>
            <a:spLocks noGrp="1"/>
          </p:cNvSpPr>
          <p:nvPr>
            <p:ph idx="1"/>
          </p:nvPr>
        </p:nvSpPr>
        <p:spPr>
          <a:xfrm>
            <a:off x="457200" y="928670"/>
            <a:ext cx="8229600" cy="6604786"/>
          </a:xfrm>
        </p:spPr>
        <p:txBody>
          <a:bodyPr>
            <a:normAutofit lnSpcReduction="10000"/>
          </a:bodyPr>
          <a:lstStyle/>
          <a:p>
            <a:pPr>
              <a:buNone/>
            </a:pPr>
            <a:r>
              <a:rPr lang="zh-CN" altLang="en-US" dirty="0"/>
              <a:t>边界线</a:t>
            </a:r>
            <a:endParaRPr lang="en-US" altLang="zh-CN" dirty="0"/>
          </a:p>
          <a:p>
            <a:pPr>
              <a:buNone/>
            </a:pPr>
            <a:r>
              <a:rPr lang="zh-CN" altLang="en-US" dirty="0"/>
              <a:t>实现原理</a:t>
            </a:r>
            <a:r>
              <a:rPr lang="en-US" altLang="zh-CN" dirty="0"/>
              <a:t>:</a:t>
            </a:r>
          </a:p>
          <a:p>
            <a:pPr>
              <a:buNone/>
            </a:pPr>
            <a:r>
              <a:rPr lang="en-US" altLang="zh-CN" dirty="0"/>
              <a:t>		1. </a:t>
            </a:r>
            <a:r>
              <a:rPr lang="zh-CN" altLang="en-US" dirty="0"/>
              <a:t>世界地图</a:t>
            </a:r>
            <a:r>
              <a:rPr lang="en-US" altLang="zh-CN" dirty="0"/>
              <a:t>(125</a:t>
            </a:r>
            <a:r>
              <a:rPr lang="zh-CN" altLang="en-US" dirty="0"/>
              <a:t>*</a:t>
            </a:r>
            <a:r>
              <a:rPr lang="en-US" altLang="zh-CN" dirty="0"/>
              <a:t>125</a:t>
            </a:r>
            <a:r>
              <a:rPr lang="zh-CN" altLang="en-US" dirty="0"/>
              <a:t>个</a:t>
            </a:r>
            <a:r>
              <a:rPr lang="en-US" altLang="zh-CN" dirty="0"/>
              <a:t>tile)</a:t>
            </a:r>
            <a:r>
              <a:rPr lang="zh-CN" altLang="en-US" dirty="0"/>
              <a:t>每个</a:t>
            </a:r>
            <a:r>
              <a:rPr lang="en-US" altLang="zh-CN" dirty="0"/>
              <a:t>tile</a:t>
            </a:r>
            <a:r>
              <a:rPr lang="zh-CN" altLang="en-US" dirty="0"/>
              <a:t>在纹理中占一块</a:t>
            </a:r>
            <a:r>
              <a:rPr lang="en-US" altLang="zh-CN" dirty="0"/>
              <a:t>8*8(</a:t>
            </a:r>
            <a:r>
              <a:rPr lang="zh-CN" altLang="en-US" dirty="0"/>
              <a:t>通过分辨率可以控制粗细</a:t>
            </a:r>
            <a:r>
              <a:rPr lang="en-US" altLang="zh-CN" dirty="0"/>
              <a:t>)</a:t>
            </a:r>
            <a:r>
              <a:rPr lang="zh-CN" altLang="en-US" dirty="0"/>
              <a:t>的区域 ，创建一个</a:t>
            </a:r>
            <a:r>
              <a:rPr lang="en-US" altLang="zh-CN" dirty="0"/>
              <a:t>Texture2D (1000</a:t>
            </a:r>
            <a:r>
              <a:rPr lang="zh-CN" altLang="en-US" dirty="0"/>
              <a:t>*</a:t>
            </a:r>
            <a:r>
              <a:rPr lang="en-US" altLang="zh-CN" dirty="0"/>
              <a:t>1000</a:t>
            </a:r>
            <a:r>
              <a:rPr lang="zh-CN" altLang="en-US" dirty="0"/>
              <a:t>，注意纹理</a:t>
            </a:r>
            <a:r>
              <a:rPr lang="zh-CN" altLang="en-US" dirty="0">
                <a:solidFill>
                  <a:srgbClr val="00B050"/>
                </a:solidFill>
              </a:rPr>
              <a:t>过滤方式要线性的</a:t>
            </a:r>
            <a:r>
              <a:rPr lang="en-US" altLang="zh-CN" dirty="0"/>
              <a:t>)</a:t>
            </a:r>
            <a:r>
              <a:rPr lang="zh-CN" altLang="en-US" dirty="0"/>
              <a:t>；</a:t>
            </a:r>
            <a:endParaRPr lang="en-US" altLang="zh-CN" dirty="0"/>
          </a:p>
          <a:p>
            <a:pPr>
              <a:buNone/>
            </a:pPr>
            <a:r>
              <a:rPr lang="en-US" altLang="zh-CN" dirty="0"/>
              <a:t>		2. </a:t>
            </a:r>
            <a:r>
              <a:rPr lang="zh-CN" altLang="en-US" dirty="0"/>
              <a:t>当城池归属发生变化时，依靠脏标记去刷新程序纹理</a:t>
            </a:r>
            <a:r>
              <a:rPr lang="en-US" altLang="zh-CN" dirty="0"/>
              <a:t>(</a:t>
            </a:r>
            <a:r>
              <a:rPr lang="zh-CN" altLang="en-US" dirty="0"/>
              <a:t>异步</a:t>
            </a:r>
            <a:r>
              <a:rPr lang="en-US" altLang="zh-CN" dirty="0"/>
              <a:t>)</a:t>
            </a:r>
            <a:r>
              <a:rPr lang="zh-CN" altLang="en-US" dirty="0"/>
              <a:t>；</a:t>
            </a:r>
            <a:endParaRPr lang="en-US" altLang="zh-CN" dirty="0"/>
          </a:p>
          <a:p>
            <a:pPr>
              <a:buNone/>
            </a:pPr>
            <a:r>
              <a:rPr lang="en-US" altLang="zh-CN" dirty="0"/>
              <a:t>		3. </a:t>
            </a:r>
            <a:r>
              <a:rPr lang="zh-CN" altLang="en-US" dirty="0"/>
              <a:t>顶点着色器中通过世界坐标的</a:t>
            </a:r>
            <a:r>
              <a:rPr lang="en-US" altLang="zh-CN" dirty="0"/>
              <a:t>x</a:t>
            </a:r>
            <a:r>
              <a:rPr lang="zh-CN" altLang="en-US" dirty="0"/>
              <a:t>、</a:t>
            </a:r>
            <a:r>
              <a:rPr lang="en-US" altLang="zh-CN" dirty="0"/>
              <a:t>z</a:t>
            </a:r>
            <a:r>
              <a:rPr lang="zh-CN" altLang="en-US" dirty="0"/>
              <a:t>值来计算采样的</a:t>
            </a:r>
            <a:r>
              <a:rPr lang="en-US" altLang="zh-CN" dirty="0" err="1"/>
              <a:t>uv</a:t>
            </a:r>
            <a:r>
              <a:rPr lang="zh-CN" altLang="en-US" dirty="0"/>
              <a:t>；片段着色器中通过纹理线性过滤的采样结果来对两边的势力颜色做线性插值</a:t>
            </a:r>
            <a:r>
              <a:rPr lang="en-US" altLang="zh-CN" dirty="0"/>
              <a:t>(</a:t>
            </a:r>
            <a:r>
              <a:rPr lang="zh-CN" altLang="en-US" dirty="0"/>
              <a:t>绿</a:t>
            </a:r>
            <a:r>
              <a:rPr lang="en-US" altLang="zh-CN" dirty="0"/>
              <a:t>or</a:t>
            </a:r>
            <a:r>
              <a:rPr lang="zh-CN" altLang="en-US" dirty="0"/>
              <a:t>红</a:t>
            </a:r>
            <a:r>
              <a:rPr lang="en-US" altLang="zh-CN" dirty="0"/>
              <a:t>)</a:t>
            </a:r>
            <a:r>
              <a:rPr lang="zh-CN" altLang="en-US" dirty="0"/>
              <a:t>和</a:t>
            </a:r>
            <a:r>
              <a:rPr lang="zh-CN" altLang="en-US" dirty="0">
                <a:solidFill>
                  <a:srgbClr val="00B050"/>
                </a:solidFill>
              </a:rPr>
              <a:t>边缘的检测</a:t>
            </a:r>
            <a:r>
              <a:rPr lang="en-US" altLang="zh-CN" dirty="0">
                <a:solidFill>
                  <a:srgbClr val="00B050"/>
                </a:solidFill>
              </a:rPr>
              <a:t>(</a:t>
            </a:r>
            <a:r>
              <a:rPr lang="zh-CN" altLang="en-US" dirty="0">
                <a:solidFill>
                  <a:srgbClr val="00B050"/>
                </a:solidFill>
              </a:rPr>
              <a:t> </a:t>
            </a:r>
            <a:r>
              <a:rPr lang="en-US" altLang="zh-CN" dirty="0">
                <a:solidFill>
                  <a:srgbClr val="00B050"/>
                </a:solidFill>
              </a:rPr>
              <a:t>(0.5-abs(alpha-0.5))</a:t>
            </a:r>
            <a:r>
              <a:rPr lang="zh-CN" altLang="en-US" dirty="0">
                <a:solidFill>
                  <a:srgbClr val="00B050"/>
                </a:solidFill>
              </a:rPr>
              <a:t>描边的</a:t>
            </a:r>
            <a:r>
              <a:rPr lang="en-US" altLang="zh-CN" dirty="0">
                <a:solidFill>
                  <a:srgbClr val="00B050"/>
                </a:solidFill>
              </a:rPr>
              <a:t>alpha)</a:t>
            </a:r>
            <a:r>
              <a:rPr lang="zh-CN" altLang="en-US" dirty="0"/>
              <a:t>。</a:t>
            </a:r>
            <a:r>
              <a:rPr lang="en-US" altLang="zh-CN" dirty="0"/>
              <a:t>	</a:t>
            </a:r>
          </a:p>
          <a:p>
            <a:pPr>
              <a:buNone/>
            </a:pPr>
            <a:r>
              <a:rPr lang="en-US" altLang="zh-CN" dirty="0"/>
              <a:t>		      </a:t>
            </a:r>
          </a:p>
          <a:p>
            <a:endParaRPr lang="en-US" altLang="zh-CN" dirty="0"/>
          </a:p>
          <a:p>
            <a:endParaRPr lang="en-US" altLang="zh-CN"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a:t>程序纹理</a:t>
            </a:r>
          </a:p>
        </p:txBody>
      </p:sp>
      <p:sp>
        <p:nvSpPr>
          <p:cNvPr id="3" name="内容占位符 2"/>
          <p:cNvSpPr>
            <a:spLocks noGrp="1"/>
          </p:cNvSpPr>
          <p:nvPr>
            <p:ph idx="1"/>
          </p:nvPr>
        </p:nvSpPr>
        <p:spPr>
          <a:xfrm>
            <a:off x="457200" y="928670"/>
            <a:ext cx="8229600" cy="5715039"/>
          </a:xfrm>
        </p:spPr>
        <p:txBody>
          <a:bodyPr>
            <a:normAutofit/>
          </a:bodyPr>
          <a:lstStyle/>
          <a:p>
            <a:pPr>
              <a:buNone/>
            </a:pPr>
            <a:r>
              <a:rPr lang="zh-CN" altLang="en-US" dirty="0"/>
              <a:t>边界线</a:t>
            </a:r>
            <a:endParaRPr lang="en-US" altLang="zh-CN" dirty="0"/>
          </a:p>
          <a:p>
            <a:pPr>
              <a:buNone/>
            </a:pPr>
            <a:r>
              <a:rPr lang="zh-CN" altLang="en-US" dirty="0"/>
              <a:t>程序纹理</a:t>
            </a:r>
            <a:r>
              <a:rPr lang="en-US" altLang="zh-CN" dirty="0"/>
              <a:t>		</a:t>
            </a:r>
          </a:p>
          <a:p>
            <a:pPr>
              <a:buNone/>
            </a:pPr>
            <a:r>
              <a:rPr lang="en-US" altLang="zh-CN" dirty="0"/>
              <a:t>		      </a:t>
            </a:r>
          </a:p>
          <a:p>
            <a:endParaRPr lang="en-US" altLang="zh-CN" dirty="0"/>
          </a:p>
          <a:p>
            <a:endParaRPr lang="en-US" altLang="zh-CN" dirty="0"/>
          </a:p>
          <a:p>
            <a:endParaRPr lang="zh-CN" altLang="en-US" dirty="0"/>
          </a:p>
        </p:txBody>
      </p:sp>
      <p:pic>
        <p:nvPicPr>
          <p:cNvPr id="6" name="图片 5" descr="QQ截图20200530150558.png"/>
          <p:cNvPicPr>
            <a:picLocks noChangeAspect="1"/>
          </p:cNvPicPr>
          <p:nvPr/>
        </p:nvPicPr>
        <p:blipFill>
          <a:blip r:embed="rId2"/>
          <a:stretch>
            <a:fillRect/>
          </a:stretch>
        </p:blipFill>
        <p:spPr>
          <a:xfrm>
            <a:off x="2643174" y="1428736"/>
            <a:ext cx="5143536" cy="52948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a:t>程序纹理</a:t>
            </a:r>
          </a:p>
        </p:txBody>
      </p:sp>
      <p:sp>
        <p:nvSpPr>
          <p:cNvPr id="3" name="内容占位符 2"/>
          <p:cNvSpPr>
            <a:spLocks noGrp="1"/>
          </p:cNvSpPr>
          <p:nvPr>
            <p:ph idx="1"/>
          </p:nvPr>
        </p:nvSpPr>
        <p:spPr>
          <a:xfrm>
            <a:off x="457200" y="928670"/>
            <a:ext cx="8229600" cy="5715039"/>
          </a:xfrm>
        </p:spPr>
        <p:txBody>
          <a:bodyPr>
            <a:normAutofit/>
          </a:bodyPr>
          <a:lstStyle/>
          <a:p>
            <a:pPr>
              <a:buNone/>
            </a:pPr>
            <a:r>
              <a:rPr lang="zh-CN" altLang="en-US" dirty="0"/>
              <a:t>边界线</a:t>
            </a:r>
            <a:endParaRPr lang="en-US" altLang="zh-CN" dirty="0"/>
          </a:p>
          <a:p>
            <a:pPr>
              <a:buNone/>
            </a:pPr>
            <a:r>
              <a:rPr lang="en-US" altLang="zh-CN" dirty="0"/>
              <a:t>Code:</a:t>
            </a:r>
          </a:p>
          <a:p>
            <a:pPr>
              <a:buNone/>
            </a:pPr>
            <a:r>
              <a:rPr lang="en-US" altLang="zh-CN" dirty="0"/>
              <a:t>		</a:t>
            </a:r>
          </a:p>
          <a:p>
            <a:pPr>
              <a:buNone/>
            </a:pPr>
            <a:r>
              <a:rPr lang="en-US" altLang="zh-CN" dirty="0"/>
              <a:t>		      </a:t>
            </a:r>
          </a:p>
          <a:p>
            <a:endParaRPr lang="en-US" altLang="zh-CN" dirty="0"/>
          </a:p>
          <a:p>
            <a:endParaRPr lang="en-US" altLang="zh-CN" dirty="0"/>
          </a:p>
          <a:p>
            <a:endParaRPr lang="zh-CN" altLang="en-US" dirty="0"/>
          </a:p>
        </p:txBody>
      </p:sp>
      <p:pic>
        <p:nvPicPr>
          <p:cNvPr id="7" name="图片 6">
            <a:extLst>
              <a:ext uri="{FF2B5EF4-FFF2-40B4-BE49-F238E27FC236}">
                <a16:creationId xmlns:a16="http://schemas.microsoft.com/office/drawing/2014/main" id="{23EA342D-3DE9-4BA4-8EED-079BCA662F64}"/>
              </a:ext>
            </a:extLst>
          </p:cNvPr>
          <p:cNvPicPr>
            <a:picLocks noChangeAspect="1"/>
          </p:cNvPicPr>
          <p:nvPr/>
        </p:nvPicPr>
        <p:blipFill>
          <a:blip r:embed="rId2"/>
          <a:stretch>
            <a:fillRect/>
          </a:stretch>
        </p:blipFill>
        <p:spPr>
          <a:xfrm>
            <a:off x="457200" y="2029000"/>
            <a:ext cx="8427368" cy="4136304"/>
          </a:xfrm>
          <a:prstGeom prst="rect">
            <a:avLst/>
          </a:prstGeom>
        </p:spPr>
      </p:pic>
    </p:spTree>
    <p:extLst>
      <p:ext uri="{BB962C8B-B14F-4D97-AF65-F5344CB8AC3E}">
        <p14:creationId xmlns:p14="http://schemas.microsoft.com/office/powerpoint/2010/main" val="3195890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a:t>程序纹理</a:t>
            </a:r>
          </a:p>
        </p:txBody>
      </p:sp>
      <p:sp>
        <p:nvSpPr>
          <p:cNvPr id="3" name="内容占位符 2"/>
          <p:cNvSpPr>
            <a:spLocks noGrp="1"/>
          </p:cNvSpPr>
          <p:nvPr>
            <p:ph idx="1"/>
          </p:nvPr>
        </p:nvSpPr>
        <p:spPr>
          <a:xfrm>
            <a:off x="457200" y="928670"/>
            <a:ext cx="8229600" cy="5715039"/>
          </a:xfrm>
        </p:spPr>
        <p:txBody>
          <a:bodyPr>
            <a:normAutofit/>
          </a:bodyPr>
          <a:lstStyle/>
          <a:p>
            <a:pPr>
              <a:buNone/>
            </a:pPr>
            <a:r>
              <a:rPr lang="zh-CN" altLang="en-US" dirty="0"/>
              <a:t>边界线</a:t>
            </a:r>
            <a:endParaRPr lang="en-US" altLang="zh-CN" dirty="0"/>
          </a:p>
          <a:p>
            <a:pPr>
              <a:buNone/>
            </a:pPr>
            <a:r>
              <a:rPr lang="zh-CN" altLang="en-US" dirty="0"/>
              <a:t>实际效果</a:t>
            </a:r>
            <a:r>
              <a:rPr lang="en-US" altLang="zh-CN" dirty="0"/>
              <a:t>:</a:t>
            </a:r>
          </a:p>
          <a:p>
            <a:pPr>
              <a:buNone/>
            </a:pPr>
            <a:r>
              <a:rPr lang="en-US" altLang="zh-CN" dirty="0"/>
              <a:t>		</a:t>
            </a:r>
          </a:p>
          <a:p>
            <a:pPr>
              <a:buNone/>
            </a:pPr>
            <a:r>
              <a:rPr lang="en-US" altLang="zh-CN" dirty="0"/>
              <a:t>		      </a:t>
            </a:r>
          </a:p>
          <a:p>
            <a:endParaRPr lang="en-US" altLang="zh-CN" dirty="0"/>
          </a:p>
          <a:p>
            <a:endParaRPr lang="en-US" altLang="zh-CN" dirty="0"/>
          </a:p>
          <a:p>
            <a:endParaRPr lang="zh-CN" altLang="en-US" dirty="0"/>
          </a:p>
        </p:txBody>
      </p:sp>
      <p:pic>
        <p:nvPicPr>
          <p:cNvPr id="6" name="图片 5" descr="QQ截图20200530150558.png"/>
          <p:cNvPicPr>
            <a:picLocks noChangeAspect="1"/>
          </p:cNvPicPr>
          <p:nvPr/>
        </p:nvPicPr>
        <p:blipFill>
          <a:blip r:embed="rId2"/>
          <a:stretch>
            <a:fillRect/>
          </a:stretch>
        </p:blipFill>
        <p:spPr>
          <a:xfrm>
            <a:off x="1500166" y="2007296"/>
            <a:ext cx="6604953" cy="462074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a:t>程序纹理</a:t>
            </a:r>
          </a:p>
        </p:txBody>
      </p:sp>
      <p:sp>
        <p:nvSpPr>
          <p:cNvPr id="3" name="内容占位符 2"/>
          <p:cNvSpPr>
            <a:spLocks noGrp="1"/>
          </p:cNvSpPr>
          <p:nvPr>
            <p:ph idx="1"/>
          </p:nvPr>
        </p:nvSpPr>
        <p:spPr>
          <a:xfrm>
            <a:off x="457200" y="928670"/>
            <a:ext cx="8229600" cy="5715039"/>
          </a:xfrm>
        </p:spPr>
        <p:txBody>
          <a:bodyPr>
            <a:normAutofit/>
          </a:bodyPr>
          <a:lstStyle/>
          <a:p>
            <a:pPr>
              <a:buNone/>
            </a:pPr>
            <a:r>
              <a:rPr lang="zh-CN" altLang="en-US" dirty="0"/>
              <a:t>地图里的势力区域</a:t>
            </a:r>
            <a:endParaRPr lang="en-US" altLang="zh-CN" dirty="0"/>
          </a:p>
          <a:p>
            <a:pPr>
              <a:buNone/>
            </a:pPr>
            <a:r>
              <a:rPr lang="zh-CN" altLang="en-US" dirty="0"/>
              <a:t>实现原理</a:t>
            </a:r>
            <a:r>
              <a:rPr lang="en-US" altLang="zh-CN" dirty="0"/>
              <a:t>:</a:t>
            </a:r>
          </a:p>
          <a:p>
            <a:pPr>
              <a:buNone/>
            </a:pPr>
            <a:r>
              <a:rPr lang="en-US" altLang="zh-CN" dirty="0"/>
              <a:t>		1. </a:t>
            </a:r>
            <a:r>
              <a:rPr lang="zh-CN" altLang="en-US" dirty="0"/>
              <a:t>根据城池数量</a:t>
            </a:r>
            <a:r>
              <a:rPr lang="en-US" altLang="zh-CN" dirty="0"/>
              <a:t>N</a:t>
            </a:r>
            <a:r>
              <a:rPr lang="zh-CN" altLang="en-US" dirty="0"/>
              <a:t>，生成一张</a:t>
            </a:r>
            <a:r>
              <a:rPr lang="en-US" altLang="zh-CN" dirty="0"/>
              <a:t>N*1</a:t>
            </a:r>
            <a:r>
              <a:rPr lang="zh-CN" altLang="en-US" dirty="0"/>
              <a:t>的纹理</a:t>
            </a:r>
            <a:r>
              <a:rPr lang="en-US" altLang="zh-CN" dirty="0"/>
              <a:t>,</a:t>
            </a:r>
            <a:r>
              <a:rPr lang="zh-CN" altLang="en-US" dirty="0"/>
              <a:t>每个像素的颜色都代表一个区域内所属势力的颜色；</a:t>
            </a:r>
            <a:endParaRPr lang="en-US" altLang="zh-CN" dirty="0"/>
          </a:p>
          <a:p>
            <a:pPr>
              <a:buNone/>
            </a:pPr>
            <a:r>
              <a:rPr lang="en-US" altLang="zh-CN" dirty="0"/>
              <a:t>	     2. </a:t>
            </a:r>
            <a:r>
              <a:rPr lang="zh-CN" altLang="en-US" dirty="0"/>
              <a:t>当城池所属势力发生变化时，通过脏标记来修改程序纹理</a:t>
            </a:r>
            <a:r>
              <a:rPr lang="en-US" altLang="zh-CN" dirty="0"/>
              <a:t>(</a:t>
            </a:r>
            <a:r>
              <a:rPr lang="zh-CN" altLang="en-US" dirty="0"/>
              <a:t>异步</a:t>
            </a:r>
            <a:r>
              <a:rPr lang="en-US" altLang="zh-CN" dirty="0"/>
              <a:t>)</a:t>
            </a:r>
            <a:r>
              <a:rPr lang="zh-CN" altLang="en-US" dirty="0"/>
              <a:t>；</a:t>
            </a:r>
            <a:endParaRPr lang="en-US" altLang="zh-CN" dirty="0"/>
          </a:p>
          <a:p>
            <a:pPr>
              <a:buNone/>
            </a:pPr>
            <a:r>
              <a:rPr lang="en-US" altLang="zh-CN" dirty="0"/>
              <a:t>	     3. </a:t>
            </a:r>
            <a:r>
              <a:rPr lang="en-US" altLang="zh-CN" dirty="0" err="1"/>
              <a:t>Shader</a:t>
            </a:r>
            <a:r>
              <a:rPr lang="zh-CN" altLang="en-US" dirty="0"/>
              <a:t>中根据另外一张</a:t>
            </a:r>
            <a:r>
              <a:rPr lang="zh-CN" altLang="en-US" dirty="0">
                <a:solidFill>
                  <a:srgbClr val="00B050"/>
                </a:solidFill>
              </a:rPr>
              <a:t>地图区域的索引纹理</a:t>
            </a:r>
            <a:r>
              <a:rPr lang="zh-CN" altLang="en-US" dirty="0"/>
              <a:t>，来索引到地图上当前像素对应的势力颜色，填充到地图上。</a:t>
            </a:r>
            <a:r>
              <a:rPr lang="en-US" altLang="zh-CN" dirty="0"/>
              <a:t>		      </a:t>
            </a:r>
          </a:p>
          <a:p>
            <a:endParaRPr lang="en-US" altLang="zh-CN" dirty="0"/>
          </a:p>
          <a:p>
            <a:endParaRPr lang="en-US" altLang="zh-CN"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a:t>程序纹理</a:t>
            </a:r>
          </a:p>
        </p:txBody>
      </p:sp>
      <p:sp>
        <p:nvSpPr>
          <p:cNvPr id="3" name="内容占位符 2"/>
          <p:cNvSpPr>
            <a:spLocks noGrp="1"/>
          </p:cNvSpPr>
          <p:nvPr>
            <p:ph idx="1"/>
          </p:nvPr>
        </p:nvSpPr>
        <p:spPr>
          <a:xfrm>
            <a:off x="457200" y="928670"/>
            <a:ext cx="8229600" cy="5715039"/>
          </a:xfrm>
        </p:spPr>
        <p:txBody>
          <a:bodyPr>
            <a:normAutofit/>
          </a:bodyPr>
          <a:lstStyle/>
          <a:p>
            <a:pPr>
              <a:buNone/>
            </a:pPr>
            <a:r>
              <a:rPr lang="zh-CN" altLang="en-US" dirty="0"/>
              <a:t>地图里的势力区域</a:t>
            </a:r>
            <a:endParaRPr lang="en-US" altLang="zh-CN" dirty="0"/>
          </a:p>
          <a:p>
            <a:pPr>
              <a:buNone/>
            </a:pPr>
            <a:r>
              <a:rPr lang="zh-CN" altLang="en-US" dirty="0"/>
              <a:t>程序纹理</a:t>
            </a:r>
            <a:r>
              <a:rPr lang="en-US" altLang="zh-CN" dirty="0"/>
              <a:t>:			</a:t>
            </a:r>
            <a:r>
              <a:rPr lang="zh-CN" altLang="en-US" dirty="0"/>
              <a:t>区域索引纹理</a:t>
            </a:r>
            <a:r>
              <a:rPr lang="en-US" altLang="zh-CN" dirty="0"/>
              <a:t>:</a:t>
            </a:r>
          </a:p>
          <a:p>
            <a:pPr>
              <a:buNone/>
            </a:pPr>
            <a:r>
              <a:rPr lang="en-US" altLang="zh-CN" dirty="0"/>
              <a:t>		</a:t>
            </a:r>
          </a:p>
          <a:p>
            <a:pPr>
              <a:buNone/>
            </a:pPr>
            <a:r>
              <a:rPr lang="en-US" altLang="zh-CN" dirty="0"/>
              <a:t>		      </a:t>
            </a:r>
          </a:p>
          <a:p>
            <a:endParaRPr lang="en-US" altLang="zh-CN" dirty="0"/>
          </a:p>
          <a:p>
            <a:endParaRPr lang="en-US" altLang="zh-CN" dirty="0"/>
          </a:p>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p:blipFill>
        <p:spPr>
          <a:xfrm>
            <a:off x="4300258" y="2022963"/>
            <a:ext cx="4592222" cy="4620746"/>
          </a:xfrm>
          <a:prstGeom prst="rect">
            <a:avLst/>
          </a:prstGeom>
        </p:spPr>
      </p:pic>
      <p:pic>
        <p:nvPicPr>
          <p:cNvPr id="5" name="图片 4">
            <a:extLst>
              <a:ext uri="{FF2B5EF4-FFF2-40B4-BE49-F238E27FC236}">
                <a16:creationId xmlns:a16="http://schemas.microsoft.com/office/drawing/2014/main" id="{3990A9B8-BE1F-41E7-B47B-CF091EB86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162" y="2036120"/>
            <a:ext cx="3744416" cy="1877934"/>
          </a:xfrm>
          <a:prstGeom prst="rect">
            <a:avLst/>
          </a:prstGeom>
        </p:spPr>
      </p:pic>
    </p:spTree>
    <p:extLst>
      <p:ext uri="{BB962C8B-B14F-4D97-AF65-F5344CB8AC3E}">
        <p14:creationId xmlns:p14="http://schemas.microsoft.com/office/powerpoint/2010/main" val="3000492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沉稳">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沉稳">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4989</TotalTime>
  <Words>754</Words>
  <Application>Microsoft Office PowerPoint</Application>
  <PresentationFormat>全屏显示(4:3)</PresentationFormat>
  <Paragraphs>126</Paragraphs>
  <Slides>19</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19</vt:i4>
      </vt:variant>
    </vt:vector>
  </HeadingPairs>
  <TitlesOfParts>
    <vt:vector size="22" baseType="lpstr">
      <vt:lpstr>Rockwell</vt:lpstr>
      <vt:lpstr>Wingdings 2</vt:lpstr>
      <vt:lpstr>沉稳</vt:lpstr>
      <vt:lpstr>程序纹理、动画纹理</vt:lpstr>
      <vt:lpstr>程序纹理</vt:lpstr>
      <vt:lpstr>程序纹理</vt:lpstr>
      <vt:lpstr>程序纹理</vt:lpstr>
      <vt:lpstr>程序纹理</vt:lpstr>
      <vt:lpstr>程序纹理</vt:lpstr>
      <vt:lpstr>程序纹理</vt:lpstr>
      <vt:lpstr>程序纹理</vt:lpstr>
      <vt:lpstr>程序纹理</vt:lpstr>
      <vt:lpstr>程序纹理</vt:lpstr>
      <vt:lpstr>程序纹理</vt:lpstr>
      <vt:lpstr>动画纹理</vt:lpstr>
      <vt:lpstr>动画纹理</vt:lpstr>
      <vt:lpstr>动画纹理</vt:lpstr>
      <vt:lpstr>动画纹理</vt:lpstr>
      <vt:lpstr>动画纹理</vt:lpstr>
      <vt:lpstr>动画纹理</vt:lpstr>
      <vt:lpstr>动画纹理</vt:lpstr>
      <vt:lpstr>动画纹理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程序纹理、动画纹理</dc:title>
  <dc:creator>祝萌Zhumeng</dc:creator>
  <cp:lastModifiedBy>Zack</cp:lastModifiedBy>
  <cp:revision>110</cp:revision>
  <dcterms:created xsi:type="dcterms:W3CDTF">2020-05-29T14:53:01Z</dcterms:created>
  <dcterms:modified xsi:type="dcterms:W3CDTF">2020-06-04T11:38:09Z</dcterms:modified>
</cp:coreProperties>
</file>