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9" r:id="rId4"/>
    <p:sldId id="260" r:id="rId5"/>
    <p:sldId id="262" r:id="rId6"/>
    <p:sldId id="261" r:id="rId7"/>
    <p:sldId id="264" r:id="rId8"/>
    <p:sldId id="257" r:id="rId9"/>
    <p:sldId id="258"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对角圆角矩形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标题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10" name="日期占位符 9"/>
          <p:cNvSpPr>
            <a:spLocks noGrp="1"/>
          </p:cNvSpPr>
          <p:nvPr>
            <p:ph type="dt" sz="half" idx="10"/>
          </p:nvPr>
        </p:nvSpPr>
        <p:spPr>
          <a:xfrm>
            <a:off x="5562600" y="6509004"/>
            <a:ext cx="3002280" cy="274320"/>
          </a:xfrm>
        </p:spPr>
        <p:txBody>
          <a:bodyPr vert="horz" rtlCol="0"/>
          <a:lstStyle>
            <a:extLst/>
          </a:lstStyle>
          <a:p>
            <a:fld id="{530820CF-B880-4189-942D-D702A7CBA730}" type="datetimeFigureOut">
              <a:rPr lang="zh-CN" altLang="en-US" smtClean="0"/>
              <a:pPr/>
              <a:t>2020/5/31</a:t>
            </a:fld>
            <a:endParaRPr lang="zh-CN" altLang="en-US"/>
          </a:p>
        </p:txBody>
      </p:sp>
      <p:sp>
        <p:nvSpPr>
          <p:cNvPr id="11" name="灯片编号占位符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C913308-F349-4B6D-A68A-DD1791B4A57B}" type="slidenum">
              <a:rPr lang="zh-CN" altLang="en-US" smtClean="0"/>
              <a:pPr/>
              <a:t>‹#›</a:t>
            </a:fld>
            <a:endParaRPr lang="zh-CN" altLang="en-US"/>
          </a:p>
        </p:txBody>
      </p:sp>
      <p:sp>
        <p:nvSpPr>
          <p:cNvPr id="12" name="页脚占位符 11"/>
          <p:cNvSpPr>
            <a:spLocks noGrp="1"/>
          </p:cNvSpPr>
          <p:nvPr>
            <p:ph type="ftr" sz="quarter" idx="12"/>
          </p:nvPr>
        </p:nvSpPr>
        <p:spPr>
          <a:xfrm>
            <a:off x="1600200" y="6509004"/>
            <a:ext cx="3907464" cy="274320"/>
          </a:xfrm>
        </p:spPr>
        <p:txBody>
          <a:bodyPr vert="horz" rtlCol="0"/>
          <a:lstStyle>
            <a:extLst/>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2020/5/31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lgn="l">
              <a:defRPr/>
            </a:lvl1pPr>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2020/5/31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2020/5/31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7" name="矩形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标题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a:xfrm>
            <a:off x="5562600" y="6513670"/>
            <a:ext cx="3002280" cy="274320"/>
          </a:xfrm>
        </p:spPr>
        <p:txBody>
          <a:bodyPr vert="horz" rtlCol="0"/>
          <a:lstStyle>
            <a:extLst/>
          </a:lstStyle>
          <a:p>
            <a:fld id="{530820CF-B880-4189-942D-D702A7CBA730}" type="datetimeFigureOut">
              <a:rPr lang="zh-CN" altLang="en-US" smtClean="0"/>
              <a:pPr/>
              <a:t>2020/5/31</a:t>
            </a:fld>
            <a:endParaRPr lang="zh-CN" altLang="en-US"/>
          </a:p>
        </p:txBody>
      </p:sp>
      <p:sp>
        <p:nvSpPr>
          <p:cNvPr id="9" name="灯片编号占位符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C913308-F349-4B6D-A68A-DD1791B4A57B}" type="slidenum">
              <a:rPr lang="zh-CN" altLang="en-US" smtClean="0"/>
              <a:pPr/>
              <a:t>‹#›</a:t>
            </a:fld>
            <a:endParaRPr lang="zh-CN" altLang="en-US"/>
          </a:p>
        </p:txBody>
      </p:sp>
      <p:sp>
        <p:nvSpPr>
          <p:cNvPr id="10" name="页脚占位符 9"/>
          <p:cNvSpPr>
            <a:spLocks noGrp="1"/>
          </p:cNvSpPr>
          <p:nvPr>
            <p:ph type="ftr" sz="quarter" idx="12"/>
          </p:nvPr>
        </p:nvSpPr>
        <p:spPr>
          <a:xfrm>
            <a:off x="1600200" y="6513670"/>
            <a:ext cx="3907464" cy="274320"/>
          </a:xfrm>
        </p:spPr>
        <p:txBody>
          <a:bodyPr vert="horz" rtlCol="0"/>
          <a:lstStyle>
            <a:extLst/>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2020/5/31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a:xfrm>
            <a:off x="8641080" y="6514568"/>
            <a:ext cx="464288" cy="274320"/>
          </a:xfrm>
        </p:spPr>
        <p:txBody>
          <a:bodyPr/>
          <a:lstStyle>
            <a:extLst/>
          </a:lstStyle>
          <a:p>
            <a:fld id="{0C913308-F349-4B6D-A68A-DD1791B4A57B}" type="slidenum">
              <a:rPr lang="zh-CN" altLang="en-US" smtClean="0"/>
              <a:pPr/>
              <a:t>‹#›</a:t>
            </a:fld>
            <a:endParaRPr lang="zh-CN" altLang="en-US"/>
          </a:p>
        </p:txBody>
      </p:sp>
      <p:sp>
        <p:nvSpPr>
          <p:cNvPr id="10" name="矩形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dirty="0"/>
          </a:p>
        </p:txBody>
      </p:sp>
      <p:sp>
        <p:nvSpPr>
          <p:cNvPr id="11" name="矩形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dirty="0"/>
          </a:p>
        </p:txBody>
      </p:sp>
      <p:sp>
        <p:nvSpPr>
          <p:cNvPr id="2" name="标题 1"/>
          <p:cNvSpPr>
            <a:spLocks noGrp="1"/>
          </p:cNvSpPr>
          <p:nvPr>
            <p:ph type="title"/>
          </p:nvPr>
        </p:nvSpPr>
        <p:spPr>
          <a:xfrm>
            <a:off x="457200" y="251948"/>
            <a:ext cx="8229600"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2020/5/31</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a:xfrm>
            <a:off x="8641080" y="6514568"/>
            <a:ext cx="464288" cy="274320"/>
          </a:xfrm>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218"/>
            <a:ext cx="8229600"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2020/5/31</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2020/5/31</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8" name="矩形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标题 1"/>
          <p:cNvSpPr>
            <a:spLocks noGrp="1"/>
          </p:cNvSpPr>
          <p:nvPr>
            <p:ph type="title"/>
          </p:nvPr>
        </p:nvSpPr>
        <p:spPr>
          <a:xfrm>
            <a:off x="4963136" y="304800"/>
            <a:ext cx="3931920" cy="762000"/>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9" name="日期占位符 8"/>
          <p:cNvSpPr>
            <a:spLocks noGrp="1"/>
          </p:cNvSpPr>
          <p:nvPr>
            <p:ph type="dt" sz="half" idx="10"/>
          </p:nvPr>
        </p:nvSpPr>
        <p:spPr>
          <a:xfrm>
            <a:off x="5562600" y="6513670"/>
            <a:ext cx="3002280" cy="274320"/>
          </a:xfrm>
        </p:spPr>
        <p:txBody>
          <a:bodyPr vert="horz" rtlCol="0"/>
          <a:lstStyle>
            <a:extLst/>
          </a:lstStyle>
          <a:p>
            <a:fld id="{530820CF-B880-4189-942D-D702A7CBA730}" type="datetimeFigureOut">
              <a:rPr lang="zh-CN" altLang="en-US" smtClean="0"/>
              <a:pPr/>
              <a:t>2020/5/31</a:t>
            </a:fld>
            <a:endParaRPr lang="zh-CN" altLang="en-US"/>
          </a:p>
        </p:txBody>
      </p:sp>
      <p:sp>
        <p:nvSpPr>
          <p:cNvPr id="10" name="灯片编号占位符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C913308-F349-4B6D-A68A-DD1791B4A57B}" type="slidenum">
              <a:rPr lang="zh-CN" altLang="en-US" smtClean="0"/>
              <a:pPr/>
              <a:t>‹#›</a:t>
            </a:fld>
            <a:endParaRPr lang="zh-CN" altLang="en-US"/>
          </a:p>
        </p:txBody>
      </p:sp>
      <p:sp>
        <p:nvSpPr>
          <p:cNvPr id="11" name="页脚占位符 10"/>
          <p:cNvSpPr>
            <a:spLocks noGrp="1"/>
          </p:cNvSpPr>
          <p:nvPr>
            <p:ph type="ftr" sz="quarter" idx="12"/>
          </p:nvPr>
        </p:nvSpPr>
        <p:spPr>
          <a:xfrm>
            <a:off x="1600200" y="6513670"/>
            <a:ext cx="3907464" cy="274320"/>
          </a:xfrm>
        </p:spPr>
        <p:txBody>
          <a:bodyPr vert="horz" rtlCol="0"/>
          <a:lstStyle>
            <a:extLst/>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40443" y="4724400"/>
            <a:ext cx="5486400" cy="664536"/>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13" name="图片占位符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8" name="日期占位符 7"/>
          <p:cNvSpPr>
            <a:spLocks noGrp="1"/>
          </p:cNvSpPr>
          <p:nvPr>
            <p:ph type="dt" sz="half" idx="10"/>
          </p:nvPr>
        </p:nvSpPr>
        <p:spPr>
          <a:xfrm>
            <a:off x="5562600" y="6509004"/>
            <a:ext cx="3002280" cy="274320"/>
          </a:xfrm>
        </p:spPr>
        <p:txBody>
          <a:bodyPr vert="horz" rtlCol="0"/>
          <a:lstStyle>
            <a:extLst/>
          </a:lstStyle>
          <a:p>
            <a:fld id="{530820CF-B880-4189-942D-D702A7CBA730}" type="datetimeFigureOut">
              <a:rPr lang="zh-CN" altLang="en-US" smtClean="0"/>
              <a:pPr/>
              <a:t>2020/5/31</a:t>
            </a:fld>
            <a:endParaRPr lang="zh-CN" altLang="en-US"/>
          </a:p>
        </p:txBody>
      </p:sp>
      <p:sp>
        <p:nvSpPr>
          <p:cNvPr id="9" name="灯片编号占位符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C913308-F349-4B6D-A68A-DD1791B4A57B}" type="slidenum">
              <a:rPr lang="zh-CN" altLang="en-US" smtClean="0"/>
              <a:pPr/>
              <a:t>‹#›</a:t>
            </a:fld>
            <a:endParaRPr lang="zh-CN" altLang="en-US"/>
          </a:p>
        </p:txBody>
      </p:sp>
      <p:sp>
        <p:nvSpPr>
          <p:cNvPr id="10" name="页脚占位符 9"/>
          <p:cNvSpPr>
            <a:spLocks noGrp="1"/>
          </p:cNvSpPr>
          <p:nvPr>
            <p:ph type="ftr" sz="quarter" idx="12"/>
          </p:nvPr>
        </p:nvSpPr>
        <p:spPr>
          <a:xfrm>
            <a:off x="1600200" y="6509004"/>
            <a:ext cx="3907464" cy="274320"/>
          </a:xfrm>
        </p:spPr>
        <p:txBody>
          <a:bodyPr vert="horz" rtlCol="0"/>
          <a:lstStyle>
            <a:extLst/>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对角圆角矩形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页脚占位符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zh-CN" altLang="en-US"/>
          </a:p>
        </p:txBody>
      </p:sp>
      <p:sp>
        <p:nvSpPr>
          <p:cNvPr id="14" name="日期占位符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30820CF-B880-4189-942D-D702A7CBA730}" type="datetimeFigureOut">
              <a:rPr lang="zh-CN" altLang="en-US" smtClean="0"/>
              <a:pPr/>
              <a:t>2020/5/31</a:t>
            </a:fld>
            <a:endParaRPr lang="zh-CN" altLang="en-US"/>
          </a:p>
        </p:txBody>
      </p:sp>
      <p:sp>
        <p:nvSpPr>
          <p:cNvPr id="23" name="灯片编号占位符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0C913308-F349-4B6D-A68A-DD1791B4A57B}" type="slidenum">
              <a:rPr lang="zh-CN" altLang="en-US" smtClean="0"/>
              <a:pPr/>
              <a:t>‹#›</a:t>
            </a:fld>
            <a:endParaRPr lang="zh-CN" altLang="en-US"/>
          </a:p>
        </p:txBody>
      </p:sp>
      <p:sp>
        <p:nvSpPr>
          <p:cNvPr id="22" name="标题占位符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5720" y="500043"/>
            <a:ext cx="8143932" cy="1500197"/>
          </a:xfrm>
        </p:spPr>
        <p:txBody>
          <a:bodyPr>
            <a:normAutofit/>
          </a:bodyPr>
          <a:lstStyle/>
          <a:p>
            <a:r>
              <a:rPr lang="zh-CN" altLang="en-US" dirty="0" smtClean="0"/>
              <a:t>程序纹理、动画纹理</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smtClean="0"/>
              <a:t>程序</a:t>
            </a:r>
            <a:r>
              <a:rPr lang="zh-CN" altLang="en-US" dirty="0" smtClean="0"/>
              <a:t>纹理</a:t>
            </a:r>
            <a:endParaRPr lang="zh-CN" altLang="en-US" dirty="0"/>
          </a:p>
        </p:txBody>
      </p:sp>
      <p:sp>
        <p:nvSpPr>
          <p:cNvPr id="3" name="内容占位符 2"/>
          <p:cNvSpPr>
            <a:spLocks noGrp="1"/>
          </p:cNvSpPr>
          <p:nvPr>
            <p:ph idx="1"/>
          </p:nvPr>
        </p:nvSpPr>
        <p:spPr>
          <a:xfrm>
            <a:off x="457200" y="928670"/>
            <a:ext cx="8229600" cy="5715039"/>
          </a:xfrm>
        </p:spPr>
        <p:txBody>
          <a:bodyPr>
            <a:normAutofit/>
          </a:bodyPr>
          <a:lstStyle/>
          <a:p>
            <a:pPr>
              <a:buNone/>
            </a:pPr>
            <a:r>
              <a:rPr lang="zh-CN" altLang="en-US" dirty="0" smtClean="0"/>
              <a:t>什么是程序纹理？</a:t>
            </a:r>
            <a:endParaRPr lang="en-US" altLang="zh-CN" dirty="0" smtClean="0"/>
          </a:p>
          <a:p>
            <a:r>
              <a:rPr lang="zh-CN" altLang="en-US" dirty="0" smtClean="0"/>
              <a:t>程序纹理</a:t>
            </a:r>
            <a:r>
              <a:rPr lang="en-US" altLang="zh-CN" dirty="0" smtClean="0"/>
              <a:t>(Procedural Texture)</a:t>
            </a:r>
            <a:r>
              <a:rPr lang="zh-CN" altLang="en-US" dirty="0" smtClean="0"/>
              <a:t>指的是那些由计算机生成的图像，我们通常使用一些特定的算法来创建个性化图案或非常真实的自然元素，例如木头、石子等。</a:t>
            </a:r>
            <a:endParaRPr lang="en-US" altLang="zh-CN" dirty="0" smtClean="0"/>
          </a:p>
          <a:p>
            <a:pPr lvl="4">
              <a:buNone/>
            </a:pPr>
            <a:r>
              <a:rPr lang="en-US" altLang="zh-CN" dirty="0" smtClean="0"/>
              <a:t>		</a:t>
            </a:r>
          </a:p>
          <a:p>
            <a:pPr>
              <a:buNone/>
            </a:pPr>
            <a:r>
              <a:rPr lang="en-US" altLang="zh-CN" dirty="0" smtClean="0"/>
              <a:t>		      </a:t>
            </a:r>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smtClean="0"/>
              <a:t>程序</a:t>
            </a:r>
            <a:r>
              <a:rPr lang="zh-CN" altLang="en-US" dirty="0" smtClean="0"/>
              <a:t>纹理</a:t>
            </a:r>
            <a:endParaRPr lang="zh-CN" altLang="en-US" dirty="0"/>
          </a:p>
        </p:txBody>
      </p:sp>
      <p:sp>
        <p:nvSpPr>
          <p:cNvPr id="3" name="内容占位符 2"/>
          <p:cNvSpPr>
            <a:spLocks noGrp="1"/>
          </p:cNvSpPr>
          <p:nvPr>
            <p:ph idx="1"/>
          </p:nvPr>
        </p:nvSpPr>
        <p:spPr>
          <a:xfrm>
            <a:off x="457200" y="928670"/>
            <a:ext cx="8229600" cy="5715039"/>
          </a:xfrm>
        </p:spPr>
        <p:txBody>
          <a:bodyPr>
            <a:normAutofit/>
          </a:bodyPr>
          <a:lstStyle/>
          <a:p>
            <a:pPr>
              <a:buNone/>
            </a:pPr>
            <a:r>
              <a:rPr lang="zh-CN" altLang="en-US" dirty="0" smtClean="0"/>
              <a:t>实际应用场景</a:t>
            </a:r>
            <a:endParaRPr lang="en-US" altLang="zh-CN" dirty="0" smtClean="0"/>
          </a:p>
          <a:p>
            <a:r>
              <a:rPr lang="zh-CN" altLang="en-US" dirty="0" smtClean="0"/>
              <a:t>战争迷雾</a:t>
            </a:r>
            <a:endParaRPr lang="en-US" altLang="zh-CN" dirty="0" smtClean="0"/>
          </a:p>
          <a:p>
            <a:r>
              <a:rPr lang="zh-CN" altLang="en-US" dirty="0" smtClean="0"/>
              <a:t>边界线</a:t>
            </a:r>
            <a:endParaRPr lang="en-US" altLang="zh-CN" dirty="0" smtClean="0"/>
          </a:p>
          <a:p>
            <a:r>
              <a:rPr lang="zh-CN" altLang="en-US" dirty="0" smtClean="0"/>
              <a:t>地图里的势力区域</a:t>
            </a:r>
            <a:endParaRPr lang="en-US" altLang="zh-CN" dirty="0" smtClean="0"/>
          </a:p>
          <a:p>
            <a:pPr lvl="4">
              <a:buNone/>
            </a:pPr>
            <a:r>
              <a:rPr lang="en-US" altLang="zh-CN" dirty="0" smtClean="0"/>
              <a:t>		</a:t>
            </a:r>
          </a:p>
          <a:p>
            <a:pPr>
              <a:buNone/>
            </a:pPr>
            <a:r>
              <a:rPr lang="en-US" altLang="zh-CN" dirty="0" smtClean="0"/>
              <a:t>		      </a:t>
            </a:r>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smtClean="0"/>
              <a:t>程序</a:t>
            </a:r>
            <a:r>
              <a:rPr lang="zh-CN" altLang="en-US" dirty="0" smtClean="0"/>
              <a:t>纹理</a:t>
            </a:r>
            <a:endParaRPr lang="zh-CN" altLang="en-US" dirty="0"/>
          </a:p>
        </p:txBody>
      </p:sp>
      <p:sp>
        <p:nvSpPr>
          <p:cNvPr id="3" name="内容占位符 2"/>
          <p:cNvSpPr>
            <a:spLocks noGrp="1"/>
          </p:cNvSpPr>
          <p:nvPr>
            <p:ph idx="1"/>
          </p:nvPr>
        </p:nvSpPr>
        <p:spPr>
          <a:xfrm>
            <a:off x="457200" y="928670"/>
            <a:ext cx="8229600" cy="5715039"/>
          </a:xfrm>
        </p:spPr>
        <p:txBody>
          <a:bodyPr>
            <a:normAutofit lnSpcReduction="10000"/>
          </a:bodyPr>
          <a:lstStyle/>
          <a:p>
            <a:pPr>
              <a:buNone/>
            </a:pPr>
            <a:r>
              <a:rPr lang="zh-CN" altLang="en-US" dirty="0" smtClean="0"/>
              <a:t>边界线</a:t>
            </a:r>
            <a:endParaRPr lang="en-US" altLang="zh-CN" dirty="0" smtClean="0"/>
          </a:p>
          <a:p>
            <a:pPr>
              <a:buNone/>
            </a:pPr>
            <a:r>
              <a:rPr lang="zh-CN" altLang="en-US" dirty="0" smtClean="0"/>
              <a:t>实现原理</a:t>
            </a:r>
            <a:r>
              <a:rPr lang="en-US" altLang="zh-CN" dirty="0" smtClean="0"/>
              <a:t>:</a:t>
            </a:r>
          </a:p>
          <a:p>
            <a:pPr>
              <a:buNone/>
            </a:pPr>
            <a:r>
              <a:rPr lang="en-US" altLang="zh-CN" dirty="0" smtClean="0"/>
              <a:t>	</a:t>
            </a:r>
            <a:r>
              <a:rPr lang="en-US" altLang="zh-CN" dirty="0" smtClean="0"/>
              <a:t>	1. </a:t>
            </a:r>
            <a:r>
              <a:rPr lang="zh-CN" altLang="en-US" dirty="0" smtClean="0"/>
              <a:t>世界地图每个</a:t>
            </a:r>
            <a:r>
              <a:rPr lang="en-US" altLang="zh-CN" dirty="0" smtClean="0"/>
              <a:t>tile</a:t>
            </a:r>
            <a:r>
              <a:rPr lang="zh-CN" altLang="en-US" dirty="0" smtClean="0"/>
              <a:t>在纹理中占一块</a:t>
            </a:r>
            <a:r>
              <a:rPr lang="en-US" altLang="zh-CN" dirty="0" smtClean="0"/>
              <a:t>8*8</a:t>
            </a:r>
            <a:r>
              <a:rPr lang="zh-CN" altLang="en-US" dirty="0" smtClean="0"/>
              <a:t>的区域 </a:t>
            </a:r>
            <a:r>
              <a:rPr lang="en-US" altLang="zh-CN" dirty="0" smtClean="0"/>
              <a:t>(</a:t>
            </a:r>
            <a:r>
              <a:rPr lang="zh-CN" altLang="en-US" dirty="0" smtClean="0"/>
              <a:t>世界地图</a:t>
            </a:r>
            <a:r>
              <a:rPr lang="en-US" altLang="zh-CN" dirty="0" smtClean="0"/>
              <a:t>125</a:t>
            </a:r>
            <a:r>
              <a:rPr lang="zh-CN" altLang="en-US" dirty="0" smtClean="0"/>
              <a:t>*</a:t>
            </a:r>
            <a:r>
              <a:rPr lang="en-US" altLang="zh-CN" dirty="0" smtClean="0"/>
              <a:t>125)</a:t>
            </a:r>
            <a:r>
              <a:rPr lang="zh-CN" altLang="en-US" dirty="0" smtClean="0"/>
              <a:t>，创建一个</a:t>
            </a:r>
            <a:r>
              <a:rPr lang="en-US" altLang="zh-CN" dirty="0" smtClean="0"/>
              <a:t>Texture2D (</a:t>
            </a:r>
            <a:r>
              <a:rPr lang="zh-CN" altLang="en-US" dirty="0" smtClean="0"/>
              <a:t>注意纹理过滤方式要线性的</a:t>
            </a:r>
            <a:r>
              <a:rPr lang="en-US" altLang="zh-CN" dirty="0" smtClean="0"/>
              <a:t>)</a:t>
            </a:r>
            <a:r>
              <a:rPr lang="zh-CN" altLang="en-US" dirty="0" smtClean="0"/>
              <a:t>；</a:t>
            </a:r>
            <a:endParaRPr lang="en-US" altLang="zh-CN" dirty="0" smtClean="0"/>
          </a:p>
          <a:p>
            <a:pPr>
              <a:buNone/>
            </a:pPr>
            <a:r>
              <a:rPr lang="en-US" altLang="zh-CN" dirty="0" smtClean="0"/>
              <a:t>	</a:t>
            </a:r>
            <a:r>
              <a:rPr lang="en-US" altLang="zh-CN" dirty="0" smtClean="0"/>
              <a:t>	2. </a:t>
            </a:r>
            <a:r>
              <a:rPr lang="zh-CN" altLang="en-US" dirty="0" smtClean="0"/>
              <a:t>当城池归属发生变化时，依靠脏标记去刷新程序纹理</a:t>
            </a:r>
            <a:r>
              <a:rPr lang="en-US" altLang="zh-CN" dirty="0" smtClean="0"/>
              <a:t>(</a:t>
            </a:r>
            <a:r>
              <a:rPr lang="zh-CN" altLang="en-US" dirty="0" smtClean="0"/>
              <a:t>异步</a:t>
            </a:r>
            <a:r>
              <a:rPr lang="en-US" altLang="zh-CN" dirty="0" smtClean="0"/>
              <a:t>)</a:t>
            </a:r>
            <a:r>
              <a:rPr lang="zh-CN" altLang="en-US" dirty="0" smtClean="0"/>
              <a:t>；</a:t>
            </a:r>
            <a:endParaRPr lang="en-US" altLang="zh-CN" dirty="0" smtClean="0"/>
          </a:p>
          <a:p>
            <a:pPr>
              <a:buNone/>
            </a:pPr>
            <a:r>
              <a:rPr lang="en-US" altLang="zh-CN" dirty="0" smtClean="0"/>
              <a:t>	</a:t>
            </a:r>
            <a:r>
              <a:rPr lang="en-US" altLang="zh-CN" dirty="0" smtClean="0"/>
              <a:t>	3. </a:t>
            </a:r>
            <a:r>
              <a:rPr lang="zh-CN" altLang="en-US" dirty="0" smtClean="0"/>
              <a:t>顶点着色器中通过世界坐标的</a:t>
            </a:r>
            <a:r>
              <a:rPr lang="en-US" altLang="zh-CN" dirty="0" smtClean="0"/>
              <a:t>x</a:t>
            </a:r>
            <a:r>
              <a:rPr lang="zh-CN" altLang="en-US" dirty="0" smtClean="0"/>
              <a:t>、</a:t>
            </a:r>
            <a:r>
              <a:rPr lang="en-US" altLang="zh-CN" dirty="0" smtClean="0"/>
              <a:t>z</a:t>
            </a:r>
            <a:r>
              <a:rPr lang="zh-CN" altLang="en-US" dirty="0" smtClean="0"/>
              <a:t>值来计算采样的</a:t>
            </a:r>
            <a:r>
              <a:rPr lang="en-US" altLang="zh-CN" dirty="0" err="1" smtClean="0"/>
              <a:t>uv</a:t>
            </a:r>
            <a:r>
              <a:rPr lang="zh-CN" altLang="en-US" dirty="0" smtClean="0"/>
              <a:t>；片段</a:t>
            </a:r>
            <a:r>
              <a:rPr lang="zh-CN" altLang="en-US" dirty="0" smtClean="0"/>
              <a:t>着色</a:t>
            </a:r>
            <a:r>
              <a:rPr lang="zh-CN" altLang="en-US" dirty="0" smtClean="0"/>
              <a:t>器中通过纹理线性过滤的采样结果来对两边的势力颜色做线性插值</a:t>
            </a:r>
            <a:r>
              <a:rPr lang="en-US" altLang="zh-CN" dirty="0" smtClean="0"/>
              <a:t>(</a:t>
            </a:r>
            <a:r>
              <a:rPr lang="zh-CN" altLang="en-US" smtClean="0"/>
              <a:t>划重点</a:t>
            </a:r>
            <a:r>
              <a:rPr lang="en-US" altLang="zh-CN" smtClean="0"/>
              <a:t>)</a:t>
            </a:r>
            <a:r>
              <a:rPr lang="zh-CN" altLang="en-US" dirty="0" smtClean="0"/>
              <a:t>。</a:t>
            </a:r>
            <a:r>
              <a:rPr lang="en-US" altLang="zh-CN" dirty="0" smtClean="0"/>
              <a:t>	</a:t>
            </a:r>
          </a:p>
          <a:p>
            <a:pPr>
              <a:buNone/>
            </a:pPr>
            <a:r>
              <a:rPr lang="en-US" altLang="zh-CN" dirty="0" smtClean="0"/>
              <a:t>		      </a:t>
            </a:r>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smtClean="0"/>
              <a:t>程序</a:t>
            </a:r>
            <a:r>
              <a:rPr lang="zh-CN" altLang="en-US" dirty="0" smtClean="0"/>
              <a:t>纹理</a:t>
            </a:r>
            <a:endParaRPr lang="zh-CN" altLang="en-US" dirty="0"/>
          </a:p>
        </p:txBody>
      </p:sp>
      <p:sp>
        <p:nvSpPr>
          <p:cNvPr id="3" name="内容占位符 2"/>
          <p:cNvSpPr>
            <a:spLocks noGrp="1"/>
          </p:cNvSpPr>
          <p:nvPr>
            <p:ph idx="1"/>
          </p:nvPr>
        </p:nvSpPr>
        <p:spPr>
          <a:xfrm>
            <a:off x="457200" y="928670"/>
            <a:ext cx="8229600" cy="5715039"/>
          </a:xfrm>
        </p:spPr>
        <p:txBody>
          <a:bodyPr>
            <a:normAutofit/>
          </a:bodyPr>
          <a:lstStyle/>
          <a:p>
            <a:pPr>
              <a:buNone/>
            </a:pPr>
            <a:r>
              <a:rPr lang="zh-CN" altLang="en-US" dirty="0" smtClean="0"/>
              <a:t>边界线</a:t>
            </a:r>
            <a:endParaRPr lang="en-US" altLang="zh-CN" dirty="0" smtClean="0"/>
          </a:p>
          <a:p>
            <a:pPr>
              <a:buNone/>
            </a:pPr>
            <a:r>
              <a:rPr lang="zh-CN" altLang="en-US" dirty="0" smtClean="0"/>
              <a:t>程序纹理</a:t>
            </a:r>
            <a:r>
              <a:rPr lang="en-US" altLang="zh-CN" dirty="0" smtClean="0"/>
              <a:t>		</a:t>
            </a:r>
          </a:p>
          <a:p>
            <a:pPr>
              <a:buNone/>
            </a:pPr>
            <a:r>
              <a:rPr lang="en-US" altLang="zh-CN" dirty="0" smtClean="0"/>
              <a:t>		      </a:t>
            </a:r>
          </a:p>
          <a:p>
            <a:endParaRPr lang="en-US" altLang="zh-CN" dirty="0" smtClean="0"/>
          </a:p>
          <a:p>
            <a:endParaRPr lang="en-US" altLang="zh-CN" dirty="0" smtClean="0"/>
          </a:p>
          <a:p>
            <a:endParaRPr lang="zh-CN" altLang="en-US" dirty="0"/>
          </a:p>
        </p:txBody>
      </p:sp>
      <p:pic>
        <p:nvPicPr>
          <p:cNvPr id="6" name="图片 5" descr="QQ截图20200530150558.png"/>
          <p:cNvPicPr>
            <a:picLocks noChangeAspect="1"/>
          </p:cNvPicPr>
          <p:nvPr/>
        </p:nvPicPr>
        <p:blipFill>
          <a:blip r:embed="rId2"/>
          <a:stretch>
            <a:fillRect/>
          </a:stretch>
        </p:blipFill>
        <p:spPr>
          <a:xfrm>
            <a:off x="2643174" y="1428736"/>
            <a:ext cx="5143536" cy="529481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smtClean="0"/>
              <a:t>程序</a:t>
            </a:r>
            <a:r>
              <a:rPr lang="zh-CN" altLang="en-US" dirty="0" smtClean="0"/>
              <a:t>纹理</a:t>
            </a:r>
            <a:endParaRPr lang="zh-CN" altLang="en-US" dirty="0"/>
          </a:p>
        </p:txBody>
      </p:sp>
      <p:sp>
        <p:nvSpPr>
          <p:cNvPr id="3" name="内容占位符 2"/>
          <p:cNvSpPr>
            <a:spLocks noGrp="1"/>
          </p:cNvSpPr>
          <p:nvPr>
            <p:ph idx="1"/>
          </p:nvPr>
        </p:nvSpPr>
        <p:spPr>
          <a:xfrm>
            <a:off x="457200" y="928670"/>
            <a:ext cx="8229600" cy="5715039"/>
          </a:xfrm>
        </p:spPr>
        <p:txBody>
          <a:bodyPr>
            <a:normAutofit/>
          </a:bodyPr>
          <a:lstStyle/>
          <a:p>
            <a:pPr>
              <a:buNone/>
            </a:pPr>
            <a:r>
              <a:rPr lang="zh-CN" altLang="en-US" dirty="0" smtClean="0"/>
              <a:t>边界线</a:t>
            </a:r>
            <a:endParaRPr lang="en-US" altLang="zh-CN" dirty="0" smtClean="0"/>
          </a:p>
          <a:p>
            <a:pPr>
              <a:buNone/>
            </a:pPr>
            <a:r>
              <a:rPr lang="zh-CN" altLang="en-US" dirty="0" smtClean="0"/>
              <a:t>实际效果</a:t>
            </a:r>
            <a:r>
              <a:rPr lang="en-US" altLang="zh-CN" dirty="0" smtClean="0"/>
              <a:t>:</a:t>
            </a:r>
            <a:endParaRPr lang="en-US" altLang="zh-CN" dirty="0" smtClean="0"/>
          </a:p>
          <a:p>
            <a:pPr>
              <a:buNone/>
            </a:pPr>
            <a:r>
              <a:rPr lang="en-US" altLang="zh-CN" dirty="0" smtClean="0"/>
              <a:t>		</a:t>
            </a:r>
          </a:p>
          <a:p>
            <a:pPr>
              <a:buNone/>
            </a:pPr>
            <a:r>
              <a:rPr lang="en-US" altLang="zh-CN" dirty="0" smtClean="0"/>
              <a:t>		      </a:t>
            </a:r>
          </a:p>
          <a:p>
            <a:endParaRPr lang="en-US" altLang="zh-CN" dirty="0" smtClean="0"/>
          </a:p>
          <a:p>
            <a:endParaRPr lang="en-US" altLang="zh-CN" dirty="0" smtClean="0"/>
          </a:p>
          <a:p>
            <a:endParaRPr lang="zh-CN" altLang="en-US" dirty="0"/>
          </a:p>
        </p:txBody>
      </p:sp>
      <p:pic>
        <p:nvPicPr>
          <p:cNvPr id="6" name="图片 5" descr="QQ截图20200530150558.png"/>
          <p:cNvPicPr>
            <a:picLocks noChangeAspect="1"/>
          </p:cNvPicPr>
          <p:nvPr/>
        </p:nvPicPr>
        <p:blipFill>
          <a:blip r:embed="rId2"/>
          <a:stretch>
            <a:fillRect/>
          </a:stretch>
        </p:blipFill>
        <p:spPr>
          <a:xfrm>
            <a:off x="1500166" y="2007296"/>
            <a:ext cx="6604953" cy="462074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smtClean="0"/>
              <a:t>程序</a:t>
            </a:r>
            <a:r>
              <a:rPr lang="zh-CN" altLang="en-US" dirty="0" smtClean="0"/>
              <a:t>纹理</a:t>
            </a:r>
            <a:endParaRPr lang="zh-CN" altLang="en-US" dirty="0"/>
          </a:p>
        </p:txBody>
      </p:sp>
      <p:sp>
        <p:nvSpPr>
          <p:cNvPr id="3" name="内容占位符 2"/>
          <p:cNvSpPr>
            <a:spLocks noGrp="1"/>
          </p:cNvSpPr>
          <p:nvPr>
            <p:ph idx="1"/>
          </p:nvPr>
        </p:nvSpPr>
        <p:spPr>
          <a:xfrm>
            <a:off x="457200" y="928670"/>
            <a:ext cx="8229600" cy="5715039"/>
          </a:xfrm>
        </p:spPr>
        <p:txBody>
          <a:bodyPr>
            <a:normAutofit/>
          </a:bodyPr>
          <a:lstStyle/>
          <a:p>
            <a:pPr>
              <a:buNone/>
            </a:pPr>
            <a:r>
              <a:rPr lang="zh-CN" altLang="en-US" dirty="0" smtClean="0"/>
              <a:t>地图</a:t>
            </a:r>
            <a:r>
              <a:rPr lang="zh-CN" altLang="en-US" dirty="0" smtClean="0"/>
              <a:t>里的势力区域</a:t>
            </a:r>
            <a:endParaRPr lang="en-US" altLang="zh-CN" dirty="0" smtClean="0"/>
          </a:p>
          <a:p>
            <a:pPr>
              <a:buNone/>
            </a:pPr>
            <a:r>
              <a:rPr lang="zh-CN" altLang="en-US" dirty="0" smtClean="0"/>
              <a:t>实现原理</a:t>
            </a:r>
            <a:r>
              <a:rPr lang="en-US" altLang="zh-CN" dirty="0" smtClean="0"/>
              <a:t>:</a:t>
            </a:r>
          </a:p>
          <a:p>
            <a:pPr>
              <a:buNone/>
            </a:pPr>
            <a:r>
              <a:rPr lang="en-US" altLang="zh-CN" dirty="0" smtClean="0"/>
              <a:t>	</a:t>
            </a:r>
            <a:r>
              <a:rPr lang="en-US" altLang="zh-CN" dirty="0" smtClean="0"/>
              <a:t>	1. </a:t>
            </a:r>
            <a:r>
              <a:rPr lang="zh-CN" altLang="en-US" dirty="0" smtClean="0"/>
              <a:t>根据城市数量</a:t>
            </a:r>
            <a:r>
              <a:rPr lang="en-US" altLang="zh-CN" dirty="0" smtClean="0"/>
              <a:t>N</a:t>
            </a:r>
            <a:r>
              <a:rPr lang="zh-CN" altLang="en-US" dirty="0" smtClean="0"/>
              <a:t>，生成一张</a:t>
            </a:r>
            <a:r>
              <a:rPr lang="en-US" altLang="zh-CN" dirty="0" smtClean="0"/>
              <a:t>N*1</a:t>
            </a:r>
            <a:r>
              <a:rPr lang="zh-CN" altLang="en-US" dirty="0" smtClean="0"/>
              <a:t>的纹理</a:t>
            </a:r>
            <a:r>
              <a:rPr lang="en-US" altLang="zh-CN" dirty="0" smtClean="0"/>
              <a:t>,</a:t>
            </a:r>
            <a:r>
              <a:rPr lang="zh-CN" altLang="en-US" dirty="0" smtClean="0"/>
              <a:t>每个像素的颜色都代表一个区域内所属势力的颜色；</a:t>
            </a:r>
            <a:endParaRPr lang="en-US" altLang="zh-CN" dirty="0" smtClean="0"/>
          </a:p>
          <a:p>
            <a:pPr>
              <a:buNone/>
            </a:pPr>
            <a:r>
              <a:rPr lang="en-US" altLang="zh-CN" dirty="0" smtClean="0"/>
              <a:t>	</a:t>
            </a:r>
            <a:r>
              <a:rPr lang="en-US" altLang="zh-CN" dirty="0" smtClean="0"/>
              <a:t>     2. </a:t>
            </a:r>
            <a:r>
              <a:rPr lang="zh-CN" altLang="en-US" dirty="0" smtClean="0"/>
              <a:t>当所属势力发生变化时，通过脏标记来修改程序纹理</a:t>
            </a:r>
            <a:r>
              <a:rPr lang="en-US" altLang="zh-CN" dirty="0" smtClean="0"/>
              <a:t>(</a:t>
            </a:r>
            <a:r>
              <a:rPr lang="zh-CN" altLang="en-US" dirty="0" smtClean="0"/>
              <a:t>异步</a:t>
            </a:r>
            <a:r>
              <a:rPr lang="en-US" altLang="zh-CN" dirty="0" smtClean="0"/>
              <a:t>)</a:t>
            </a:r>
            <a:r>
              <a:rPr lang="zh-CN" altLang="en-US" dirty="0" smtClean="0"/>
              <a:t>；</a:t>
            </a:r>
            <a:endParaRPr lang="en-US" altLang="zh-CN" dirty="0" smtClean="0"/>
          </a:p>
          <a:p>
            <a:pPr>
              <a:buNone/>
            </a:pPr>
            <a:r>
              <a:rPr lang="en-US" altLang="zh-CN" dirty="0" smtClean="0"/>
              <a:t>	 </a:t>
            </a:r>
            <a:r>
              <a:rPr lang="en-US" altLang="zh-CN" dirty="0" smtClean="0"/>
              <a:t>    3. </a:t>
            </a:r>
            <a:r>
              <a:rPr lang="en-US" altLang="zh-CN" dirty="0" err="1" smtClean="0"/>
              <a:t>Shader</a:t>
            </a:r>
            <a:r>
              <a:rPr lang="zh-CN" altLang="en-US" dirty="0" smtClean="0"/>
              <a:t>中根据另外一张地图区域的索引纹理</a:t>
            </a:r>
            <a:r>
              <a:rPr lang="en-US" altLang="zh-CN" dirty="0" smtClean="0"/>
              <a:t>(</a:t>
            </a:r>
            <a:r>
              <a:rPr lang="zh-CN" altLang="en-US" dirty="0" smtClean="0"/>
              <a:t>划重点</a:t>
            </a:r>
            <a:r>
              <a:rPr lang="en-US" altLang="zh-CN" dirty="0" smtClean="0"/>
              <a:t>)</a:t>
            </a:r>
            <a:r>
              <a:rPr lang="zh-CN" altLang="en-US" dirty="0" smtClean="0"/>
              <a:t>，来索引到地图上当前像素对应的势力颜色，填充到地图上。</a:t>
            </a:r>
            <a:r>
              <a:rPr lang="en-US" altLang="zh-CN" dirty="0" smtClean="0"/>
              <a:t>		      </a:t>
            </a:r>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smtClean="0"/>
              <a:t>动画纹理</a:t>
            </a:r>
            <a:endParaRPr lang="zh-CN" altLang="en-US" dirty="0"/>
          </a:p>
        </p:txBody>
      </p:sp>
      <p:sp>
        <p:nvSpPr>
          <p:cNvPr id="3" name="内容占位符 2"/>
          <p:cNvSpPr>
            <a:spLocks noGrp="1"/>
          </p:cNvSpPr>
          <p:nvPr>
            <p:ph idx="1"/>
          </p:nvPr>
        </p:nvSpPr>
        <p:spPr>
          <a:xfrm>
            <a:off x="457200" y="1000108"/>
            <a:ext cx="8229600" cy="6572296"/>
          </a:xfrm>
        </p:spPr>
        <p:txBody>
          <a:bodyPr>
            <a:normAutofit fontScale="92500" lnSpcReduction="10000"/>
          </a:bodyPr>
          <a:lstStyle/>
          <a:p>
            <a:pPr>
              <a:buNone/>
            </a:pPr>
            <a:r>
              <a:rPr lang="zh-CN" altLang="en-US" dirty="0" smtClean="0"/>
              <a:t>动画存储的方式</a:t>
            </a:r>
            <a:endParaRPr lang="en-US" altLang="zh-CN" dirty="0" smtClean="0"/>
          </a:p>
          <a:p>
            <a:r>
              <a:rPr lang="zh-CN" altLang="en-US" dirty="0" smtClean="0"/>
              <a:t>骨骼纹理</a:t>
            </a:r>
            <a:endParaRPr lang="en-US" altLang="zh-CN" dirty="0" smtClean="0"/>
          </a:p>
          <a:p>
            <a:pPr>
              <a:buNone/>
            </a:pPr>
            <a:r>
              <a:rPr lang="en-US" altLang="zh-CN" dirty="0" smtClean="0"/>
              <a:t>		</a:t>
            </a:r>
            <a:r>
              <a:rPr lang="zh-CN" altLang="en-US" dirty="0" smtClean="0"/>
              <a:t>纹理中存储动画每帧的骨骼变换信息，需要在顶点着色器中用骨骼矩阵去计算顶点的位置</a:t>
            </a:r>
            <a:r>
              <a:rPr lang="zh-CN" altLang="en-US" dirty="0" smtClean="0"/>
              <a:t>，可以</a:t>
            </a:r>
            <a:r>
              <a:rPr lang="zh-CN" altLang="en-US" dirty="0" smtClean="0"/>
              <a:t>用这个矩阵去计算变换后的法线和</a:t>
            </a:r>
            <a:r>
              <a:rPr lang="zh-CN" altLang="en-US" dirty="0" smtClean="0"/>
              <a:t>切线，</a:t>
            </a:r>
            <a:r>
              <a:rPr lang="zh-CN" altLang="en-US" dirty="0" smtClean="0"/>
              <a:t>优点是灵活度</a:t>
            </a:r>
            <a:r>
              <a:rPr lang="zh-CN" altLang="en-US" dirty="0" smtClean="0"/>
              <a:t>很大，支持换装或者骨骼</a:t>
            </a:r>
            <a:r>
              <a:rPr lang="zh-CN" altLang="en-US" dirty="0" smtClean="0"/>
              <a:t>绑定，可以多个模型复用，</a:t>
            </a:r>
            <a:r>
              <a:rPr lang="zh-CN" altLang="en-US" dirty="0" smtClean="0"/>
              <a:t>纹理尺寸较小，</a:t>
            </a:r>
            <a:r>
              <a:rPr lang="zh-CN" altLang="en-US" dirty="0" smtClean="0"/>
              <a:t>缺点是计算量较大。</a:t>
            </a:r>
            <a:endParaRPr lang="en-US" altLang="zh-CN" dirty="0" smtClean="0"/>
          </a:p>
          <a:p>
            <a:pPr>
              <a:buNone/>
            </a:pPr>
            <a:endParaRPr lang="en-US" altLang="zh-CN" dirty="0" smtClean="0"/>
          </a:p>
          <a:p>
            <a:r>
              <a:rPr lang="zh-CN" altLang="en-US" dirty="0" smtClean="0"/>
              <a:t>顶点纹理</a:t>
            </a:r>
            <a:endParaRPr lang="en-US" altLang="zh-CN" dirty="0" smtClean="0"/>
          </a:p>
          <a:p>
            <a:pPr>
              <a:buNone/>
            </a:pPr>
            <a:r>
              <a:rPr lang="en-US" altLang="zh-CN" dirty="0" smtClean="0"/>
              <a:t>		</a:t>
            </a:r>
            <a:r>
              <a:rPr lang="zh-CN" altLang="en-US" dirty="0" smtClean="0"/>
              <a:t>纹理中存储动画每帧所有顶点的位置，着色器中不需要计算即可直接拿到顶点位置。缺点是没啥灵活度可</a:t>
            </a:r>
            <a:r>
              <a:rPr lang="zh-CN" altLang="en-US" dirty="0" smtClean="0"/>
              <a:t>言，纹理尺寸较大，</a:t>
            </a:r>
            <a:r>
              <a:rPr lang="zh-CN" altLang="en-US" dirty="0" smtClean="0"/>
              <a:t>但性能很好。</a:t>
            </a:r>
            <a:endParaRPr lang="en-US" altLang="zh-CN" dirty="0" smtClean="0"/>
          </a:p>
          <a:p>
            <a:pPr lvl="4">
              <a:buNone/>
            </a:pPr>
            <a:r>
              <a:rPr lang="en-US" altLang="zh-CN" dirty="0" smtClean="0"/>
              <a:t>		</a:t>
            </a:r>
          </a:p>
          <a:p>
            <a:pPr>
              <a:buNone/>
            </a:pPr>
            <a:r>
              <a:rPr lang="en-US" altLang="zh-CN" dirty="0" smtClean="0"/>
              <a:t>		      </a:t>
            </a:r>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smtClean="0"/>
              <a:t>动画纹理</a:t>
            </a:r>
            <a:endParaRPr lang="zh-CN" altLang="en-US" dirty="0"/>
          </a:p>
        </p:txBody>
      </p:sp>
      <p:sp>
        <p:nvSpPr>
          <p:cNvPr id="3" name="内容占位符 2"/>
          <p:cNvSpPr>
            <a:spLocks noGrp="1"/>
          </p:cNvSpPr>
          <p:nvPr>
            <p:ph idx="1"/>
          </p:nvPr>
        </p:nvSpPr>
        <p:spPr>
          <a:xfrm>
            <a:off x="457200" y="928670"/>
            <a:ext cx="8229600" cy="5715039"/>
          </a:xfrm>
        </p:spPr>
        <p:txBody>
          <a:bodyPr>
            <a:normAutofit/>
          </a:bodyPr>
          <a:lstStyle/>
          <a:p>
            <a:pPr>
              <a:buNone/>
            </a:pPr>
            <a:r>
              <a:rPr lang="zh-CN" altLang="en-US" dirty="0" smtClean="0"/>
              <a:t>使用动画纹理的优缺点</a:t>
            </a:r>
            <a:endParaRPr lang="en-US" altLang="zh-CN" dirty="0" smtClean="0"/>
          </a:p>
          <a:p>
            <a:r>
              <a:rPr lang="zh-CN" altLang="en-US" dirty="0" smtClean="0"/>
              <a:t>优点</a:t>
            </a:r>
            <a:r>
              <a:rPr lang="en-US" altLang="zh-CN" dirty="0" smtClean="0"/>
              <a:t>:</a:t>
            </a:r>
            <a:r>
              <a:rPr lang="zh-CN" altLang="en-US" dirty="0" smtClean="0"/>
              <a:t>不需要</a:t>
            </a:r>
            <a:r>
              <a:rPr lang="en-US" altLang="zh-CN" dirty="0" smtClean="0"/>
              <a:t>CPU</a:t>
            </a:r>
            <a:r>
              <a:rPr lang="zh-CN" altLang="en-US" dirty="0" smtClean="0"/>
              <a:t>对骨骼进行计算；对于处于相同状态的模型可以使用</a:t>
            </a:r>
            <a:r>
              <a:rPr lang="en-US" altLang="zh-CN" dirty="0" smtClean="0"/>
              <a:t>GPU Instance</a:t>
            </a:r>
            <a:r>
              <a:rPr lang="zh-CN" altLang="en-US" dirty="0" smtClean="0"/>
              <a:t>，适合渲染大批量的模型；</a:t>
            </a:r>
            <a:endParaRPr lang="en-US" altLang="zh-CN" dirty="0" smtClean="0"/>
          </a:p>
          <a:p>
            <a:r>
              <a:rPr lang="zh-CN" altLang="en-US" dirty="0" smtClean="0"/>
              <a:t>缺点</a:t>
            </a:r>
            <a:r>
              <a:rPr lang="en-US" altLang="zh-CN" dirty="0" smtClean="0"/>
              <a:t>:</a:t>
            </a:r>
            <a:r>
              <a:rPr lang="zh-CN" altLang="en-US" dirty="0" smtClean="0"/>
              <a:t>需要额外的纹理去存储骨骼动画数据；不能使用引擎内部的动画控制器；纹理格式会导致一定的精度丢失，如果使用</a:t>
            </a:r>
            <a:r>
              <a:rPr lang="en-US" altLang="zh-CN" dirty="0" smtClean="0"/>
              <a:t>RGBA32</a:t>
            </a:r>
            <a:r>
              <a:rPr lang="zh-CN" altLang="en-US" dirty="0" smtClean="0"/>
              <a:t>，纹理不可以使用压缩格式</a:t>
            </a:r>
            <a:endParaRPr lang="en-US" altLang="zh-CN" dirty="0" smtClean="0"/>
          </a:p>
          <a:p>
            <a:pPr lvl="4">
              <a:buNone/>
            </a:pPr>
            <a:r>
              <a:rPr lang="en-US" altLang="zh-CN" dirty="0" smtClean="0"/>
              <a:t>		</a:t>
            </a:r>
          </a:p>
          <a:p>
            <a:pPr>
              <a:buNone/>
            </a:pPr>
            <a:r>
              <a:rPr lang="en-US" altLang="zh-CN" dirty="0" smtClean="0"/>
              <a:t>		      </a:t>
            </a:r>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沉稳">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沉稳">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TotalTime>
  <Words>174</Words>
  <PresentationFormat>全屏显示(4:3)</PresentationFormat>
  <Paragraphs>58</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沉稳</vt:lpstr>
      <vt:lpstr>程序纹理、动画纹理</vt:lpstr>
      <vt:lpstr>程序纹理</vt:lpstr>
      <vt:lpstr>程序纹理</vt:lpstr>
      <vt:lpstr>程序纹理</vt:lpstr>
      <vt:lpstr>程序纹理</vt:lpstr>
      <vt:lpstr>程序纹理</vt:lpstr>
      <vt:lpstr>程序纹理</vt:lpstr>
      <vt:lpstr>动画纹理</vt:lpstr>
      <vt:lpstr>动画纹理</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程序纹理、动画纹理</dc:title>
  <dc:creator>祝萌Zhumeng</dc:creator>
  <cp:lastModifiedBy>China</cp:lastModifiedBy>
  <cp:revision>41</cp:revision>
  <dcterms:created xsi:type="dcterms:W3CDTF">2020-05-29T14:53:01Z</dcterms:created>
  <dcterms:modified xsi:type="dcterms:W3CDTF">2020-05-31T15:05:30Z</dcterms:modified>
</cp:coreProperties>
</file>