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9" r:id="rId3"/>
    <p:sldId id="257" r:id="rId4"/>
    <p:sldId id="258" r:id="rId5"/>
    <p:sldId id="259" r:id="rId6"/>
    <p:sldId id="260" r:id="rId7"/>
    <p:sldId id="277" r:id="rId8"/>
    <p:sldId id="276" r:id="rId9"/>
    <p:sldId id="292" r:id="rId10"/>
    <p:sldId id="264" r:id="rId11"/>
    <p:sldId id="265" r:id="rId12"/>
    <p:sldId id="293" r:id="rId13"/>
    <p:sldId id="295" r:id="rId14"/>
    <p:sldId id="296" r:id="rId15"/>
    <p:sldId id="266" r:id="rId16"/>
    <p:sldId id="267" r:id="rId17"/>
    <p:sldId id="269" r:id="rId18"/>
    <p:sldId id="272" r:id="rId19"/>
    <p:sldId id="273" r:id="rId20"/>
    <p:sldId id="268" r:id="rId21"/>
    <p:sldId id="270" r:id="rId22"/>
    <p:sldId id="271" r:id="rId23"/>
    <p:sldId id="274" r:id="rId24"/>
    <p:sldId id="279" r:id="rId25"/>
    <p:sldId id="275" r:id="rId26"/>
    <p:sldId id="280" r:id="rId27"/>
    <p:sldId id="262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78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176-59F9-4076-B485-0B8D5273991C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852-005B-41C5-B8A6-193660556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85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176-59F9-4076-B485-0B8D5273991C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852-005B-41C5-B8A6-193660556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33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176-59F9-4076-B485-0B8D5273991C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852-005B-41C5-B8A6-193660556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40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176-59F9-4076-B485-0B8D5273991C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852-005B-41C5-B8A6-193660556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34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176-59F9-4076-B485-0B8D5273991C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852-005B-41C5-B8A6-193660556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489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176-59F9-4076-B485-0B8D5273991C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852-005B-41C5-B8A6-193660556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6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176-59F9-4076-B485-0B8D5273991C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852-005B-41C5-B8A6-193660556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36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176-59F9-4076-B485-0B8D5273991C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852-005B-41C5-B8A6-193660556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220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176-59F9-4076-B485-0B8D5273991C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852-005B-41C5-B8A6-193660556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1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176-59F9-4076-B485-0B8D5273991C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852-005B-41C5-B8A6-193660556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99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176-59F9-4076-B485-0B8D5273991C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B852-005B-41C5-B8A6-193660556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5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2176-59F9-4076-B485-0B8D5273991C}" type="datetimeFigureOut">
              <a:rPr lang="zh-TW" altLang="en-US" smtClean="0"/>
              <a:t>2021/3/17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8B852-005B-41C5-B8A6-193660556E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83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nlearning.com/ui-ux-website/" TargetMode="External"/><Relationship Id="rId2" Type="http://schemas.openxmlformats.org/officeDocument/2006/relationships/hyperlink" Target="https://junlearning.com/color-website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2021/03/17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TW" sz="6000" dirty="0" smtClean="0"/>
          </a:p>
          <a:p>
            <a:r>
              <a:rPr lang="zh-TW" altLang="en-US" sz="6000" dirty="0" smtClean="0"/>
              <a:t>網站彩妝師</a:t>
            </a:r>
            <a:endParaRPr lang="en-US" altLang="zh-TW" sz="60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63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dirty="0" smtClean="0"/>
              <a:t>color :</a:t>
            </a:r>
            <a:r>
              <a:rPr lang="en-US" altLang="zh-TW" sz="4000" dirty="0" smtClean="0"/>
              <a:t> “</a:t>
            </a:r>
            <a:r>
              <a:rPr lang="zh-TW" altLang="en-US" sz="4000" dirty="0" smtClean="0"/>
              <a:t>字</a:t>
            </a:r>
            <a:r>
              <a:rPr lang="zh-TW" altLang="en-US" sz="4000" dirty="0" smtClean="0"/>
              <a:t>顏色代碼</a:t>
            </a:r>
            <a:r>
              <a:rPr lang="en-US" altLang="zh-TW" sz="4000" dirty="0" smtClean="0"/>
              <a:t>"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835" y="1822582"/>
            <a:ext cx="10250330" cy="4182059"/>
          </a:xfrm>
        </p:spPr>
      </p:pic>
    </p:spTree>
    <p:extLst>
      <p:ext uri="{BB962C8B-B14F-4D97-AF65-F5344CB8AC3E}">
        <p14:creationId xmlns:p14="http://schemas.microsoft.com/office/powerpoint/2010/main" val="211953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 dirty="0" smtClean="0"/>
              <a:t>background-color: </a:t>
            </a:r>
            <a:r>
              <a:rPr lang="en-US" altLang="zh-TW" sz="4000" dirty="0" smtClean="0"/>
              <a:t>"</a:t>
            </a:r>
            <a:r>
              <a:rPr lang="zh-TW" altLang="en-US" sz="4000" dirty="0" smtClean="0"/>
              <a:t>背景顏色</a:t>
            </a:r>
            <a:r>
              <a:rPr lang="en-US" altLang="zh-TW" sz="4000" dirty="0" smtClean="0"/>
              <a:t>"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029" y="1825625"/>
            <a:ext cx="9463942" cy="4351338"/>
          </a:xfrm>
        </p:spPr>
      </p:pic>
    </p:spTree>
    <p:extLst>
      <p:ext uri="{BB962C8B-B14F-4D97-AF65-F5344CB8AC3E}">
        <p14:creationId xmlns:p14="http://schemas.microsoft.com/office/powerpoint/2010/main" val="122694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3600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8-2　字型屬性 美編特技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r>
              <a:rPr kumimoji="0" lang="zh-TW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 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8-2-1 font-family ( 文字字型</a:t>
            </a:r>
            <a:r>
              <a:rPr lang="zh-TW" altLang="en-US" dirty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endParaRPr lang="en-US" altLang="zh-TW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zh-TW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8-2-2 font-size ( 文字大小 ) 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/>
            </a:r>
            <a:b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</a:br>
            <a:r>
              <a:rPr kumimoji="0" lang="zh-TW" altLang="en-US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         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8-2-3 font-style ( 文字樣式)</a:t>
            </a:r>
            <a:r>
              <a:rPr lang="zh-TW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zh-TW" altLang="en-US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zh-TW" altLang="zh-TW" dirty="0" smtClean="0">
                <a:solidFill>
                  <a:srgbClr val="24292E"/>
                </a:solidFill>
                <a:latin typeface="Arial Unicode MS"/>
                <a:ea typeface="SFMono-Regular"/>
              </a:rPr>
              <a:t>=</a:t>
            </a:r>
            <a:r>
              <a:rPr lang="zh-TW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>=&gt;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　normal　　italic　斜體字　oblique </a:t>
            </a:r>
            <a:endParaRPr lang="en-US" altLang="zh-TW" dirty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8-2-4 font-weight ( 文字粗細 )</a:t>
            </a:r>
            <a:r>
              <a:rPr lang="zh-TW" altLang="zh-TW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zh-TW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>==</a:t>
            </a:r>
            <a:r>
              <a:rPr lang="zh-TW" altLang="zh-TW" dirty="0" smtClean="0">
                <a:solidFill>
                  <a:srgbClr val="24292E"/>
                </a:solidFill>
                <a:latin typeface="Arial Unicode MS"/>
                <a:ea typeface="SFMono-Regular"/>
              </a:rPr>
              <a:t>&gt;</a:t>
            </a:r>
            <a:r>
              <a:rPr lang="zh-TW" altLang="en-US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zh-TW" altLang="zh-TW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zh-TW" altLang="en-US" dirty="0" smtClean="0">
                <a:solidFill>
                  <a:srgbClr val="24292E"/>
                </a:solidFill>
                <a:latin typeface="Arial Unicode MS"/>
                <a:ea typeface="SFMono-Regular"/>
              </a:rPr>
              <a:t>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normal　bold　bolder　lighter　100~900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https://www.webtech.tw/info.php?tid=47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zh-TW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>8-2-5 font-variant ( 文字變化) ==&gt; 對局部的內容文字做大寫與縮小的</a:t>
            </a:r>
            <a:r>
              <a:rPr lang="zh-TW" altLang="zh-TW" dirty="0" smtClean="0">
                <a:solidFill>
                  <a:srgbClr val="24292E"/>
                </a:solidFill>
                <a:latin typeface="Arial Unicode MS"/>
                <a:ea typeface="SFMono-Regular"/>
              </a:rPr>
              <a:t>變化</a:t>
            </a:r>
            <a:endParaRPr lang="en-US" altLang="zh-TW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r>
              <a:rPr lang="zh-TW" altLang="en-US" dirty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zh-TW" altLang="en-US" dirty="0" smtClean="0">
                <a:solidFill>
                  <a:srgbClr val="24292E"/>
                </a:solidFill>
                <a:latin typeface="Arial Unicode MS"/>
                <a:ea typeface="SFMono-Regular"/>
              </a:rPr>
              <a:t>                                                       </a:t>
            </a:r>
            <a:r>
              <a:rPr lang="zh-TW" altLang="zh-TW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zh-TW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>==&gt; font-variant: 屬性值 ; normal、small-caps、inherit </a:t>
            </a:r>
            <a:r>
              <a:rPr lang="en-US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/>
            </a:r>
            <a:br>
              <a:rPr lang="en-US" altLang="zh-TW" dirty="0">
                <a:solidFill>
                  <a:srgbClr val="24292E"/>
                </a:solidFill>
                <a:latin typeface="Arial Unicode MS"/>
                <a:ea typeface="SFMono-Regular"/>
              </a:rPr>
            </a:br>
            <a:r>
              <a:rPr lang="zh-TW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>8-2-6 line-height ( 行高 ) </a:t>
            </a:r>
            <a:r>
              <a:rPr lang="en-US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/>
            </a:r>
            <a:br>
              <a:rPr lang="en-US" altLang="zh-TW" dirty="0">
                <a:solidFill>
                  <a:srgbClr val="24292E"/>
                </a:solidFill>
                <a:latin typeface="Arial Unicode MS"/>
                <a:ea typeface="SFMono-Regular"/>
              </a:rPr>
            </a:br>
            <a:r>
              <a:rPr lang="zh-TW" altLang="en-US" dirty="0" smtClean="0">
                <a:solidFill>
                  <a:srgbClr val="24292E"/>
                </a:solidFill>
                <a:latin typeface="Arial Unicode MS"/>
                <a:ea typeface="SFMono-Regular"/>
              </a:rPr>
              <a:t>     </a:t>
            </a:r>
            <a:r>
              <a:rPr lang="zh-TW" altLang="zh-TW" dirty="0" smtClean="0">
                <a:solidFill>
                  <a:srgbClr val="24292E"/>
                </a:solidFill>
                <a:latin typeface="Arial Unicode MS"/>
                <a:ea typeface="SFMono-Regular"/>
              </a:rPr>
              <a:t>8</a:t>
            </a:r>
            <a:r>
              <a:rPr lang="zh-TW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>-2-7 font ( 字型 綜合設定) </a:t>
            </a:r>
            <a:r>
              <a:rPr lang="en-US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/>
            </a:r>
            <a:br>
              <a:rPr lang="en-US" altLang="zh-TW" dirty="0">
                <a:solidFill>
                  <a:srgbClr val="24292E"/>
                </a:solidFill>
                <a:latin typeface="Arial Unicode MS"/>
                <a:ea typeface="SFMono-Regular"/>
              </a:rPr>
            </a:b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635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3600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r>
              <a:rPr lang="zh-TW" altLang="zh-TW" sz="4000" dirty="0">
                <a:solidFill>
                  <a:srgbClr val="24292E"/>
                </a:solidFill>
                <a:latin typeface="Arial Unicode MS"/>
                <a:ea typeface="SFMono-Regular"/>
              </a:rPr>
              <a:t>8-3　文字屬性 美編</a:t>
            </a:r>
            <a:r>
              <a:rPr lang="zh-TW" altLang="zh-TW" sz="4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特技</a:t>
            </a:r>
            <a:endParaRPr lang="en-US" altLang="zh-TW" sz="4000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r>
              <a:rPr lang="zh-TW" altLang="zh-TW" sz="4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endParaRPr lang="en-US" altLang="zh-TW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r>
              <a:rPr lang="zh-TW" altLang="en-US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zh-TW" altLang="zh-TW" dirty="0" smtClean="0">
                <a:solidFill>
                  <a:srgbClr val="24292E"/>
                </a:solidFill>
                <a:latin typeface="Arial Unicode MS"/>
                <a:ea typeface="SFMono-Regular"/>
              </a:rPr>
              <a:t>8</a:t>
            </a:r>
            <a:r>
              <a:rPr lang="zh-TW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>-3-1 text-indent ( 首行縮排)</a:t>
            </a:r>
            <a:r>
              <a:rPr lang="en-US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/>
            </a:r>
            <a:br>
              <a:rPr lang="en-US" altLang="zh-TW" dirty="0">
                <a:solidFill>
                  <a:srgbClr val="24292E"/>
                </a:solidFill>
                <a:latin typeface="Arial Unicode MS"/>
                <a:ea typeface="SFMono-Regular"/>
              </a:rPr>
            </a:br>
            <a:r>
              <a:rPr lang="zh-TW" altLang="en-US" dirty="0" smtClean="0">
                <a:solidFill>
                  <a:srgbClr val="24292E"/>
                </a:solidFill>
                <a:latin typeface="Arial Unicode MS"/>
                <a:ea typeface="SFMono-Regular"/>
              </a:rPr>
              <a:t>     </a:t>
            </a:r>
            <a:r>
              <a:rPr lang="zh-TW" altLang="zh-TW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zh-TW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>8-3-2 text-align ( 文字對齊方式)</a:t>
            </a:r>
            <a:r>
              <a:rPr lang="en-US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/>
            </a:r>
            <a:br>
              <a:rPr lang="en-US" altLang="zh-TW" dirty="0">
                <a:solidFill>
                  <a:srgbClr val="24292E"/>
                </a:solidFill>
                <a:latin typeface="Arial Unicode MS"/>
                <a:ea typeface="SFMono-Regular"/>
              </a:rPr>
            </a:br>
            <a:r>
              <a:rPr lang="zh-TW" altLang="en-US" dirty="0" smtClean="0">
                <a:solidFill>
                  <a:srgbClr val="24292E"/>
                </a:solidFill>
                <a:latin typeface="Arial Unicode MS"/>
                <a:ea typeface="SFMono-Regular"/>
              </a:rPr>
              <a:t>    </a:t>
            </a:r>
            <a:r>
              <a:rPr lang="zh-TW" altLang="zh-TW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zh-TW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>8-3-3 letter-spacing ( 字母間距 )</a:t>
            </a:r>
            <a:r>
              <a:rPr lang="en-US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/>
            </a:r>
            <a:br>
              <a:rPr lang="en-US" altLang="zh-TW" dirty="0">
                <a:solidFill>
                  <a:srgbClr val="24292E"/>
                </a:solidFill>
                <a:latin typeface="Arial Unicode MS"/>
                <a:ea typeface="SFMono-Regular"/>
              </a:rPr>
            </a:br>
            <a:r>
              <a:rPr lang="zh-TW" altLang="en-US" dirty="0" smtClean="0">
                <a:solidFill>
                  <a:srgbClr val="24292E"/>
                </a:solidFill>
                <a:latin typeface="Arial Unicode MS"/>
                <a:ea typeface="SFMono-Regular"/>
              </a:rPr>
              <a:t>   </a:t>
            </a:r>
            <a:r>
              <a:rPr lang="zh-TW" altLang="zh-TW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zh-TW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>8-3-4 word-spacing ( 文字間距</a:t>
            </a:r>
            <a:r>
              <a:rPr lang="zh-TW" altLang="zh-TW" dirty="0" smtClean="0">
                <a:solidFill>
                  <a:srgbClr val="24292E"/>
                </a:solidFill>
                <a:latin typeface="Arial Unicode MS"/>
                <a:ea typeface="SFMono-Regular"/>
              </a:rPr>
              <a:t>)</a:t>
            </a:r>
            <a:r>
              <a:rPr lang="en-US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/>
            </a:r>
            <a:br>
              <a:rPr lang="en-US" altLang="zh-TW" dirty="0">
                <a:solidFill>
                  <a:srgbClr val="24292E"/>
                </a:solidFill>
                <a:latin typeface="Arial Unicode MS"/>
                <a:ea typeface="SFMono-Regular"/>
              </a:rPr>
            </a:br>
            <a:r>
              <a:rPr lang="zh-TW" altLang="en-US" dirty="0" smtClean="0">
                <a:solidFill>
                  <a:srgbClr val="24292E"/>
                </a:solidFill>
                <a:latin typeface="Arial Unicode MS"/>
                <a:ea typeface="SFMono-Regular"/>
              </a:rPr>
              <a:t>                  </a:t>
            </a:r>
            <a:r>
              <a:rPr lang="zh-TW" altLang="zh-TW" dirty="0" smtClean="0">
                <a:solidFill>
                  <a:srgbClr val="24292E"/>
                </a:solidFill>
                <a:latin typeface="Arial Unicode MS"/>
                <a:ea typeface="SFMono-Regular"/>
              </a:rPr>
              <a:t>8</a:t>
            </a:r>
            <a:r>
              <a:rPr lang="zh-TW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>-3-5 text-transform ( 大小寫轉換方式 )</a:t>
            </a:r>
            <a:r>
              <a:rPr lang="en-US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/>
            </a:r>
            <a:br>
              <a:rPr lang="en-US" altLang="zh-TW" dirty="0">
                <a:solidFill>
                  <a:srgbClr val="24292E"/>
                </a:solidFill>
                <a:latin typeface="Arial Unicode MS"/>
                <a:ea typeface="SFMono-Regular"/>
              </a:rPr>
            </a:br>
            <a:r>
              <a:rPr lang="zh-TW" altLang="en-US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zh-TW" altLang="zh-TW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zh-TW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>8-3-6 white-space ( 空白字元)</a:t>
            </a:r>
            <a:r>
              <a:rPr lang="en-US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/>
            </a:r>
            <a:br>
              <a:rPr lang="en-US" altLang="zh-TW" dirty="0">
                <a:solidFill>
                  <a:srgbClr val="24292E"/>
                </a:solidFill>
                <a:latin typeface="Arial Unicode MS"/>
                <a:ea typeface="SFMono-Regular"/>
              </a:rPr>
            </a:br>
            <a:r>
              <a:rPr lang="zh-TW" altLang="en-US" dirty="0" smtClean="0">
                <a:solidFill>
                  <a:srgbClr val="24292E"/>
                </a:solidFill>
                <a:latin typeface="Arial Unicode MS"/>
                <a:ea typeface="SFMono-Regular"/>
              </a:rPr>
              <a:t>  </a:t>
            </a:r>
            <a:r>
              <a:rPr lang="zh-TW" altLang="zh-TW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zh-TW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>8-3-7 text-shadow ( 文字陰影 ) </a:t>
            </a:r>
            <a:endParaRPr lang="en-US" altLang="zh-TW" dirty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r>
              <a:rPr lang="zh-TW" altLang="zh-TW" dirty="0" smtClean="0">
                <a:solidFill>
                  <a:srgbClr val="24292E"/>
                </a:solidFill>
                <a:latin typeface="Arial Unicode MS"/>
                <a:ea typeface="SFMono-Regular"/>
              </a:rPr>
              <a:t>8</a:t>
            </a:r>
            <a:r>
              <a:rPr lang="zh-TW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>-3-8 text-decoration-line、text-decoration-style、text-decoration-color </a:t>
            </a:r>
            <a:endParaRPr lang="en-US" altLang="zh-TW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r>
              <a:rPr lang="zh-TW" altLang="zh-TW" dirty="0" smtClean="0">
                <a:solidFill>
                  <a:srgbClr val="24292E"/>
                </a:solidFill>
                <a:latin typeface="Arial Unicode MS"/>
                <a:ea typeface="SFMono-Regular"/>
              </a:rPr>
              <a:t>( </a:t>
            </a:r>
            <a:r>
              <a:rPr lang="zh-TW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>文字裝飾線條、樣式與色彩) </a:t>
            </a:r>
            <a:endParaRPr lang="en-US" altLang="zh-TW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r>
              <a:rPr lang="zh-TW" altLang="zh-TW" dirty="0" smtClean="0">
                <a:solidFill>
                  <a:srgbClr val="24292E"/>
                </a:solidFill>
                <a:latin typeface="Arial Unicode MS"/>
                <a:ea typeface="SFMono-Regular"/>
              </a:rPr>
              <a:t>8</a:t>
            </a:r>
            <a:r>
              <a:rPr lang="zh-TW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>-3-9 text-decoration ( 文字 綜合設定)</a:t>
            </a:r>
            <a:r>
              <a:rPr lang="en-US" altLang="zh-TW" dirty="0">
                <a:solidFill>
                  <a:srgbClr val="24292E"/>
                </a:solidFill>
                <a:latin typeface="Arial Unicode MS"/>
                <a:ea typeface="SFMono-Regular"/>
              </a:rPr>
              <a:t/>
            </a:r>
            <a:br>
              <a:rPr lang="en-US" altLang="zh-TW" dirty="0">
                <a:solidFill>
                  <a:srgbClr val="24292E"/>
                </a:solidFill>
                <a:latin typeface="Arial Unicode MS"/>
                <a:ea typeface="SFMono-Regular"/>
              </a:rPr>
            </a:b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612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 txBox="1"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3600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8-4　清單屬性 美編特技 </a:t>
            </a:r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endParaRPr kumimoji="0" lang="en-US" altLang="zh-TW" sz="40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8-4-1 list-style-type ( 項目符號與編號類型) 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8-4-2 list-style-image ( 圖片項目符號 )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8-4-3 list-style-position (項目符號與編號位置)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</a:rPr>
              <a:t> 8-4-4 list-style ( 清單 綜合設定)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734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4" y="1536806"/>
            <a:ext cx="10515600" cy="4152361"/>
          </a:xfrm>
        </p:spPr>
      </p:pic>
    </p:spTree>
    <p:extLst>
      <p:ext uri="{BB962C8B-B14F-4D97-AF65-F5344CB8AC3E}">
        <p14:creationId xmlns:p14="http://schemas.microsoft.com/office/powerpoint/2010/main" val="32820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8" y="222293"/>
            <a:ext cx="10527838" cy="5840304"/>
          </a:xfrm>
        </p:spPr>
      </p:pic>
    </p:spTree>
    <p:extLst>
      <p:ext uri="{BB962C8B-B14F-4D97-AF65-F5344CB8AC3E}">
        <p14:creationId xmlns:p14="http://schemas.microsoft.com/office/powerpoint/2010/main" val="403229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0" y="560495"/>
            <a:ext cx="9655559" cy="5564731"/>
          </a:xfrm>
        </p:spPr>
      </p:pic>
    </p:spTree>
    <p:extLst>
      <p:ext uri="{BB962C8B-B14F-4D97-AF65-F5344CB8AC3E}">
        <p14:creationId xmlns:p14="http://schemas.microsoft.com/office/powerpoint/2010/main" val="6537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27" y="535444"/>
            <a:ext cx="10822488" cy="5927986"/>
          </a:xfrm>
        </p:spPr>
      </p:pic>
    </p:spTree>
    <p:extLst>
      <p:ext uri="{BB962C8B-B14F-4D97-AF65-F5344CB8AC3E}">
        <p14:creationId xmlns:p14="http://schemas.microsoft.com/office/powerpoint/2010/main" val="288815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63" y="385131"/>
            <a:ext cx="9939434" cy="5602309"/>
          </a:xfrm>
        </p:spPr>
      </p:pic>
    </p:spTree>
    <p:extLst>
      <p:ext uri="{BB962C8B-B14F-4D97-AF65-F5344CB8AC3E}">
        <p14:creationId xmlns:p14="http://schemas.microsoft.com/office/powerpoint/2010/main" val="155805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zh-TW" altLang="zh-TW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7-1　CSS 的發展</a:t>
            </a:r>
            <a:r>
              <a:rPr lang="en-US" altLang="zh-TW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  <a:t/>
            </a:r>
            <a:br>
              <a:rPr lang="en-US" altLang="zh-TW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</a:br>
            <a:r>
              <a:rPr lang="zh-TW" altLang="zh-TW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7-2　CSS 樣式表</a:t>
            </a:r>
            <a:r>
              <a:rPr lang="en-US" altLang="zh-TW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  <a:t/>
            </a:r>
            <a:br>
              <a:rPr lang="en-US" altLang="zh-TW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</a:br>
            <a:r>
              <a:rPr lang="zh-TW" altLang="zh-TW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7-3　連結HTML 文件與CSS 樣式表 　CSS 樣式表擺放位置？ 　　</a:t>
            </a:r>
            <a:r>
              <a:rPr lang="en-US" altLang="zh-TW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  <a:t/>
            </a:r>
            <a:br>
              <a:rPr lang="en-US" altLang="zh-TW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</a:br>
            <a:r>
              <a:rPr lang="zh-TW" altLang="zh-TW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7-3-1 在 &lt;head&gt; 元素　裡面　使用 &lt;style&gt; 元素　嵌入　樣式表 　　</a:t>
            </a:r>
            <a:r>
              <a:rPr lang="en-US" altLang="zh-TW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  <a:t/>
            </a:r>
            <a:br>
              <a:rPr lang="en-US" altLang="zh-TW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</a:br>
            <a:r>
              <a:rPr lang="zh-TW" altLang="zh-TW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7-3-2 在　HTML 元素的　style 屬性　設定　樣式表 　　</a:t>
            </a:r>
            <a:r>
              <a:rPr lang="en-US" altLang="zh-TW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  <a:t/>
            </a:r>
            <a:br>
              <a:rPr lang="en-US" altLang="zh-TW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</a:br>
            <a:r>
              <a:rPr lang="zh-TW" altLang="zh-TW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7-3-3 將　　外部的樣式表　　匯入　　HTML 文件　　</a:t>
            </a:r>
            <a:r>
              <a:rPr lang="en-US" altLang="zh-TW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  <a:t/>
            </a:r>
            <a:br>
              <a:rPr lang="en-US" altLang="zh-TW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</a:br>
            <a:r>
              <a:rPr lang="zh-TW" altLang="zh-TW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==&gt; @import url() </a:t>
            </a:r>
            <a:r>
              <a:rPr lang="en-US" altLang="zh-TW" sz="3600" dirty="0">
                <a:solidFill>
                  <a:srgbClr val="24292E"/>
                </a:solidFill>
                <a:latin typeface="Arial Unicode MS"/>
                <a:ea typeface="SFMono-Regular"/>
              </a:rPr>
              <a:t/>
            </a:r>
            <a:br>
              <a:rPr lang="en-US" altLang="zh-TW" sz="3600" dirty="0">
                <a:solidFill>
                  <a:srgbClr val="24292E"/>
                </a:solidFill>
                <a:latin typeface="Arial Unicode MS"/>
                <a:ea typeface="SFMono-Regular"/>
              </a:rPr>
            </a:br>
            <a:r>
              <a:rPr lang="zh-TW" altLang="zh-TW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7-3-4 將　外部的樣式表　　連結　　至HTML 文件 </a:t>
            </a:r>
            <a:r>
              <a:rPr lang="en-US" altLang="zh-TW" sz="3600" dirty="0">
                <a:solidFill>
                  <a:srgbClr val="24292E"/>
                </a:solidFill>
                <a:latin typeface="Arial Unicode MS"/>
                <a:ea typeface="SFMono-Regular"/>
              </a:rPr>
              <a:t/>
            </a:r>
            <a:br>
              <a:rPr lang="en-US" altLang="zh-TW" sz="3600" dirty="0">
                <a:solidFill>
                  <a:srgbClr val="24292E"/>
                </a:solidFill>
                <a:latin typeface="Arial Unicode MS"/>
                <a:ea typeface="SFMono-Regular"/>
              </a:rPr>
            </a:br>
            <a:r>
              <a:rPr lang="zh-TW" altLang="en-US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zh-TW" altLang="zh-TW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7-4　選擇器的類型 </a:t>
            </a:r>
            <a:r>
              <a:rPr lang="en-US" altLang="zh-TW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  <a:t/>
            </a:r>
            <a:br>
              <a:rPr lang="en-US" altLang="zh-TW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</a:br>
            <a:r>
              <a:rPr lang="zh-TW" altLang="en-US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       </a:t>
            </a:r>
            <a:r>
              <a:rPr lang="zh-TW" altLang="zh-TW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7-5　樣式表的串接順序</a:t>
            </a:r>
            <a:endParaRPr lang="en-US" altLang="zh-TW" sz="3600" dirty="0" smtClean="0">
              <a:solidFill>
                <a:srgbClr val="24292E"/>
              </a:solidFill>
              <a:latin typeface="Arial Unicode MS"/>
              <a:ea typeface="SF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03365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3" y="773439"/>
            <a:ext cx="10081495" cy="5101268"/>
          </a:xfrm>
        </p:spPr>
      </p:pic>
    </p:spTree>
    <p:extLst>
      <p:ext uri="{BB962C8B-B14F-4D97-AF65-F5344CB8AC3E}">
        <p14:creationId xmlns:p14="http://schemas.microsoft.com/office/powerpoint/2010/main" val="206238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62" y="643173"/>
            <a:ext cx="9926435" cy="4830701"/>
          </a:xfrm>
        </p:spPr>
      </p:pic>
    </p:spTree>
    <p:extLst>
      <p:ext uri="{BB962C8B-B14F-4D97-AF65-F5344CB8AC3E}">
        <p14:creationId xmlns:p14="http://schemas.microsoft.com/office/powerpoint/2010/main" val="348198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92" y="308332"/>
            <a:ext cx="9640645" cy="5165541"/>
          </a:xfrm>
        </p:spPr>
      </p:pic>
    </p:spTree>
    <p:extLst>
      <p:ext uri="{BB962C8B-B14F-4D97-AF65-F5344CB8AC3E}">
        <p14:creationId xmlns:p14="http://schemas.microsoft.com/office/powerpoint/2010/main" val="403991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96" y="309975"/>
            <a:ext cx="10186436" cy="5514628"/>
          </a:xfrm>
        </p:spPr>
      </p:pic>
    </p:spTree>
    <p:extLst>
      <p:ext uri="{BB962C8B-B14F-4D97-AF65-F5344CB8AC3E}">
        <p14:creationId xmlns:p14="http://schemas.microsoft.com/office/powerpoint/2010/main" val="133915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59" y="309975"/>
            <a:ext cx="10564803" cy="5790200"/>
          </a:xfrm>
        </p:spPr>
      </p:pic>
    </p:spTree>
    <p:extLst>
      <p:ext uri="{BB962C8B-B14F-4D97-AF65-F5344CB8AC3E}">
        <p14:creationId xmlns:p14="http://schemas.microsoft.com/office/powerpoint/2010/main" val="23297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51" y="309975"/>
            <a:ext cx="11060048" cy="5715043"/>
          </a:xfrm>
        </p:spPr>
      </p:pic>
    </p:spTree>
    <p:extLst>
      <p:ext uri="{BB962C8B-B14F-4D97-AF65-F5344CB8AC3E}">
        <p14:creationId xmlns:p14="http://schemas.microsoft.com/office/powerpoint/2010/main" val="6226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0" y="397657"/>
            <a:ext cx="10269085" cy="5664940"/>
          </a:xfrm>
        </p:spPr>
      </p:pic>
    </p:spTree>
    <p:extLst>
      <p:ext uri="{BB962C8B-B14F-4D97-AF65-F5344CB8AC3E}">
        <p14:creationId xmlns:p14="http://schemas.microsoft.com/office/powerpoint/2010/main" val="230256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69" y="500823"/>
            <a:ext cx="10884278" cy="5499144"/>
          </a:xfrm>
        </p:spPr>
      </p:pic>
    </p:spTree>
    <p:extLst>
      <p:ext uri="{BB962C8B-B14F-4D97-AF65-F5344CB8AC3E}">
        <p14:creationId xmlns:p14="http://schemas.microsoft.com/office/powerpoint/2010/main" val="85130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0" y="397657"/>
            <a:ext cx="11105827" cy="5589783"/>
          </a:xfrm>
        </p:spPr>
      </p:pic>
    </p:spTree>
    <p:extLst>
      <p:ext uri="{BB962C8B-B14F-4D97-AF65-F5344CB8AC3E}">
        <p14:creationId xmlns:p14="http://schemas.microsoft.com/office/powerpoint/2010/main" val="231279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36" y="387980"/>
            <a:ext cx="10832194" cy="5900085"/>
          </a:xfrm>
        </p:spPr>
      </p:pic>
    </p:spTree>
    <p:extLst>
      <p:ext uri="{BB962C8B-B14F-4D97-AF65-F5344CB8AC3E}">
        <p14:creationId xmlns:p14="http://schemas.microsoft.com/office/powerpoint/2010/main" val="213693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8583" cy="6858000"/>
          </a:xfrm>
        </p:spPr>
      </p:pic>
      <p:cxnSp>
        <p:nvCxnSpPr>
          <p:cNvPr id="13" name="直線單箭頭接點 12"/>
          <p:cNvCxnSpPr/>
          <p:nvPr/>
        </p:nvCxnSpPr>
        <p:spPr>
          <a:xfrm flipH="1" flipV="1">
            <a:off x="6350696" y="2768252"/>
            <a:ext cx="3795386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79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" y="347553"/>
            <a:ext cx="11087022" cy="5765148"/>
          </a:xfrm>
        </p:spPr>
      </p:pic>
    </p:spTree>
    <p:extLst>
      <p:ext uri="{BB962C8B-B14F-4D97-AF65-F5344CB8AC3E}">
        <p14:creationId xmlns:p14="http://schemas.microsoft.com/office/powerpoint/2010/main" val="11002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48" y="359328"/>
            <a:ext cx="10717204" cy="5740847"/>
          </a:xfrm>
        </p:spPr>
      </p:pic>
    </p:spTree>
    <p:extLst>
      <p:ext uri="{BB962C8B-B14F-4D97-AF65-F5344CB8AC3E}">
        <p14:creationId xmlns:p14="http://schemas.microsoft.com/office/powerpoint/2010/main" val="188826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77" y="472934"/>
            <a:ext cx="10984995" cy="5877761"/>
          </a:xfrm>
        </p:spPr>
      </p:pic>
    </p:spTree>
    <p:extLst>
      <p:ext uri="{BB962C8B-B14F-4D97-AF65-F5344CB8AC3E}">
        <p14:creationId xmlns:p14="http://schemas.microsoft.com/office/powerpoint/2010/main" val="402706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21" y="345566"/>
            <a:ext cx="11130908" cy="5842292"/>
          </a:xfrm>
        </p:spPr>
      </p:pic>
    </p:spTree>
    <p:extLst>
      <p:ext uri="{BB962C8B-B14F-4D97-AF65-F5344CB8AC3E}">
        <p14:creationId xmlns:p14="http://schemas.microsoft.com/office/powerpoint/2010/main" val="5408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50" y="471759"/>
            <a:ext cx="10936265" cy="5703573"/>
          </a:xfrm>
        </p:spPr>
      </p:pic>
    </p:spTree>
    <p:extLst>
      <p:ext uri="{BB962C8B-B14F-4D97-AF65-F5344CB8AC3E}">
        <p14:creationId xmlns:p14="http://schemas.microsoft.com/office/powerpoint/2010/main" val="78099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07" y="172189"/>
            <a:ext cx="10468359" cy="6253663"/>
          </a:xfrm>
        </p:spPr>
      </p:pic>
    </p:spTree>
    <p:extLst>
      <p:ext uri="{BB962C8B-B14F-4D97-AF65-F5344CB8AC3E}">
        <p14:creationId xmlns:p14="http://schemas.microsoft.com/office/powerpoint/2010/main" val="295999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50" y="413487"/>
            <a:ext cx="10564946" cy="5711740"/>
          </a:xfrm>
        </p:spPr>
      </p:pic>
    </p:spTree>
    <p:extLst>
      <p:ext uri="{BB962C8B-B14F-4D97-AF65-F5344CB8AC3E}">
        <p14:creationId xmlns:p14="http://schemas.microsoft.com/office/powerpoint/2010/main" val="181034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4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2840"/>
          </a:xfrm>
        </p:spPr>
      </p:pic>
      <p:cxnSp>
        <p:nvCxnSpPr>
          <p:cNvPr id="6" name="直線單箭頭接點 5"/>
          <p:cNvCxnSpPr/>
          <p:nvPr/>
        </p:nvCxnSpPr>
        <p:spPr>
          <a:xfrm flipH="1" flipV="1">
            <a:off x="7903923" y="3244241"/>
            <a:ext cx="3369502" cy="3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26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cxnSp>
        <p:nvCxnSpPr>
          <p:cNvPr id="6" name="直線單箭頭接點 5"/>
          <p:cNvCxnSpPr/>
          <p:nvPr/>
        </p:nvCxnSpPr>
        <p:spPr>
          <a:xfrm flipH="1" flipV="1">
            <a:off x="5436296" y="3144033"/>
            <a:ext cx="4572000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cxnSp>
        <p:nvCxnSpPr>
          <p:cNvPr id="12" name="直線單箭頭接點 11"/>
          <p:cNvCxnSpPr/>
          <p:nvPr/>
        </p:nvCxnSpPr>
        <p:spPr>
          <a:xfrm flipH="1" flipV="1">
            <a:off x="8329808" y="2880986"/>
            <a:ext cx="2392471" cy="12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8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5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 txBox="1">
            <a:spLocks/>
          </p:cNvSpPr>
          <p:nvPr/>
        </p:nvSpPr>
        <p:spPr>
          <a:xfrm>
            <a:off x="0" y="1149178"/>
            <a:ext cx="12192000" cy="5708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TW" altLang="zh-TW" sz="39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【</a:t>
            </a:r>
            <a:r>
              <a:rPr lang="zh-TW" altLang="zh-TW" sz="3900" dirty="0">
                <a:solidFill>
                  <a:srgbClr val="24292E"/>
                </a:solidFill>
                <a:latin typeface="Arial Unicode MS"/>
                <a:ea typeface="SFMono-Regular"/>
              </a:rPr>
              <a:t>設計資源】色票、配色</a:t>
            </a:r>
            <a:r>
              <a:rPr lang="zh-TW" altLang="zh-TW" sz="39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網站</a:t>
            </a:r>
            <a:endParaRPr lang="en-US" altLang="zh-TW" sz="3900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lvl="0"/>
            <a:r>
              <a:rPr lang="zh-TW" altLang="zh-TW" sz="3900" dirty="0">
                <a:solidFill>
                  <a:srgbClr val="24292E"/>
                </a:solidFill>
                <a:latin typeface="Arial Unicode MS"/>
                <a:ea typeface="SFMono-Regular"/>
                <a:hlinkClick r:id="rId2"/>
              </a:rPr>
              <a:t>https://junlearning.com/color-website</a:t>
            </a:r>
            <a:r>
              <a:rPr lang="zh-TW" altLang="zh-TW" sz="3900" dirty="0" smtClean="0">
                <a:solidFill>
                  <a:srgbClr val="24292E"/>
                </a:solidFill>
                <a:latin typeface="Arial Unicode MS"/>
                <a:ea typeface="SFMono-Regular"/>
                <a:hlinkClick r:id="rId2"/>
              </a:rPr>
              <a:t>/</a:t>
            </a:r>
            <a:endParaRPr lang="en-US" altLang="zh-TW" sz="3900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lvl="0"/>
            <a:endParaRPr kumimoji="0" lang="en-US" altLang="zh-TW" sz="39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/>
            </a:endParaRPr>
          </a:p>
          <a:p>
            <a:r>
              <a:rPr lang="zh-TW" altLang="zh-TW" sz="39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UI/UX 設計</a:t>
            </a:r>
            <a:endParaRPr lang="en-US" altLang="zh-TW" sz="3900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r>
              <a:rPr kumimoji="0" lang="zh-TW" altLang="zh-TW" sz="3900" b="0" i="0" u="none" strike="noStrike" cap="none" normalizeH="0" baseline="0" dirty="0" smtClean="0">
                <a:ln>
                  <a:noFill/>
                </a:ln>
                <a:solidFill>
                  <a:srgbClr val="24292E"/>
                </a:solidFill>
                <a:effectLst/>
                <a:latin typeface="Arial Unicode MS"/>
                <a:ea typeface="SFMono-Regular"/>
                <a:hlinkClick r:id="rId3"/>
              </a:rPr>
              <a:t>https://junlearning.com/ui-ux-website/</a:t>
            </a:r>
            <a:endParaRPr kumimoji="0" lang="en-US" altLang="zh-TW" sz="3900" b="0" i="0" u="none" strike="noStrike" cap="none" normalizeH="0" baseline="0" dirty="0" smtClean="0">
              <a:ln>
                <a:noFill/>
              </a:ln>
              <a:solidFill>
                <a:srgbClr val="24292E"/>
              </a:solidFill>
              <a:effectLst/>
              <a:latin typeface="Arial Unicode MS"/>
              <a:ea typeface="SFMono-Regular"/>
            </a:endParaRPr>
          </a:p>
          <a:p>
            <a:endParaRPr lang="en-US" altLang="zh-TW" dirty="0">
              <a:solidFill>
                <a:srgbClr val="24292E"/>
              </a:solidFill>
              <a:latin typeface="Arial Unicode MS"/>
            </a:endParaRPr>
          </a:p>
          <a:p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/>
            <a:endParaRPr lang="en-US" altLang="zh-TW" sz="1600" dirty="0" smtClean="0">
              <a:latin typeface="Arial" panose="020B0604020202020204" pitchFamily="34" charset="0"/>
            </a:endParaRPr>
          </a:p>
          <a:p>
            <a:pPr lvl="0"/>
            <a:endParaRPr lang="en-US" altLang="zh-TW" sz="1600" dirty="0">
              <a:latin typeface="Arial" panose="020B0604020202020204" pitchFamily="34" charset="0"/>
            </a:endParaRPr>
          </a:p>
          <a:p>
            <a:pPr lvl="0"/>
            <a:endParaRPr kumimoji="0" lang="zh-TW" altLang="zh-TW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zh-TW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/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/>
            <a:endParaRPr lang="en-US" altLang="zh-TW" sz="2000" dirty="0">
              <a:latin typeface="Arial Unicode MS"/>
              <a:ea typeface="SFMono-Regular"/>
            </a:endParaRPr>
          </a:p>
          <a:p>
            <a:pPr lvl="0"/>
            <a:endParaRPr lang="en-US" altLang="zh-TW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pPr lvl="0"/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72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2"/>
          <p:cNvSpPr txBox="1">
            <a:spLocks/>
          </p:cNvSpPr>
          <p:nvPr/>
        </p:nvSpPr>
        <p:spPr>
          <a:xfrm>
            <a:off x="0" y="1202499"/>
            <a:ext cx="12192000" cy="565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第八章</a:t>
            </a:r>
            <a:r>
              <a:rPr lang="zh-TW" altLang="en-US" sz="4000" dirty="0">
                <a:solidFill>
                  <a:srgbClr val="24292E"/>
                </a:solidFill>
                <a:latin typeface="Arial Unicode MS"/>
                <a:ea typeface="SFMono-Regular"/>
              </a:rPr>
              <a:t>：</a:t>
            </a:r>
            <a:r>
              <a:rPr lang="zh-TW" altLang="zh-TW" sz="4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色彩</a:t>
            </a:r>
            <a:r>
              <a:rPr lang="zh-TW" altLang="zh-TW" sz="4000" dirty="0">
                <a:solidFill>
                  <a:srgbClr val="24292E"/>
                </a:solidFill>
                <a:latin typeface="Arial Unicode MS"/>
                <a:ea typeface="SFMono-Regular"/>
              </a:rPr>
              <a:t>、字型、文字與清單的美編</a:t>
            </a:r>
            <a:r>
              <a:rPr lang="zh-TW" altLang="zh-TW" sz="40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特技</a:t>
            </a:r>
            <a:endParaRPr lang="en-US" altLang="zh-TW" sz="4000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r>
              <a:rPr lang="en-US" altLang="zh-TW" sz="4400" dirty="0">
                <a:solidFill>
                  <a:srgbClr val="24292E"/>
                </a:solidFill>
                <a:latin typeface="Arial Unicode MS"/>
                <a:ea typeface="SFMono-Regular"/>
              </a:rPr>
              <a:t/>
            </a:r>
            <a:br>
              <a:rPr lang="en-US" altLang="zh-TW" sz="4400" dirty="0">
                <a:solidFill>
                  <a:srgbClr val="24292E"/>
                </a:solidFill>
                <a:latin typeface="Arial Unicode MS"/>
                <a:ea typeface="SFMono-Regular"/>
              </a:rPr>
            </a:br>
            <a:r>
              <a:rPr lang="zh-TW" altLang="zh-TW" sz="3600" dirty="0">
                <a:solidFill>
                  <a:srgbClr val="24292E"/>
                </a:solidFill>
                <a:latin typeface="Arial Unicode MS"/>
                <a:ea typeface="SFMono-Regular"/>
              </a:rPr>
              <a:t> 8-</a:t>
            </a:r>
            <a:r>
              <a:rPr lang="zh-TW" altLang="zh-TW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1色彩</a:t>
            </a:r>
            <a:r>
              <a:rPr lang="zh-TW" altLang="zh-TW" sz="3600" dirty="0">
                <a:solidFill>
                  <a:srgbClr val="24292E"/>
                </a:solidFill>
                <a:latin typeface="Arial Unicode MS"/>
                <a:ea typeface="SFMono-Regular"/>
              </a:rPr>
              <a:t>屬性 美編</a:t>
            </a:r>
            <a:r>
              <a:rPr lang="zh-TW" altLang="zh-TW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特技</a:t>
            </a:r>
            <a:endParaRPr lang="en-US" altLang="zh-TW" sz="3600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endParaRPr lang="en-US" altLang="zh-TW" sz="3600" dirty="0" smtClean="0">
              <a:solidFill>
                <a:srgbClr val="24292E"/>
              </a:solidFill>
              <a:latin typeface="Arial Unicode MS"/>
              <a:ea typeface="SFMono-Regular"/>
            </a:endParaRPr>
          </a:p>
          <a:p>
            <a:r>
              <a:rPr lang="zh-TW" altLang="zh-TW" sz="36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zh-TW" altLang="zh-TW" sz="3200" dirty="0">
                <a:solidFill>
                  <a:srgbClr val="24292E"/>
                </a:solidFill>
                <a:latin typeface="Arial Unicode MS"/>
                <a:ea typeface="SFMono-Regular"/>
              </a:rPr>
              <a:t>8-1-1 color ( 前景色彩) </a:t>
            </a:r>
            <a:r>
              <a:rPr lang="en-US" altLang="zh-TW" sz="3200" dirty="0">
                <a:solidFill>
                  <a:srgbClr val="24292E"/>
                </a:solidFill>
                <a:latin typeface="Arial Unicode MS"/>
                <a:ea typeface="SFMono-Regular"/>
              </a:rPr>
              <a:t/>
            </a:r>
            <a:br>
              <a:rPr lang="en-US" altLang="zh-TW" sz="3200" dirty="0">
                <a:solidFill>
                  <a:srgbClr val="24292E"/>
                </a:solidFill>
                <a:latin typeface="Arial Unicode MS"/>
                <a:ea typeface="SFMono-Regular"/>
              </a:rPr>
            </a:br>
            <a:r>
              <a:rPr lang="zh-TW" altLang="en-US" sz="32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                 </a:t>
            </a:r>
            <a:r>
              <a:rPr lang="zh-TW" altLang="zh-TW" sz="32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 </a:t>
            </a:r>
            <a:r>
              <a:rPr lang="zh-TW" altLang="zh-TW" sz="3200" dirty="0">
                <a:solidFill>
                  <a:srgbClr val="24292E"/>
                </a:solidFill>
                <a:latin typeface="Arial Unicode MS"/>
                <a:ea typeface="SFMono-Regular"/>
              </a:rPr>
              <a:t>8-1-2 background-color ( 背景色彩</a:t>
            </a:r>
            <a:r>
              <a:rPr lang="zh-TW" altLang="zh-TW" sz="32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)</a:t>
            </a:r>
            <a:r>
              <a:rPr lang="en-US" altLang="zh-TW" sz="3200" dirty="0">
                <a:solidFill>
                  <a:srgbClr val="24292E"/>
                </a:solidFill>
                <a:latin typeface="Arial Unicode MS"/>
                <a:ea typeface="SFMono-Regular"/>
              </a:rPr>
              <a:t/>
            </a:r>
            <a:br>
              <a:rPr lang="en-US" altLang="zh-TW" sz="3200" dirty="0">
                <a:solidFill>
                  <a:srgbClr val="24292E"/>
                </a:solidFill>
                <a:latin typeface="Arial Unicode MS"/>
                <a:ea typeface="SFMono-Regular"/>
              </a:rPr>
            </a:br>
            <a:r>
              <a:rPr lang="zh-TW" altLang="zh-TW" sz="3200" dirty="0">
                <a:solidFill>
                  <a:srgbClr val="24292E"/>
                </a:solidFill>
                <a:latin typeface="Arial Unicode MS"/>
                <a:ea typeface="SFMono-Regular"/>
              </a:rPr>
              <a:t> 8-1-3 opacity ( 透明度 </a:t>
            </a:r>
            <a:r>
              <a:rPr lang="zh-TW" altLang="zh-TW" sz="3200" dirty="0" smtClean="0">
                <a:solidFill>
                  <a:srgbClr val="24292E"/>
                </a:solidFill>
                <a:latin typeface="Arial Unicode MS"/>
                <a:ea typeface="SFMono-Regular"/>
              </a:rPr>
              <a:t>) </a:t>
            </a:r>
            <a:r>
              <a:rPr lang="en-US" altLang="zh-TW" sz="3200" dirty="0">
                <a:solidFill>
                  <a:srgbClr val="24292E"/>
                </a:solidFill>
                <a:latin typeface="Arial Unicode MS"/>
                <a:ea typeface="SFMono-Regular"/>
              </a:rPr>
              <a:t/>
            </a:r>
            <a:br>
              <a:rPr lang="en-US" altLang="zh-TW" sz="3200" dirty="0">
                <a:solidFill>
                  <a:srgbClr val="24292E"/>
                </a:solidFill>
                <a:latin typeface="Arial Unicode MS"/>
                <a:ea typeface="SFMono-Regular"/>
              </a:rPr>
            </a:b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6515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131</Words>
  <Application>Microsoft Office PowerPoint</Application>
  <PresentationFormat>寬螢幕</PresentationFormat>
  <Paragraphs>48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4" baseType="lpstr">
      <vt:lpstr>Arial Unicode MS</vt:lpstr>
      <vt:lpstr>SFMono-Regular</vt:lpstr>
      <vt:lpstr>新細明體</vt:lpstr>
      <vt:lpstr>Arial</vt:lpstr>
      <vt:lpstr>Calibri</vt:lpstr>
      <vt:lpstr>Calibri Light</vt:lpstr>
      <vt:lpstr>Office 佈景主題</vt:lpstr>
      <vt:lpstr>2021/03/17</vt:lpstr>
      <vt:lpstr> 7-1　CSS 的發展  7-2　CSS 樣式表  7-3　連結HTML 文件與CSS 樣式表 　CSS 樣式表擺放位置？ 　　 7-3-1 在 &lt;head&gt; 元素　裡面　使用 &lt;style&gt; 元素　嵌入　樣式表 　　 7-3-2 在　HTML 元素的　style 屬性　設定　樣式表 　　 7-3-3 將　　外部的樣式表　　匯入　　HTML 文件　　 ==&gt; @import url()  7-3-4 將　外部的樣式表　　連結　　至HTML 文件   7-4　選擇器的類型          7-5　樣式表的串接順序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color : “字顏色代碼"</vt:lpstr>
      <vt:lpstr>background-color: "背景顏色"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11</cp:revision>
  <dcterms:created xsi:type="dcterms:W3CDTF">2021-03-17T01:24:53Z</dcterms:created>
  <dcterms:modified xsi:type="dcterms:W3CDTF">2021-03-17T03:27:59Z</dcterms:modified>
</cp:coreProperties>
</file>