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ADD5C-DDF3-41F9-9EB4-9BE74632D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25F1D6-922E-42A5-A5B9-CB0DCDD5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1A008-33A6-41D9-98ED-B918B932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A34A-493F-46C3-98FC-1372CF9D6AB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33262-4515-4A6B-8627-F033A650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16606-E852-4FE0-B3C0-8F888DA1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2549-6309-4A53-A1BD-1C330594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7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D1236-105C-43BF-81F3-DFA29417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67AA01-E043-4C1F-8A81-A5A52F840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A0669-3179-4F07-820A-4573060B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A34A-493F-46C3-98FC-1372CF9D6AB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1CB28-11BE-4E3A-BCEB-AF2E6778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6EE96-6523-4A2E-9D5A-121D4000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2549-6309-4A53-A1BD-1C330594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390911-CC36-4145-8BB4-B1D72FD23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03E2E5-360B-432F-910F-C9A54079A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CD646-1B49-40A4-8D43-5FAFF28A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A34A-493F-46C3-98FC-1372CF9D6AB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9DB76-501C-46AD-9942-EAE017DA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15823-2F15-4C6A-AE35-F1D914B4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2549-6309-4A53-A1BD-1C330594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0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049F6-11E2-4CFE-AF8F-32439B07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B15F5-A019-4718-9D50-1D05501D4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2190C-C03A-4682-9456-49626845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A34A-493F-46C3-98FC-1372CF9D6AB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220DD-3344-4A52-962F-A54A16DB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CAAD2-7E69-4EF0-91D5-FFC4925E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2549-6309-4A53-A1BD-1C330594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0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B08E9-1037-4581-93F2-1960D38A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BE3D5-D97F-43A3-B4B3-D1F9431B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F4418-6823-463C-82E0-669FD679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A34A-493F-46C3-98FC-1372CF9D6AB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6911C-CB4B-4BBA-90DF-27B783A2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6780F-AB2D-4176-AF44-B228D00F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2549-6309-4A53-A1BD-1C330594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F777E-B904-474E-88AE-DDFC36F3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D0860-D802-499E-9A27-E649D8E6F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0C01CB-8BC7-4F6D-96AB-9A7691E8B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8BF4B-51BD-4725-8536-402502D1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A34A-493F-46C3-98FC-1372CF9D6AB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A45321-4AFF-47A2-AA8E-89B7604C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F693F-C4CD-463F-A8AE-C08FBB14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2549-6309-4A53-A1BD-1C330594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6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4FA75-13B6-46DC-AD9E-E6FE7E9B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38C77-1E53-4565-AB91-928F3D65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35C228-0392-4281-B86E-7C4B7C4CF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53EFC-CC52-4710-B94D-9EEF21D49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84F77A-1066-43E2-886E-5F0C7522F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19A892-387E-4F9F-BE09-A43E6AE0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A34A-493F-46C3-98FC-1372CF9D6AB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E01BF0-291C-45BE-B67A-5CFC54B8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8D141F-20D4-499A-A880-68D8ABFD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2549-6309-4A53-A1BD-1C330594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B13B6-E0D0-4119-9AAD-5578D791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286C77-E252-4AD5-8B9E-69A5BD04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A34A-493F-46C3-98FC-1372CF9D6AB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29574A-50F6-4B16-BA47-404ECBCD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5394FF-6B5F-460A-AD62-73B7C42B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2549-6309-4A53-A1BD-1C330594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7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FF2220-BDDA-448F-9A51-179DBEDF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A34A-493F-46C3-98FC-1372CF9D6AB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377582-043D-4422-B63C-CADAB8D5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099181-1664-4BB5-A87D-6C93C6C8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2549-6309-4A53-A1BD-1C330594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7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A73C7-FE68-478B-843B-BBCE3A43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2A945-B9B3-41DD-A0AE-DD93F8FE6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79AAB-32A9-4A9D-A704-D51F297CD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98B7B-48F6-4376-A8FE-2B219DA2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A34A-493F-46C3-98FC-1372CF9D6AB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4DD00-274B-46C3-8F69-AFC9734F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D7011B-D55C-4B68-9259-94BFCCA9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2549-6309-4A53-A1BD-1C330594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0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35AB3-FB11-4567-B1D9-CCE96111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2AF289-2685-4E69-9198-19CEBE239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B9AEF-F354-451C-A56F-E8635A235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BB96C1-3F34-42A3-84F3-A3FC2115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A34A-493F-46C3-98FC-1372CF9D6AB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386B1-F27D-426E-99C1-B5093985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A5C28-B300-463C-9D9B-A8F4BC4F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2549-6309-4A53-A1BD-1C330594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0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C308D6-004F-4F8D-93F8-AC5740A1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3BEAB-6B49-451E-A150-4BEFF419B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FC7F5-6AF0-4B89-8FAD-C8E3C6DE4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FA34A-493F-46C3-98FC-1372CF9D6AB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78A91-820F-468A-BE5E-C361ADE79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18BDA-E56E-47AC-BEC4-1C95E246A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82549-6309-4A53-A1BD-1C330594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4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96B28-A238-4519-B7F2-AF6EC87A0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EEE6B-04FF-4B4F-9016-B5892AEF5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34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70E44-C6BC-4A09-BC50-FE9E5F8A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6E25E-7AAF-440E-8DF7-B517CB21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这个时候，让我们对建图进行一些改进</a:t>
            </a:r>
            <a:endParaRPr lang="en-US" altLang="zh-CN" dirty="0"/>
          </a:p>
          <a:p>
            <a:r>
              <a:rPr lang="zh-CN" altLang="en-US" dirty="0"/>
              <a:t>建立一个源点</a:t>
            </a:r>
            <a:r>
              <a:rPr lang="en-US" altLang="zh-CN" dirty="0"/>
              <a:t>S</a:t>
            </a:r>
            <a:r>
              <a:rPr lang="zh-CN" altLang="en-US" dirty="0"/>
              <a:t>，与所有</a:t>
            </a:r>
            <a:r>
              <a:rPr lang="en-US" altLang="zh-CN" dirty="0"/>
              <a:t>0</a:t>
            </a:r>
            <a:r>
              <a:rPr lang="zh-CN" altLang="en-US" dirty="0"/>
              <a:t>入度点连边，边权为</a:t>
            </a:r>
            <a:r>
              <a:rPr lang="en-US" altLang="zh-CN" dirty="0"/>
              <a:t>0</a:t>
            </a:r>
            <a:r>
              <a:rPr lang="zh-CN" altLang="en-US" dirty="0"/>
              <a:t>。这样在不改变答案的情况下，让</a:t>
            </a:r>
            <a:r>
              <a:rPr lang="en-US" altLang="zh-CN" dirty="0"/>
              <a:t>0</a:t>
            </a:r>
            <a:r>
              <a:rPr lang="zh-CN" altLang="en-US" dirty="0"/>
              <a:t>入度点的数量可控</a:t>
            </a:r>
            <a:endParaRPr lang="en-US" altLang="zh-CN" dirty="0"/>
          </a:p>
          <a:p>
            <a:r>
              <a:rPr lang="zh-CN" altLang="en-US" dirty="0"/>
              <a:t>建立一个汇点</a:t>
            </a:r>
            <a:r>
              <a:rPr lang="en-US" altLang="zh-CN" dirty="0"/>
              <a:t>T</a:t>
            </a:r>
            <a:r>
              <a:rPr lang="zh-CN" altLang="en-US" dirty="0"/>
              <a:t>，所有边向它连边，边权为各自的延时参数，第一问的答案就该是</a:t>
            </a:r>
            <a:r>
              <a:rPr lang="en-US" altLang="zh-CN" dirty="0"/>
              <a:t>d[T]</a:t>
            </a:r>
          </a:p>
          <a:p>
            <a:r>
              <a:rPr lang="zh-CN" altLang="en-US" dirty="0"/>
              <a:t>我们把满足</a:t>
            </a:r>
            <a:r>
              <a:rPr lang="en-US" altLang="zh-CN" dirty="0"/>
              <a:t>d[u]+t[u]==d[v]</a:t>
            </a:r>
            <a:r>
              <a:rPr lang="zh-CN" altLang="en-US" dirty="0"/>
              <a:t>的边</a:t>
            </a:r>
            <a:r>
              <a:rPr lang="en-US" altLang="zh-CN" dirty="0"/>
              <a:t>&lt;</a:t>
            </a:r>
            <a:r>
              <a:rPr lang="en-US" altLang="zh-CN" dirty="0" err="1"/>
              <a:t>u,v</a:t>
            </a:r>
            <a:r>
              <a:rPr lang="en-US" altLang="zh-CN" dirty="0"/>
              <a:t>&gt;</a:t>
            </a:r>
            <a:r>
              <a:rPr lang="zh-CN" altLang="en-US" dirty="0"/>
              <a:t>称为关键边，除了起点，每个结点都有至少一条关键入边，因此每个点都有至少一条源点到它的关键路径（仅由关键边组成的路径）</a:t>
            </a:r>
            <a:endParaRPr lang="en-US" altLang="zh-CN" dirty="0"/>
          </a:p>
          <a:p>
            <a:r>
              <a:rPr lang="zh-CN" altLang="en-US" dirty="0"/>
              <a:t>那么如果我们将某个点的延时参数（所有出边边权）减小，可能被影响的点有且仅有所有被该点控制的点</a:t>
            </a:r>
            <a:r>
              <a:rPr lang="en-US" altLang="zh-CN" dirty="0"/>
              <a:t>——</a:t>
            </a:r>
            <a:r>
              <a:rPr lang="zh-CN" altLang="en-US" dirty="0"/>
              <a:t>即删除该点而导致源点不再到达它的点</a:t>
            </a:r>
            <a:endParaRPr lang="en-US" altLang="zh-CN" dirty="0"/>
          </a:p>
          <a:p>
            <a:r>
              <a:rPr lang="zh-CN" altLang="en-US" dirty="0"/>
              <a:t>我们希望汇点被影响</a:t>
            </a:r>
          </a:p>
        </p:txBody>
      </p:sp>
    </p:spTree>
    <p:extLst>
      <p:ext uri="{BB962C8B-B14F-4D97-AF65-F5344CB8AC3E}">
        <p14:creationId xmlns:p14="http://schemas.microsoft.com/office/powerpoint/2010/main" val="33944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A065-57BA-47D6-ADC2-D2713713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D0A5A-57A4-4720-B267-5A221724F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我们重新建图，从终点开始，倒着遍历，只走关键边的反向边，将经过的点和边加入到新图</a:t>
            </a:r>
            <a:endParaRPr lang="en-US" altLang="zh-CN" dirty="0"/>
          </a:p>
          <a:p>
            <a:r>
              <a:rPr lang="zh-CN" altLang="en-US" dirty="0"/>
              <a:t>新图中将只有部分点和部分关键边</a:t>
            </a:r>
            <a:r>
              <a:rPr lang="en-US" altLang="zh-CN" dirty="0"/>
              <a:t>——</a:t>
            </a:r>
            <a:r>
              <a:rPr lang="zh-CN" altLang="en-US" dirty="0"/>
              <a:t>那些通过关键边能到达汇点的点以及从源点到达它们的关键路径</a:t>
            </a:r>
            <a:endParaRPr lang="en-US" altLang="zh-CN" dirty="0"/>
          </a:p>
          <a:p>
            <a:r>
              <a:rPr lang="zh-CN" altLang="en-US" dirty="0"/>
              <a:t>能影响到汇点的点，就是能将源点汇点隔断的点</a:t>
            </a:r>
            <a:r>
              <a:rPr lang="en-US" altLang="zh-CN" dirty="0"/>
              <a:t>——</a:t>
            </a:r>
            <a:r>
              <a:rPr lang="zh-CN" altLang="en-US" dirty="0"/>
              <a:t>割点</a:t>
            </a:r>
            <a:endParaRPr lang="en-US" altLang="zh-CN" dirty="0"/>
          </a:p>
          <a:p>
            <a:r>
              <a:rPr lang="zh-CN" altLang="en-US" dirty="0"/>
              <a:t>对这个图跑</a:t>
            </a:r>
            <a:r>
              <a:rPr lang="en-US" altLang="zh-CN" dirty="0" err="1"/>
              <a:t>tarjan</a:t>
            </a:r>
            <a:r>
              <a:rPr lang="zh-CN" altLang="en-US" dirty="0"/>
              <a:t>，找到所有割点（由于是</a:t>
            </a:r>
            <a:r>
              <a:rPr lang="en-US" altLang="zh-CN" dirty="0"/>
              <a:t>DAG</a:t>
            </a:r>
            <a:r>
              <a:rPr lang="zh-CN" altLang="en-US" dirty="0"/>
              <a:t>，所以可以看成无向图），即为答案（为什么源点不可能是割点？）</a:t>
            </a:r>
            <a:endParaRPr lang="en-US" altLang="zh-CN" dirty="0"/>
          </a:p>
          <a:p>
            <a:r>
              <a:rPr lang="zh-CN" altLang="en-US" dirty="0"/>
              <a:t>这样可以获得</a:t>
            </a:r>
            <a:r>
              <a:rPr lang="en-US" altLang="zh-CN" dirty="0"/>
              <a:t>100</a:t>
            </a:r>
            <a:r>
              <a:rPr lang="zh-CN" altLang="en-US"/>
              <a:t>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69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F1740-E47B-4AA3-93FA-72F79741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7CD07-4DF3-418D-AEC8-B86D5602F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请您来讲</a:t>
            </a:r>
          </a:p>
        </p:txBody>
      </p:sp>
    </p:spTree>
    <p:extLst>
      <p:ext uri="{BB962C8B-B14F-4D97-AF65-F5344CB8AC3E}">
        <p14:creationId xmlns:p14="http://schemas.microsoft.com/office/powerpoint/2010/main" val="326427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C989-4F07-4FA6-8E84-5447D3FE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59AF3-08A9-4888-A479-8D0564BD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差分约束裸题</a:t>
            </a:r>
            <a:endParaRPr lang="en-US" altLang="zh-CN" dirty="0"/>
          </a:p>
          <a:p>
            <a:r>
              <a:rPr lang="zh-CN" altLang="en-US" dirty="0"/>
              <a:t>唯一的变化是新增了两种约束，如果理解差分约束的意义应该不难转化</a:t>
            </a:r>
            <a:endParaRPr lang="en-US" altLang="zh-CN" dirty="0"/>
          </a:p>
          <a:p>
            <a:r>
              <a:rPr lang="en-US" altLang="zh-CN" dirty="0"/>
              <a:t>xi-</a:t>
            </a:r>
            <a:r>
              <a:rPr lang="en-US" altLang="zh-CN" dirty="0" err="1"/>
              <a:t>xj</a:t>
            </a:r>
            <a:r>
              <a:rPr lang="en-US" altLang="zh-CN" dirty="0"/>
              <a:t>&gt;=w</a:t>
            </a:r>
            <a:r>
              <a:rPr lang="zh-CN" altLang="en-US" dirty="0"/>
              <a:t> 可以转化为 </a:t>
            </a:r>
            <a:r>
              <a:rPr lang="en-US" altLang="zh-CN" dirty="0" err="1"/>
              <a:t>xj</a:t>
            </a:r>
            <a:r>
              <a:rPr lang="en-US" altLang="zh-CN" dirty="0"/>
              <a:t>-xi&lt;=-w</a:t>
            </a:r>
          </a:p>
          <a:p>
            <a:r>
              <a:rPr lang="en-US" altLang="zh-CN" dirty="0"/>
              <a:t>xi-</a:t>
            </a:r>
            <a:r>
              <a:rPr lang="en-US" altLang="zh-CN" dirty="0" err="1"/>
              <a:t>xj</a:t>
            </a:r>
            <a:r>
              <a:rPr lang="en-US" altLang="zh-CN" dirty="0"/>
              <a:t>==w </a:t>
            </a:r>
            <a:r>
              <a:rPr lang="zh-CN" altLang="en-US" dirty="0"/>
              <a:t>可以转化为 </a:t>
            </a:r>
            <a:r>
              <a:rPr lang="en-US" altLang="zh-CN" dirty="0"/>
              <a:t>xi-</a:t>
            </a:r>
            <a:r>
              <a:rPr lang="en-US" altLang="zh-CN" dirty="0" err="1"/>
              <a:t>xj</a:t>
            </a:r>
            <a:r>
              <a:rPr lang="en-US" altLang="zh-CN" dirty="0"/>
              <a:t>&lt;=w, </a:t>
            </a:r>
            <a:r>
              <a:rPr lang="en-US" altLang="zh-CN" dirty="0" err="1"/>
              <a:t>xj</a:t>
            </a:r>
            <a:r>
              <a:rPr lang="en-US" altLang="zh-CN" dirty="0"/>
              <a:t>-xi&lt;=-w</a:t>
            </a:r>
          </a:p>
          <a:p>
            <a:r>
              <a:rPr lang="zh-CN" altLang="en-US" dirty="0"/>
              <a:t>按照差分约束建图之后跑</a:t>
            </a:r>
            <a:r>
              <a:rPr lang="en-US" altLang="zh-CN" dirty="0"/>
              <a:t>Floyd</a:t>
            </a:r>
            <a:r>
              <a:rPr lang="zh-CN" altLang="en-US" dirty="0"/>
              <a:t>即可满分</a:t>
            </a:r>
            <a:endParaRPr lang="en-US" altLang="zh-CN" dirty="0"/>
          </a:p>
          <a:p>
            <a:r>
              <a:rPr lang="zh-CN" altLang="en-US" dirty="0"/>
              <a:t>部分分是提供给大暴力选手的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791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4D66C-8F7B-4F6D-81F5-D621596E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B1CEC-0BF3-4A3C-9735-C6AF4CAA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请您来讲</a:t>
            </a:r>
          </a:p>
        </p:txBody>
      </p:sp>
    </p:spTree>
    <p:extLst>
      <p:ext uri="{BB962C8B-B14F-4D97-AF65-F5344CB8AC3E}">
        <p14:creationId xmlns:p14="http://schemas.microsoft.com/office/powerpoint/2010/main" val="217475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27780-5D29-4187-A05B-E5641941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D7A61-3214-4425-8C25-5A0E754C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这是一道最短路基础练习</a:t>
            </a:r>
            <a:endParaRPr lang="en-US" altLang="zh-CN" sz="2400" dirty="0"/>
          </a:p>
          <a:p>
            <a:r>
              <a:rPr lang="zh-CN" altLang="en-US" sz="2400" dirty="0"/>
              <a:t>结点会被周期性地</a:t>
            </a:r>
            <a:r>
              <a:rPr lang="en-US" altLang="zh-CN" sz="2400" dirty="0"/>
              <a:t>block</a:t>
            </a:r>
          </a:p>
          <a:p>
            <a:r>
              <a:rPr lang="zh-CN" altLang="en-US" sz="2400" dirty="0"/>
              <a:t>思考一个性质：任意一点尽早到，结果不会更差（早到可能先走，不先走也得等）</a:t>
            </a:r>
            <a:endParaRPr lang="en-US" altLang="zh-CN" sz="2400" dirty="0"/>
          </a:p>
          <a:p>
            <a:r>
              <a:rPr lang="zh-CN" altLang="en-US" sz="2400" dirty="0"/>
              <a:t>于是仍然正常地做</a:t>
            </a:r>
            <a:r>
              <a:rPr lang="en-US" altLang="zh-CN" sz="2400" dirty="0" err="1"/>
              <a:t>dijkstra</a:t>
            </a:r>
            <a:r>
              <a:rPr lang="zh-CN" altLang="en-US" sz="2400" dirty="0"/>
              <a:t>，在更新时给边权加上一个等待时间</a:t>
            </a:r>
            <a:endParaRPr lang="en-US" altLang="zh-CN" sz="2400" dirty="0"/>
          </a:p>
          <a:p>
            <a:r>
              <a:rPr lang="zh-CN" altLang="en-US" sz="2400" dirty="0"/>
              <a:t>即原本用</a:t>
            </a:r>
            <a:r>
              <a:rPr lang="en-US" altLang="zh-CN" sz="2400" dirty="0"/>
              <a:t>dis[u]+w[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更新</a:t>
            </a:r>
            <a:r>
              <a:rPr lang="en-US" altLang="zh-CN" sz="2400" dirty="0"/>
              <a:t>dis[v]</a:t>
            </a:r>
            <a:r>
              <a:rPr lang="zh-CN" altLang="en-US" sz="2400" dirty="0"/>
              <a:t>，现在是用</a:t>
            </a:r>
            <a:r>
              <a:rPr lang="en-US" altLang="zh-CN" sz="2400" dirty="0"/>
              <a:t>dis[u]+w+</a:t>
            </a:r>
            <a:r>
              <a:rPr lang="zh-CN" altLang="en-US" sz="2400" dirty="0"/>
              <a:t>等待时间</a:t>
            </a:r>
            <a:endParaRPr lang="en-US" altLang="zh-CN" sz="2400" dirty="0"/>
          </a:p>
          <a:p>
            <a:r>
              <a:rPr lang="zh-CN" altLang="en-US" sz="2400" dirty="0"/>
              <a:t>若对应的</a:t>
            </a:r>
            <a:r>
              <a:rPr lang="en-US" altLang="zh-CN" sz="2400" dirty="0"/>
              <a:t>dis[u]</a:t>
            </a:r>
            <a:r>
              <a:rPr lang="zh-CN" altLang="en-US" sz="2400" dirty="0"/>
              <a:t>为绿灯，等待时间为</a:t>
            </a:r>
            <a:r>
              <a:rPr lang="en-US" altLang="zh-CN" sz="2400" dirty="0"/>
              <a:t>0</a:t>
            </a:r>
            <a:r>
              <a:rPr lang="zh-CN" altLang="en-US" sz="2400" dirty="0"/>
              <a:t>，否则等待时间为</a:t>
            </a:r>
            <a:r>
              <a:rPr lang="en-US" altLang="zh-CN" sz="2400" dirty="0"/>
              <a:t>r[u]-dis[u]%(r[u]+g[u])</a:t>
            </a:r>
          </a:p>
          <a:p>
            <a:r>
              <a:rPr lang="zh-CN" altLang="en-US" sz="2400" dirty="0"/>
              <a:t>因为没有负权，所以我构造了部分点卡</a:t>
            </a:r>
            <a:r>
              <a:rPr lang="en-US" altLang="zh-CN" sz="2400" dirty="0"/>
              <a:t>SPFA</a:t>
            </a:r>
            <a:r>
              <a:rPr lang="zh-CN" altLang="en-US" sz="2400" dirty="0"/>
              <a:t>，</a:t>
            </a:r>
            <a:r>
              <a:rPr lang="en-US" altLang="zh-CN" sz="2400" dirty="0"/>
              <a:t>SPFA</a:t>
            </a:r>
            <a:r>
              <a:rPr lang="zh-CN" altLang="en-US" sz="2400" dirty="0"/>
              <a:t>期望得分</a:t>
            </a:r>
            <a:r>
              <a:rPr lang="en-US" altLang="zh-CN" sz="2400" dirty="0"/>
              <a:t>50</a:t>
            </a:r>
            <a:r>
              <a:rPr lang="zh-CN" altLang="en-US" sz="2400" dirty="0"/>
              <a:t>（虽然可能没卡住）</a:t>
            </a:r>
            <a:endParaRPr lang="en-US" altLang="zh-CN" sz="2400" dirty="0"/>
          </a:p>
          <a:p>
            <a:r>
              <a:rPr lang="zh-CN" altLang="en-US" sz="2400" dirty="0"/>
              <a:t>部分分是提供给大暴力选手的</a:t>
            </a:r>
          </a:p>
        </p:txBody>
      </p:sp>
    </p:spTree>
    <p:extLst>
      <p:ext uri="{BB962C8B-B14F-4D97-AF65-F5344CB8AC3E}">
        <p14:creationId xmlns:p14="http://schemas.microsoft.com/office/powerpoint/2010/main" val="241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61B69-113F-4656-B8EC-A158AABC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BEE9F-1185-4FB7-BBD1-1FA0DB45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请您来讲</a:t>
            </a:r>
          </a:p>
        </p:txBody>
      </p:sp>
    </p:spTree>
    <p:extLst>
      <p:ext uri="{BB962C8B-B14F-4D97-AF65-F5344CB8AC3E}">
        <p14:creationId xmlns:p14="http://schemas.microsoft.com/office/powerpoint/2010/main" val="334260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DE0E4-22BD-425E-82D3-A026D59C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D0271-9CEF-442E-B98F-ADD43118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30</a:t>
            </a:r>
            <a:r>
              <a:rPr lang="zh-CN" altLang="en-US" dirty="0"/>
              <a:t>分给大暴力选手，我也不知如何得分</a:t>
            </a:r>
          </a:p>
        </p:txBody>
      </p:sp>
    </p:spTree>
    <p:extLst>
      <p:ext uri="{BB962C8B-B14F-4D97-AF65-F5344CB8AC3E}">
        <p14:creationId xmlns:p14="http://schemas.microsoft.com/office/powerpoint/2010/main" val="207402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681A0-E42D-4173-90BC-74352CF4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282D9-E2A4-4124-9E88-CE1F6AD9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我们思考如何建图</a:t>
            </a:r>
            <a:endParaRPr lang="en-US" altLang="zh-CN" dirty="0"/>
          </a:p>
          <a:p>
            <a:r>
              <a:rPr lang="zh-CN" altLang="en-US" dirty="0"/>
              <a:t>其实建图方法在题目中已给出</a:t>
            </a:r>
            <a:endParaRPr lang="en-US" altLang="zh-CN" dirty="0"/>
          </a:p>
          <a:p>
            <a:r>
              <a:rPr lang="zh-CN" altLang="en-US" dirty="0"/>
              <a:t>给单向导线连接赋权值，权值为导线起点的延时参数</a:t>
            </a:r>
            <a:endParaRPr lang="en-US" altLang="zh-CN" dirty="0"/>
          </a:p>
          <a:p>
            <a:r>
              <a:rPr lang="zh-CN" altLang="en-US" dirty="0"/>
              <a:t>我们很容易得出，每个结点的最快完成时间，是其所有前驱结点的最快完成时间的最大值，加上自身的延时参数</a:t>
            </a:r>
            <a:endParaRPr lang="en-US" altLang="zh-CN" dirty="0"/>
          </a:p>
          <a:p>
            <a:r>
              <a:rPr lang="zh-CN" altLang="en-US" dirty="0"/>
              <a:t>于是我们直接拓扑序处理，即跑最长路，所有</a:t>
            </a:r>
            <a:r>
              <a:rPr lang="en-US" altLang="zh-CN" dirty="0"/>
              <a:t>0</a:t>
            </a:r>
            <a:r>
              <a:rPr lang="zh-CN" altLang="en-US" dirty="0"/>
              <a:t>入度点的最长路为</a:t>
            </a:r>
            <a:r>
              <a:rPr lang="en-US" altLang="zh-CN" dirty="0"/>
              <a:t>0</a:t>
            </a:r>
            <a:r>
              <a:rPr lang="zh-CN" altLang="en-US" dirty="0"/>
              <a:t>，由于是</a:t>
            </a:r>
            <a:r>
              <a:rPr lang="en-US" altLang="zh-CN" dirty="0"/>
              <a:t>DAG</a:t>
            </a:r>
            <a:r>
              <a:rPr lang="zh-CN" altLang="en-US" dirty="0"/>
              <a:t>，因此最长路复杂度为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 (m=</a:t>
            </a:r>
            <a:r>
              <a:rPr lang="en-US" altLang="zh-CN" dirty="0" err="1"/>
              <a:t>Σc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第一问的答案是每个点（最长路</a:t>
            </a:r>
            <a:r>
              <a:rPr lang="en-US" altLang="zh-CN" dirty="0"/>
              <a:t>+</a:t>
            </a:r>
            <a:r>
              <a:rPr lang="zh-CN" altLang="en-US" dirty="0"/>
              <a:t>延时参数）的最大值</a:t>
            </a:r>
            <a:endParaRPr lang="en-US" altLang="zh-CN" dirty="0"/>
          </a:p>
          <a:p>
            <a:r>
              <a:rPr lang="zh-CN" altLang="en-US" dirty="0"/>
              <a:t>第二问暴力依次修改每个点的延时参数</a:t>
            </a:r>
            <a:r>
              <a:rPr lang="en-US" altLang="zh-CN" dirty="0"/>
              <a:t>——</a:t>
            </a:r>
            <a:r>
              <a:rPr lang="zh-CN" altLang="en-US" dirty="0"/>
              <a:t>减少</a:t>
            </a:r>
            <a:r>
              <a:rPr lang="en-US" altLang="zh-CN" dirty="0"/>
              <a:t>1</a:t>
            </a:r>
            <a:r>
              <a:rPr lang="zh-CN" altLang="en-US" dirty="0"/>
              <a:t>，检测答案是否变更，</a:t>
            </a:r>
            <a:r>
              <a:rPr lang="en-US" altLang="zh-CN" dirty="0"/>
              <a:t>O(n^2) </a:t>
            </a:r>
            <a:r>
              <a:rPr lang="zh-CN" altLang="en-US" dirty="0"/>
              <a:t>可以获得</a:t>
            </a:r>
            <a:r>
              <a:rPr lang="en-US" altLang="zh-CN" dirty="0"/>
              <a:t>50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392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8F90F-93F5-47F0-BC68-157A52CF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39A46-437E-4A10-B3AB-ECF0BB66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那么现在的问题是如何处理第二问</a:t>
            </a:r>
            <a:endParaRPr lang="en-US" altLang="zh-CN" dirty="0"/>
          </a:p>
          <a:p>
            <a:r>
              <a:rPr lang="zh-CN" altLang="en-US" dirty="0"/>
              <a:t>记第一问求得的</a:t>
            </a:r>
            <a:r>
              <a:rPr lang="en-US" altLang="zh-CN" dirty="0"/>
              <a:t>u</a:t>
            </a:r>
            <a:r>
              <a:rPr lang="zh-CN" altLang="en-US" dirty="0"/>
              <a:t>点的最长路为</a:t>
            </a:r>
            <a:r>
              <a:rPr lang="en-US" altLang="zh-CN" dirty="0"/>
              <a:t>d[u]</a:t>
            </a:r>
            <a:r>
              <a:rPr lang="zh-CN" altLang="en-US" dirty="0"/>
              <a:t>，我们思考这样的边</a:t>
            </a:r>
            <a:r>
              <a:rPr lang="en-US" altLang="zh-CN" dirty="0"/>
              <a:t>&lt;</a:t>
            </a:r>
            <a:r>
              <a:rPr lang="en-US" altLang="zh-CN" dirty="0" err="1"/>
              <a:t>u,v</a:t>
            </a:r>
            <a:r>
              <a:rPr lang="en-US" altLang="zh-CN" dirty="0"/>
              <a:t>&gt;</a:t>
            </a:r>
            <a:r>
              <a:rPr lang="zh-CN" altLang="en-US" dirty="0"/>
              <a:t>：</a:t>
            </a:r>
            <a:r>
              <a:rPr lang="en-US" altLang="zh-CN" dirty="0"/>
              <a:t>d[u]+t[u]==d[v]</a:t>
            </a:r>
          </a:p>
          <a:p>
            <a:r>
              <a:rPr lang="zh-CN" altLang="en-US" dirty="0"/>
              <a:t>这样的边，如果</a:t>
            </a:r>
            <a:r>
              <a:rPr lang="en-US" altLang="zh-CN" dirty="0"/>
              <a:t>d[u]</a:t>
            </a:r>
            <a:r>
              <a:rPr lang="zh-CN" altLang="en-US" dirty="0"/>
              <a:t>增加，那么</a:t>
            </a:r>
            <a:r>
              <a:rPr lang="en-US" altLang="zh-CN" dirty="0"/>
              <a:t>d[v]</a:t>
            </a:r>
            <a:r>
              <a:rPr lang="zh-CN" altLang="en-US" dirty="0"/>
              <a:t>一定会增加</a:t>
            </a:r>
            <a:endParaRPr lang="en-US" altLang="zh-CN" dirty="0"/>
          </a:p>
          <a:p>
            <a:r>
              <a:rPr lang="zh-CN" altLang="en-US" dirty="0"/>
              <a:t>但是只有对于</a:t>
            </a:r>
            <a:r>
              <a:rPr lang="en-US" altLang="zh-CN" dirty="0"/>
              <a:t>v</a:t>
            </a:r>
            <a:r>
              <a:rPr lang="zh-CN" altLang="en-US" dirty="0"/>
              <a:t>而言所有满足该条件的前驱都减小，</a:t>
            </a:r>
            <a:r>
              <a:rPr lang="en-US" altLang="zh-CN" dirty="0"/>
              <a:t>d[v]</a:t>
            </a:r>
            <a:r>
              <a:rPr lang="zh-CN" altLang="en-US" dirty="0"/>
              <a:t>才有可能减小</a:t>
            </a:r>
            <a:endParaRPr lang="en-US" altLang="zh-CN" dirty="0"/>
          </a:p>
          <a:p>
            <a:r>
              <a:rPr lang="zh-CN" altLang="en-US" dirty="0"/>
              <a:t>但是我们只能修改一个点</a:t>
            </a:r>
          </a:p>
        </p:txBody>
      </p:sp>
    </p:spTree>
    <p:extLst>
      <p:ext uri="{BB962C8B-B14F-4D97-AF65-F5344CB8AC3E}">
        <p14:creationId xmlns:p14="http://schemas.microsoft.com/office/powerpoint/2010/main" val="21002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799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SOLUTION</vt:lpstr>
      <vt:lpstr>T1</vt:lpstr>
      <vt:lpstr>T1</vt:lpstr>
      <vt:lpstr>T2</vt:lpstr>
      <vt:lpstr>T2</vt:lpstr>
      <vt:lpstr>T3</vt:lpstr>
      <vt:lpstr>T3</vt:lpstr>
      <vt:lpstr>T3</vt:lpstr>
      <vt:lpstr>T3</vt:lpstr>
      <vt:lpstr>T3</vt:lpstr>
      <vt:lpstr>T3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霆枫 顾</dc:creator>
  <cp:lastModifiedBy>霆枫 顾</cp:lastModifiedBy>
  <cp:revision>23</cp:revision>
  <dcterms:created xsi:type="dcterms:W3CDTF">2019-07-08T15:09:42Z</dcterms:created>
  <dcterms:modified xsi:type="dcterms:W3CDTF">2019-07-09T01:00:20Z</dcterms:modified>
</cp:coreProperties>
</file>