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564130" y="420370"/>
            <a:ext cx="7063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3600"/>
              <a:t>Arquitetura de Negócio da SuSmart</a:t>
            </a:r>
            <a:endParaRPr lang="pt-BR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2214245" y="1981835"/>
            <a:ext cx="498411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800"/>
              <a:t>ARTUR SOUZA</a:t>
            </a:r>
            <a:endParaRPr lang="pt-BR" altLang="en-US" sz="2800"/>
          </a:p>
          <a:p>
            <a:r>
              <a:rPr lang="pt-BR" altLang="en-US" sz="2800"/>
              <a:t>CAIO PARIBELLO</a:t>
            </a:r>
            <a:endParaRPr lang="pt-BR" altLang="en-US" sz="2800"/>
          </a:p>
          <a:p>
            <a:r>
              <a:rPr lang="pt-BR" altLang="en-US" sz="2800"/>
              <a:t>CAIQUE ALBA </a:t>
            </a:r>
            <a:endParaRPr lang="pt-BR" altLang="en-US" sz="2800"/>
          </a:p>
          <a:p>
            <a:r>
              <a:rPr lang="pt-BR" altLang="en-US" sz="2800"/>
              <a:t>GUILHERME FREIRE</a:t>
            </a:r>
            <a:endParaRPr lang="pt-BR" altLang="en-US" sz="2800"/>
          </a:p>
          <a:p>
            <a:r>
              <a:rPr lang="pt-BR" altLang="en-US" sz="2800"/>
              <a:t>PEDRO BOTTER BONDEZAN</a:t>
            </a:r>
            <a:endParaRPr lang="pt-BR" altLang="en-US" sz="2800"/>
          </a:p>
          <a:p>
            <a:endParaRPr lang="pt-BR" altLang="en-US" sz="2800"/>
          </a:p>
        </p:txBody>
      </p:sp>
      <p:sp>
        <p:nvSpPr>
          <p:cNvPr id="100" name="Text Box 99"/>
          <p:cNvSpPr txBox="1"/>
          <p:nvPr/>
        </p:nvSpPr>
        <p:spPr>
          <a:xfrm>
            <a:off x="6770370" y="1981835"/>
            <a:ext cx="256349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2800" b="1">
                <a:latin typeface="Arial" panose="020B0604020202020204" pitchFamily="34" charset="0"/>
              </a:rPr>
              <a:t>RA 1901874RA 1901672RA 1901537RA 1902214RA 1901567</a:t>
            </a:r>
            <a:endParaRPr lang="en-US" sz="28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97880" y="2269490"/>
            <a:ext cx="4812030" cy="3552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813040" y="2461260"/>
            <a:ext cx="981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SuSmart</a:t>
            </a:r>
            <a:endParaRPr lang="pt-BR" altLang="en-US"/>
          </a:p>
        </p:txBody>
      </p:sp>
      <p:sp>
        <p:nvSpPr>
          <p:cNvPr id="6" name="Rectangles 5"/>
          <p:cNvSpPr/>
          <p:nvPr/>
        </p:nvSpPr>
        <p:spPr>
          <a:xfrm>
            <a:off x="783590" y="3615055"/>
            <a:ext cx="2156460" cy="86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431925" y="3861435"/>
            <a:ext cx="859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Cliente</a:t>
            </a:r>
            <a:endParaRPr lang="pt-BR" altLang="en-US"/>
          </a:p>
        </p:txBody>
      </p:sp>
      <p:cxnSp>
        <p:nvCxnSpPr>
          <p:cNvPr id="10" name="Straight Connector 9"/>
          <p:cNvCxnSpPr>
            <a:stCxn id="6" idx="3"/>
            <a:endCxn id="4" idx="1"/>
          </p:cNvCxnSpPr>
          <p:nvPr/>
        </p:nvCxnSpPr>
        <p:spPr>
          <a:xfrm>
            <a:off x="2940050" y="4045585"/>
            <a:ext cx="2957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2991485" y="2829560"/>
            <a:ext cx="28536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1. Obter Orçamento</a:t>
            </a:r>
            <a:endParaRPr lang="pt-BR" altLang="en-US"/>
          </a:p>
          <a:p>
            <a:pPr indent="0">
              <a:buNone/>
            </a:pPr>
            <a:r>
              <a:rPr lang="pt-BR" altLang="en-US"/>
              <a:t>2. Comprar</a:t>
            </a:r>
            <a:endParaRPr lang="pt-BR" altLang="en-US"/>
          </a:p>
          <a:p>
            <a:pPr indent="0">
              <a:buNone/>
            </a:pPr>
            <a:r>
              <a:rPr lang="pt-BR" altLang="en-US"/>
              <a:t>3. Obter Intalação</a:t>
            </a:r>
            <a:endParaRPr lang="pt-BR" altLang="en-US"/>
          </a:p>
          <a:p>
            <a:pPr indent="0">
              <a:buNone/>
            </a:pPr>
            <a:r>
              <a:rPr lang="pt-BR" altLang="en-US"/>
              <a:t>4. Obter Manutenção</a:t>
            </a:r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Cenário: </a:t>
            </a:r>
            <a:r>
              <a:rPr lang="pt-BR" altLang="en-US">
                <a:sym typeface="+mn-ea"/>
              </a:rPr>
              <a:t>Obter Orçamento</a:t>
            </a:r>
            <a:endParaRPr lang="pt-BR" altLang="en-US"/>
          </a:p>
        </p:txBody>
      </p:sp>
      <p:sp>
        <p:nvSpPr>
          <p:cNvPr id="4" name="Rounded Rectangle 3"/>
          <p:cNvSpPr/>
          <p:nvPr/>
        </p:nvSpPr>
        <p:spPr>
          <a:xfrm>
            <a:off x="6300470" y="2431415"/>
            <a:ext cx="4812030" cy="4126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215630" y="2534920"/>
            <a:ext cx="981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SuSmart</a:t>
            </a:r>
            <a:endParaRPr lang="pt-BR" altLang="en-US"/>
          </a:p>
        </p:txBody>
      </p:sp>
      <p:sp>
        <p:nvSpPr>
          <p:cNvPr id="6" name="Rectangles 5"/>
          <p:cNvSpPr/>
          <p:nvPr/>
        </p:nvSpPr>
        <p:spPr>
          <a:xfrm>
            <a:off x="1278255" y="3355975"/>
            <a:ext cx="2156460" cy="86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946910" y="3604895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Cliente</a:t>
            </a:r>
            <a:endParaRPr lang="pt-BR" altLang="en-US"/>
          </a:p>
        </p:txBody>
      </p:sp>
      <p:cxnSp>
        <p:nvCxnSpPr>
          <p:cNvPr id="10" name="Straight Connector 9"/>
          <p:cNvCxnSpPr>
            <a:stCxn id="6" idx="3"/>
            <a:endCxn id="16" idx="2"/>
          </p:cNvCxnSpPr>
          <p:nvPr/>
        </p:nvCxnSpPr>
        <p:spPr>
          <a:xfrm flipV="1">
            <a:off x="3434715" y="3754120"/>
            <a:ext cx="4526915" cy="3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bo 15"/>
          <p:cNvSpPr/>
          <p:nvPr/>
        </p:nvSpPr>
        <p:spPr bwMode="auto">
          <a:xfrm>
            <a:off x="7961342" y="338896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p>
            <a:pPr algn="ctr"/>
            <a:r>
              <a:rPr lang="pt-BR" sz="1000" dirty="0"/>
              <a:t>Suellen</a:t>
            </a:r>
            <a:endParaRPr lang="pt-BR" sz="1000" dirty="0"/>
          </a:p>
          <a:p>
            <a:pPr algn="ctr"/>
            <a:r>
              <a:rPr lang="pt-BR" sz="1000" b="1" dirty="0" smtClean="0"/>
              <a:t>(Nó Operacional</a:t>
            </a:r>
            <a:r>
              <a:rPr lang="pt-BR" sz="1000" b="1" dirty="0"/>
              <a:t>)</a:t>
            </a:r>
            <a:endParaRPr lang="pt-BR" sz="10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/>
          <p:cNvSpPr/>
          <p:nvPr/>
        </p:nvSpPr>
        <p:spPr>
          <a:xfrm>
            <a:off x="8066772" y="5246933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1200" b="1" dirty="0"/>
              <a:t>Fornecer Orçamento</a:t>
            </a:r>
            <a:endParaRPr lang="pt-BR" sz="1200" dirty="0"/>
          </a:p>
        </p:txBody>
      </p:sp>
      <p:sp>
        <p:nvSpPr>
          <p:cNvPr id="30" name="Texto Explicativo: Linha com Borda e Ênfase 29"/>
          <p:cNvSpPr/>
          <p:nvPr/>
        </p:nvSpPr>
        <p:spPr>
          <a:xfrm>
            <a:off x="1423180" y="1690688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90132"/>
              <a:gd name="adj4" fmla="val 167890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dirty="0"/>
              <a:t>Neste cenário, o Cliente interage com a Suellen (Nó Operacional)</a:t>
            </a:r>
            <a:endParaRPr lang="pt-BR" dirty="0"/>
          </a:p>
        </p:txBody>
      </p:sp>
      <p:sp>
        <p:nvSpPr>
          <p:cNvPr id="15" name="Texto Explicativo: Linha com Borda e Ênfase 29"/>
          <p:cNvSpPr/>
          <p:nvPr/>
        </p:nvSpPr>
        <p:spPr>
          <a:xfrm>
            <a:off x="1338725" y="5585143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-3690"/>
              <a:gd name="adj4" fmla="val 172029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dirty="0"/>
              <a:t>A Suellen (Nó Operacional) realiza o Orçamento para o cliente</a:t>
            </a:r>
            <a:endParaRPr lang="pt-BR" dirty="0"/>
          </a:p>
        </p:txBody>
      </p:sp>
      <p:cxnSp>
        <p:nvCxnSpPr>
          <p:cNvPr id="17" name="Straight Connector 16"/>
          <p:cNvCxnSpPr>
            <a:stCxn id="19" idx="0"/>
            <a:endCxn id="16" idx="3"/>
          </p:cNvCxnSpPr>
          <p:nvPr/>
        </p:nvCxnSpPr>
        <p:spPr>
          <a:xfrm flipH="1" flipV="1">
            <a:off x="8702040" y="3973195"/>
            <a:ext cx="3810" cy="127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Cenário: </a:t>
            </a:r>
            <a:r>
              <a:rPr lang="pt-BR" altLang="en-US">
                <a:sym typeface="+mn-ea"/>
              </a:rPr>
              <a:t>Comprar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300470" y="2431415"/>
            <a:ext cx="4812030" cy="4126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8215630" y="2534920"/>
            <a:ext cx="981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SuSmart</a:t>
            </a:r>
            <a:endParaRPr lang="pt-BR" altLang="en-US"/>
          </a:p>
        </p:txBody>
      </p:sp>
      <p:sp>
        <p:nvSpPr>
          <p:cNvPr id="16" name="Rectangles 15"/>
          <p:cNvSpPr/>
          <p:nvPr/>
        </p:nvSpPr>
        <p:spPr>
          <a:xfrm>
            <a:off x="1278255" y="3355975"/>
            <a:ext cx="2156460" cy="86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830705" y="3602355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ym typeface="+mn-ea"/>
              </a:rPr>
              <a:t>Cliente</a:t>
            </a:r>
            <a:endParaRPr lang="pt-BR" altLang="en-US"/>
          </a:p>
        </p:txBody>
      </p:sp>
      <p:cxnSp>
        <p:nvCxnSpPr>
          <p:cNvPr id="18" name="Straight Connector 17"/>
          <p:cNvCxnSpPr>
            <a:stCxn id="16" idx="3"/>
            <a:endCxn id="19" idx="2"/>
          </p:cNvCxnSpPr>
          <p:nvPr/>
        </p:nvCxnSpPr>
        <p:spPr>
          <a:xfrm flipV="1">
            <a:off x="3434715" y="3754120"/>
            <a:ext cx="4526915" cy="3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bo 15"/>
          <p:cNvSpPr/>
          <p:nvPr/>
        </p:nvSpPr>
        <p:spPr bwMode="auto">
          <a:xfrm>
            <a:off x="7961342" y="338896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p>
            <a:pPr algn="ctr"/>
            <a:r>
              <a:rPr lang="pt-BR" sz="1000" dirty="0">
                <a:sym typeface="+mn-ea"/>
              </a:rPr>
              <a:t>Suellen</a:t>
            </a:r>
            <a:endParaRPr lang="pt-BR" sz="1000" dirty="0"/>
          </a:p>
          <a:p>
            <a:pPr algn="ctr"/>
            <a:r>
              <a:rPr lang="pt-BR" sz="1000" b="1" dirty="0" smtClean="0">
                <a:sym typeface="+mn-ea"/>
              </a:rPr>
              <a:t>(Nó Operacional</a:t>
            </a:r>
            <a:r>
              <a:rPr lang="pt-BR" sz="1000" b="1" dirty="0">
                <a:sym typeface="+mn-ea"/>
              </a:rPr>
              <a:t>)</a:t>
            </a:r>
            <a:endParaRPr lang="pt-BR" sz="10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Retângulo de cantos arredondados 111"/>
          <p:cNvSpPr/>
          <p:nvPr/>
        </p:nvSpPr>
        <p:spPr>
          <a:xfrm>
            <a:off x="8066772" y="5246933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1200" b="1" dirty="0"/>
              <a:t>Trata a venda do produto</a:t>
            </a:r>
            <a:endParaRPr lang="pt-BR" sz="1200" dirty="0"/>
          </a:p>
        </p:txBody>
      </p:sp>
      <p:sp>
        <p:nvSpPr>
          <p:cNvPr id="30" name="Texto Explicativo: Linha com Borda e Ênfase 29"/>
          <p:cNvSpPr/>
          <p:nvPr/>
        </p:nvSpPr>
        <p:spPr>
          <a:xfrm>
            <a:off x="1423180" y="1690688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90132"/>
              <a:gd name="adj4" fmla="val 167890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dirty="0">
                <a:sym typeface="+mn-ea"/>
              </a:rPr>
              <a:t>Neste cenário, o Cliente interage com a Suellen (Nó Operacional)</a:t>
            </a:r>
            <a:endParaRPr lang="pt-BR" dirty="0"/>
          </a:p>
        </p:txBody>
      </p:sp>
      <p:sp>
        <p:nvSpPr>
          <p:cNvPr id="21" name="Texto Explicativo: Linha com Borda e Ênfase 29"/>
          <p:cNvSpPr/>
          <p:nvPr/>
        </p:nvSpPr>
        <p:spPr>
          <a:xfrm>
            <a:off x="1338725" y="5585143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-3690"/>
              <a:gd name="adj4" fmla="val 172289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dirty="0">
                <a:sym typeface="+mn-ea"/>
              </a:rPr>
              <a:t>A Suellen (Nó Operacional) realiza o Venda para o cliente</a:t>
            </a:r>
            <a:endParaRPr lang="pt-BR" dirty="0"/>
          </a:p>
        </p:txBody>
      </p:sp>
      <p:cxnSp>
        <p:nvCxnSpPr>
          <p:cNvPr id="22" name="Straight Connector 21"/>
          <p:cNvCxnSpPr>
            <a:stCxn id="20" idx="0"/>
            <a:endCxn id="19" idx="3"/>
          </p:cNvCxnSpPr>
          <p:nvPr/>
        </p:nvCxnSpPr>
        <p:spPr>
          <a:xfrm flipH="1" flipV="1">
            <a:off x="8702040" y="3973195"/>
            <a:ext cx="3810" cy="127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Cenário: </a:t>
            </a:r>
            <a:r>
              <a:rPr lang="pt-BR" altLang="en-US">
                <a:sym typeface="+mn-ea"/>
              </a:rPr>
              <a:t>Obter Intalação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300470" y="2431415"/>
            <a:ext cx="4812030" cy="4126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8215630" y="2534920"/>
            <a:ext cx="981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SuSmart</a:t>
            </a:r>
            <a:endParaRPr lang="pt-BR" altLang="en-US"/>
          </a:p>
        </p:txBody>
      </p:sp>
      <p:sp>
        <p:nvSpPr>
          <p:cNvPr id="16" name="Rectangles 15"/>
          <p:cNvSpPr/>
          <p:nvPr/>
        </p:nvSpPr>
        <p:spPr>
          <a:xfrm>
            <a:off x="1278255" y="3355975"/>
            <a:ext cx="2156460" cy="86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830705" y="3602355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Cliente</a:t>
            </a:r>
            <a:endParaRPr lang="pt-BR" altLang="en-US"/>
          </a:p>
        </p:txBody>
      </p:sp>
      <p:cxnSp>
        <p:nvCxnSpPr>
          <p:cNvPr id="18" name="Straight Connector 17"/>
          <p:cNvCxnSpPr>
            <a:stCxn id="16" idx="3"/>
            <a:endCxn id="19" idx="2"/>
          </p:cNvCxnSpPr>
          <p:nvPr/>
        </p:nvCxnSpPr>
        <p:spPr>
          <a:xfrm flipV="1">
            <a:off x="3434715" y="3754120"/>
            <a:ext cx="4526915" cy="3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bo 15"/>
          <p:cNvSpPr/>
          <p:nvPr/>
        </p:nvSpPr>
        <p:spPr bwMode="auto">
          <a:xfrm>
            <a:off x="7961342" y="338896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p>
            <a:pPr algn="ctr"/>
            <a:r>
              <a:rPr lang="pt-BR" sz="1000" dirty="0">
                <a:sym typeface="+mn-ea"/>
              </a:rPr>
              <a:t>Técnico da Suellen</a:t>
            </a:r>
            <a:endParaRPr lang="pt-BR" sz="1000" dirty="0"/>
          </a:p>
          <a:p>
            <a:pPr algn="ctr"/>
            <a:r>
              <a:rPr lang="pt-BR" sz="1000" b="1" dirty="0" smtClean="0">
                <a:sym typeface="+mn-ea"/>
              </a:rPr>
              <a:t>(Nó Operacional</a:t>
            </a:r>
            <a:r>
              <a:rPr lang="pt-BR" sz="1000" b="1" dirty="0">
                <a:sym typeface="+mn-ea"/>
              </a:rPr>
              <a:t>)</a:t>
            </a:r>
            <a:endParaRPr lang="pt-BR" sz="10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Retângulo de cantos arredondados 111"/>
          <p:cNvSpPr/>
          <p:nvPr/>
        </p:nvSpPr>
        <p:spPr>
          <a:xfrm>
            <a:off x="8066772" y="5246933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1200" b="1" dirty="0"/>
              <a:t>Tratar a instalação do produto</a:t>
            </a:r>
            <a:endParaRPr lang="pt-BR" sz="1200" dirty="0"/>
          </a:p>
        </p:txBody>
      </p:sp>
      <p:sp>
        <p:nvSpPr>
          <p:cNvPr id="30" name="Texto Explicativo: Linha com Borda e Ênfase 29"/>
          <p:cNvSpPr/>
          <p:nvPr/>
        </p:nvSpPr>
        <p:spPr>
          <a:xfrm>
            <a:off x="1423180" y="1690688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90132"/>
              <a:gd name="adj4" fmla="val 167890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dirty="0">
                <a:sym typeface="+mn-ea"/>
              </a:rPr>
              <a:t>Neste cenário, o Cliente interage com o Técnico da Suellen (Nó Operacional)</a:t>
            </a:r>
            <a:endParaRPr lang="pt-BR" dirty="0"/>
          </a:p>
        </p:txBody>
      </p:sp>
      <p:sp>
        <p:nvSpPr>
          <p:cNvPr id="21" name="Texto Explicativo: Linha com Borda e Ênfase 29"/>
          <p:cNvSpPr/>
          <p:nvPr/>
        </p:nvSpPr>
        <p:spPr>
          <a:xfrm>
            <a:off x="1338580" y="5247005"/>
            <a:ext cx="3896995" cy="1461135"/>
          </a:xfrm>
          <a:prstGeom prst="accentBorderCallout1">
            <a:avLst>
              <a:gd name="adj1" fmla="val 39011"/>
              <a:gd name="adj2" fmla="val 102497"/>
              <a:gd name="adj3" fmla="val 18035"/>
              <a:gd name="adj4" fmla="val 173586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dirty="0">
                <a:sym typeface="+mn-ea"/>
              </a:rPr>
              <a:t>A Suellen (Nó Operacional) realiza o Orçamento para o cliente</a:t>
            </a:r>
            <a:endParaRPr lang="pt-BR" dirty="0"/>
          </a:p>
        </p:txBody>
      </p:sp>
      <p:cxnSp>
        <p:nvCxnSpPr>
          <p:cNvPr id="22" name="Straight Connector 21"/>
          <p:cNvCxnSpPr>
            <a:stCxn id="20" idx="0"/>
            <a:endCxn id="19" idx="3"/>
          </p:cNvCxnSpPr>
          <p:nvPr/>
        </p:nvCxnSpPr>
        <p:spPr>
          <a:xfrm flipH="1" flipV="1">
            <a:off x="8702040" y="3973195"/>
            <a:ext cx="3810" cy="127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>
                <a:sym typeface="+mn-ea"/>
              </a:rPr>
              <a:t>Cenário: </a:t>
            </a:r>
            <a:r>
              <a:rPr lang="pt-BR" altLang="en-US">
                <a:sym typeface="+mn-ea"/>
              </a:rPr>
              <a:t>Obter Manutenção</a:t>
            </a:r>
            <a:br>
              <a:rPr lang="pt-BR" altLang="en-US"/>
            </a:b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300470" y="2431415"/>
            <a:ext cx="4812030" cy="4126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8215630" y="2534920"/>
            <a:ext cx="981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SuSmart</a:t>
            </a:r>
            <a:endParaRPr lang="pt-BR" altLang="en-US"/>
          </a:p>
        </p:txBody>
      </p:sp>
      <p:sp>
        <p:nvSpPr>
          <p:cNvPr id="16" name="Rectangles 15"/>
          <p:cNvSpPr/>
          <p:nvPr/>
        </p:nvSpPr>
        <p:spPr>
          <a:xfrm>
            <a:off x="1278255" y="3355975"/>
            <a:ext cx="2156460" cy="86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679575" y="3602355"/>
            <a:ext cx="135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ym typeface="+mn-ea"/>
              </a:rPr>
              <a:t>Cliente</a:t>
            </a:r>
            <a:endParaRPr lang="pt-BR" altLang="en-US"/>
          </a:p>
        </p:txBody>
      </p:sp>
      <p:cxnSp>
        <p:nvCxnSpPr>
          <p:cNvPr id="18" name="Straight Connector 17"/>
          <p:cNvCxnSpPr>
            <a:stCxn id="16" idx="3"/>
            <a:endCxn id="19" idx="2"/>
          </p:cNvCxnSpPr>
          <p:nvPr/>
        </p:nvCxnSpPr>
        <p:spPr>
          <a:xfrm flipV="1">
            <a:off x="3434715" y="3754120"/>
            <a:ext cx="4526915" cy="3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bo 15"/>
          <p:cNvSpPr/>
          <p:nvPr/>
        </p:nvSpPr>
        <p:spPr bwMode="auto">
          <a:xfrm>
            <a:off x="7961342" y="338896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p>
            <a:pPr algn="ctr"/>
            <a:r>
              <a:rPr lang="pt-BR" sz="1000" dirty="0">
                <a:sym typeface="+mn-ea"/>
              </a:rPr>
              <a:t>Técnico da Suellen</a:t>
            </a:r>
            <a:endParaRPr lang="pt-BR" sz="1000" dirty="0"/>
          </a:p>
          <a:p>
            <a:pPr algn="ctr"/>
            <a:r>
              <a:rPr lang="pt-BR" sz="1000" b="1" dirty="0" smtClean="0">
                <a:sym typeface="+mn-ea"/>
              </a:rPr>
              <a:t>(Nó Operacional</a:t>
            </a:r>
            <a:r>
              <a:rPr lang="pt-BR" sz="1000" b="1" dirty="0">
                <a:sym typeface="+mn-ea"/>
              </a:rPr>
              <a:t>)</a:t>
            </a:r>
            <a:endParaRPr lang="pt-BR" sz="10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Retângulo de cantos arredondados 111"/>
          <p:cNvSpPr/>
          <p:nvPr/>
        </p:nvSpPr>
        <p:spPr>
          <a:xfrm>
            <a:off x="8066772" y="5246933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1200" b="1" dirty="0"/>
              <a:t>Tratar a manutenção do produto</a:t>
            </a:r>
            <a:endParaRPr lang="pt-BR" sz="1200" dirty="0"/>
          </a:p>
        </p:txBody>
      </p:sp>
      <p:sp>
        <p:nvSpPr>
          <p:cNvPr id="30" name="Texto Explicativo: Linha com Borda e Ênfase 29"/>
          <p:cNvSpPr/>
          <p:nvPr/>
        </p:nvSpPr>
        <p:spPr>
          <a:xfrm>
            <a:off x="1423180" y="1690688"/>
            <a:ext cx="3896751" cy="972044"/>
          </a:xfrm>
          <a:prstGeom prst="accentBorderCallout1">
            <a:avLst>
              <a:gd name="adj1" fmla="val 39011"/>
              <a:gd name="adj2" fmla="val 102497"/>
              <a:gd name="adj3" fmla="val 190132"/>
              <a:gd name="adj4" fmla="val 167890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dirty="0">
                <a:sym typeface="+mn-ea"/>
              </a:rPr>
              <a:t>Neste cenário, o Cliente interage com o Técnico da Suellen (Nó Operacional)</a:t>
            </a:r>
            <a:endParaRPr lang="pt-BR" dirty="0"/>
          </a:p>
        </p:txBody>
      </p:sp>
      <p:sp>
        <p:nvSpPr>
          <p:cNvPr id="21" name="Texto Explicativo: Linha com Borda e Ênfase 29"/>
          <p:cNvSpPr/>
          <p:nvPr/>
        </p:nvSpPr>
        <p:spPr>
          <a:xfrm>
            <a:off x="1338580" y="5478780"/>
            <a:ext cx="3896995" cy="1229360"/>
          </a:xfrm>
          <a:prstGeom prst="accentBorderCallout1">
            <a:avLst>
              <a:gd name="adj1" fmla="val 39011"/>
              <a:gd name="adj2" fmla="val 102497"/>
              <a:gd name="adj3" fmla="val 5733"/>
              <a:gd name="adj4" fmla="val 172282"/>
            </a:avLst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dirty="0">
                <a:sym typeface="+mn-ea"/>
              </a:rPr>
              <a:t>A Suellen (Nó Operacional) realiza o Manutenção do produto</a:t>
            </a:r>
            <a:endParaRPr lang="pt-BR" dirty="0"/>
          </a:p>
        </p:txBody>
      </p:sp>
      <p:cxnSp>
        <p:nvCxnSpPr>
          <p:cNvPr id="22" name="Straight Connector 21"/>
          <p:cNvCxnSpPr>
            <a:stCxn id="20" idx="0"/>
            <a:endCxn id="19" idx="3"/>
          </p:cNvCxnSpPr>
          <p:nvPr/>
        </p:nvCxnSpPr>
        <p:spPr>
          <a:xfrm flipH="1" flipV="1">
            <a:off x="8702040" y="3973195"/>
            <a:ext cx="3810" cy="127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1113</Words>
  <Application>WPS Presentation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Gill Sans</vt:lpstr>
      <vt:lpstr>ヒラギノ角ゴ ProN W3</vt:lpstr>
      <vt:lpstr>Calibri</vt:lpstr>
      <vt:lpstr>Microsoft YaHei</vt:lpstr>
      <vt:lpstr/>
      <vt:lpstr>Arial Unicode MS</vt:lpstr>
      <vt:lpstr>Calibri Light</vt:lpstr>
      <vt:lpstr>Gill Sans MT</vt:lpstr>
      <vt:lpstr>Segoe Print</vt:lpstr>
      <vt:lpstr>Office Theme</vt:lpstr>
      <vt:lpstr>PowerPoint 演示文稿</vt:lpstr>
      <vt:lpstr>PowerPoint 演示文稿</vt:lpstr>
      <vt:lpstr>Cenário: Instalação</vt:lpstr>
      <vt:lpstr>Cenário: Monitoramento em tempo real</vt:lpstr>
      <vt:lpstr>Cenário: Acionamento da emergencia</vt:lpstr>
      <vt:lpstr>Cenário: Configuração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artur</cp:lastModifiedBy>
  <cp:revision>2</cp:revision>
  <dcterms:created xsi:type="dcterms:W3CDTF">2020-09-04T22:50:00Z</dcterms:created>
  <dcterms:modified xsi:type="dcterms:W3CDTF">2020-09-19T00:38:14Z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1033-11.2.0.9445</vt:lpwstr>
  </property>
</Properties>
</file>