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897880" y="2269490"/>
            <a:ext cx="4812030" cy="3552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7813040" y="2461260"/>
            <a:ext cx="981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en-US" dirty="0"/>
              <a:t>Suellen</a:t>
            </a:r>
          </a:p>
        </p:txBody>
      </p:sp>
      <p:sp>
        <p:nvSpPr>
          <p:cNvPr id="6" name="Rectangles 5"/>
          <p:cNvSpPr/>
          <p:nvPr/>
        </p:nvSpPr>
        <p:spPr>
          <a:xfrm>
            <a:off x="783590" y="3615055"/>
            <a:ext cx="2156460" cy="861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431925" y="3861435"/>
            <a:ext cx="859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en-US"/>
              <a:t>Cliente</a:t>
            </a:r>
          </a:p>
        </p:txBody>
      </p:sp>
      <p:cxnSp>
        <p:nvCxnSpPr>
          <p:cNvPr id="10" name="Straight Connector 9"/>
          <p:cNvCxnSpPr>
            <a:stCxn id="6" idx="3"/>
            <a:endCxn id="4" idx="1"/>
          </p:cNvCxnSpPr>
          <p:nvPr/>
        </p:nvCxnSpPr>
        <p:spPr>
          <a:xfrm>
            <a:off x="2940050" y="4045585"/>
            <a:ext cx="29578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2991485" y="2829560"/>
            <a:ext cx="28536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en-US" dirty="0"/>
              <a:t>1. Obter Orçamento</a:t>
            </a:r>
          </a:p>
          <a:p>
            <a:pPr indent="0">
              <a:buNone/>
            </a:pPr>
            <a:r>
              <a:rPr lang="pt-BR" altLang="en-US" dirty="0"/>
              <a:t>2. Comprar</a:t>
            </a:r>
          </a:p>
          <a:p>
            <a:pPr indent="0">
              <a:buNone/>
            </a:pPr>
            <a:r>
              <a:rPr lang="pt-BR" altLang="en-US" dirty="0"/>
              <a:t>3. Cancelar Compra</a:t>
            </a:r>
          </a:p>
          <a:p>
            <a:pPr indent="0">
              <a:buNone/>
            </a:pPr>
            <a:r>
              <a:rPr lang="pt-BR" altLang="en-US" dirty="0"/>
              <a:t>4. Obter Manutenção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dirty="0"/>
              <a:t>Cenário: </a:t>
            </a:r>
            <a:r>
              <a:rPr lang="pt-BR" altLang="en-US" dirty="0">
                <a:sym typeface="+mn-ea"/>
              </a:rPr>
              <a:t>Obter Orçamento</a:t>
            </a:r>
            <a:endParaRPr lang="pt-BR" alt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300470" y="2431415"/>
            <a:ext cx="4812030" cy="41262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8215630" y="2534920"/>
            <a:ext cx="981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en-US" dirty="0"/>
              <a:t>Suellen</a:t>
            </a:r>
          </a:p>
        </p:txBody>
      </p:sp>
      <p:sp>
        <p:nvSpPr>
          <p:cNvPr id="6" name="Rectangles 5"/>
          <p:cNvSpPr/>
          <p:nvPr/>
        </p:nvSpPr>
        <p:spPr>
          <a:xfrm>
            <a:off x="1278255" y="3355975"/>
            <a:ext cx="2156460" cy="861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946910" y="3604895"/>
            <a:ext cx="1050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en-US"/>
              <a:t>Cliente</a:t>
            </a:r>
          </a:p>
        </p:txBody>
      </p:sp>
      <p:cxnSp>
        <p:nvCxnSpPr>
          <p:cNvPr id="10" name="Straight Connector 9"/>
          <p:cNvCxnSpPr>
            <a:stCxn id="6" idx="3"/>
            <a:endCxn id="16" idx="2"/>
          </p:cNvCxnSpPr>
          <p:nvPr/>
        </p:nvCxnSpPr>
        <p:spPr>
          <a:xfrm flipV="1">
            <a:off x="3434715" y="3754120"/>
            <a:ext cx="4526915" cy="32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bo 15"/>
          <p:cNvSpPr/>
          <p:nvPr/>
        </p:nvSpPr>
        <p:spPr bwMode="auto">
          <a:xfrm>
            <a:off x="7961342" y="3388960"/>
            <a:ext cx="1627447" cy="584456"/>
          </a:xfrm>
          <a:prstGeom prst="cub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/>
            <a:r>
              <a:rPr lang="pt-BR" sz="1000" dirty="0"/>
              <a:t>Vendas</a:t>
            </a:r>
          </a:p>
          <a:p>
            <a:pPr algn="ctr"/>
            <a:r>
              <a:rPr lang="pt-BR" sz="1000" b="1" dirty="0"/>
              <a:t>(Nó Operacional)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Retângulo de cantos arredondados 111"/>
          <p:cNvSpPr/>
          <p:nvPr/>
        </p:nvSpPr>
        <p:spPr>
          <a:xfrm>
            <a:off x="8066772" y="5246933"/>
            <a:ext cx="1278446" cy="538383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Fornecer Orçamento</a:t>
            </a:r>
            <a:endParaRPr lang="pt-BR" sz="1200" dirty="0"/>
          </a:p>
        </p:txBody>
      </p:sp>
      <p:sp>
        <p:nvSpPr>
          <p:cNvPr id="30" name="Texto Explicativo: Linha com Borda e Ênfase 29"/>
          <p:cNvSpPr/>
          <p:nvPr/>
        </p:nvSpPr>
        <p:spPr>
          <a:xfrm>
            <a:off x="1423180" y="1690688"/>
            <a:ext cx="3896751" cy="972044"/>
          </a:xfrm>
          <a:prstGeom prst="accentBorderCallout1">
            <a:avLst>
              <a:gd name="adj1" fmla="val 39011"/>
              <a:gd name="adj2" fmla="val 102497"/>
              <a:gd name="adj3" fmla="val 190132"/>
              <a:gd name="adj4" fmla="val 167890"/>
            </a:avLst>
          </a:prstGeom>
          <a:solidFill>
            <a:srgbClr val="FFFF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Neste cenário, o Cliente interage com a Vendas (Nó Operacional)</a:t>
            </a:r>
          </a:p>
        </p:txBody>
      </p:sp>
      <p:sp>
        <p:nvSpPr>
          <p:cNvPr id="15" name="Texto Explicativo: Linha com Borda e Ênfase 29"/>
          <p:cNvSpPr/>
          <p:nvPr/>
        </p:nvSpPr>
        <p:spPr>
          <a:xfrm>
            <a:off x="1338725" y="5585143"/>
            <a:ext cx="3896751" cy="972044"/>
          </a:xfrm>
          <a:prstGeom prst="accentBorderCallout1">
            <a:avLst>
              <a:gd name="adj1" fmla="val 39011"/>
              <a:gd name="adj2" fmla="val 102497"/>
              <a:gd name="adj3" fmla="val -3690"/>
              <a:gd name="adj4" fmla="val 172029"/>
            </a:avLst>
          </a:prstGeom>
          <a:solidFill>
            <a:srgbClr val="FFFF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 Vendas (Nó Operacional) realiza o Orçamento para o cliente</a:t>
            </a:r>
          </a:p>
        </p:txBody>
      </p:sp>
      <p:cxnSp>
        <p:nvCxnSpPr>
          <p:cNvPr id="17" name="Straight Connector 16"/>
          <p:cNvCxnSpPr>
            <a:stCxn id="19" idx="0"/>
            <a:endCxn id="16" idx="3"/>
          </p:cNvCxnSpPr>
          <p:nvPr/>
        </p:nvCxnSpPr>
        <p:spPr>
          <a:xfrm flipH="1" flipV="1">
            <a:off x="8702040" y="3973195"/>
            <a:ext cx="3810" cy="1273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dirty="0">
                <a:sym typeface="+mn-ea"/>
              </a:rPr>
              <a:t>Cenário: Comprar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267838" y="2380922"/>
            <a:ext cx="4812030" cy="41262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8215630" y="2534920"/>
            <a:ext cx="981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en-US" dirty="0"/>
              <a:t>Suellen</a:t>
            </a:r>
          </a:p>
        </p:txBody>
      </p:sp>
      <p:sp>
        <p:nvSpPr>
          <p:cNvPr id="16" name="Rectangles 15"/>
          <p:cNvSpPr/>
          <p:nvPr/>
        </p:nvSpPr>
        <p:spPr>
          <a:xfrm>
            <a:off x="1278255" y="3355975"/>
            <a:ext cx="2156460" cy="861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1830705" y="3602355"/>
            <a:ext cx="1050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en-US">
                <a:sym typeface="+mn-ea"/>
              </a:rPr>
              <a:t>Cliente</a:t>
            </a:r>
            <a:endParaRPr lang="pt-BR" altLang="en-US"/>
          </a:p>
        </p:txBody>
      </p:sp>
      <p:cxnSp>
        <p:nvCxnSpPr>
          <p:cNvPr id="18" name="Straight Connector 17"/>
          <p:cNvCxnSpPr>
            <a:cxnSpLocks/>
            <a:stCxn id="16" idx="3"/>
            <a:endCxn id="19" idx="2"/>
          </p:cNvCxnSpPr>
          <p:nvPr/>
        </p:nvCxnSpPr>
        <p:spPr>
          <a:xfrm flipV="1">
            <a:off x="3434715" y="3756575"/>
            <a:ext cx="2910889" cy="29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bo 15"/>
          <p:cNvSpPr/>
          <p:nvPr/>
        </p:nvSpPr>
        <p:spPr bwMode="auto">
          <a:xfrm>
            <a:off x="6345604" y="3420086"/>
            <a:ext cx="1479859" cy="538383"/>
          </a:xfrm>
          <a:prstGeom prst="cub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/>
            <a:r>
              <a:rPr lang="pt-BR" sz="1000" dirty="0">
                <a:sym typeface="+mn-ea"/>
              </a:rPr>
              <a:t>Vendas</a:t>
            </a:r>
            <a:endParaRPr lang="pt-BR" sz="1000" dirty="0"/>
          </a:p>
          <a:p>
            <a:pPr algn="ctr"/>
            <a:r>
              <a:rPr lang="pt-BR" sz="1000" b="1" dirty="0">
                <a:sym typeface="+mn-ea"/>
              </a:rPr>
              <a:t>(Nó Operacional)</a:t>
            </a:r>
            <a:endParaRPr lang="pt-BR" sz="1000" b="1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0" name="Retângulo de cantos arredondados 111"/>
          <p:cNvSpPr/>
          <p:nvPr/>
        </p:nvSpPr>
        <p:spPr>
          <a:xfrm>
            <a:off x="6446310" y="5260850"/>
            <a:ext cx="1278446" cy="538383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Tratar venda do produto</a:t>
            </a:r>
            <a:endParaRPr lang="pt-BR" sz="1200" dirty="0"/>
          </a:p>
        </p:txBody>
      </p:sp>
      <p:sp>
        <p:nvSpPr>
          <p:cNvPr id="30" name="Texto Explicativo: Linha com Borda e Ênfase 29"/>
          <p:cNvSpPr/>
          <p:nvPr/>
        </p:nvSpPr>
        <p:spPr>
          <a:xfrm>
            <a:off x="1423180" y="1690688"/>
            <a:ext cx="3896751" cy="972044"/>
          </a:xfrm>
          <a:prstGeom prst="accentBorderCallout1">
            <a:avLst>
              <a:gd name="adj1" fmla="val 39011"/>
              <a:gd name="adj2" fmla="val 102497"/>
              <a:gd name="adj3" fmla="val 153322"/>
              <a:gd name="adj4" fmla="val 182854"/>
            </a:avLst>
          </a:prstGeom>
          <a:solidFill>
            <a:srgbClr val="FFFF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ym typeface="+mn-ea"/>
              </a:rPr>
              <a:t>Neste cenário, o Cliente interage com a Vendas (Nó Operacional)</a:t>
            </a:r>
            <a:endParaRPr lang="pt-BR" dirty="0"/>
          </a:p>
        </p:txBody>
      </p:sp>
      <p:sp>
        <p:nvSpPr>
          <p:cNvPr id="21" name="Texto Explicativo: Linha com Borda e Ênfase 29"/>
          <p:cNvSpPr/>
          <p:nvPr/>
        </p:nvSpPr>
        <p:spPr>
          <a:xfrm>
            <a:off x="838200" y="5799233"/>
            <a:ext cx="3896751" cy="972044"/>
          </a:xfrm>
          <a:prstGeom prst="accentBorderCallout1">
            <a:avLst>
              <a:gd name="adj1" fmla="val 39011"/>
              <a:gd name="adj2" fmla="val 102497"/>
              <a:gd name="adj3" fmla="val 31757"/>
              <a:gd name="adj4" fmla="val 206297"/>
            </a:avLst>
          </a:prstGeom>
          <a:solidFill>
            <a:srgbClr val="FFFF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ym typeface="+mn-ea"/>
              </a:rPr>
              <a:t>A Vendas (Nó Operacional) realiza o Venda para o cliente</a:t>
            </a:r>
            <a:endParaRPr lang="pt-BR" dirty="0"/>
          </a:p>
        </p:txBody>
      </p:sp>
      <p:cxnSp>
        <p:nvCxnSpPr>
          <p:cNvPr id="22" name="Straight Connector 21"/>
          <p:cNvCxnSpPr>
            <a:cxnSpLocks/>
            <a:stCxn id="20" idx="0"/>
            <a:endCxn id="19" idx="3"/>
          </p:cNvCxnSpPr>
          <p:nvPr/>
        </p:nvCxnSpPr>
        <p:spPr>
          <a:xfrm flipH="1" flipV="1">
            <a:off x="7018236" y="3958469"/>
            <a:ext cx="67297" cy="1302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bo 15">
            <a:extLst>
              <a:ext uri="{FF2B5EF4-FFF2-40B4-BE49-F238E27FC236}">
                <a16:creationId xmlns:a16="http://schemas.microsoft.com/office/drawing/2014/main" id="{614CEDEF-AB1F-48DB-8785-4D63048AC2F9}"/>
              </a:ext>
            </a:extLst>
          </p:cNvPr>
          <p:cNvSpPr/>
          <p:nvPr/>
        </p:nvSpPr>
        <p:spPr bwMode="auto">
          <a:xfrm>
            <a:off x="7966555" y="3420085"/>
            <a:ext cx="1479859" cy="529469"/>
          </a:xfrm>
          <a:prstGeom prst="cub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/>
            <a:r>
              <a:rPr lang="pt-BR" sz="1000" dirty="0">
                <a:sym typeface="+mn-ea"/>
              </a:rPr>
              <a:t>Fábrica</a:t>
            </a:r>
            <a:endParaRPr lang="pt-BR" sz="1000" dirty="0"/>
          </a:p>
          <a:p>
            <a:pPr algn="ctr"/>
            <a:r>
              <a:rPr lang="pt-BR" sz="1000" b="1" dirty="0">
                <a:sym typeface="+mn-ea"/>
              </a:rPr>
              <a:t>(Nó Operacional)</a:t>
            </a:r>
            <a:endParaRPr lang="pt-BR" sz="1000" b="1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" name="Cubo 15">
            <a:extLst>
              <a:ext uri="{FF2B5EF4-FFF2-40B4-BE49-F238E27FC236}">
                <a16:creationId xmlns:a16="http://schemas.microsoft.com/office/drawing/2014/main" id="{23AAA46D-E520-4AF2-B63B-DAA9350B34C9}"/>
              </a:ext>
            </a:extLst>
          </p:cNvPr>
          <p:cNvSpPr/>
          <p:nvPr/>
        </p:nvSpPr>
        <p:spPr bwMode="auto">
          <a:xfrm>
            <a:off x="9563892" y="3420086"/>
            <a:ext cx="1437418" cy="529469"/>
          </a:xfrm>
          <a:prstGeom prst="cub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/>
            <a:r>
              <a:rPr lang="pt-BR" sz="1000" dirty="0">
                <a:sym typeface="+mn-ea"/>
              </a:rPr>
              <a:t>Assistência</a:t>
            </a:r>
            <a:endParaRPr lang="pt-BR" sz="1000" dirty="0"/>
          </a:p>
          <a:p>
            <a:pPr algn="ctr"/>
            <a:r>
              <a:rPr lang="pt-BR" sz="1000" b="1" dirty="0">
                <a:sym typeface="+mn-ea"/>
              </a:rPr>
              <a:t>(Nó Operacional)</a:t>
            </a:r>
            <a:endParaRPr lang="pt-BR" sz="1000" b="1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6" name="Retângulo de cantos arredondados 111">
            <a:extLst>
              <a:ext uri="{FF2B5EF4-FFF2-40B4-BE49-F238E27FC236}">
                <a16:creationId xmlns:a16="http://schemas.microsoft.com/office/drawing/2014/main" id="{D31A217B-436D-4629-8201-28270B55574F}"/>
              </a:ext>
            </a:extLst>
          </p:cNvPr>
          <p:cNvSpPr/>
          <p:nvPr/>
        </p:nvSpPr>
        <p:spPr>
          <a:xfrm>
            <a:off x="9643378" y="5260850"/>
            <a:ext cx="1278446" cy="538383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Tratar de configurar produto</a:t>
            </a:r>
            <a:endParaRPr lang="pt-BR" sz="1200" dirty="0"/>
          </a:p>
        </p:txBody>
      </p:sp>
      <p:cxnSp>
        <p:nvCxnSpPr>
          <p:cNvPr id="29" name="Straight Connector 21">
            <a:extLst>
              <a:ext uri="{FF2B5EF4-FFF2-40B4-BE49-F238E27FC236}">
                <a16:creationId xmlns:a16="http://schemas.microsoft.com/office/drawing/2014/main" id="{CD7A0C46-E574-4637-B334-044F9F6D2004}"/>
              </a:ext>
            </a:extLst>
          </p:cNvPr>
          <p:cNvCxnSpPr>
            <a:cxnSpLocks/>
          </p:cNvCxnSpPr>
          <p:nvPr/>
        </p:nvCxnSpPr>
        <p:spPr>
          <a:xfrm flipH="1" flipV="1">
            <a:off x="10215304" y="3988598"/>
            <a:ext cx="67297" cy="1302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dirty="0">
                <a:sym typeface="+mn-ea"/>
              </a:rPr>
              <a:t>Cenário: Obter Cancelamento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300470" y="2431415"/>
            <a:ext cx="4812030" cy="41262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8215630" y="2534920"/>
            <a:ext cx="981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en-US" dirty="0"/>
              <a:t>Suellen</a:t>
            </a:r>
          </a:p>
        </p:txBody>
      </p:sp>
      <p:sp>
        <p:nvSpPr>
          <p:cNvPr id="16" name="Rectangles 15"/>
          <p:cNvSpPr/>
          <p:nvPr/>
        </p:nvSpPr>
        <p:spPr>
          <a:xfrm>
            <a:off x="1278255" y="3355975"/>
            <a:ext cx="2156460" cy="861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1830705" y="3602355"/>
            <a:ext cx="1050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en-US"/>
              <a:t>Cliente</a:t>
            </a:r>
          </a:p>
        </p:txBody>
      </p:sp>
      <p:cxnSp>
        <p:nvCxnSpPr>
          <p:cNvPr id="18" name="Straight Connector 17"/>
          <p:cNvCxnSpPr>
            <a:stCxn id="16" idx="3"/>
            <a:endCxn id="19" idx="2"/>
          </p:cNvCxnSpPr>
          <p:nvPr/>
        </p:nvCxnSpPr>
        <p:spPr>
          <a:xfrm flipV="1">
            <a:off x="3434715" y="3754120"/>
            <a:ext cx="4526915" cy="32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bo 15"/>
          <p:cNvSpPr/>
          <p:nvPr/>
        </p:nvSpPr>
        <p:spPr bwMode="auto">
          <a:xfrm>
            <a:off x="7961342" y="3388960"/>
            <a:ext cx="1627447" cy="584456"/>
          </a:xfrm>
          <a:prstGeom prst="cub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/>
            <a:r>
              <a:rPr lang="pt-BR" sz="1000" dirty="0">
                <a:sym typeface="+mn-ea"/>
              </a:rPr>
              <a:t>Assistência</a:t>
            </a:r>
            <a:endParaRPr lang="pt-BR" sz="1000" dirty="0"/>
          </a:p>
          <a:p>
            <a:pPr algn="ctr"/>
            <a:r>
              <a:rPr lang="pt-BR" sz="1000" b="1" dirty="0">
                <a:sym typeface="+mn-ea"/>
              </a:rPr>
              <a:t>(Nó Operacional)</a:t>
            </a:r>
            <a:endParaRPr lang="pt-BR" sz="1000" b="1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0" name="Retângulo de cantos arredondados 111"/>
          <p:cNvSpPr/>
          <p:nvPr/>
        </p:nvSpPr>
        <p:spPr>
          <a:xfrm>
            <a:off x="8066772" y="5246933"/>
            <a:ext cx="1278446" cy="538383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Tratar o cancelamento </a:t>
            </a:r>
            <a:br>
              <a:rPr lang="pt-BR" sz="1200" b="1" dirty="0"/>
            </a:br>
            <a:r>
              <a:rPr lang="pt-BR" sz="1200" b="1" dirty="0"/>
              <a:t>do contrato</a:t>
            </a:r>
            <a:endParaRPr lang="pt-BR" sz="1200" dirty="0"/>
          </a:p>
        </p:txBody>
      </p:sp>
      <p:sp>
        <p:nvSpPr>
          <p:cNvPr id="30" name="Texto Explicativo: Linha com Borda e Ênfase 29"/>
          <p:cNvSpPr/>
          <p:nvPr/>
        </p:nvSpPr>
        <p:spPr>
          <a:xfrm>
            <a:off x="1423180" y="1690688"/>
            <a:ext cx="3896751" cy="972044"/>
          </a:xfrm>
          <a:prstGeom prst="accentBorderCallout1">
            <a:avLst>
              <a:gd name="adj1" fmla="val 39011"/>
              <a:gd name="adj2" fmla="val 102497"/>
              <a:gd name="adj3" fmla="val 190132"/>
              <a:gd name="adj4" fmla="val 167890"/>
            </a:avLst>
          </a:prstGeom>
          <a:solidFill>
            <a:srgbClr val="FFFF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ym typeface="+mn-ea"/>
              </a:rPr>
              <a:t>Neste cenário, o Cliente interage com a assistência (Nó Operacional)</a:t>
            </a:r>
            <a:endParaRPr lang="pt-BR" dirty="0"/>
          </a:p>
        </p:txBody>
      </p:sp>
      <p:sp>
        <p:nvSpPr>
          <p:cNvPr id="21" name="Texto Explicativo: Linha com Borda e Ênfase 29"/>
          <p:cNvSpPr/>
          <p:nvPr/>
        </p:nvSpPr>
        <p:spPr>
          <a:xfrm>
            <a:off x="1338580" y="5247005"/>
            <a:ext cx="3896995" cy="1461135"/>
          </a:xfrm>
          <a:prstGeom prst="accentBorderCallout1">
            <a:avLst>
              <a:gd name="adj1" fmla="val 39011"/>
              <a:gd name="adj2" fmla="val 102497"/>
              <a:gd name="adj3" fmla="val 18035"/>
              <a:gd name="adj4" fmla="val 173586"/>
            </a:avLst>
          </a:prstGeom>
          <a:solidFill>
            <a:srgbClr val="FFFF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ym typeface="+mn-ea"/>
              </a:rPr>
              <a:t>A assistência (Nó Operacional) realiza o cancelamento de contrato para o cliente</a:t>
            </a:r>
            <a:endParaRPr lang="pt-BR" dirty="0"/>
          </a:p>
        </p:txBody>
      </p:sp>
      <p:cxnSp>
        <p:nvCxnSpPr>
          <p:cNvPr id="22" name="Straight Connector 21"/>
          <p:cNvCxnSpPr>
            <a:stCxn id="20" idx="0"/>
            <a:endCxn id="19" idx="3"/>
          </p:cNvCxnSpPr>
          <p:nvPr/>
        </p:nvCxnSpPr>
        <p:spPr>
          <a:xfrm flipH="1" flipV="1">
            <a:off x="8702040" y="3973195"/>
            <a:ext cx="3810" cy="1273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en-US" dirty="0">
                <a:sym typeface="+mn-ea"/>
              </a:rPr>
              <a:t>Cenário: Obter Manutenção</a:t>
            </a:r>
            <a:br>
              <a:rPr lang="pt-BR" altLang="en-US" dirty="0"/>
            </a:b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300470" y="2431415"/>
            <a:ext cx="4812030" cy="41262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8215630" y="2534920"/>
            <a:ext cx="981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en-US" dirty="0"/>
              <a:t>Suellen</a:t>
            </a:r>
          </a:p>
        </p:txBody>
      </p:sp>
      <p:sp>
        <p:nvSpPr>
          <p:cNvPr id="16" name="Rectangles 15"/>
          <p:cNvSpPr/>
          <p:nvPr/>
        </p:nvSpPr>
        <p:spPr>
          <a:xfrm>
            <a:off x="1278255" y="3355975"/>
            <a:ext cx="2156460" cy="861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1679575" y="3602355"/>
            <a:ext cx="1353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en-US">
                <a:sym typeface="+mn-ea"/>
              </a:rPr>
              <a:t>Cliente</a:t>
            </a:r>
            <a:endParaRPr lang="pt-BR" altLang="en-US"/>
          </a:p>
        </p:txBody>
      </p:sp>
      <p:cxnSp>
        <p:nvCxnSpPr>
          <p:cNvPr id="18" name="Straight Connector 17"/>
          <p:cNvCxnSpPr>
            <a:stCxn id="16" idx="3"/>
            <a:endCxn id="19" idx="2"/>
          </p:cNvCxnSpPr>
          <p:nvPr/>
        </p:nvCxnSpPr>
        <p:spPr>
          <a:xfrm flipV="1">
            <a:off x="3434715" y="3735610"/>
            <a:ext cx="4487202" cy="5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bo 15"/>
          <p:cNvSpPr/>
          <p:nvPr/>
        </p:nvSpPr>
        <p:spPr bwMode="auto">
          <a:xfrm>
            <a:off x="7921917" y="3370325"/>
            <a:ext cx="1627447" cy="584456"/>
          </a:xfrm>
          <a:prstGeom prst="cub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/>
            <a:r>
              <a:rPr lang="pt-BR" sz="1000" dirty="0">
                <a:sym typeface="+mn-ea"/>
              </a:rPr>
              <a:t>Assistência</a:t>
            </a:r>
            <a:endParaRPr lang="pt-BR" sz="1000" dirty="0"/>
          </a:p>
          <a:p>
            <a:pPr algn="ctr"/>
            <a:r>
              <a:rPr lang="pt-BR" sz="1000" b="1" dirty="0">
                <a:sym typeface="+mn-ea"/>
              </a:rPr>
              <a:t>(Nó Operacional)</a:t>
            </a:r>
            <a:endParaRPr lang="pt-BR" sz="1000" b="1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0" name="Retângulo de cantos arredondados 111"/>
          <p:cNvSpPr/>
          <p:nvPr/>
        </p:nvSpPr>
        <p:spPr>
          <a:xfrm>
            <a:off x="8066772" y="5246933"/>
            <a:ext cx="1278446" cy="538383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Tratar a manutenção do produto</a:t>
            </a:r>
            <a:endParaRPr lang="pt-BR" sz="1200" dirty="0"/>
          </a:p>
        </p:txBody>
      </p:sp>
      <p:sp>
        <p:nvSpPr>
          <p:cNvPr id="30" name="Texto Explicativo: Linha com Borda e Ênfase 29"/>
          <p:cNvSpPr/>
          <p:nvPr/>
        </p:nvSpPr>
        <p:spPr>
          <a:xfrm>
            <a:off x="1423180" y="1690688"/>
            <a:ext cx="3896751" cy="972044"/>
          </a:xfrm>
          <a:prstGeom prst="accentBorderCallout1">
            <a:avLst>
              <a:gd name="adj1" fmla="val 39011"/>
              <a:gd name="adj2" fmla="val 102497"/>
              <a:gd name="adj3" fmla="val 190132"/>
              <a:gd name="adj4" fmla="val 167890"/>
            </a:avLst>
          </a:prstGeom>
          <a:solidFill>
            <a:srgbClr val="FFFF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ym typeface="+mn-ea"/>
              </a:rPr>
              <a:t>Neste cenário, o Cliente interage com a assistência (Nó Operacional)</a:t>
            </a:r>
            <a:endParaRPr lang="pt-BR" dirty="0"/>
          </a:p>
        </p:txBody>
      </p:sp>
      <p:sp>
        <p:nvSpPr>
          <p:cNvPr id="21" name="Texto Explicativo: Linha com Borda e Ênfase 29"/>
          <p:cNvSpPr/>
          <p:nvPr/>
        </p:nvSpPr>
        <p:spPr>
          <a:xfrm>
            <a:off x="1338580" y="5478780"/>
            <a:ext cx="3896995" cy="1229360"/>
          </a:xfrm>
          <a:prstGeom prst="accentBorderCallout1">
            <a:avLst>
              <a:gd name="adj1" fmla="val 39011"/>
              <a:gd name="adj2" fmla="val 102497"/>
              <a:gd name="adj3" fmla="val 5733"/>
              <a:gd name="adj4" fmla="val 172282"/>
            </a:avLst>
          </a:prstGeom>
          <a:solidFill>
            <a:srgbClr val="FFFF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ym typeface="+mn-ea"/>
              </a:rPr>
              <a:t>A assistência (Nó Operacional) realiza o Manutenção do produto</a:t>
            </a:r>
            <a:endParaRPr lang="pt-BR" dirty="0"/>
          </a:p>
        </p:txBody>
      </p:sp>
      <p:cxnSp>
        <p:nvCxnSpPr>
          <p:cNvPr id="22" name="Straight Connector 21"/>
          <p:cNvCxnSpPr>
            <a:stCxn id="20" idx="0"/>
            <a:endCxn id="19" idx="3"/>
          </p:cNvCxnSpPr>
          <p:nvPr/>
        </p:nvCxnSpPr>
        <p:spPr>
          <a:xfrm flipH="1" flipV="1">
            <a:off x="8662584" y="3954781"/>
            <a:ext cx="43411" cy="1292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Gill Sans</vt:lpstr>
      <vt:lpstr>Office Theme</vt:lpstr>
      <vt:lpstr>Apresentação do PowerPoint</vt:lpstr>
      <vt:lpstr>Cenário: Obter Orçamento</vt:lpstr>
      <vt:lpstr>Cenário: Comprar</vt:lpstr>
      <vt:lpstr>Cenário: Obter Cancelamento</vt:lpstr>
      <vt:lpstr>Cenário: Obter Manutenção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Caique Alba buttignon</dc:creator>
  <cp:lastModifiedBy>Guilherme Freire</cp:lastModifiedBy>
  <cp:revision>5</cp:revision>
  <dcterms:created xsi:type="dcterms:W3CDTF">2020-09-04T22:50:00Z</dcterms:created>
  <dcterms:modified xsi:type="dcterms:W3CDTF">2020-09-27T16:21:00Z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1033-11.2.0.9445</vt:lpwstr>
  </property>
</Properties>
</file>