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2" r:id="rId2"/>
    <p:sldId id="273" r:id="rId3"/>
    <p:sldId id="259" r:id="rId4"/>
    <p:sldId id="282" r:id="rId5"/>
    <p:sldId id="278" r:id="rId6"/>
    <p:sldId id="261" r:id="rId7"/>
    <p:sldId id="262" r:id="rId8"/>
    <p:sldId id="263"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830"/>
  </p:normalViewPr>
  <p:slideViewPr>
    <p:cSldViewPr snapToGrid="0">
      <p:cViewPr varScale="1">
        <p:scale>
          <a:sx n="61" d="100"/>
          <a:sy n="61" d="100"/>
        </p:scale>
        <p:origin x="90" y="82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4/30/2023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4/30/2023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b="0" i="0" dirty="0">
                <a:solidFill>
                  <a:srgbClr val="020A0F"/>
                </a:solidFill>
                <a:effectLst/>
                <a:latin typeface="DejaVuSans-BoldOblique_25_1"/>
              </a:rPr>
              <a:t>SMART BIN</a:t>
            </a:r>
            <a:r>
              <a:rPr lang="en-US" b="0" i="0" dirty="0">
                <a:solidFill>
                  <a:srgbClr val="0070C0"/>
                </a:solidFill>
                <a:effectLst/>
                <a:latin typeface="DejaVuSans-BoldOblique_25_1"/>
              </a:rPr>
              <a:t>USING ARDUINO</a:t>
            </a:r>
            <a:endParaRPr lang="en-US" dirty="0">
              <a:solidFill>
                <a:srgbClr val="0070C0"/>
              </a:solidFill>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Smart BIN </a:t>
            </a:r>
            <a:br>
              <a:rPr lang="en-US" dirty="0"/>
            </a:br>
            <a:r>
              <a:rPr lang="en-US" dirty="0"/>
              <a:t>Using Arduino </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930418997"/>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algn="r"/>
                      <a:r>
                        <a:rPr lang="en-US" sz="1800" dirty="0">
                          <a:latin typeface="+mj-lt"/>
                        </a:rPr>
                        <a:t>Group: -7</a:t>
                      </a:r>
                      <a:br>
                        <a:rPr lang="en-US" sz="1800" dirty="0">
                          <a:latin typeface="+mj-lt"/>
                        </a:rPr>
                      </a:br>
                      <a:r>
                        <a:rPr lang="en-US" sz="1800" dirty="0">
                          <a:latin typeface="+mj-lt"/>
                        </a:rPr>
                        <a:t>Section : I</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latin typeface="+mj-lt"/>
                          <a:ea typeface="+mn-ea"/>
                          <a:cs typeface="+mn-cs"/>
                        </a:rPr>
                        <a:t>Md.Forhadul</a:t>
                      </a:r>
                      <a:r>
                        <a:rPr lang="en-US" sz="1800" kern="1200" dirty="0">
                          <a:solidFill>
                            <a:schemeClr val="tx1"/>
                          </a:solidFill>
                          <a:latin typeface="+mj-lt"/>
                          <a:ea typeface="+mn-ea"/>
                          <a:cs typeface="+mn-cs"/>
                        </a:rPr>
                        <a:t> islam </a:t>
                      </a:r>
                      <a:br>
                        <a:rPr lang="en-US" sz="1800" kern="1200" dirty="0">
                          <a:solidFill>
                            <a:schemeClr val="tx1"/>
                          </a:solidFill>
                          <a:latin typeface="+mj-lt"/>
                          <a:ea typeface="+mn-ea"/>
                          <a:cs typeface="+mn-cs"/>
                        </a:rPr>
                      </a:br>
                      <a:r>
                        <a:rPr lang="en-US" sz="1800" kern="1200" dirty="0">
                          <a:solidFill>
                            <a:schemeClr val="tx1"/>
                          </a:solidFill>
                          <a:latin typeface="+mj-lt"/>
                          <a:ea typeface="+mn-ea"/>
                          <a:cs typeface="+mn-cs"/>
                        </a:rPr>
                        <a:t>id :20-42091-1</a:t>
                      </a:r>
                      <a:br>
                        <a:rPr lang="en-US" sz="1800" kern="1200" dirty="0">
                          <a:solidFill>
                            <a:schemeClr val="tx1"/>
                          </a:solidFill>
                          <a:latin typeface="+mj-lt"/>
                          <a:ea typeface="+mn-ea"/>
                          <a:cs typeface="+mn-cs"/>
                        </a:rPr>
                      </a:b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algn="r" defTabSz="914400" rtl="0" eaLnBrk="1" latinLnBrk="0" hangingPunct="1"/>
                      <a:r>
                        <a:rPr lang="en-US" sz="1800" kern="1200" dirty="0">
                          <a:solidFill>
                            <a:schemeClr val="tx1"/>
                          </a:solidFill>
                          <a:latin typeface="+mj-lt"/>
                          <a:ea typeface="+mn-ea"/>
                          <a:cs typeface="+mn-cs"/>
                        </a:rPr>
                        <a:t>Nabila Chowdhury Joya</a:t>
                      </a:r>
                      <a:br>
                        <a:rPr lang="en-US" sz="1800" kern="1200" dirty="0">
                          <a:solidFill>
                            <a:schemeClr val="tx1"/>
                          </a:solidFill>
                          <a:latin typeface="+mj-lt"/>
                          <a:ea typeface="+mn-ea"/>
                          <a:cs typeface="+mn-cs"/>
                        </a:rPr>
                      </a:br>
                      <a:r>
                        <a:rPr lang="en-US" sz="1800" kern="1200" dirty="0">
                          <a:solidFill>
                            <a:schemeClr val="tx1"/>
                          </a:solidFill>
                          <a:latin typeface="+mj-lt"/>
                          <a:ea typeface="+mn-ea"/>
                          <a:cs typeface="+mn-cs"/>
                        </a:rPr>
                        <a:t>id: 20-42268-1</a:t>
                      </a:r>
                      <a:br>
                        <a:rPr lang="en-US" sz="1800" kern="1200" dirty="0">
                          <a:solidFill>
                            <a:schemeClr val="tx1"/>
                          </a:solidFill>
                          <a:latin typeface="+mj-lt"/>
                          <a:ea typeface="+mn-ea"/>
                          <a:cs typeface="+mn-cs"/>
                        </a:rPr>
                      </a:b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algn="r" defTabSz="914400" rtl="0" eaLnBrk="1" latinLnBrk="0" hangingPunct="1"/>
                      <a:r>
                        <a:rPr lang="en-US" dirty="0">
                          <a:solidFill>
                            <a:schemeClr val="accent6">
                              <a:lumMod val="10000"/>
                            </a:schemeClr>
                          </a:solidFill>
                        </a:rPr>
                        <a:t>ANANNA RASHID KUMKUM</a:t>
                      </a:r>
                      <a:br>
                        <a:rPr lang="en-US" dirty="0"/>
                      </a:br>
                      <a:r>
                        <a:rPr lang="en-US" dirty="0"/>
                        <a:t>id: 20-43589-1</a:t>
                      </a: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solidFill>
                  <a:srgbClr val="0070C0"/>
                </a:solidFill>
              </a:rPr>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198439" cy="4070729"/>
          </a:xfrm>
        </p:spPr>
        <p:txBody>
          <a:bodyPr/>
          <a:lstStyle/>
          <a:p>
            <a:pPr lvl="1"/>
            <a:br>
              <a:rPr lang="en-US" b="0" i="0" dirty="0">
                <a:solidFill>
                  <a:schemeClr val="accent6">
                    <a:lumMod val="10000"/>
                  </a:schemeClr>
                </a:solidFill>
                <a:effectLst/>
                <a:latin typeface="DejaVuSans-BoldOblique_25_3"/>
              </a:rPr>
            </a:br>
            <a:r>
              <a:rPr lang="en-US" sz="2800" b="0" i="0" dirty="0">
                <a:solidFill>
                  <a:schemeClr val="accent6">
                    <a:lumMod val="10000"/>
                  </a:schemeClr>
                </a:solidFill>
                <a:effectLst/>
                <a:latin typeface="LiberationSans_20_3"/>
              </a:rPr>
              <a:t>• </a:t>
            </a:r>
            <a:r>
              <a:rPr lang="en-US" sz="2800" b="0" i="0" dirty="0">
                <a:solidFill>
                  <a:schemeClr val="accent6">
                    <a:lumMod val="10000"/>
                  </a:schemeClr>
                </a:solidFill>
                <a:effectLst/>
                <a:latin typeface="DejaVuSans_2k_3"/>
              </a:rPr>
              <a:t>Smart dustbin as its name represents ,it works </a:t>
            </a:r>
            <a:r>
              <a:rPr lang="en-US" sz="2800" b="0" i="0" dirty="0" err="1">
                <a:solidFill>
                  <a:schemeClr val="accent6">
                    <a:lumMod val="10000"/>
                  </a:schemeClr>
                </a:solidFill>
                <a:effectLst/>
                <a:latin typeface="DejaVuSans_2k_3"/>
              </a:rPr>
              <a:t>smartlyor</a:t>
            </a:r>
            <a:r>
              <a:rPr lang="en-US" sz="2800" b="0" i="0" dirty="0">
                <a:solidFill>
                  <a:schemeClr val="accent6">
                    <a:lumMod val="10000"/>
                  </a:schemeClr>
                </a:solidFill>
                <a:effectLst/>
                <a:latin typeface="DejaVuSans_2k_3"/>
              </a:rPr>
              <a:t> we can say that it is an automatic dustbin</a:t>
            </a:r>
            <a:br>
              <a:rPr lang="en-US" sz="2800" b="0" i="0" dirty="0">
                <a:solidFill>
                  <a:schemeClr val="accent6">
                    <a:lumMod val="10000"/>
                  </a:schemeClr>
                </a:solidFill>
                <a:effectLst/>
                <a:latin typeface="DejaVuSans_2k_3"/>
              </a:rPr>
            </a:br>
            <a:r>
              <a:rPr lang="en-US" sz="2800" b="0" i="0" dirty="0">
                <a:solidFill>
                  <a:schemeClr val="accent6">
                    <a:lumMod val="10000"/>
                  </a:schemeClr>
                </a:solidFill>
                <a:effectLst/>
                <a:latin typeface="LiberationSans_20_3"/>
              </a:rPr>
              <a:t>•</a:t>
            </a:r>
            <a:r>
              <a:rPr lang="en-US" sz="2800" b="0" i="0" dirty="0">
                <a:solidFill>
                  <a:schemeClr val="accent6">
                    <a:lumMod val="10000"/>
                  </a:schemeClr>
                </a:solidFill>
                <a:effectLst/>
                <a:latin typeface="DejaVuSans_2k_3"/>
              </a:rPr>
              <a:t>Smart dustbin is automated dustbin intended to </a:t>
            </a:r>
            <a:r>
              <a:rPr lang="en-US" sz="2800" b="0" i="0" dirty="0" err="1">
                <a:solidFill>
                  <a:schemeClr val="accent6">
                    <a:lumMod val="10000"/>
                  </a:schemeClr>
                </a:solidFill>
                <a:effectLst/>
                <a:latin typeface="DejaVuSans_2k_3"/>
              </a:rPr>
              <a:t>reducehuman</a:t>
            </a:r>
            <a:r>
              <a:rPr lang="en-US" sz="2800" b="0" i="0" dirty="0">
                <a:solidFill>
                  <a:schemeClr val="accent6">
                    <a:lumMod val="10000"/>
                  </a:schemeClr>
                </a:solidFill>
                <a:effectLst/>
                <a:latin typeface="DejaVuSans_2k_3"/>
              </a:rPr>
              <a:t> efforts and improve cleanliness</a:t>
            </a:r>
            <a:br>
              <a:rPr lang="en-US" sz="2800" b="0" i="0" dirty="0">
                <a:solidFill>
                  <a:schemeClr val="accent6">
                    <a:lumMod val="10000"/>
                  </a:schemeClr>
                </a:solidFill>
                <a:effectLst/>
                <a:latin typeface="DejaVuSans_2k_3"/>
              </a:rPr>
            </a:br>
            <a:r>
              <a:rPr lang="en-US" sz="2800" b="0" i="0" dirty="0">
                <a:solidFill>
                  <a:schemeClr val="accent6">
                    <a:lumMod val="10000"/>
                  </a:schemeClr>
                </a:solidFill>
                <a:effectLst/>
                <a:latin typeface="LiberationSans_20_3"/>
              </a:rPr>
              <a:t>•</a:t>
            </a:r>
            <a:r>
              <a:rPr lang="en-US" sz="2800" b="0" i="0" dirty="0">
                <a:solidFill>
                  <a:schemeClr val="accent6">
                    <a:lumMod val="10000"/>
                  </a:schemeClr>
                </a:solidFill>
                <a:effectLst/>
                <a:latin typeface="DejaVuSans_2k_3"/>
              </a:rPr>
              <a:t>It is a decent gadget and make your home clean </a:t>
            </a:r>
            <a:r>
              <a:rPr lang="en-US" sz="2800" b="0" i="0" dirty="0" err="1">
                <a:solidFill>
                  <a:schemeClr val="accent6">
                    <a:lumMod val="10000"/>
                  </a:schemeClr>
                </a:solidFill>
                <a:effectLst/>
                <a:latin typeface="DejaVuSans_2k_3"/>
              </a:rPr>
              <a:t>andattractiv</a:t>
            </a:r>
            <a:endParaRPr lang="en-US" sz="2800" dirty="0">
              <a:solidFill>
                <a:schemeClr val="accent6">
                  <a:lumMod val="10000"/>
                </a:schemeClr>
              </a:solidFill>
            </a:endParaRPr>
          </a:p>
        </p:txBody>
      </p:sp>
      <p:pic>
        <p:nvPicPr>
          <p:cNvPr id="22" name="Picture Placeholder 21" descr="Person in black skirt and white shirt holding some dandelions">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cstate="screen">
            <a:extLst>
              <a:ext uri="{28A0092B-C50C-407E-A947-70E740481C1C}">
                <a14:useLocalDpi xmlns:a14="http://schemas.microsoft.com/office/drawing/2010/main"/>
              </a:ext>
            </a:extLst>
          </a:blip>
          <a:srcRect t="24" b="24"/>
          <a:stretch/>
        </p:blipFill>
        <p:spPr/>
      </p:pic>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38C8-0771-4B86-7F9C-B1E07AF9026C}"/>
              </a:ext>
            </a:extLst>
          </p:cNvPr>
          <p:cNvSpPr>
            <a:spLocks noGrp="1"/>
          </p:cNvSpPr>
          <p:nvPr>
            <p:ph type="title"/>
          </p:nvPr>
        </p:nvSpPr>
        <p:spPr>
          <a:xfrm>
            <a:off x="576072" y="1047811"/>
            <a:ext cx="6502620" cy="676656"/>
          </a:xfrm>
        </p:spPr>
        <p:txBody>
          <a:bodyPr/>
          <a:lstStyle/>
          <a:p>
            <a:r>
              <a:rPr lang="en-US" dirty="0"/>
              <a:t>Picture of the smart bin</a:t>
            </a:r>
          </a:p>
        </p:txBody>
      </p:sp>
      <p:sp>
        <p:nvSpPr>
          <p:cNvPr id="3" name="Text Placeholder 2">
            <a:extLst>
              <a:ext uri="{FF2B5EF4-FFF2-40B4-BE49-F238E27FC236}">
                <a16:creationId xmlns:a16="http://schemas.microsoft.com/office/drawing/2014/main" id="{3C327598-7862-21BD-3FF9-19AF38CB6FD7}"/>
              </a:ext>
            </a:extLst>
          </p:cNvPr>
          <p:cNvSpPr>
            <a:spLocks noGrp="1"/>
          </p:cNvSpPr>
          <p:nvPr>
            <p:ph type="body" sz="half" idx="2"/>
          </p:nvPr>
        </p:nvSpPr>
        <p:spPr/>
        <p:txBody>
          <a:bodyPr/>
          <a:lstStyle/>
          <a:p>
            <a:endParaRPr lang="en-US" dirty="0"/>
          </a:p>
        </p:txBody>
      </p:sp>
      <p:pic>
        <p:nvPicPr>
          <p:cNvPr id="9" name="Picture Placeholder 8">
            <a:extLst>
              <a:ext uri="{FF2B5EF4-FFF2-40B4-BE49-F238E27FC236}">
                <a16:creationId xmlns:a16="http://schemas.microsoft.com/office/drawing/2014/main" id="{8A968192-FB55-5E50-2747-AE79B9AF4DCF}"/>
              </a:ext>
            </a:extLst>
          </p:cNvPr>
          <p:cNvPicPr>
            <a:picLocks noGrp="1" noChangeAspect="1"/>
          </p:cNvPicPr>
          <p:nvPr>
            <p:ph type="pic" idx="1"/>
          </p:nvPr>
        </p:nvPicPr>
        <p:blipFill>
          <a:blip r:embed="rId2"/>
          <a:srcRect l="1668" r="1668"/>
          <a:stretch>
            <a:fillRect/>
          </a:stretch>
        </p:blipFill>
        <p:spPr>
          <a:xfrm>
            <a:off x="7257392" y="82296"/>
            <a:ext cx="4934607" cy="6355905"/>
          </a:xfrm>
        </p:spPr>
      </p:pic>
      <p:sp>
        <p:nvSpPr>
          <p:cNvPr id="5" name="Date Placeholder 4">
            <a:extLst>
              <a:ext uri="{FF2B5EF4-FFF2-40B4-BE49-F238E27FC236}">
                <a16:creationId xmlns:a16="http://schemas.microsoft.com/office/drawing/2014/main" id="{469B4229-3278-8456-F5C5-3D30D2FEE6D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45B05CD-4535-B94B-EDF1-06E4E2779C14}"/>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4143913-058B-DBEF-E456-EA46349BB10E}"/>
              </a:ext>
            </a:extLst>
          </p:cNvPr>
          <p:cNvSpPr>
            <a:spLocks noGrp="1"/>
          </p:cNvSpPr>
          <p:nvPr>
            <p:ph type="sldNum" sz="quarter" idx="12"/>
          </p:nvPr>
        </p:nvSpPr>
        <p:spPr/>
        <p:txBody>
          <a:bodyPr/>
          <a:lstStyle/>
          <a:p>
            <a:fld id="{58FB4751-880F-D840-AAA9-3A15815CC996}" type="slidenum">
              <a:rPr lang="en-US" smtClean="0"/>
              <a:t>4</a:t>
            </a:fld>
            <a:endParaRPr lang="en-US" dirty="0"/>
          </a:p>
        </p:txBody>
      </p:sp>
      <p:pic>
        <p:nvPicPr>
          <p:cNvPr id="11" name="Picture 10">
            <a:extLst>
              <a:ext uri="{FF2B5EF4-FFF2-40B4-BE49-F238E27FC236}">
                <a16:creationId xmlns:a16="http://schemas.microsoft.com/office/drawing/2014/main" id="{F345B13C-50E3-EFC2-B21A-AAAFCB2EE3D6}"/>
              </a:ext>
            </a:extLst>
          </p:cNvPr>
          <p:cNvPicPr>
            <a:picLocks noChangeAspect="1"/>
          </p:cNvPicPr>
          <p:nvPr/>
        </p:nvPicPr>
        <p:blipFill>
          <a:blip r:embed="rId3"/>
          <a:stretch>
            <a:fillRect/>
          </a:stretch>
        </p:blipFill>
        <p:spPr>
          <a:xfrm>
            <a:off x="576072" y="1924547"/>
            <a:ext cx="5441466" cy="4093853"/>
          </a:xfrm>
          <a:prstGeom prst="rect">
            <a:avLst/>
          </a:prstGeom>
        </p:spPr>
      </p:pic>
    </p:spTree>
    <p:extLst>
      <p:ext uri="{BB962C8B-B14F-4D97-AF65-F5344CB8AC3E}">
        <p14:creationId xmlns:p14="http://schemas.microsoft.com/office/powerpoint/2010/main" val="27066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18053" y="683811"/>
            <a:ext cx="10400306" cy="4007459"/>
          </a:xfrm>
        </p:spPr>
        <p:txBody>
          <a:bodyPr/>
          <a:lstStyle/>
          <a:p>
            <a:r>
              <a:rPr lang="en-US" sz="3200" b="0" i="0" dirty="0">
                <a:solidFill>
                  <a:srgbClr val="0070C0"/>
                </a:solidFill>
                <a:effectLst/>
                <a:latin typeface="DejaVuSans_2k_4"/>
              </a:rPr>
              <a:t>OBJECTIVES</a:t>
            </a:r>
            <a:r>
              <a:rPr lang="en-US" sz="3200" dirty="0">
                <a:solidFill>
                  <a:srgbClr val="0070C0"/>
                </a:solidFill>
                <a:latin typeface="LiberationMono_2a_4"/>
              </a:rPr>
              <a:t>:</a:t>
            </a:r>
            <a:br>
              <a:rPr lang="en-US" sz="3200" dirty="0">
                <a:solidFill>
                  <a:schemeClr val="accent6">
                    <a:lumMod val="10000"/>
                  </a:schemeClr>
                </a:solidFill>
                <a:latin typeface="LiberationMono_2a_4"/>
              </a:rPr>
            </a:br>
            <a:br>
              <a:rPr lang="en-US" sz="3200" dirty="0">
                <a:solidFill>
                  <a:schemeClr val="accent6">
                    <a:lumMod val="10000"/>
                  </a:schemeClr>
                </a:solidFill>
                <a:latin typeface="LiberationMono_2a_4"/>
              </a:rPr>
            </a:br>
            <a:r>
              <a:rPr lang="en-US" sz="3200" b="0" i="0" dirty="0">
                <a:solidFill>
                  <a:schemeClr val="accent6">
                    <a:lumMod val="10000"/>
                  </a:schemeClr>
                </a:solidFill>
                <a:effectLst/>
                <a:latin typeface="DejaVuSans-Oblique_2f_4"/>
              </a:rPr>
              <a:t>Automatic open-close </a:t>
            </a:r>
            <a:br>
              <a:rPr lang="en-US" sz="3200" b="0" i="0" dirty="0">
                <a:solidFill>
                  <a:schemeClr val="accent6">
                    <a:lumMod val="10000"/>
                  </a:schemeClr>
                </a:solidFill>
                <a:effectLst/>
                <a:latin typeface="DejaVuSans-Oblique_2f_4"/>
              </a:rPr>
            </a:br>
            <a:r>
              <a:rPr lang="en-US" sz="3200" b="0" i="0" dirty="0">
                <a:solidFill>
                  <a:schemeClr val="accent6">
                    <a:lumMod val="10000"/>
                  </a:schemeClr>
                </a:solidFill>
                <a:effectLst/>
                <a:latin typeface="DejaVuSans-Oblique_2f_4"/>
              </a:rPr>
              <a:t>Detect the level of the trash inside the dustbin</a:t>
            </a:r>
            <a:br>
              <a:rPr lang="en-US" sz="3200" b="0" i="0" dirty="0">
                <a:solidFill>
                  <a:schemeClr val="accent6">
                    <a:lumMod val="10000"/>
                  </a:schemeClr>
                </a:solidFill>
                <a:effectLst/>
                <a:latin typeface="LiberationMono_2a_4"/>
              </a:rPr>
            </a:br>
            <a:r>
              <a:rPr lang="en-US" sz="3200" b="0" i="0" dirty="0">
                <a:solidFill>
                  <a:schemeClr val="accent6">
                    <a:lumMod val="10000"/>
                  </a:schemeClr>
                </a:solidFill>
                <a:effectLst/>
                <a:latin typeface="DejaVuSans-Oblique_2f_4"/>
              </a:rPr>
              <a:t>No contact touch between dustbin and person </a:t>
            </a:r>
            <a:r>
              <a:rPr lang="en-US" sz="3200" b="0" i="0" dirty="0" err="1">
                <a:solidFill>
                  <a:schemeClr val="accent6">
                    <a:lumMod val="10000"/>
                  </a:schemeClr>
                </a:solidFill>
                <a:effectLst/>
                <a:latin typeface="DejaVuSans-Oblique_2f_4"/>
              </a:rPr>
              <a:t>so,prevent</a:t>
            </a:r>
            <a:r>
              <a:rPr lang="en-US" sz="3200" b="0" i="0" dirty="0">
                <a:solidFill>
                  <a:schemeClr val="accent6">
                    <a:lumMod val="10000"/>
                  </a:schemeClr>
                </a:solidFill>
                <a:effectLst/>
                <a:latin typeface="DejaVuSans-Oblique_2f_4"/>
              </a:rPr>
              <a:t> from germs and diseases also added automatic </a:t>
            </a:r>
            <a:r>
              <a:rPr lang="en-US" sz="3200" dirty="0">
                <a:solidFill>
                  <a:schemeClr val="accent6">
                    <a:lumMod val="10000"/>
                  </a:schemeClr>
                </a:solidFill>
                <a:latin typeface="DejaVuSans-Oblique_2f_4"/>
              </a:rPr>
              <a:t>fire alarm system.</a:t>
            </a:r>
            <a:br>
              <a:rPr lang="en-US" sz="3200" b="0" i="0" dirty="0">
                <a:solidFill>
                  <a:schemeClr val="accent6">
                    <a:lumMod val="10000"/>
                  </a:schemeClr>
                </a:solidFill>
                <a:effectLst/>
                <a:latin typeface="LiberationMono_2a_4"/>
              </a:rPr>
            </a:br>
            <a:r>
              <a:rPr lang="en-US" sz="3200" b="0" i="0" dirty="0">
                <a:solidFill>
                  <a:schemeClr val="accent6">
                    <a:lumMod val="10000"/>
                  </a:schemeClr>
                </a:solidFill>
                <a:effectLst/>
                <a:latin typeface="DejaVuSans-Oblique_2f_4"/>
              </a:rPr>
              <a:t>Keep our environment clean and eco friendly</a:t>
            </a:r>
            <a:endParaRPr lang="en-US" sz="3200" dirty="0">
              <a:solidFill>
                <a:schemeClr val="accent6">
                  <a:lumMod val="10000"/>
                </a:schemeClr>
              </a:solidFill>
            </a:endParaRP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263" y="648429"/>
            <a:ext cx="10515600" cy="676656"/>
          </a:xfrm>
        </p:spPr>
        <p:txBody>
          <a:bodyPr/>
          <a:lstStyle/>
          <a:p>
            <a:r>
              <a:rPr lang="en-US" dirty="0">
                <a:solidFill>
                  <a:srgbClr val="0070C0"/>
                </a:solidFill>
              </a:rPr>
              <a:t>SOFTWARE REQUIRED</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3" name="Content Placeholder 2">
            <a:extLst>
              <a:ext uri="{FF2B5EF4-FFF2-40B4-BE49-F238E27FC236}">
                <a16:creationId xmlns:a16="http://schemas.microsoft.com/office/drawing/2014/main" id="{927CEA56-4527-162E-892C-F18628938612}"/>
              </a:ext>
            </a:extLst>
          </p:cNvPr>
          <p:cNvSpPr>
            <a:spLocks noGrp="1"/>
          </p:cNvSpPr>
          <p:nvPr>
            <p:ph idx="1"/>
          </p:nvPr>
        </p:nvSpPr>
        <p:spPr>
          <a:xfrm>
            <a:off x="576072" y="1901952"/>
            <a:ext cx="8331445" cy="3363731"/>
          </a:xfrm>
        </p:spPr>
        <p:txBody>
          <a:bodyPr>
            <a:normAutofit/>
          </a:bodyPr>
          <a:lstStyle/>
          <a:p>
            <a:r>
              <a:rPr lang="en-US" sz="4000" dirty="0"/>
              <a:t>its is used to write and </a:t>
            </a:r>
            <a:r>
              <a:rPr lang="en-US" sz="4000" dirty="0" err="1"/>
              <a:t>uploadprogrammes</a:t>
            </a:r>
            <a:r>
              <a:rPr lang="en-US" sz="4000" dirty="0"/>
              <a:t> to Arduino </a:t>
            </a:r>
            <a:r>
              <a:rPr lang="en-US" sz="4000" dirty="0" err="1"/>
              <a:t>compatibleboards</a:t>
            </a:r>
            <a:r>
              <a:rPr lang="en-US" sz="4000" dirty="0"/>
              <a:t>, but also with the help of </a:t>
            </a:r>
            <a:r>
              <a:rPr lang="en-US" sz="4000" dirty="0" err="1"/>
              <a:t>thirdparty</a:t>
            </a:r>
            <a:r>
              <a:rPr lang="en-US" sz="4000" dirty="0"/>
              <a:t> cores, other vendor </a:t>
            </a:r>
            <a:r>
              <a:rPr lang="en-US" sz="4000" dirty="0" err="1"/>
              <a:t>developmentboards</a:t>
            </a:r>
            <a:endParaRPr lang="en-US" sz="4000" dirty="0"/>
          </a:p>
        </p:txBody>
      </p:sp>
      <p:pic>
        <p:nvPicPr>
          <p:cNvPr id="11" name="Picture 10">
            <a:extLst>
              <a:ext uri="{FF2B5EF4-FFF2-40B4-BE49-F238E27FC236}">
                <a16:creationId xmlns:a16="http://schemas.microsoft.com/office/drawing/2014/main" id="{903F1941-3B46-DF81-4BC1-C8651CEC37E2}"/>
              </a:ext>
            </a:extLst>
          </p:cNvPr>
          <p:cNvPicPr>
            <a:picLocks noChangeAspect="1"/>
          </p:cNvPicPr>
          <p:nvPr/>
        </p:nvPicPr>
        <p:blipFill>
          <a:blip r:embed="rId2"/>
          <a:stretch>
            <a:fillRect/>
          </a:stretch>
        </p:blipFill>
        <p:spPr>
          <a:xfrm>
            <a:off x="8643287" y="2182702"/>
            <a:ext cx="3363731" cy="3363731"/>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b="0" i="0" dirty="0">
                <a:solidFill>
                  <a:srgbClr val="FFFFFF"/>
                </a:solidFill>
                <a:effectLst/>
                <a:latin typeface="DejaVuSans-BoldOblique_25_6"/>
              </a:rPr>
              <a:t> </a:t>
            </a:r>
            <a:r>
              <a:rPr lang="en-US" b="0" i="0" dirty="0">
                <a:solidFill>
                  <a:srgbClr val="0070C0"/>
                </a:solidFill>
                <a:effectLst/>
                <a:latin typeface="DejaVuSans-BoldOblique_25_6"/>
              </a:rPr>
              <a:t>HARDWARE REQUIREMENTS</a:t>
            </a:r>
            <a:endParaRPr lang="en-US" dirty="0">
              <a:solidFill>
                <a:srgbClr val="0070C0"/>
              </a:solidFill>
            </a:endParaRPr>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3051812976"/>
              </p:ext>
            </p:extLst>
          </p:nvPr>
        </p:nvGraphicFramePr>
        <p:xfrm>
          <a:off x="-96458" y="1431235"/>
          <a:ext cx="11121961" cy="6265852"/>
        </p:xfrm>
        <a:graphic>
          <a:graphicData uri="http://schemas.openxmlformats.org/drawingml/2006/table">
            <a:tbl>
              <a:tblPr firstRow="1" bandRow="1">
                <a:tableStyleId>{5940675A-B579-460E-94D1-54222C63F5DA}</a:tableStyleId>
              </a:tblPr>
              <a:tblGrid>
                <a:gridCol w="11121961">
                  <a:extLst>
                    <a:ext uri="{9D8B030D-6E8A-4147-A177-3AD203B41FA5}">
                      <a16:colId xmlns:a16="http://schemas.microsoft.com/office/drawing/2014/main" val="2755691855"/>
                    </a:ext>
                  </a:extLst>
                </a:gridCol>
              </a:tblGrid>
              <a:tr h="593746">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1592688">
                <a:tc>
                  <a:txBody>
                    <a:bodyPr/>
                    <a:lstStyle/>
                    <a:p>
                      <a:pPr algn="ctr"/>
                      <a:r>
                        <a:rPr lang="en-US" sz="3200" b="0" i="0" kern="1200" dirty="0">
                          <a:solidFill>
                            <a:schemeClr val="tx1"/>
                          </a:solidFill>
                          <a:effectLst/>
                          <a:latin typeface="+mn-lt"/>
                          <a:ea typeface="+mn-ea"/>
                          <a:cs typeface="+mn-cs"/>
                        </a:rPr>
                        <a:t> Arduino uno</a:t>
                      </a:r>
                    </a:p>
                    <a:p>
                      <a:pPr algn="ctr"/>
                      <a:r>
                        <a:rPr lang="en-US" sz="3200" b="0" i="0" kern="1200" dirty="0">
                          <a:solidFill>
                            <a:schemeClr val="tx1"/>
                          </a:solidFill>
                          <a:effectLst/>
                          <a:latin typeface="+mn-lt"/>
                          <a:ea typeface="+mn-ea"/>
                          <a:cs typeface="+mn-cs"/>
                        </a:rPr>
                        <a:t> Servo motor</a:t>
                      </a:r>
                    </a:p>
                    <a:p>
                      <a:pPr algn="ctr"/>
                      <a:r>
                        <a:rPr lang="en-US" sz="3200" b="0" i="0" kern="1200" dirty="0">
                          <a:solidFill>
                            <a:schemeClr val="tx1"/>
                          </a:solidFill>
                          <a:effectLst/>
                          <a:latin typeface="+mn-lt"/>
                          <a:ea typeface="+mn-ea"/>
                          <a:cs typeface="+mn-cs"/>
                        </a:rPr>
                        <a:t> HC-SR04 ultrasonic senso</a:t>
                      </a:r>
                    </a:p>
                    <a:p>
                      <a:pPr algn="ctr"/>
                      <a:r>
                        <a:rPr lang="en-US" sz="3200" b="0" i="0" kern="1200" dirty="0">
                          <a:solidFill>
                            <a:schemeClr val="tx1"/>
                          </a:solidFill>
                          <a:effectLst/>
                          <a:latin typeface="+mn-lt"/>
                          <a:ea typeface="+mn-ea"/>
                          <a:cs typeface="+mn-cs"/>
                        </a:rPr>
                        <a:t> Jumper wire</a:t>
                      </a:r>
                    </a:p>
                    <a:p>
                      <a:pPr algn="ctr"/>
                      <a:r>
                        <a:rPr lang="en-US" sz="3200" b="0" i="0" kern="1200" dirty="0">
                          <a:solidFill>
                            <a:schemeClr val="tx1"/>
                          </a:solidFill>
                          <a:effectLst/>
                          <a:latin typeface="+mn-lt"/>
                          <a:ea typeface="+mn-ea"/>
                          <a:cs typeface="+mn-cs"/>
                        </a:rPr>
                        <a:t> Male Female wire </a:t>
                      </a:r>
                    </a:p>
                    <a:p>
                      <a:pPr algn="ctr"/>
                      <a:r>
                        <a:rPr lang="en-US" sz="3200" b="0" i="0" kern="1200" dirty="0">
                          <a:solidFill>
                            <a:schemeClr val="tx1"/>
                          </a:solidFill>
                          <a:effectLst/>
                          <a:latin typeface="+mn-lt"/>
                          <a:ea typeface="+mn-ea"/>
                          <a:cs typeface="+mn-cs"/>
                        </a:rPr>
                        <a:t> Flame sensor </a:t>
                      </a:r>
                      <a:br>
                        <a:rPr lang="en-US" sz="3200" b="0" i="0" kern="1200" dirty="0">
                          <a:solidFill>
                            <a:schemeClr val="tx1"/>
                          </a:solidFill>
                          <a:effectLst/>
                          <a:latin typeface="+mn-lt"/>
                          <a:ea typeface="+mn-ea"/>
                          <a:cs typeface="+mn-cs"/>
                        </a:rPr>
                      </a:br>
                      <a:r>
                        <a:rPr lang="en-US" sz="3200" b="0" i="0" kern="1200" dirty="0">
                          <a:solidFill>
                            <a:schemeClr val="tx1"/>
                          </a:solidFill>
                          <a:effectLst/>
                          <a:latin typeface="+mn-lt"/>
                          <a:ea typeface="+mn-ea"/>
                          <a:cs typeface="+mn-cs"/>
                        </a:rPr>
                        <a:t>6V Battery</a:t>
                      </a:r>
                    </a:p>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630862">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630862">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630862">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5" name="Picture 4">
            <a:extLst>
              <a:ext uri="{FF2B5EF4-FFF2-40B4-BE49-F238E27FC236}">
                <a16:creationId xmlns:a16="http://schemas.microsoft.com/office/drawing/2014/main" id="{D8B630EB-3846-3F29-8B18-E241CE784E3A}"/>
              </a:ext>
            </a:extLst>
          </p:cNvPr>
          <p:cNvPicPr>
            <a:picLocks noChangeAspect="1"/>
          </p:cNvPicPr>
          <p:nvPr/>
        </p:nvPicPr>
        <p:blipFill>
          <a:blip r:embed="rId2"/>
          <a:stretch>
            <a:fillRect/>
          </a:stretch>
        </p:blipFill>
        <p:spPr>
          <a:xfrm>
            <a:off x="8189089" y="1762824"/>
            <a:ext cx="3332351" cy="3332351"/>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573924" y="451525"/>
            <a:ext cx="10515600" cy="466344"/>
          </a:xfrm>
        </p:spPr>
        <p:txBody>
          <a:bodyPr/>
          <a:lstStyle/>
          <a:p>
            <a:r>
              <a:rPr lang="en-US" dirty="0"/>
              <a:t>Working procedure of flame sensor </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859536" y="1289597"/>
            <a:ext cx="10515600" cy="4401755"/>
          </a:xfrm>
        </p:spPr>
        <p:txBody>
          <a:bodyPr>
            <a:normAutofit/>
          </a:bodyPr>
          <a:lstStyle/>
          <a:p>
            <a:pPr marL="457200" indent="-457200">
              <a:buAutoNum type="arabicPeriod"/>
            </a:pPr>
            <a:r>
              <a:rPr lang="en-US" dirty="0">
                <a:solidFill>
                  <a:schemeClr val="accent6">
                    <a:lumMod val="10000"/>
                  </a:schemeClr>
                </a:solidFill>
              </a:rPr>
              <a:t>The flame sensor is positioned in a location where it can detect the presence of a flame. This is usually in the path of the burner flame.</a:t>
            </a:r>
          </a:p>
          <a:p>
            <a:pPr marL="457200" indent="-457200">
              <a:buAutoNum type="arabicPeriod"/>
            </a:pPr>
            <a:r>
              <a:rPr lang="en-US" dirty="0">
                <a:solidFill>
                  <a:schemeClr val="accent6">
                    <a:lumMod val="10000"/>
                  </a:schemeClr>
                </a:solidFill>
              </a:rPr>
              <a:t>When a flame is present, the infrared radiation emitted by the flame is absorbed by the sensor.</a:t>
            </a:r>
          </a:p>
          <a:p>
            <a:pPr marL="457200" indent="-457200">
              <a:buAutoNum type="arabicPeriod"/>
            </a:pPr>
            <a:r>
              <a:rPr lang="en-US" dirty="0">
                <a:solidFill>
                  <a:schemeClr val="accent6">
                    <a:lumMod val="10000"/>
                  </a:schemeClr>
                </a:solidFill>
              </a:rPr>
              <a:t>The sensor converts the infrared radiation into an electrical signal, which is sent to the control board of the heating system.</a:t>
            </a:r>
          </a:p>
          <a:p>
            <a:pPr marL="457200" indent="-457200">
              <a:buAutoNum type="arabicPeriod"/>
            </a:pPr>
            <a:r>
              <a:rPr lang="en-US" dirty="0">
                <a:solidFill>
                  <a:schemeClr val="accent6">
                    <a:lumMod val="10000"/>
                  </a:schemeClr>
                </a:solidFill>
              </a:rPr>
              <a:t>The control board analyzes the signal and determines whether a reliable flame is present.</a:t>
            </a:r>
          </a:p>
          <a:p>
            <a:pPr marL="457200" indent="-457200">
              <a:buAutoNum type="arabicPeriod"/>
            </a:pPr>
            <a:r>
              <a:rPr lang="en-US" dirty="0">
                <a:solidFill>
                  <a:schemeClr val="accent6">
                    <a:lumMod val="10000"/>
                  </a:schemeClr>
                </a:solidFill>
              </a:rPr>
              <a:t>If a reliable flame is present, the control board allows the heating system to continue operating. If a flame is not detected, the control board will shut down the system to prevent any potential hazards.</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947671"/>
            <a:ext cx="6203100" cy="4070729"/>
          </a:xfrm>
        </p:spPr>
        <p:txBody>
          <a:bodyPr>
            <a:normAutofit/>
          </a:bodyPr>
          <a:lstStyle/>
          <a:p>
            <a:r>
              <a:rPr lang="en-US" sz="2400" dirty="0"/>
              <a:t>The Smart Bin with Fire Alarm System project is an innovative and practical solution for waste management in public areas. The project involves the development of a smart bin that uses ultrasonic sensors to detect when it's full and then compacts the trash using a motorized system to make room for more waste. The bin also features a fire alarm system that uses a flame sensor to detect the presence of a fire and alerts nearby authorities.</a:t>
            </a:r>
          </a:p>
        </p:txBody>
      </p:sp>
      <p:pic>
        <p:nvPicPr>
          <p:cNvPr id="8" name="Picture Placeholder 7" descr="Person harvesting lettuce from a garden">
            <a:extLst>
              <a:ext uri="{FF2B5EF4-FFF2-40B4-BE49-F238E27FC236}">
                <a16:creationId xmlns:a16="http://schemas.microsoft.com/office/drawing/2014/main" id="{71DAFD00-5660-EAA6-4DE3-83F373055A99}"/>
              </a:ext>
            </a:extLst>
          </p:cNvPr>
          <p:cNvPicPr>
            <a:picLocks noGrp="1" noChangeAspect="1"/>
          </p:cNvPicPr>
          <p:nvPr>
            <p:ph type="pic" idx="1"/>
          </p:nvPr>
        </p:nvPicPr>
        <p:blipFill>
          <a:blip r:embed="rId2"/>
          <a:srcRect l="32" r="32"/>
          <a:stretch>
            <a:fillRect/>
          </a:stretch>
        </p:blipFill>
        <p:spPr/>
      </p:pic>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341820684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{C0329E1B-A921-4DD5-BECA-21174A194CDC}tf11964407_win32</Template>
  <TotalTime>46</TotalTime>
  <Words>430</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Arial</vt:lpstr>
      <vt:lpstr>Calibri</vt:lpstr>
      <vt:lpstr>Courier New</vt:lpstr>
      <vt:lpstr>DejaVuSans_2k_3</vt:lpstr>
      <vt:lpstr>DejaVuSans_2k_4</vt:lpstr>
      <vt:lpstr>DejaVuSans-BoldOblique_25_1</vt:lpstr>
      <vt:lpstr>DejaVuSans-BoldOblique_25_3</vt:lpstr>
      <vt:lpstr>DejaVuSans-BoldOblique_25_6</vt:lpstr>
      <vt:lpstr>DejaVuSans-Oblique_2f_4</vt:lpstr>
      <vt:lpstr>Gill Sans Nova</vt:lpstr>
      <vt:lpstr>Gill Sans Nova Light</vt:lpstr>
      <vt:lpstr>LiberationMono_2a_4</vt:lpstr>
      <vt:lpstr>LiberationSans_20_3</vt:lpstr>
      <vt:lpstr>Sagona Book</vt:lpstr>
      <vt:lpstr>Office Theme</vt:lpstr>
      <vt:lpstr>SMART BINUSING ARDUINO</vt:lpstr>
      <vt:lpstr>Smart BIN  Using Arduino </vt:lpstr>
      <vt:lpstr>introduction</vt:lpstr>
      <vt:lpstr>Picture of the smart bin</vt:lpstr>
      <vt:lpstr>OBJECTIVES:  Automatic open-close  Detect the level of the trash inside the dustbin No contact touch between dustbin and person so,prevent from germs and diseases also added automatic fire alarm system. Keep our environment clean and eco friendly</vt:lpstr>
      <vt:lpstr>SOFTWARE REQUIRED</vt:lpstr>
      <vt:lpstr> HARDWARE REQUIREMENTS</vt:lpstr>
      <vt:lpstr>Working procedure of flame sensor </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BINUSING ARDUINO</dc:title>
  <dc:creator>Forhadul islam</dc:creator>
  <cp:lastModifiedBy>Forhadul islam</cp:lastModifiedBy>
  <cp:revision>14</cp:revision>
  <dcterms:created xsi:type="dcterms:W3CDTF">2023-04-30T04:58:29Z</dcterms:created>
  <dcterms:modified xsi:type="dcterms:W3CDTF">2023-04-30T05:45:27Z</dcterms:modified>
</cp:coreProperties>
</file>