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884" r:id="rId4"/>
    <p:sldId id="834" r:id="rId6"/>
    <p:sldId id="873" r:id="rId7"/>
    <p:sldId id="872" r:id="rId8"/>
    <p:sldId id="874" r:id="rId9"/>
    <p:sldId id="876" r:id="rId10"/>
    <p:sldId id="865" r:id="rId11"/>
    <p:sldId id="864" r:id="rId12"/>
    <p:sldId id="877" r:id="rId13"/>
    <p:sldId id="869" r:id="rId14"/>
    <p:sldId id="871" r:id="rId15"/>
    <p:sldId id="886" r:id="rId16"/>
  </p:sldIdLst>
  <p:sldSz cx="12192000" cy="6858000"/>
  <p:notesSz cx="6797675" cy="9928225"/>
  <p:defaultTextStyle>
    <a:defPPr>
      <a:defRPr lang="zh-CN"/>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75" d="100"/>
          <a:sy n="75" d="100"/>
        </p:scale>
        <p:origin x="-832" y="-184"/>
      </p:cViewPr>
      <p:guideLst>
        <p:guide orient="horz" pos="1584"/>
        <p:guide pos="1856"/>
        <p:guide pos="7498"/>
      </p:guideLst>
    </p:cSldViewPr>
  </p:slideViewPr>
  <p:notesTextViewPr>
    <p:cViewPr>
      <p:scale>
        <a:sx n="100" d="100"/>
        <a:sy n="100" d="100"/>
      </p:scale>
      <p:origin x="0" y="0"/>
    </p:cViewPr>
  </p:notesText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196" name="Rectangle 4"/>
          <p:cNvSpPr>
            <a:spLocks noGrp="1" noRot="1" noChangeAspect="1" noTextEdit="1"/>
          </p:cNvSpPr>
          <p:nvPr>
            <p:ph type="sldImg"/>
          </p:nvPr>
        </p:nvSpPr>
        <p:spPr>
          <a:xfrm>
            <a:off x="90488" y="744538"/>
            <a:ext cx="6616700" cy="3722687"/>
          </a:xfrm>
          <a:prstGeom prst="rect">
            <a:avLst/>
          </a:prstGeom>
          <a:noFill/>
          <a:ln w="9525">
            <a:noFill/>
          </a:ln>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宋体" panose="02010600030101010101" pitchFamily="2" charset="-122"/>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078" name="Rectangle 6"/>
          <p:cNvSpPr>
            <a:spLocks noGrp="1" noChangeArrowheads="1"/>
          </p:cNvSpPr>
          <p:nvPr>
            <p:ph type="ftr" sz="quarter" idx="4"/>
          </p:nvPr>
        </p:nvSpPr>
        <p:spPr bwMode="auto">
          <a:xfrm>
            <a:off x="0" y="9431338"/>
            <a:ext cx="2946400" cy="496888"/>
          </a:xfrm>
          <a:prstGeom prst="rect">
            <a:avLst/>
          </a:prstGeom>
          <a:noFill/>
          <a:ln w="9525">
            <a:noFill/>
            <a:miter lim="800000"/>
          </a:ln>
        </p:spPr>
        <p:txBody>
          <a:bodyPr vert="horz" wrap="square" lIns="91428" tIns="45714" rIns="91428" bIns="45714" numCol="1" anchor="b"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9" name="Rectangle 7"/>
          <p:cNvSpPr>
            <a:spLocks noGrp="1" noChangeArrowheads="1"/>
          </p:cNvSpPr>
          <p:nvPr>
            <p:ph type="sldNum" sz="quarter" idx="5"/>
          </p:nvPr>
        </p:nvSpPr>
        <p:spPr bwMode="auto">
          <a:xfrm>
            <a:off x="3851275" y="9431338"/>
            <a:ext cx="2946400" cy="496888"/>
          </a:xfrm>
          <a:prstGeom prst="rect">
            <a:avLst/>
          </a:prstGeom>
          <a:noFill/>
          <a:ln w="9525">
            <a:noFill/>
            <a:miter lim="800000"/>
          </a:ln>
        </p:spPr>
        <p:txBody>
          <a:bodyPr vert="horz" wrap="square" lIns="91428" tIns="45714" rIns="91428" bIns="45714" numCol="1" anchor="b"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p:sp>
      <p:sp>
        <p:nvSpPr>
          <p:cNvPr id="10242" name="备注占位符 2"/>
          <p:cNvSpPr>
            <a:spLocks noGrp="1"/>
          </p:cNvSpPr>
          <p:nvPr>
            <p:ph type="body"/>
          </p:nvPr>
        </p:nvSpPr>
        <p:spPr/>
        <p:txBody>
          <a:bodyPr wrap="square" lIns="91428" tIns="45714" rIns="91428" bIns="45714" anchor="t"/>
          <a:p>
            <a:pPr lvl="0"/>
            <a:endParaRPr lang="zh-CN" altLang="en-US"/>
          </a:p>
        </p:txBody>
      </p:sp>
      <p:sp>
        <p:nvSpPr>
          <p:cNvPr id="10243" name="幻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eaLnBrk="0" hangingPunc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8675"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30723"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noTextEdit="1"/>
          </p:cNvSpPr>
          <p:nvPr>
            <p:ph type="sldImg"/>
          </p:nvPr>
        </p:nvSpPr>
        <p:spPr/>
      </p:sp>
      <p:sp>
        <p:nvSpPr>
          <p:cNvPr id="12290"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en-US" altLang="zh-CN" dirty="0"/>
              <a:t>Cocos2d</a:t>
            </a:r>
            <a:r>
              <a:rPr lang="zh-CN" altLang="en-US" dirty="0"/>
              <a:t>是基于</a:t>
            </a:r>
            <a:r>
              <a:rPr lang="en-US" altLang="zh-CN" dirty="0"/>
              <a:t>MIT</a:t>
            </a:r>
            <a:r>
              <a:rPr lang="zh-CN" altLang="en-US" dirty="0"/>
              <a:t>开源协议，</a:t>
            </a:r>
            <a:r>
              <a:rPr lang="en-US" altLang="zh-CN" dirty="0"/>
              <a:t>OpenGL ES</a:t>
            </a:r>
            <a:r>
              <a:rPr lang="zh-CN" altLang="en-US" dirty="0"/>
              <a:t>的免费跨平台开源引擎</a:t>
            </a:r>
            <a:endParaRPr lang="zh-CN" altLang="en-US" dirty="0"/>
          </a:p>
        </p:txBody>
      </p:sp>
      <p:sp>
        <p:nvSpPr>
          <p:cNvPr id="12291"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p:sp>
      <p:sp>
        <p:nvSpPr>
          <p:cNvPr id="14338"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zh-CN" altLang="en-US" dirty="0"/>
              <a:t>触控科技（捕鱼达人）</a:t>
            </a:r>
            <a:endParaRPr lang="en-US" altLang="zh-CN" dirty="0"/>
          </a:p>
          <a:p>
            <a:pPr marL="398780" lvl="1" indent="-230505">
              <a:spcBef>
                <a:spcPts val="1200"/>
              </a:spcBef>
              <a:spcAft>
                <a:spcPts val="1200"/>
              </a:spcAft>
              <a:buClr>
                <a:schemeClr val="tx2"/>
              </a:buClr>
              <a:buFont typeface="Arial" panose="020B0604020202020204" pitchFamily="34" charset="0"/>
              <a:buChar char="–"/>
            </a:pPr>
            <a:r>
              <a:rPr lang="en-US" altLang="zh-CN" dirty="0"/>
              <a:t>Cocos2d-iPhone </a:t>
            </a:r>
            <a:r>
              <a:rPr lang="zh-CN" altLang="en-US" dirty="0"/>
              <a:t>阿根廷</a:t>
            </a:r>
            <a:endParaRPr lang="zh-CN" altLang="en-US" dirty="0"/>
          </a:p>
        </p:txBody>
      </p:sp>
      <p:sp>
        <p:nvSpPr>
          <p:cNvPr id="14339"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16387"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zh-CN" altLang="en-US" dirty="0"/>
              <a:t>开发语言各自的优缺点</a:t>
            </a:r>
            <a:endParaRPr lang="zh-CN" altLang="en-US" dirty="0"/>
          </a:p>
        </p:txBody>
      </p:sp>
      <p:sp>
        <p:nvSpPr>
          <p:cNvPr id="18435"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0483"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2531"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p:sp>
      <p:sp>
        <p:nvSpPr>
          <p:cNvPr id="24578"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4579"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p:sp>
      <p:sp>
        <p:nvSpPr>
          <p:cNvPr id="26626"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6627"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灯片编号占位符 3"/>
          <p:cNvSpPr>
            <a:spLocks noGrp="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p>
            <a:pPr algn="ctr"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5" y="1285893"/>
            <a:ext cx="9715500" cy="4643437"/>
          </a:xfrm>
          <a:prstGeom prst="rect">
            <a:avLst/>
          </a:prstGeom>
        </p:spPr>
        <p:txBody>
          <a:bodyPr/>
          <a:lstStyle>
            <a:lvl1pPr>
              <a:lnSpc>
                <a:spcPct val="150000"/>
              </a:lnSpc>
              <a:defRPr sz="2800"/>
            </a:lvl1pPr>
            <a:lvl2pPr>
              <a:lnSpc>
                <a:spcPct val="150000"/>
              </a:lnSpc>
              <a:defRPr sz="2000">
                <a:solidFill>
                  <a:schemeClr val="tx1"/>
                </a:solidFill>
              </a:defRPr>
            </a:lvl2pPr>
            <a:lvl3pPr>
              <a:lnSpc>
                <a:spcPct val="150000"/>
              </a:lnSpc>
              <a:defRPr>
                <a:solidFill>
                  <a:schemeClr val="tx1"/>
                </a:solidFill>
              </a:defRPr>
            </a:lvl3pPr>
            <a:lvl4pPr>
              <a:lnSpc>
                <a:spcPct val="150000"/>
              </a:lnSpc>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p:txBody>
      </p:sp>
      <p:sp>
        <p:nvSpPr>
          <p:cNvPr id="13" name="内容占位符 10"/>
          <p:cNvSpPr>
            <a:spLocks noGrp="1"/>
          </p:cNvSpPr>
          <p:nvPr>
            <p:ph sz="quarter" idx="11"/>
          </p:nvPr>
        </p:nvSpPr>
        <p:spPr>
          <a:xfrm>
            <a:off x="1090713"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p:txBody>
      </p:sp>
      <p:sp>
        <p:nvSpPr>
          <p:cNvPr id="2" name="灯片编号占位符 1"/>
          <p:cNvSpPr>
            <a:spLocks noGrp="1"/>
          </p:cNvSpPr>
          <p:nvPr>
            <p:ph type="sldNum" sz="quarter" idx="12"/>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5" y="1285893"/>
            <a:ext cx="9715500" cy="4643437"/>
          </a:xfrm>
          <a:prstGeom prst="rect">
            <a:avLst/>
          </a:prstGeom>
        </p:spPr>
        <p:txBody>
          <a:bodyPr/>
          <a:lstStyle>
            <a:lvl1pPr>
              <a:lnSpc>
                <a:spcPct val="150000"/>
              </a:lnSpc>
              <a:defRPr sz="2800"/>
            </a:lvl1pPr>
            <a:lvl2pPr>
              <a:lnSpc>
                <a:spcPct val="150000"/>
              </a:lnSpc>
              <a:defRPr sz="2000">
                <a:solidFill>
                  <a:schemeClr val="tx1"/>
                </a:solidFill>
              </a:defRPr>
            </a:lvl2pPr>
            <a:lvl3pPr>
              <a:lnSpc>
                <a:spcPct val="150000"/>
              </a:lnSpc>
              <a:defRPr>
                <a:solidFill>
                  <a:schemeClr val="tx1"/>
                </a:solidFill>
              </a:defRPr>
            </a:lvl3pPr>
            <a:lvl4pPr>
              <a:lnSpc>
                <a:spcPct val="150000"/>
              </a:lnSpc>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p:txBody>
      </p:sp>
      <p:sp>
        <p:nvSpPr>
          <p:cNvPr id="13" name="内容占位符 10"/>
          <p:cNvSpPr>
            <a:spLocks noGrp="1"/>
          </p:cNvSpPr>
          <p:nvPr>
            <p:ph sz="quarter" idx="11"/>
          </p:nvPr>
        </p:nvSpPr>
        <p:spPr>
          <a:xfrm>
            <a:off x="1090713"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p:txBody>
      </p:sp>
      <p:sp>
        <p:nvSpPr>
          <p:cNvPr id="2" name="灯片编号占位符 1"/>
          <p:cNvSpPr>
            <a:spLocks noGrp="1"/>
          </p:cNvSpPr>
          <p:nvPr>
            <p:ph type="sldNum" sz="quarter" idx="12"/>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灯片编号占位符 3"/>
          <p:cNvSpPr>
            <a:spLocks noGrp="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p>
            <a:pPr algn="ctr"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p:sp>
        <p:nvSpPr>
          <p:cNvPr id="1028" name="Rectangle 12"/>
          <p:cNvSpPr>
            <a:spLocks noGrp="1" noChangeArrowheads="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pic>
        <p:nvPicPr>
          <p:cNvPr id="1027" name="图片 4" descr="软院logo横版.png"/>
          <p:cNvPicPr>
            <a:picLocks noChangeAspect="1"/>
          </p:cNvPicPr>
          <p:nvPr userDrawn="1"/>
        </p:nvPicPr>
        <p:blipFill>
          <a:blip r:embed="rId5"/>
          <a:stretch>
            <a:fillRect/>
          </a:stretch>
        </p:blipFill>
        <p:spPr>
          <a:xfrm>
            <a:off x="717550" y="6056313"/>
            <a:ext cx="4033838" cy="469900"/>
          </a:xfrm>
          <a:prstGeom prst="rect">
            <a:avLst/>
          </a:prstGeom>
          <a:noFill/>
          <a:ln w="9525">
            <a:noFill/>
          </a:ln>
        </p:spPr>
      </p:pic>
      <p:pic>
        <p:nvPicPr>
          <p:cNvPr id="2" name="Picture 16" descr="C:\Program Files\Microsoft Office\MEDIA\OFFICE14\Lines\BD14769_.gif"/>
          <p:cNvPicPr>
            <a:picLocks noChangeAspect="1"/>
          </p:cNvPicPr>
          <p:nvPr userDrawn="1"/>
        </p:nvPicPr>
        <p:blipFill>
          <a:blip r:embed="rId6"/>
          <a:stretch>
            <a:fillRect/>
          </a:stretch>
        </p:blipFill>
        <p:spPr>
          <a:xfrm>
            <a:off x="909638" y="788988"/>
            <a:ext cx="7620000" cy="95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1pPr>
      <a:lvl2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2pPr>
      <a:lvl3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3pPr>
      <a:lvl4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4pPr>
      <a:lvl5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 charset="-122"/>
          <a:ea typeface="微软雅黑" panose="020B0503020204020204" pitchFamily="3" charset="-122"/>
          <a:cs typeface="微软雅黑" panose="020B0503020204020204" pitchFamily="3"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 charset="-122"/>
          <a:cs typeface="微软雅黑" panose="020B0503020204020204" pitchFamily="3"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stretch>
            <a:fillRect/>
          </a:stretch>
        </a:blipFill>
        <a:effectLst/>
      </p:bgPr>
    </p:bg>
    <p:spTree>
      <p:nvGrpSpPr>
        <p:cNvPr id="1" name=""/>
        <p:cNvGrpSpPr/>
        <p:nvPr/>
      </p:nvGrpSpPr>
      <p:grpSpPr/>
      <p:sp>
        <p:nvSpPr>
          <p:cNvPr id="1028" name="Rectangle 12"/>
          <p:cNvSpPr>
            <a:spLocks noGrp="1" noChangeArrowheads="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pic>
        <p:nvPicPr>
          <p:cNvPr id="2051" name="图片 4" descr="软院logo横版.png"/>
          <p:cNvPicPr>
            <a:picLocks noChangeAspect="1"/>
          </p:cNvPicPr>
          <p:nvPr/>
        </p:nvPicPr>
        <p:blipFill>
          <a:blip r:embed="rId4"/>
          <a:stretch>
            <a:fillRect/>
          </a:stretch>
        </p:blipFill>
        <p:spPr>
          <a:xfrm>
            <a:off x="717550" y="6056313"/>
            <a:ext cx="4033838" cy="469900"/>
          </a:xfrm>
          <a:prstGeom prst="rect">
            <a:avLst/>
          </a:prstGeom>
          <a:noFill/>
          <a:ln w="9525">
            <a:noFill/>
          </a:ln>
        </p:spPr>
      </p:pic>
      <p:pic>
        <p:nvPicPr>
          <p:cNvPr id="2052" name="Picture 16" descr="C:\Program Files\Microsoft Office\MEDIA\OFFICE14\Lines\BD14769_.gif"/>
          <p:cNvPicPr>
            <a:picLocks noChangeAspect="1"/>
          </p:cNvPicPr>
          <p:nvPr/>
        </p:nvPicPr>
        <p:blipFill>
          <a:blip r:embed="rId5"/>
          <a:stretch>
            <a:fillRect/>
          </a:stretch>
        </p:blipFill>
        <p:spPr>
          <a:xfrm>
            <a:off x="909638" y="788988"/>
            <a:ext cx="7620000" cy="95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hf sldNum="0" hdr="0" ftr="0" dt="0"/>
  <p:txStyles>
    <p:titleStyle>
      <a:lvl1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1pPr>
      <a:lvl2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2pPr>
      <a:lvl3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3pPr>
      <a:lvl4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4pPr>
      <a:lvl5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 charset="-122"/>
          <a:ea typeface="微软雅黑" panose="020B0503020204020204" pitchFamily="3" charset="-122"/>
          <a:cs typeface="微软雅黑" panose="020B0503020204020204" pitchFamily="3"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 charset="-122"/>
          <a:cs typeface="微软雅黑" panose="020B0503020204020204" pitchFamily="3"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9" Type="http://schemas.openxmlformats.org/officeDocument/2006/relationships/image" Target="../media/image13.jpeg"/><Relationship Id="rId8" Type="http://schemas.openxmlformats.org/officeDocument/2006/relationships/image" Target="../media/image12.png"/><Relationship Id="rId7" Type="http://schemas.openxmlformats.org/officeDocument/2006/relationships/image" Target="../media/image11.jpeg"/><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png"/><Relationship Id="rId11" Type="http://schemas.openxmlformats.org/officeDocument/2006/relationships/notesSlide" Target="../notesSlides/notesSlide2.xml"/><Relationship Id="rId10" Type="http://schemas.openxmlformats.org/officeDocument/2006/relationships/slideLayout" Target="../slideLayouts/slideLayout4.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Picture 4"/>
          <p:cNvPicPr>
            <a:picLocks noChangeAspect="1"/>
          </p:cNvPicPr>
          <p:nvPr/>
        </p:nvPicPr>
        <p:blipFill>
          <a:blip r:embed="rId1"/>
          <a:stretch>
            <a:fillRect/>
          </a:stretch>
        </p:blipFill>
        <p:spPr>
          <a:xfrm>
            <a:off x="-4762" y="0"/>
            <a:ext cx="12187237" cy="6858000"/>
          </a:xfrm>
          <a:prstGeom prst="rect">
            <a:avLst/>
          </a:prstGeom>
          <a:noFill/>
          <a:ln w="9525">
            <a:noFill/>
          </a:ln>
        </p:spPr>
      </p:pic>
      <p:sp>
        <p:nvSpPr>
          <p:cNvPr id="9218" name="Rectangle 2"/>
          <p:cNvSpPr>
            <a:spLocks noGrp="1"/>
          </p:cNvSpPr>
          <p:nvPr>
            <p:ph type="ctrTitle"/>
          </p:nvPr>
        </p:nvSpPr>
        <p:spPr>
          <a:xfrm>
            <a:off x="2452688" y="2870200"/>
            <a:ext cx="7286625" cy="1116013"/>
          </a:xfrm>
          <a:prstGeom prst="rect">
            <a:avLst/>
          </a:prstGeom>
          <a:noFill/>
          <a:ln w="9525">
            <a:noFill/>
          </a:ln>
        </p:spPr>
        <p:txBody>
          <a:bodyPr anchor="b"/>
          <a:lstStyle>
            <a:lvl1pPr lvl="0">
              <a:defRPr/>
            </a:lvl1pPr>
          </a:lstStyle>
          <a:p>
            <a:pPr lvl="0" algn="ctr" eaLnBrk="1" hangingPunct="1"/>
            <a:r>
              <a:rPr lang="en-US" altLang="zh-CN" sz="4800" b="1" dirty="0">
                <a:solidFill>
                  <a:srgbClr val="008469"/>
                </a:solidFill>
              </a:rPr>
              <a:t>Cocos2d-JS</a:t>
            </a:r>
            <a:r>
              <a:rPr lang="zh-CN" altLang="en-US" sz="4800" b="1" dirty="0">
                <a:solidFill>
                  <a:srgbClr val="008469"/>
                </a:solidFill>
              </a:rPr>
              <a:t>游戏开发</a:t>
            </a:r>
            <a:endParaRPr lang="zh-CN" altLang="zh-CN" sz="4800" b="1" dirty="0">
              <a:solidFill>
                <a:srgbClr val="008469"/>
              </a:solidFill>
            </a:endParaRPr>
          </a:p>
        </p:txBody>
      </p:sp>
      <p:sp>
        <p:nvSpPr>
          <p:cNvPr id="9219" name="TextBox 4"/>
          <p:cNvSpPr txBox="1"/>
          <p:nvPr/>
        </p:nvSpPr>
        <p:spPr>
          <a:xfrm>
            <a:off x="5632450" y="4581525"/>
            <a:ext cx="5286375" cy="584200"/>
          </a:xfrm>
          <a:prstGeom prst="rect">
            <a:avLst/>
          </a:prstGeom>
          <a:noFill/>
          <a:ln w="9525">
            <a:noFill/>
          </a:ln>
        </p:spPr>
        <p:txBody>
          <a:bodyPr anchor="t">
            <a:spAutoFit/>
          </a:bodyPr>
          <a:p>
            <a:pPr eaLnBrk="0" hangingPunct="0"/>
            <a:r>
              <a:rPr lang="en-US" altLang="zh-CN" dirty="0">
                <a:latin typeface="微软雅黑" panose="020B0503020204020204" pitchFamily="3" charset="-122"/>
                <a:ea typeface="微软雅黑" panose="020B0503020204020204" pitchFamily="3" charset="-122"/>
              </a:rPr>
              <a:t> ---</a:t>
            </a:r>
            <a:r>
              <a:rPr lang="zh-CN" altLang="en-US" dirty="0">
                <a:latin typeface="微软雅黑" panose="020B0503020204020204" pitchFamily="3" charset="-122"/>
                <a:ea typeface="微软雅黑" panose="020B0503020204020204" pitchFamily="3" charset="-122"/>
              </a:rPr>
              <a:t>引擎简介及环境搭建</a:t>
            </a:r>
            <a:endParaRPr lang="zh-CN" altLang="en-US" dirty="0">
              <a:latin typeface="微软雅黑" panose="020B0503020204020204" pitchFamily="3" charset="-122"/>
              <a:ea typeface="微软雅黑" panose="020B0503020204020204" pitchFamily="3" charset="-122"/>
            </a:endParaRPr>
          </a:p>
        </p:txBody>
      </p:sp>
      <p:pic>
        <p:nvPicPr>
          <p:cNvPr id="9220" name="图片 4" descr="软院logo横版.png"/>
          <p:cNvPicPr>
            <a:picLocks noChangeAspect="1"/>
          </p:cNvPicPr>
          <p:nvPr/>
        </p:nvPicPr>
        <p:blipFill>
          <a:blip r:embed="rId2"/>
          <a:stretch>
            <a:fillRect/>
          </a:stretch>
        </p:blipFill>
        <p:spPr>
          <a:xfrm>
            <a:off x="8658225" y="6188075"/>
            <a:ext cx="3381375" cy="525463"/>
          </a:xfrm>
          <a:prstGeom prst="rect">
            <a:avLst/>
          </a:prstGeom>
          <a:noFill/>
          <a:ln w="9525">
            <a:noFill/>
          </a:ln>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内容占位符 3"/>
          <p:cNvSpPr>
            <a:spLocks noGrp="1"/>
          </p:cNvSpPr>
          <p:nvPr>
            <p:ph sz="quarter" idx="10"/>
          </p:nvPr>
        </p:nvSpPr>
        <p:spPr>
          <a:xfrm>
            <a:off x="1000125" y="859155"/>
            <a:ext cx="10415905" cy="5182235"/>
          </a:xfrm>
          <a:noFill/>
          <a:ln>
            <a:noFill/>
          </a:ln>
        </p:spPr>
        <p:txBody>
          <a:bodyPr/>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下载并安装</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（运行</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 –V</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查看</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版本）</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进入引擎根目录，运行</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 setup.py</a:t>
            </a:r>
            <a:endPar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新建文件夹</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CocosJS</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作为工程目录</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进入工程目录，运行命令</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 </a:t>
            </a:r>
            <a:r>
              <a:rPr kumimoji="1" lang="en-US" altLang="zh-CN" strike="noStrike" noProof="1" dirty="0">
                <a:solidFill>
                  <a:srgbClr val="FF0000"/>
                </a:solidFill>
                <a:latin typeface="微软雅黑" panose="020B0503020204020204" pitchFamily="3" charset="-122"/>
                <a:ea typeface="微软雅黑" panose="020B0503020204020204" pitchFamily="3" charset="-122"/>
                <a:cs typeface="微软雅黑" panose="020B0503020204020204" pitchFamily="3" charset="-122"/>
              </a:rPr>
              <a:t>cocos new -l js --no-native</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 Demo1</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使用</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VSCode</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或</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WebStorm</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打开以及建好的项目并调试，运行命令 </a:t>
            </a:r>
            <a:r>
              <a:rPr kumimoji="1" lang="en-US" altLang="zh-CN" strike="noStrike" noProof="1" dirty="0">
                <a:solidFill>
                  <a:srgbClr val="FF0000"/>
                </a:solidFill>
                <a:latin typeface="微软雅黑" panose="020B0503020204020204" pitchFamily="3" charset="-122"/>
                <a:ea typeface="微软雅黑" panose="020B0503020204020204" pitchFamily="3" charset="-122"/>
                <a:cs typeface="微软雅黑" panose="020B0503020204020204" pitchFamily="3" charset="-122"/>
              </a:rPr>
              <a:t>cocos run -p web</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endParaRPr kumimoji="1" lang="zh-CN" altLang="en-US" sz="2665" strike="noStrike" noProof="1"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7650"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实验</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1</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实验</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1</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9698" name="图片 1" descr="屏幕快照 2015-08-31 下午2.35.18.png"/>
          <p:cNvPicPr>
            <a:picLocks noChangeAspect="1"/>
          </p:cNvPicPr>
          <p:nvPr/>
        </p:nvPicPr>
        <p:blipFill>
          <a:blip r:embed="rId1"/>
          <a:stretch>
            <a:fillRect/>
          </a:stretch>
        </p:blipFill>
        <p:spPr>
          <a:xfrm>
            <a:off x="1090613" y="1028700"/>
            <a:ext cx="9055100" cy="4770438"/>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5" name="Picture 5"/>
          <p:cNvPicPr>
            <a:picLocks noChangeAspect="1"/>
          </p:cNvPicPr>
          <p:nvPr/>
        </p:nvPicPr>
        <p:blipFill>
          <a:blip r:embed="rId1"/>
          <a:stretch>
            <a:fillRect/>
          </a:stretch>
        </p:blipFill>
        <p:spPr>
          <a:xfrm>
            <a:off x="-14287" y="0"/>
            <a:ext cx="12212637" cy="6858000"/>
          </a:xfrm>
          <a:prstGeom prst="rect">
            <a:avLst/>
          </a:prstGeom>
          <a:noFill/>
          <a:ln w="9525">
            <a:noFill/>
          </a:ln>
        </p:spPr>
      </p:pic>
      <p:sp>
        <p:nvSpPr>
          <p:cNvPr id="31746" name="Rectangle 6"/>
          <p:cNvSpPr>
            <a:spLocks noGrp="1"/>
          </p:cNvSpPr>
          <p:nvPr>
            <p:ph type="ctrTitle"/>
          </p:nvPr>
        </p:nvSpPr>
        <p:spPr>
          <a:xfrm>
            <a:off x="2095500" y="3143250"/>
            <a:ext cx="7362825" cy="1285875"/>
          </a:xfrm>
          <a:prstGeom prst="rect">
            <a:avLst/>
          </a:prstGeom>
          <a:noFill/>
          <a:ln w="9525">
            <a:noFill/>
          </a:ln>
        </p:spPr>
        <p:txBody>
          <a:bodyPr anchor="b"/>
          <a:lstStyle>
            <a:lvl1pPr lvl="0">
              <a:defRPr/>
            </a:lvl1pPr>
          </a:lstStyle>
          <a:p>
            <a:pPr lvl="0" algn="ctr" eaLnBrk="1" hangingPunct="1"/>
            <a:r>
              <a:rPr lang="en-US" altLang="zh-CN" sz="5400" dirty="0"/>
              <a:t>Thank </a:t>
            </a:r>
            <a:r>
              <a:rPr lang="en-US" altLang="zh-CN" sz="5400" dirty="0">
                <a:solidFill>
                  <a:srgbClr val="FF0000"/>
                </a:solidFill>
              </a:rPr>
              <a:t>You</a:t>
            </a:r>
            <a:r>
              <a:rPr lang="zh-CN" altLang="en-US" sz="5400" dirty="0"/>
              <a:t>！</a:t>
            </a:r>
            <a:endParaRPr lang="zh-CN" altLang="zh-CN" sz="5400" dirty="0"/>
          </a:p>
        </p:txBody>
      </p:sp>
      <p:pic>
        <p:nvPicPr>
          <p:cNvPr id="31747" name="图片 3" descr="软院logo横版.png"/>
          <p:cNvPicPr>
            <a:picLocks noChangeAspect="1"/>
          </p:cNvPicPr>
          <p:nvPr/>
        </p:nvPicPr>
        <p:blipFill>
          <a:blip r:embed="rId2"/>
          <a:stretch>
            <a:fillRect/>
          </a:stretch>
        </p:blipFill>
        <p:spPr>
          <a:xfrm>
            <a:off x="2062163" y="5927725"/>
            <a:ext cx="3381375" cy="527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内容占位符 3"/>
          <p:cNvSpPr>
            <a:spLocks noGrp="1"/>
          </p:cNvSpPr>
          <p:nvPr>
            <p:ph sz="quarter" idx="10"/>
          </p:nvPr>
        </p:nvSpPr>
        <p:spPr>
          <a:xfrm>
            <a:off x="1000125" y="822325"/>
            <a:ext cx="9715500" cy="5153025"/>
          </a:xfrm>
          <a:noFill/>
          <a:ln>
            <a:noFill/>
          </a:ln>
        </p:spPr>
        <p:txBody>
          <a:bodyPr/>
          <a:p>
            <a:pPr defTabSz="0" fontAlgn="base"/>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游戏引擎是指一些已编写好的可编辑电脑游戏系统或者一些交互式实时图像应用程的</a:t>
            </a:r>
            <a:r>
              <a:rPr kumimoji="1" lang="zh-CN" altLang="en-US" sz="27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核心组件系统</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。这些系统为游戏设计者提供编写游戏所需的</a:t>
            </a:r>
            <a:r>
              <a:rPr kumimoji="1" lang="zh-CN" altLang="en-US" sz="27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各种工具</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，其目的在于让游戏设计者能容易和快速地做出游戏程式而不用由零开始。</a:t>
            </a:r>
            <a:endPar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常用引擎</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系列</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(2d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为主</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	</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Unity 3D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引擎</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(3d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为主</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－其他引擎（虚幻、</a:t>
            </a:r>
            <a:r>
              <a:rPr lang="zh-CN" altLang="en-US" sz="2700" strike="noStrike" noProof="1" dirty="0">
                <a:solidFill>
                  <a:schemeClr val="tx1"/>
                </a:solidFill>
                <a:sym typeface="+mn-ea"/>
              </a:rPr>
              <a:t>白鹭）</a:t>
            </a:r>
            <a:endPar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sym typeface="+mn-ea"/>
            </a:endParaRPr>
          </a:p>
        </p:txBody>
      </p:sp>
      <p:sp>
        <p:nvSpPr>
          <p:cNvPr id="11266" name="内容占位符 4"/>
          <p:cNvSpPr>
            <a:spLocks noGrp="1"/>
          </p:cNvSpPr>
          <p:nvPr>
            <p:ph sz="quarter" idx="11"/>
          </p:nvPr>
        </p:nvSpPr>
        <p:spPr>
          <a:xfrm>
            <a:off x="804863"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游戏引擎</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7" name="文本框 6"/>
          <p:cNvSpPr txBox="1"/>
          <p:nvPr/>
        </p:nvSpPr>
        <p:spPr>
          <a:xfrm>
            <a:off x="9291638" y="4162425"/>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8" name="图片 7" descr="炉石传说.jpg"/>
          <p:cNvPicPr>
            <a:picLocks noChangeAspect="1"/>
          </p:cNvPicPr>
          <p:nvPr/>
        </p:nvPicPr>
        <p:blipFill>
          <a:blip r:embed="rId1"/>
          <a:stretch>
            <a:fillRect/>
          </a:stretch>
        </p:blipFill>
        <p:spPr>
          <a:xfrm>
            <a:off x="5519738" y="4746625"/>
            <a:ext cx="601662" cy="601663"/>
          </a:xfrm>
          <a:prstGeom prst="rect">
            <a:avLst/>
          </a:prstGeom>
          <a:noFill/>
          <a:ln w="9525">
            <a:noFill/>
          </a:ln>
        </p:spPr>
      </p:pic>
      <p:sp>
        <p:nvSpPr>
          <p:cNvPr id="12" name="文本框 11"/>
          <p:cNvSpPr txBox="1"/>
          <p:nvPr/>
        </p:nvSpPr>
        <p:spPr>
          <a:xfrm>
            <a:off x="8401050" y="4749800"/>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17" name="图片 16" descr="大掌门.jpg"/>
          <p:cNvPicPr>
            <a:picLocks noChangeAspect="1"/>
          </p:cNvPicPr>
          <p:nvPr/>
        </p:nvPicPr>
        <p:blipFill>
          <a:blip r:embed="rId2"/>
          <a:stretch>
            <a:fillRect/>
          </a:stretch>
        </p:blipFill>
        <p:spPr>
          <a:xfrm>
            <a:off x="8583613" y="4100513"/>
            <a:ext cx="592137" cy="590550"/>
          </a:xfrm>
          <a:prstGeom prst="rect">
            <a:avLst/>
          </a:prstGeom>
          <a:noFill/>
          <a:ln w="9525">
            <a:noFill/>
          </a:ln>
        </p:spPr>
      </p:pic>
      <p:pic>
        <p:nvPicPr>
          <p:cNvPr id="18" name="图片 17" descr="神庙逃亡.jpg"/>
          <p:cNvPicPr>
            <a:picLocks noChangeAspect="1"/>
          </p:cNvPicPr>
          <p:nvPr/>
        </p:nvPicPr>
        <p:blipFill>
          <a:blip r:embed="rId3"/>
          <a:stretch>
            <a:fillRect/>
          </a:stretch>
        </p:blipFill>
        <p:spPr>
          <a:xfrm>
            <a:off x="6299200" y="4792663"/>
            <a:ext cx="555625" cy="555625"/>
          </a:xfrm>
          <a:prstGeom prst="rect">
            <a:avLst/>
          </a:prstGeom>
          <a:noFill/>
          <a:ln w="9525">
            <a:noFill/>
          </a:ln>
        </p:spPr>
      </p:pic>
      <p:pic>
        <p:nvPicPr>
          <p:cNvPr id="19" name="图片 18" descr="王者荣耀.jpg"/>
          <p:cNvPicPr>
            <a:picLocks noChangeAspect="1"/>
          </p:cNvPicPr>
          <p:nvPr/>
        </p:nvPicPr>
        <p:blipFill>
          <a:blip r:embed="rId4"/>
          <a:stretch>
            <a:fillRect/>
          </a:stretch>
        </p:blipFill>
        <p:spPr>
          <a:xfrm>
            <a:off x="7032625" y="4721225"/>
            <a:ext cx="573088" cy="576263"/>
          </a:xfrm>
          <a:prstGeom prst="rect">
            <a:avLst/>
          </a:prstGeom>
          <a:noFill/>
          <a:ln w="9525">
            <a:noFill/>
          </a:ln>
        </p:spPr>
      </p:pic>
      <p:pic>
        <p:nvPicPr>
          <p:cNvPr id="20" name="图片 19" descr="诛仙.jpg"/>
          <p:cNvPicPr>
            <a:picLocks noChangeAspect="1"/>
          </p:cNvPicPr>
          <p:nvPr/>
        </p:nvPicPr>
        <p:blipFill>
          <a:blip r:embed="rId5"/>
          <a:stretch>
            <a:fillRect/>
          </a:stretch>
        </p:blipFill>
        <p:spPr>
          <a:xfrm>
            <a:off x="7815263" y="4794250"/>
            <a:ext cx="482600" cy="482600"/>
          </a:xfrm>
          <a:prstGeom prst="rect">
            <a:avLst/>
          </a:prstGeom>
          <a:noFill/>
          <a:ln w="9525">
            <a:noFill/>
          </a:ln>
        </p:spPr>
      </p:pic>
      <p:pic>
        <p:nvPicPr>
          <p:cNvPr id="21" name="图片 20" descr="消消乐.png"/>
          <p:cNvPicPr>
            <a:picLocks noChangeAspect="1"/>
          </p:cNvPicPr>
          <p:nvPr/>
        </p:nvPicPr>
        <p:blipFill>
          <a:blip r:embed="rId6"/>
          <a:stretch>
            <a:fillRect/>
          </a:stretch>
        </p:blipFill>
        <p:spPr>
          <a:xfrm>
            <a:off x="5510213" y="4116388"/>
            <a:ext cx="576262" cy="574675"/>
          </a:xfrm>
          <a:prstGeom prst="rect">
            <a:avLst/>
          </a:prstGeom>
          <a:noFill/>
          <a:ln w="9525">
            <a:noFill/>
          </a:ln>
        </p:spPr>
      </p:pic>
      <p:pic>
        <p:nvPicPr>
          <p:cNvPr id="22" name="图片 21" descr="梦幻西游.jpg"/>
          <p:cNvPicPr>
            <a:picLocks noChangeAspect="1"/>
          </p:cNvPicPr>
          <p:nvPr/>
        </p:nvPicPr>
        <p:blipFill>
          <a:blip r:embed="rId7"/>
          <a:stretch>
            <a:fillRect/>
          </a:stretch>
        </p:blipFill>
        <p:spPr>
          <a:xfrm>
            <a:off x="6278563" y="4116388"/>
            <a:ext cx="576262" cy="574675"/>
          </a:xfrm>
          <a:prstGeom prst="rect">
            <a:avLst/>
          </a:prstGeom>
          <a:noFill/>
          <a:ln w="9525">
            <a:noFill/>
          </a:ln>
        </p:spPr>
      </p:pic>
      <p:pic>
        <p:nvPicPr>
          <p:cNvPr id="23" name="图片 22" descr="欢乐斗地主.png"/>
          <p:cNvPicPr>
            <a:picLocks noChangeAspect="1"/>
          </p:cNvPicPr>
          <p:nvPr/>
        </p:nvPicPr>
        <p:blipFill>
          <a:blip r:embed="rId8"/>
          <a:stretch>
            <a:fillRect/>
          </a:stretch>
        </p:blipFill>
        <p:spPr>
          <a:xfrm>
            <a:off x="7032625" y="4100513"/>
            <a:ext cx="590550" cy="590550"/>
          </a:xfrm>
          <a:prstGeom prst="rect">
            <a:avLst/>
          </a:prstGeom>
          <a:noFill/>
          <a:ln w="9525">
            <a:noFill/>
          </a:ln>
        </p:spPr>
      </p:pic>
      <p:pic>
        <p:nvPicPr>
          <p:cNvPr id="24" name="图片 23" descr="我叫MT2.jpg"/>
          <p:cNvPicPr>
            <a:picLocks noChangeAspect="1"/>
          </p:cNvPicPr>
          <p:nvPr/>
        </p:nvPicPr>
        <p:blipFill>
          <a:blip r:embed="rId9"/>
          <a:stretch>
            <a:fillRect/>
          </a:stretch>
        </p:blipFill>
        <p:spPr>
          <a:xfrm>
            <a:off x="7815263" y="4116388"/>
            <a:ext cx="576262" cy="574675"/>
          </a:xfrm>
          <a:prstGeom prst="rect">
            <a:avLst/>
          </a:prstGeom>
          <a:noFill/>
          <a:ln w="9525">
            <a:noFill/>
          </a:ln>
        </p:spPr>
      </p:pic>
      <p:sp>
        <p:nvSpPr>
          <p:cNvPr id="25" name="文本框 24"/>
          <p:cNvSpPr txBox="1"/>
          <p:nvPr/>
        </p:nvSpPr>
        <p:spPr>
          <a:xfrm>
            <a:off x="8402638" y="4810125"/>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26" name="图片 25" descr="王者荣耀.jpg"/>
          <p:cNvPicPr>
            <a:picLocks noChangeAspect="1"/>
          </p:cNvPicPr>
          <p:nvPr/>
        </p:nvPicPr>
        <p:blipFill>
          <a:blip r:embed="rId4"/>
          <a:stretch>
            <a:fillRect/>
          </a:stretch>
        </p:blipFill>
        <p:spPr>
          <a:xfrm>
            <a:off x="7032625" y="4783138"/>
            <a:ext cx="574675" cy="574675"/>
          </a:xfrm>
          <a:prstGeom prst="rect">
            <a:avLst/>
          </a:prstGeom>
          <a:noFill/>
          <a:ln w="9525">
            <a:noFill/>
          </a:ln>
        </p:spPr>
      </p:pic>
      <p:pic>
        <p:nvPicPr>
          <p:cNvPr id="27" name="图片 26" descr="诛仙.jpg"/>
          <p:cNvPicPr>
            <a:picLocks noChangeAspect="1"/>
          </p:cNvPicPr>
          <p:nvPr/>
        </p:nvPicPr>
        <p:blipFill>
          <a:blip r:embed="rId5"/>
          <a:stretch>
            <a:fillRect/>
          </a:stretch>
        </p:blipFill>
        <p:spPr>
          <a:xfrm>
            <a:off x="7816850" y="4854575"/>
            <a:ext cx="482600" cy="482600"/>
          </a:xfrm>
          <a:prstGeom prst="rect">
            <a:avLst/>
          </a:prstGeom>
          <a:noFill/>
          <a:ln w="9525">
            <a:noFill/>
          </a:ln>
        </p:spPr>
      </p:pic>
      <p:sp>
        <p:nvSpPr>
          <p:cNvPr id="2" name="文本框 1"/>
          <p:cNvSpPr txBox="1"/>
          <p:nvPr/>
        </p:nvSpPr>
        <p:spPr>
          <a:xfrm>
            <a:off x="5681980" y="6098540"/>
            <a:ext cx="4843780" cy="398780"/>
          </a:xfrm>
          <a:prstGeom prst="rect">
            <a:avLst/>
          </a:prstGeom>
          <a:noFill/>
        </p:spPr>
        <p:txBody>
          <a:bodyPr wrap="square" rtlCol="0">
            <a:spAutoFit/>
          </a:bodyPr>
          <a:p>
            <a:r>
              <a:rPr lang="en-US" altLang="zh-CN" sz="2000"/>
              <a:t>Cocos</a:t>
            </a:r>
            <a:r>
              <a:rPr lang="zh-CN" altLang="en-US" sz="2000"/>
              <a:t>官网：https://www.cocos.com/</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9">
                                            <p:txEl>
                                              <p:charRg st="0" end="105"/>
                                            </p:txEl>
                                          </p:spTgt>
                                        </p:tgtEl>
                                        <p:attrNameLst>
                                          <p:attrName>style.visibility</p:attrName>
                                        </p:attrNameLst>
                                      </p:cBhvr>
                                      <p:to>
                                        <p:strVal val="visible"/>
                                      </p:to>
                                    </p:set>
                                    <p:anim calcmode="lin" valueType="num">
                                      <p:cBhvr additive="base">
                                        <p:cTn id="7" dur="500" fill="hold"/>
                                        <p:tgtEl>
                                          <p:spTgt spid="7169">
                                            <p:txEl>
                                              <p:charRg st="0" end="10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9">
                                            <p:txEl>
                                              <p:charRg st="0" end="10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9">
                                            <p:txEl>
                                              <p:charRg st="105" end="158"/>
                                            </p:txEl>
                                          </p:spTgt>
                                        </p:tgtEl>
                                        <p:attrNameLst>
                                          <p:attrName>style.visibility</p:attrName>
                                        </p:attrNameLst>
                                      </p:cBhvr>
                                      <p:to>
                                        <p:strVal val="visible"/>
                                      </p:to>
                                    </p:set>
                                    <p:anim calcmode="lin" valueType="num">
                                      <p:cBhvr additive="base">
                                        <p:cTn id="13" dur="500" fill="hold"/>
                                        <p:tgtEl>
                                          <p:spTgt spid="7169">
                                            <p:txEl>
                                              <p:charRg st="105" end="1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9">
                                            <p:txEl>
                                              <p:charRg st="105" end="15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par>
                                <p:cTn id="20" presetID="3" presetClass="entr" presetSubtype="1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par>
                                <p:cTn id="38" presetID="3"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3" presetClass="entr" presetSubtype="1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linds(horizontal)">
                                      <p:cBhvr>
                                        <p:cTn id="49" dur="500"/>
                                        <p:tgtEl>
                                          <p:spTgt spid="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par>
                                <p:cTn id="53" presetID="3" presetClass="entr" presetSubtype="1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linds(horizontal)">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P spid="7" grpId="0"/>
      <p:bldP spid="12"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分支演化过程</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9218" name="内容占位符 4" descr="屏幕快照 2015-10-06 上午9.36.00.png"/>
          <p:cNvPicPr>
            <a:picLocks noGrp="1" noChangeAspect="1"/>
          </p:cNvPicPr>
          <p:nvPr>
            <p:ph sz="quarter" idx="10"/>
          </p:nvPr>
        </p:nvPicPr>
        <p:blipFill>
          <a:blip r:embed="rId1"/>
          <a:srcRect t="3874" b="3874"/>
          <a:stretch>
            <a:fillRect/>
          </a:stretch>
        </p:blipFill>
        <p:spPr>
          <a:xfrm>
            <a:off x="1143000" y="944563"/>
            <a:ext cx="7339013" cy="5151437"/>
          </a:xfrm>
          <a:noFill/>
          <a:ln>
            <a:noFill/>
          </a:ln>
        </p:spPr>
      </p:pic>
      <p:sp>
        <p:nvSpPr>
          <p:cNvPr id="2" name="文本框 1"/>
          <p:cNvSpPr txBox="1"/>
          <p:nvPr/>
        </p:nvSpPr>
        <p:spPr>
          <a:xfrm>
            <a:off x="6199505" y="6096000"/>
            <a:ext cx="4843780" cy="583565"/>
          </a:xfrm>
          <a:prstGeom prst="rect">
            <a:avLst/>
          </a:prstGeom>
          <a:noFill/>
        </p:spPr>
        <p:txBody>
          <a:bodyPr wrap="square" rtlCol="0">
            <a:spAutoFit/>
          </a:bodyPr>
          <a:p>
            <a:r>
              <a:rPr lang="zh-CN" altLang="en-US"/>
              <a:t>https://www.cocos.com/</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3"/>
          <p:cNvSpPr>
            <a:spLocks noGrp="1"/>
          </p:cNvSpPr>
          <p:nvPr>
            <p:ph sz="quarter" idx="10"/>
          </p:nvPr>
        </p:nvSpPr>
        <p:spPr>
          <a:xfrm>
            <a:off x="1143000" y="787400"/>
            <a:ext cx="9715500" cy="6191250"/>
          </a:xfrm>
          <a:noFill/>
          <a:ln>
            <a:noFill/>
          </a:ln>
        </p:spPr>
        <p:txBody>
          <a:bodyPr anchor="t"/>
          <a:p>
            <a:pPr defTabSz="0" fontAlgn="base"/>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Cocos2d-iPhone</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Object-C</a:t>
            </a:r>
            <a:r>
              <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lang="en-US" altLang="zh-CN" sz="3600" strike="noStrike" noProof="1" dirty="0">
                <a:solidFill>
                  <a:schemeClr val="accent3"/>
                </a:solidFill>
                <a:sym typeface="+mn-ea"/>
              </a:rPr>
              <a:t>Cocos2d-x（C++）</a:t>
            </a:r>
            <a:endPar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sym typeface="+mn-ea"/>
            </a:endParaRPr>
          </a:p>
          <a:p>
            <a:pPr defTabSz="0" fontAlgn="base"/>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Quick-Cocos2d-x</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Lua</a:t>
            </a:r>
            <a:r>
              <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Cocos2d-Html5</a:t>
            </a:r>
            <a:r>
              <a:rPr kumimoji="1" lang="zh-CN" altLang="en-US"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JavaScript</a:t>
            </a:r>
            <a:r>
              <a:rPr kumimoji="1" lang="zh-CN" altLang="en-US" sz="32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从</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3.7</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之后统一为</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a:t>
            </a:r>
            <a:endPar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endParaRPr kumimoji="1" lang="zh-CN" altLang="en-US" strike="noStrike" noProof="1"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15362"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现阶段</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主要分支</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不同版本使用的编程语言</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17410" name="内容占位符 9" descr="屏幕快照 2015-10-06 上午9.35.09.png"/>
          <p:cNvPicPr>
            <a:picLocks noGrp="1" noChangeAspect="1"/>
          </p:cNvPicPr>
          <p:nvPr>
            <p:ph sz="quarter" idx="10"/>
          </p:nvPr>
        </p:nvPicPr>
        <p:blipFill>
          <a:blip r:embed="rId1"/>
          <a:srcRect l="2831" r="2831" b="39096"/>
          <a:stretch>
            <a:fillRect/>
          </a:stretch>
        </p:blipFill>
        <p:spPr>
          <a:xfrm>
            <a:off x="1736725" y="1144588"/>
            <a:ext cx="8012113" cy="4706937"/>
          </a:xfrm>
          <a:noFill/>
          <a:ln>
            <a:solidFill>
              <a:schemeClr val="bg1"/>
            </a:solidFill>
            <a:miter/>
          </a:ln>
        </p:spPr>
      </p:pic>
      <p:sp>
        <p:nvSpPr>
          <p:cNvPr id="7" name="框架 6"/>
          <p:cNvSpPr/>
          <p:nvPr/>
        </p:nvSpPr>
        <p:spPr bwMode="auto">
          <a:xfrm>
            <a:off x="1581150" y="2921000"/>
            <a:ext cx="8285163" cy="644525"/>
          </a:xfrm>
          <a:prstGeom prst="fra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6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框架 6"/>
          <p:cNvSpPr/>
          <p:nvPr/>
        </p:nvSpPr>
        <p:spPr bwMode="auto">
          <a:xfrm>
            <a:off x="1581150" y="3565525"/>
            <a:ext cx="8285163" cy="644525"/>
          </a:xfrm>
          <a:prstGeom prst="fra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6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内容占位符 3"/>
          <p:cNvSpPr>
            <a:spLocks noGrp="1"/>
          </p:cNvSpPr>
          <p:nvPr>
            <p:ph sz="quarter" idx="10"/>
          </p:nvPr>
        </p:nvSpPr>
        <p:spPr>
          <a:xfrm>
            <a:off x="1019175" y="858838"/>
            <a:ext cx="9715500" cy="5094287"/>
          </a:xfrm>
          <a:noFill/>
          <a:ln>
            <a:noFill/>
          </a:ln>
        </p:spPr>
        <p:txBody>
          <a:bodyPr anchor="t"/>
          <a:p>
            <a:pPr defTabSz="0"/>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是开源跨平台的游戏引擎</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采用原生</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JavaScript</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语言</a:t>
            </a:r>
            <a:endPar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可发布到包括</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平台，</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iOS</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Android</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等多平台</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融合了</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Cocos2d-HTML5</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和</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Cocos2d-x JavaScript Bindings</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JSB</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19458"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引擎特点</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1">
                                            <p:txEl>
                                              <p:charRg st="0" end="22"/>
                                            </p:txEl>
                                          </p:spTgt>
                                        </p:tgtEl>
                                        <p:attrNameLst>
                                          <p:attrName>style.visibility</p:attrName>
                                        </p:attrNameLst>
                                      </p:cBhvr>
                                      <p:to>
                                        <p:strVal val="visible"/>
                                      </p:to>
                                    </p:set>
                                    <p:anim calcmode="lin" valueType="num">
                                      <p:cBhvr additive="base">
                                        <p:cTn id="7" dur="500" fill="hold"/>
                                        <p:tgtEl>
                                          <p:spTgt spid="15361">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1">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1">
                                            <p:txEl>
                                              <p:charRg st="22" end="39"/>
                                            </p:txEl>
                                          </p:spTgt>
                                        </p:tgtEl>
                                        <p:attrNameLst>
                                          <p:attrName>style.visibility</p:attrName>
                                        </p:attrNameLst>
                                      </p:cBhvr>
                                      <p:to>
                                        <p:strVal val="visible"/>
                                      </p:to>
                                    </p:set>
                                    <p:anim calcmode="lin" valueType="num">
                                      <p:cBhvr additive="base">
                                        <p:cTn id="13" dur="500" fill="hold"/>
                                        <p:tgtEl>
                                          <p:spTgt spid="15361">
                                            <p:txEl>
                                              <p:charRg st="22" end="3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1">
                                            <p:txEl>
                                              <p:charRg st="22"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1">
                                            <p:txEl>
                                              <p:charRg st="39" end="67"/>
                                            </p:txEl>
                                          </p:spTgt>
                                        </p:tgtEl>
                                        <p:attrNameLst>
                                          <p:attrName>style.visibility</p:attrName>
                                        </p:attrNameLst>
                                      </p:cBhvr>
                                      <p:to>
                                        <p:strVal val="visible"/>
                                      </p:to>
                                    </p:set>
                                    <p:anim calcmode="lin" valueType="num">
                                      <p:cBhvr additive="base">
                                        <p:cTn id="19" dur="500" fill="hold"/>
                                        <p:tgtEl>
                                          <p:spTgt spid="15361">
                                            <p:txEl>
                                              <p:charRg st="39" end="6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1">
                                            <p:txEl>
                                              <p:charRg st="39" end="6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1">
                                            <p:txEl>
                                              <p:charRg st="67" end="119"/>
                                            </p:txEl>
                                          </p:spTgt>
                                        </p:tgtEl>
                                        <p:attrNameLst>
                                          <p:attrName>style.visibility</p:attrName>
                                        </p:attrNameLst>
                                      </p:cBhvr>
                                      <p:to>
                                        <p:strVal val="visible"/>
                                      </p:to>
                                    </p:set>
                                    <p:anim calcmode="lin" valueType="num">
                                      <p:cBhvr additive="base">
                                        <p:cTn id="25" dur="500" fill="hold"/>
                                        <p:tgtEl>
                                          <p:spTgt spid="15361">
                                            <p:txEl>
                                              <p:charRg st="67" end="11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1">
                                            <p:txEl>
                                              <p:charRg st="67" end="1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引擎整体架构</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1506" name="图片 4" descr="屏幕快照 2015-08-31 上午10.26.01.png"/>
          <p:cNvPicPr>
            <a:picLocks noChangeAspect="1"/>
          </p:cNvPicPr>
          <p:nvPr/>
        </p:nvPicPr>
        <p:blipFill>
          <a:blip r:embed="rId1"/>
          <a:stretch>
            <a:fillRect/>
          </a:stretch>
        </p:blipFill>
        <p:spPr>
          <a:xfrm>
            <a:off x="1027113" y="985838"/>
            <a:ext cx="9563100" cy="5030787"/>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3"/>
          <p:cNvSpPr>
            <a:spLocks noGrp="1"/>
          </p:cNvSpPr>
          <p:nvPr>
            <p:ph sz="quarter" idx="10"/>
          </p:nvPr>
        </p:nvSpPr>
        <p:spPr bwMode="auto">
          <a:xfrm>
            <a:off x="1000125" y="858838"/>
            <a:ext cx="9715500" cy="5013325"/>
          </a:xfrm>
        </p:spPr>
        <p:txBody>
          <a:bodyPr vert="horz" wrap="square" lIns="121920" tIns="60960" rIns="121920" bIns="60960" numCol="1" anchor="t" anchorCtr="0" compatLnSpc="1"/>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Python</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引擎</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err="1">
                <a:latin typeface="微软雅黑" panose="020B0503020204020204" pitchFamily="3" charset="-122"/>
                <a:ea typeface="微软雅黑" panose="020B0503020204020204" pitchFamily="3" charset="-122"/>
                <a:cs typeface="微软雅黑" panose="020B0503020204020204" pitchFamily="3" charset="-122"/>
              </a:rPr>
              <a:t>VSCode</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或</a:t>
            </a:r>
            <a:r>
              <a:rPr lang="en-US" altLang="zh-CN" err="1">
                <a:sym typeface="+mn-ea"/>
              </a:rPr>
              <a:t>WebStorm</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Chrome</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浏览器</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注：使用终端进入</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根目录，运行</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python </a:t>
            </a:r>
            <a:r>
              <a:rPr kumimoji="1" lang="en-US" altLang="zh-CN" sz="2665" strike="noStrike" noProof="1" err="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setup.py</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进行引擎安装，纯</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开发可点击回车跳过</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Android SDK</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NDK</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Ant</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等路径设置</a:t>
            </a:r>
            <a:endPar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3554"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开发环境（</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3"/>
          <p:cNvSpPr>
            <a:spLocks noGrp="1"/>
          </p:cNvSpPr>
          <p:nvPr>
            <p:ph sz="quarter" idx="10"/>
          </p:nvPr>
        </p:nvSpPr>
        <p:spPr bwMode="auto">
          <a:xfrm>
            <a:off x="1000125" y="858838"/>
            <a:ext cx="9715500" cy="5013325"/>
          </a:xfrm>
        </p:spPr>
        <p:txBody>
          <a:bodyPr vert="horz" wrap="square" lIns="121920" tIns="60960" rIns="121920" bIns="60960" numCol="1" anchor="t" anchorCtr="0" compatLnSpc="1"/>
          <a:p>
            <a:pPr defTabSz="0" fontAlgn="base"/>
            <a:r>
              <a:rPr kumimoji="1" lang="en-US" altLang="zh-CN"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a:t>
            </a:r>
            <a:r>
              <a:rPr kumimoji="1" lang="zh-CN" altLang="en-US"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常用命令</a:t>
            </a:r>
            <a:endParaRPr kumimoji="1" lang="zh-CN" altLang="en-US" sz="2665"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5602" name="内容占位符 4"/>
          <p:cNvSpPr>
            <a:spLocks noGrp="1"/>
          </p:cNvSpPr>
          <p:nvPr>
            <p:ph sz="quarter" idx="11"/>
          </p:nvPr>
        </p:nvSpPr>
        <p:spPr>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开发环境（</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5603" name="图片 1" descr="E})UPPYKU7TM}DOD80VXTUQ"/>
          <p:cNvPicPr>
            <a:picLocks noChangeAspect="1"/>
          </p:cNvPicPr>
          <p:nvPr/>
        </p:nvPicPr>
        <p:blipFill>
          <a:blip r:embed="rId1"/>
          <a:stretch>
            <a:fillRect/>
          </a:stretch>
        </p:blipFill>
        <p:spPr>
          <a:xfrm>
            <a:off x="1090613" y="1638300"/>
            <a:ext cx="10288587" cy="4351338"/>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892</Words>
  <Application>WPS 演示</Application>
  <PresentationFormat>全屏显示(4:3)</PresentationFormat>
  <Paragraphs>73</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Arial</vt:lpstr>
      <vt:lpstr>宋体</vt:lpstr>
      <vt:lpstr>Wingdings</vt:lpstr>
      <vt:lpstr>微软雅黑</vt:lpstr>
      <vt:lpstr>Arial Unicode MS</vt:lpstr>
      <vt:lpstr>Office 主题</vt:lpstr>
      <vt:lpstr>1_Office 主题</vt:lpstr>
      <vt:lpstr>Cocos2d-JS游戏开发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2616</cp:revision>
  <dcterms:created xsi:type="dcterms:W3CDTF">2003-05-12T10:17:00Z</dcterms:created>
  <dcterms:modified xsi:type="dcterms:W3CDTF">2019-09-26T00:32:10Z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