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926" r:id="rId4"/>
    <p:sldId id="1002" r:id="rId6"/>
    <p:sldId id="905" r:id="rId7"/>
    <p:sldId id="1043" r:id="rId8"/>
    <p:sldId id="1005" r:id="rId9"/>
    <p:sldId id="1006" r:id="rId10"/>
    <p:sldId id="1007" r:id="rId11"/>
    <p:sldId id="1010" r:id="rId12"/>
    <p:sldId id="1011" r:id="rId13"/>
    <p:sldId id="1016" r:id="rId14"/>
    <p:sldId id="1026" r:id="rId15"/>
    <p:sldId id="1012" r:id="rId16"/>
    <p:sldId id="1013" r:id="rId17"/>
    <p:sldId id="1014" r:id="rId18"/>
    <p:sldId id="1015" r:id="rId19"/>
    <p:sldId id="1017" r:id="rId20"/>
    <p:sldId id="1018" r:id="rId21"/>
    <p:sldId id="1039" r:id="rId22"/>
    <p:sldId id="1044" r:id="rId23"/>
    <p:sldId id="1020" r:id="rId24"/>
    <p:sldId id="1009" r:id="rId2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60" d="100"/>
          <a:sy n="60" d="100"/>
        </p:scale>
        <p:origin x="1116" y="72"/>
      </p:cViewPr>
      <p:guideLst>
        <p:guide orient="horz" pos="157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canvas是基于状态的绘制，而不是基于对象的绘制。canvas 使用的模式是   immediate 模式。</a:t>
            </a:r>
            <a:endParaRPr lang="zh-CN" altLang="en-US"/>
          </a:p>
          <a:p>
            <a:r>
              <a:rPr lang="zh-CN" altLang="en-US"/>
              <a:t>一、retained-mode 和 immediate-mode  </a:t>
            </a:r>
            <a:endParaRPr lang="zh-CN" altLang="en-US"/>
          </a:p>
          <a:p>
            <a:r>
              <a:rPr lang="zh-CN" altLang="en-US"/>
              <a:t>两种不同的绘图模式</a:t>
            </a:r>
            <a:endParaRPr lang="zh-CN" altLang="en-US"/>
          </a:p>
          <a:p>
            <a:r>
              <a:rPr lang="zh-CN" altLang="en-US"/>
              <a:t>绘图模式的话，有两种</a:t>
            </a:r>
            <a:endParaRPr lang="zh-CN" altLang="en-US"/>
          </a:p>
          <a:p>
            <a:r>
              <a:rPr lang="zh-CN" altLang="en-US"/>
              <a:t>第一种是 retained-mode ,第二种是 immediate-mode ；</a:t>
            </a:r>
            <a:endParaRPr lang="zh-CN" altLang="en-US"/>
          </a:p>
          <a:p>
            <a:r>
              <a:rPr lang="zh-CN" altLang="en-US"/>
              <a:t>从名字上我们大概就能知道这两种模式的差别了，我们看看中文，</a:t>
            </a:r>
            <a:endParaRPr lang="zh-CN" altLang="en-US"/>
          </a:p>
          <a:p>
            <a:r>
              <a:rPr lang="zh-CN" altLang="en-US"/>
              <a:t>retained-mode  保存模式 / 保留模式</a:t>
            </a:r>
            <a:endParaRPr lang="zh-CN" altLang="en-US"/>
          </a:p>
          <a:p>
            <a:r>
              <a:rPr lang="zh-CN" altLang="en-US"/>
              <a:t>immediate-mode  立即模式 / 即时模式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我们来看个小例子：</a:t>
            </a:r>
            <a:endParaRPr lang="zh-CN" altLang="en-US"/>
          </a:p>
          <a:p>
            <a:r>
              <a:rPr lang="zh-CN" altLang="en-US"/>
              <a:t>假设我们现在需要一个数字 2  ， 然后我又需要两个数字 20  ，再者我们需要数字 201 ，最后我们需要数字 2019；</a:t>
            </a:r>
            <a:endParaRPr lang="zh-CN" altLang="en-US"/>
          </a:p>
          <a:p>
            <a:r>
              <a:rPr lang="zh-CN" altLang="en-US"/>
              <a:t>我们会怎么做呢，先拿出一张纸，写下一个数字2，然后在 2 后面写下 0，而后在 0 后面写下 1，最后在 1 后面写下 9；</a:t>
            </a:r>
            <a:endParaRPr lang="zh-CN" altLang="en-US"/>
          </a:p>
          <a:p>
            <a:r>
              <a:rPr lang="zh-CN" altLang="en-US"/>
              <a:t>这样我们就得到了 2019  ；  这种模式就是retained 模式，即保存模式；</a:t>
            </a:r>
            <a:endParaRPr lang="zh-CN" altLang="en-US"/>
          </a:p>
          <a:p>
            <a:r>
              <a:rPr lang="zh-CN" altLang="en-US"/>
              <a:t>或者我们先拿出一张纸写下 2 ，然后再拿出一张纸 写下 20  ，而后拿出一张纸写下 201 ，最后再拿出一张纸写下 2019；</a:t>
            </a:r>
            <a:endParaRPr lang="zh-CN" altLang="en-US"/>
          </a:p>
          <a:p>
            <a:r>
              <a:rPr lang="zh-CN" altLang="en-US"/>
              <a:t>这种模式就是 立即模式；</a:t>
            </a:r>
            <a:endParaRPr lang="zh-CN" altLang="en-US"/>
          </a:p>
          <a:p>
            <a:r>
              <a:rPr lang="zh-CN" altLang="en-US"/>
              <a:t>保存模式会在内存中保存状态，当有需要改变的时候，执行的是改变的处理，也就是说前后不改变的地方不会变化；</a:t>
            </a:r>
            <a:endParaRPr lang="zh-CN" altLang="en-US"/>
          </a:p>
          <a:p>
            <a:r>
              <a:rPr lang="zh-CN" altLang="en-US"/>
              <a:t>但是立即模式不是这样，立即模式会每次都重新绘制所有的元素，不管这个对象改变的是一点点还是两点点，</a:t>
            </a:r>
            <a:endParaRPr lang="zh-CN" altLang="en-US"/>
          </a:p>
          <a:p>
            <a:r>
              <a:rPr lang="zh-CN" altLang="en-US"/>
              <a:t>也就是说不会像保存模式那样，占用过高的内存资源，以上简单对比就能初步了解两种不同的模式了；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析方式大致可以分为两种：一种是基于树结构处理的Dom解析，另外一种是基于事件模型的SAX解析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lvl="0"/>
            <a:endParaRPr lang="zh-CN" altLang="en-US"/>
          </a:p>
        </p:txBody>
      </p:sp>
      <p:sp>
        <p:nvSpPr>
          <p:cNvPr id="7475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5" y="3141345"/>
            <a:ext cx="5614035" cy="933450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H5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动画与游戏开发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SVG 是基于可扩展标记语言</a:t>
            </a:r>
            <a:r>
              <a:rPr lang="en-US" altLang="zh-CN" sz="2800" noProof="1">
                <a:solidFill>
                  <a:srgbClr val="FF0000"/>
                </a:solidFill>
                <a:sym typeface="+mn-ea"/>
              </a:rPr>
              <a:t>XML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，用于描述二维</a:t>
            </a:r>
            <a:r>
              <a:rPr lang="zh-CN" altLang="en-US" sz="2800" noProof="1">
                <a:solidFill>
                  <a:srgbClr val="FF0000"/>
                </a:solidFill>
                <a:sym typeface="+mn-ea"/>
              </a:rPr>
              <a:t>矢量图形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的一种图形格式（</a:t>
            </a:r>
            <a:r>
              <a:rPr lang="zh-CN" sz="2800">
                <a:solidFill>
                  <a:schemeClr val="tx1"/>
                </a:solidFill>
                <a:sym typeface="+mn-ea"/>
              </a:rPr>
              <a:t>2003 年 1 月 14 日成为 W3C 推荐标准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基于 XML，这意味着 SVG DOM 中的每个元素都是可用的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</a:t>
            </a:r>
            <a:r>
              <a:rPr sz="2800">
                <a:solidFill>
                  <a:schemeClr val="tx1"/>
                </a:solidFill>
                <a:sym typeface="+mn-ea"/>
              </a:rPr>
              <a:t>可以为</a:t>
            </a:r>
            <a:r>
              <a:rPr lang="zh-CN" sz="2800">
                <a:solidFill>
                  <a:schemeClr val="tx1"/>
                </a:solidFill>
                <a:sym typeface="+mn-ea"/>
              </a:rPr>
              <a:t>每</a:t>
            </a:r>
            <a:r>
              <a:rPr sz="2800">
                <a:solidFill>
                  <a:schemeClr val="tx1"/>
                </a:solidFill>
                <a:sym typeface="+mn-ea"/>
              </a:rPr>
              <a:t>个元素附加 JavaScript 事件处理器</a:t>
            </a:r>
            <a:endParaRPr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800">
                <a:solidFill>
                  <a:schemeClr val="tx1"/>
                </a:solidFill>
                <a:sym typeface="+mn-ea"/>
              </a:rPr>
              <a:t>在 SVG 中，每个被绘制的图形均被视为</a:t>
            </a:r>
            <a:r>
              <a:rPr lang="zh-CN" sz="2800">
                <a:solidFill>
                  <a:schemeClr val="tx1"/>
                </a:solidFill>
                <a:sym typeface="+mn-ea"/>
              </a:rPr>
              <a:t>一个</a:t>
            </a:r>
            <a:r>
              <a:rPr sz="2800">
                <a:solidFill>
                  <a:schemeClr val="tx1"/>
                </a:solidFill>
                <a:sym typeface="+mn-ea"/>
              </a:rPr>
              <a:t>对象</a:t>
            </a:r>
            <a:r>
              <a:rPr lang="zh-CN" sz="28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SVG</a:t>
            </a:r>
            <a:r>
              <a:rPr lang="zh-CN" sz="2800">
                <a:solidFill>
                  <a:schemeClr val="accent3"/>
                </a:solidFill>
                <a:sym typeface="+mn-ea"/>
              </a:rPr>
              <a:t>保留模式</a:t>
            </a:r>
            <a:r>
              <a:rPr lang="zh-CN" sz="2800">
                <a:solidFill>
                  <a:schemeClr val="tx1"/>
                </a:solidFill>
                <a:sym typeface="+mn-ea"/>
              </a:rPr>
              <a:t>区别于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即时模式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），</a:t>
            </a:r>
            <a:r>
              <a:rPr sz="2800">
                <a:solidFill>
                  <a:schemeClr val="tx1"/>
                </a:solidFill>
                <a:sym typeface="+mn-ea"/>
              </a:rPr>
              <a:t>如果 SVG 对象的属性发生变化，那么浏览器能够自动重现图形</a:t>
            </a:r>
            <a:endParaRPr sz="2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（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Scalable Vector Graphics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）概述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SVG 图像可通过文本编辑器来创建和修改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图像可被搜索、索引、脚本化或压缩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是可伸缩的矢量图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图像可在任何分辨率下被高质量打印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图像文件尺寸更小（节省空间），可压缩性更强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是开放的标准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的优势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901700"/>
            <a:ext cx="9882505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https://developer.mozilla.org/zh-CN/docs/Web/SVG</a:t>
            </a:r>
            <a:endParaRPr sz="2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基本案例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" name="图片 3" descr="BB_7N5$GIA@Y4~K16~4W_8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2082165"/>
            <a:ext cx="9960610" cy="3411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63540" y="5962650"/>
            <a:ext cx="58934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参见案例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LS01_02.html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Chome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浏览器中进行缩放，对比之前的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LS01_01.html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案例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971530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Canvas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依赖分辨率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（基于像素的</a:t>
            </a:r>
            <a:r>
              <a:rPr lang="zh-CN" altLang="en-US" sz="2000" noProof="1">
                <a:solidFill>
                  <a:srgbClr val="FF0000"/>
                </a:solidFill>
                <a:sym typeface="+mn-ea"/>
              </a:rPr>
              <a:t>位图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）、事件模型/用户交互是粒度（x，y）</a:t>
            </a:r>
            <a:br>
              <a:rPr lang="en-US" altLang="zh-CN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单个HTML元素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，仅通过脚本进行修改，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即时模式（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I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mmediate 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M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ode）</a:t>
            </a:r>
            <a:br>
              <a:rPr lang="zh-CN" altLang="en-US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最适合图像密集型的游戏，其中的许多对象会被频繁重绘</a:t>
            </a:r>
            <a:endParaRPr lang="en-US" altLang="zh-CN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sym typeface="+mn-ea"/>
              </a:rPr>
              <a:t>SVG</a:t>
            </a:r>
            <a:br>
              <a:rPr lang="en-US" altLang="zh-CN" sz="32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不依赖分辨率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（基于形状的</a:t>
            </a:r>
            <a:r>
              <a:rPr lang="zh-CN" altLang="en-US" sz="2000" noProof="1">
                <a:solidFill>
                  <a:srgbClr val="FF0000"/>
                </a:solidFill>
                <a:sym typeface="+mn-ea"/>
              </a:rPr>
              <a:t>矢量图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）、事件模型/用户交互被抽象（rect，path）</a:t>
            </a:r>
            <a:br>
              <a:rPr lang="zh-CN" altLang="en-US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多个图形元素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，成为DOM的一部分，可通过脚本和CSS修改，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保留模式（Retained Mode）</a:t>
            </a:r>
            <a:br>
              <a:rPr lang="en-US" altLang="zh-CN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复杂度高会减慢渲染速度（任何过度使用 DOM 的应用都不快）</a:t>
            </a:r>
            <a:br>
              <a:rPr lang="en-US" altLang="zh-CN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不适合游戏应用</a:t>
            </a:r>
            <a:endParaRPr lang="en-US" altLang="zh-CN"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与 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对比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尺寸与数量对性能的影响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</a:t>
            </a:r>
            <a:r>
              <a:rPr sz="2000" noProof="1">
                <a:solidFill>
                  <a:schemeClr val="tx1"/>
                </a:solidFill>
                <a:sym typeface="+mn-ea"/>
              </a:rPr>
              <a:t>通常，随着屏幕尺寸的增加，</a:t>
            </a:r>
            <a:r>
              <a:rPr lang="en-US" sz="2000" noProof="1">
                <a:solidFill>
                  <a:schemeClr val="tx1"/>
                </a:solidFill>
                <a:sym typeface="+mn-ea"/>
              </a:rPr>
              <a:t>Canvas</a:t>
            </a:r>
            <a:r>
              <a:rPr lang="zh-CN" sz="2000" noProof="1">
                <a:solidFill>
                  <a:schemeClr val="tx1"/>
                </a:solidFill>
                <a:sym typeface="+mn-ea"/>
              </a:rPr>
              <a:t>效率</a:t>
            </a:r>
            <a:r>
              <a:rPr sz="2000" noProof="1">
                <a:solidFill>
                  <a:schemeClr val="tx1"/>
                </a:solidFill>
                <a:sym typeface="+mn-ea"/>
              </a:rPr>
              <a:t>开始降低，因为需要绘制更多的像素。随着屏幕上对象数量的增加，SVG</a:t>
            </a:r>
            <a:r>
              <a:rPr lang="zh-CN" sz="2000" noProof="1">
                <a:solidFill>
                  <a:schemeClr val="tx1"/>
                </a:solidFill>
                <a:sym typeface="+mn-ea"/>
              </a:rPr>
              <a:t>效率</a:t>
            </a:r>
            <a:r>
              <a:rPr sz="2000" noProof="1">
                <a:solidFill>
                  <a:schemeClr val="tx1"/>
                </a:solidFill>
                <a:sym typeface="+mn-ea"/>
              </a:rPr>
              <a:t>开始降</a:t>
            </a:r>
            <a:r>
              <a:rPr lang="zh-CN" sz="2000" noProof="1">
                <a:solidFill>
                  <a:schemeClr val="tx1"/>
                </a:solidFill>
                <a:sym typeface="+mn-ea"/>
              </a:rPr>
              <a:t>低</a:t>
            </a:r>
            <a:r>
              <a:rPr sz="2000" noProof="1">
                <a:solidFill>
                  <a:schemeClr val="tx1"/>
                </a:solidFill>
                <a:sym typeface="+mn-ea"/>
              </a:rPr>
              <a:t>，因为我们不断将它们添加到DOM</a:t>
            </a:r>
            <a:endParaRPr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与 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对比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5395" y="2466975"/>
            <a:ext cx="6768465" cy="354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255250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针对不同应用场景进行合理（</a:t>
            </a: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Canvas+SVG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与 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的选择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370" y="1910080"/>
            <a:ext cx="8049895" cy="3768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SVG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WebGL </a:t>
            </a:r>
            <a:r>
              <a:rPr lang="zh-CN" altLang="en-US" sz="2800" b="1">
                <a:solidFill>
                  <a:srgbClr val="FF0000"/>
                </a:solidFill>
              </a:rPr>
              <a:t>概述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100" noProof="1">
                <a:solidFill>
                  <a:schemeClr val="tx1"/>
                </a:solidFill>
                <a:sym typeface="+mn-ea"/>
              </a:rPr>
              <a:t>WebGL是一种3D绘图标准，这种绘图技术标准允许把</a:t>
            </a:r>
            <a:r>
              <a:rPr sz="2100" noProof="1">
                <a:solidFill>
                  <a:srgbClr val="FF0000"/>
                </a:solidFill>
                <a:sym typeface="+mn-ea"/>
              </a:rPr>
              <a:t>JavaScript和OpenGL ES</a:t>
            </a:r>
            <a:r>
              <a:rPr sz="2100" noProof="1">
                <a:solidFill>
                  <a:schemeClr val="tx1"/>
                </a:solidFill>
                <a:sym typeface="+mn-ea"/>
              </a:rPr>
              <a:t>结合在一起，通过增加OpenGL ES的一个JavaScript绑定，WebGL</a:t>
            </a:r>
            <a:r>
              <a:rPr lang="zh-CN" sz="2100" noProof="1">
                <a:solidFill>
                  <a:schemeClr val="tx1"/>
                </a:solidFill>
                <a:sym typeface="+mn-ea"/>
              </a:rPr>
              <a:t>即</a:t>
            </a:r>
            <a:r>
              <a:rPr sz="2100" noProof="1">
                <a:solidFill>
                  <a:schemeClr val="tx1"/>
                </a:solidFill>
                <a:sym typeface="+mn-ea"/>
              </a:rPr>
              <a:t>可以为HTML5 Canvas提供硬件3D加速渲染，这样Web开发人员就可以借助系统显卡来在浏览器里更流畅地</a:t>
            </a:r>
            <a:r>
              <a:rPr sz="2100" noProof="1">
                <a:solidFill>
                  <a:srgbClr val="FF0000"/>
                </a:solidFill>
                <a:sym typeface="+mn-ea"/>
              </a:rPr>
              <a:t>展示3D场景和模型</a:t>
            </a:r>
            <a:r>
              <a:rPr sz="2100" noProof="1">
                <a:solidFill>
                  <a:schemeClr val="tx1"/>
                </a:solidFill>
                <a:sym typeface="+mn-ea"/>
              </a:rPr>
              <a:t>了，还能创建复杂的</a:t>
            </a:r>
            <a:r>
              <a:rPr sz="2100" noProof="1">
                <a:solidFill>
                  <a:srgbClr val="FF0000"/>
                </a:solidFill>
                <a:sym typeface="+mn-ea"/>
              </a:rPr>
              <a:t>导航和数据视觉化</a:t>
            </a:r>
            <a:r>
              <a:rPr sz="2100" noProof="1">
                <a:solidFill>
                  <a:schemeClr val="tx1"/>
                </a:solidFill>
                <a:sym typeface="+mn-ea"/>
              </a:rPr>
              <a:t>。WebGL技术标准免去了开发网页专用渲染插件的麻烦，可被用于创建具有复杂3D结构的网站页面，甚至可以用来设计3D网页游戏等等</a:t>
            </a:r>
            <a:endParaRPr sz="21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100" noProof="1">
                <a:solidFill>
                  <a:schemeClr val="tx1"/>
                </a:solidFill>
                <a:sym typeface="+mn-ea"/>
              </a:rPr>
              <a:t>WebGL完美地解决了现有的Web交互式三维动画的两个问题：第一，它通过HTML脚本本身实现Web交互式三维动画的制作，</a:t>
            </a:r>
            <a:r>
              <a:rPr lang="en-US" sz="2100" noProof="1">
                <a:solidFill>
                  <a:srgbClr val="FF0000"/>
                </a:solidFill>
                <a:sym typeface="+mn-ea"/>
              </a:rPr>
              <a:t>无需任何浏览器插件支持</a:t>
            </a:r>
            <a:r>
              <a:rPr lang="zh-CN" altLang="en-US" sz="2100" noProof="1">
                <a:solidFill>
                  <a:schemeClr val="tx1"/>
                </a:solidFill>
                <a:sym typeface="+mn-ea"/>
              </a:rPr>
              <a:t>；</a:t>
            </a:r>
            <a:r>
              <a:rPr lang="en-US" sz="2100" noProof="1">
                <a:solidFill>
                  <a:schemeClr val="tx1"/>
                </a:solidFill>
                <a:sym typeface="+mn-ea"/>
              </a:rPr>
              <a:t>第二，它利用底层的图形硬件加速功能进行的图形渲染，是通过</a:t>
            </a:r>
            <a:r>
              <a:rPr lang="en-US" sz="2100" noProof="1">
                <a:solidFill>
                  <a:srgbClr val="FF0000"/>
                </a:solidFill>
                <a:sym typeface="+mn-ea"/>
              </a:rPr>
              <a:t>统一的、标准的、跨平台的OpenGL接口</a:t>
            </a:r>
            <a:r>
              <a:rPr lang="en-US" sz="2100" noProof="1">
                <a:solidFill>
                  <a:schemeClr val="tx1"/>
                </a:solidFill>
                <a:sym typeface="+mn-ea"/>
              </a:rPr>
              <a:t>实现的</a:t>
            </a:r>
            <a:endParaRPr lang="en-US" sz="21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WebGL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简介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0965" y="6080760"/>
            <a:ext cx="51060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200">
                <a:solidFill>
                  <a:srgbClr val="FF0000"/>
                </a:solidFill>
                <a:latin typeface="+mn-ea"/>
                <a:ea typeface="+mn-ea"/>
              </a:rPr>
              <a:t>https://www.w3cschool.cn/webgl/</a:t>
            </a:r>
            <a:endParaRPr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WebGL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相关生态系统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0475" y="1002030"/>
            <a:ext cx="7131050" cy="500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WebGL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执行原理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095375" y="813435"/>
            <a:ext cx="9882505" cy="5250815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kumimoji="0" lang="zh-CN" altLang="en-US" sz="3200" dirty="0">
                <a:solidFill>
                  <a:schemeClr val="tx1"/>
                </a:solidFill>
                <a:cs typeface="+mn-cs"/>
                <a:sym typeface="+mn-ea"/>
              </a:rPr>
              <a:t>图形流水线</a:t>
            </a:r>
            <a:br>
              <a:rPr kumimoji="0" lang="zh-CN" altLang="en-US" sz="3200" dirty="0">
                <a:solidFill>
                  <a:schemeClr val="tx1"/>
                </a:solidFill>
                <a:cs typeface="+mn-cs"/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cs typeface="+mn-cs"/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  <a:t>顶点着色器（顶点数量越多，销毁的硬件资源越多）</a:t>
            </a:r>
            <a:b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cs typeface="+mn-cs"/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  <a:t>图元装配</a:t>
            </a:r>
            <a:b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cs typeface="+mn-cs"/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  <a:t>光栅化</a:t>
            </a:r>
            <a:b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cs typeface="+mn-cs"/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  <a:t>片元着色器</a:t>
            </a:r>
            <a:b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cs typeface="+mn-cs"/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  <a:t>逐片元操作</a:t>
            </a:r>
            <a:br>
              <a:rPr lang="zh-CN" altLang="en-US" sz="2800" noProof="1">
                <a:solidFill>
                  <a:schemeClr val="tx1"/>
                </a:solidFill>
                <a:sym typeface="+mn-ea"/>
              </a:rPr>
            </a:br>
            <a:endParaRPr lang="zh-CN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400" noProof="1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sz="2400" noProof="1"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2195" y="6152515"/>
            <a:ext cx="680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800">
                <a:solidFill>
                  <a:srgbClr val="FF0000"/>
                </a:solidFill>
                <a:latin typeface="+mn-ea"/>
                <a:ea typeface="+mn-ea"/>
              </a:rPr>
              <a:t>https://blog.csdn.net/VhWfR2u02Q/article/details/78948679</a:t>
            </a:r>
            <a:endParaRPr sz="18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3970655"/>
            <a:ext cx="10400665" cy="210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课程范围概述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071245" y="855345"/>
            <a:ext cx="9715500" cy="5198745"/>
          </a:xfrm>
        </p:spPr>
        <p:txBody>
          <a:bodyPr/>
          <a:p>
            <a:r>
              <a:rPr lang="en-US" sz="3200">
                <a:solidFill>
                  <a:schemeClr val="tx1"/>
                </a:solidFill>
              </a:rPr>
              <a:t>H5 </a:t>
            </a:r>
            <a:r>
              <a:rPr lang="zh-CN" altLang="en-US" sz="3200">
                <a:solidFill>
                  <a:schemeClr val="tx1"/>
                </a:solidFill>
              </a:rPr>
              <a:t>图形图像及动画基础（</a:t>
            </a:r>
            <a:r>
              <a:rPr lang="en-US" altLang="zh-CN" sz="3200">
                <a:solidFill>
                  <a:schemeClr val="tx1"/>
                </a:solidFill>
              </a:rPr>
              <a:t>15%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Canvas</a:t>
            </a:r>
            <a:r>
              <a:rPr lang="zh-CN" altLang="en-US" sz="2000">
                <a:solidFill>
                  <a:schemeClr val="tx1"/>
                </a:solidFill>
              </a:rPr>
              <a:t>绘图及相关</a:t>
            </a:r>
            <a:r>
              <a:rPr lang="en-US" altLang="zh-CN" sz="2000">
                <a:solidFill>
                  <a:schemeClr val="tx1"/>
                </a:solidFill>
              </a:rPr>
              <a:t>API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tx1"/>
                </a:solidFill>
              </a:rPr>
              <a:t> Canvas</a:t>
            </a:r>
            <a:r>
              <a:rPr lang="zh-CN" altLang="en-US" sz="2000">
                <a:solidFill>
                  <a:schemeClr val="tx1"/>
                </a:solidFill>
              </a:rPr>
              <a:t>图像操作及动画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Cocos2d-JS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60%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节点、精灵、场景、层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动作、动画、粒子、音效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用户交互、数据存储、网络交互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Cocos Creator （25%）</a:t>
            </a:r>
            <a:br>
              <a:rPr lang="en-US" altLang="zh-CN" sz="2000">
                <a:solidFill>
                  <a:srgbClr val="FF0000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Cocos Creator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工作流程（资源工作流程、场景制作工作流程）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脚本开发、预制体、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UI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系统、物理系统、多平台发布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3200" noProof="1">
                <a:solidFill>
                  <a:schemeClr val="tx1"/>
                </a:solidFill>
                <a:sym typeface="+mn-ea"/>
              </a:rPr>
              <a:t>图形绘制相关引擎</a:t>
            </a:r>
            <a:br>
              <a:rPr lang="zh-CN" altLang="en-US" sz="24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- </a:t>
            </a:r>
            <a:r>
              <a:rPr sz="2400">
                <a:solidFill>
                  <a:schemeClr val="tx1"/>
                </a:solidFill>
                <a:sym typeface="+mn-ea"/>
              </a:rPr>
              <a:t>pixi.js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</a:t>
            </a:r>
            <a:r>
              <a:rPr sz="2400">
                <a:solidFill>
                  <a:schemeClr val="tx1"/>
                </a:solidFill>
                <a:sym typeface="+mn-ea"/>
              </a:rPr>
              <a:t>Three.js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D3.js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Artisan JS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</a:t>
            </a:r>
            <a:r>
              <a:rPr lang="en-US" sz="2400">
                <a:solidFill>
                  <a:schemeClr val="tx1"/>
                </a:solidFill>
                <a:sym typeface="+mn-ea"/>
              </a:rPr>
              <a:t>Snap.svg</a:t>
            </a:r>
            <a:r>
              <a:rPr lang="zh-CN" sz="2400" noProof="1">
                <a:solidFill>
                  <a:schemeClr val="tx1"/>
                </a:solidFill>
                <a:sym typeface="+mn-ea"/>
              </a:rPr>
              <a:t>等</a:t>
            </a:r>
            <a:endParaRPr lang="zh-CN" sz="24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3200" noProof="1">
                <a:solidFill>
                  <a:schemeClr val="tx1"/>
                </a:solidFill>
                <a:sym typeface="+mn-ea"/>
              </a:rPr>
              <a:t>游戏相关引擎</a:t>
            </a:r>
            <a:br>
              <a:rPr lang="zh-CN" altLang="en-US" sz="32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- Cocos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Egret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Laya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CreateJS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等</a:t>
            </a:r>
            <a:br>
              <a:rPr lang="zh-CN" altLang="en-US" sz="3200" noProof="1">
                <a:solidFill>
                  <a:schemeClr val="tx1"/>
                </a:solidFill>
                <a:sym typeface="+mn-ea"/>
              </a:rPr>
            </a:br>
            <a:endParaRPr lang="zh-CN" sz="24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400" noProof="1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sz="2400" noProof="1"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zh-CN" sz="3200" dirty="0">
                <a:solidFill>
                  <a:srgbClr val="C00000"/>
                </a:solidFill>
                <a:cs typeface="+mn-cs"/>
              </a:rPr>
              <a:t>图形游戏相关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引擎概述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小结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SVG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WebGL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0"/>
            <a:ext cx="121951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kumimoji="0" lang="en-US" altLang="zh-CN" sz="5400" dirty="0">
                <a:solidFill>
                  <a:schemeClr val="tx2"/>
                </a:solidFill>
                <a:cs typeface="+mj-cs"/>
              </a:rPr>
              <a:t>Thank</a:t>
            </a:r>
            <a:r>
              <a:rPr lang="en-US" altLang="zh-CN" sz="5400" dirty="0"/>
              <a:t>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en-US" altLang="zh-CN" sz="5400" dirty="0">
                <a:solidFill>
                  <a:schemeClr val="tx2"/>
                </a:solidFill>
                <a:cs typeface="+mj-cs"/>
              </a:rPr>
              <a:t>！</a:t>
            </a:r>
            <a:endParaRPr kumimoji="0" lang="en-US" altLang="zh-CN" sz="5400" dirty="0">
              <a:solidFill>
                <a:schemeClr val="tx2"/>
              </a:solidFill>
              <a:cs typeface="+mj-cs"/>
            </a:endParaRPr>
          </a:p>
        </p:txBody>
      </p:sp>
      <p:pic>
        <p:nvPicPr>
          <p:cNvPr id="737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10342880" cy="5636895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https://www.w3.org/TR/2dcontext/</a:t>
            </a:r>
            <a:br>
              <a:rPr lang="en-US" altLang="zh-CN" sz="2000" dirty="0">
                <a:solidFill>
                  <a:schemeClr val="accent3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http://www.cocos.com/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https://docs.cocos.com/creator/manual/zh/</a:t>
            </a:r>
            <a:endParaRPr lang="en-US" altLang="zh-CN" sz="2000" dirty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en-US" sz="2400" dirty="0" smtClean="0">
                <a:solidFill>
                  <a:schemeClr val="tx1"/>
                </a:solidFill>
                <a:sym typeface="+mn-ea"/>
              </a:rPr>
              <a:t>HTML5 Canvas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开发详解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》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sz="24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Cocos2d-JS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游戏开发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》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sz="2400" dirty="0" smtClean="0">
                <a:solidFill>
                  <a:schemeClr val="tx1"/>
                </a:solidFill>
                <a:sym typeface="+mn-ea"/>
              </a:rPr>
              <a:t>《Cocos Creator游戏开发实战》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Chrome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VSCode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WebStorm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  <a:endParaRPr lang="zh-CN" altLang="en-US" dirty="0"/>
          </a:p>
        </p:txBody>
      </p:sp>
      <p:pic>
        <p:nvPicPr>
          <p:cNvPr id="5" name="图片 1" descr="C:\Users\qile\Desktop\59c9b54aN3ae20301.jpg59c9b54aN3ae20301"/>
          <p:cNvPicPr>
            <a:picLocks noChangeAspect="1"/>
          </p:cNvPicPr>
          <p:nvPr/>
        </p:nvPicPr>
        <p:blipFill>
          <a:blip r:embed="rId1"/>
          <a:srcRect l="11582" r="8560"/>
          <a:stretch>
            <a:fillRect/>
          </a:stretch>
        </p:blipFill>
        <p:spPr bwMode="auto">
          <a:xfrm>
            <a:off x="6257925" y="3023235"/>
            <a:ext cx="2630805" cy="329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730" y="3166745"/>
            <a:ext cx="2193925" cy="292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课程价值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9715500" cy="509778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通过实践开发理解软件工程化思想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掌握游戏开发中的基本概念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掌握</a:t>
            </a:r>
            <a:r>
              <a:rPr lang="en-US" altLang="zh-CN" sz="3200">
                <a:solidFill>
                  <a:schemeClr val="tx1"/>
                </a:solidFill>
              </a:rPr>
              <a:t>H5</a:t>
            </a:r>
            <a:r>
              <a:rPr lang="zh-CN" altLang="en-US" sz="3200">
                <a:solidFill>
                  <a:schemeClr val="tx1"/>
                </a:solidFill>
              </a:rPr>
              <a:t>小游戏的基本开发能力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掌握微信小游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的基本开发能力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9715500" cy="509778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平时表现（考勤、学习状态、</a:t>
            </a:r>
            <a:r>
              <a:rPr lang="zh-CN" altLang="en-US" sz="3200">
                <a:solidFill>
                  <a:srgbClr val="FF0000"/>
                </a:solidFill>
              </a:rPr>
              <a:t>个人</a:t>
            </a:r>
            <a:r>
              <a:rPr lang="en-US" altLang="zh-CN" sz="3200">
                <a:solidFill>
                  <a:srgbClr val="FF0000"/>
                </a:solidFill>
              </a:rPr>
              <a:t>Git</a:t>
            </a:r>
            <a:r>
              <a:rPr lang="zh-CN" altLang="en-US" sz="3200">
                <a:solidFill>
                  <a:srgbClr val="FF0000"/>
                </a:solidFill>
              </a:rPr>
              <a:t>学习仓库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平时作业（在线任务、课程实践）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期末考试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2155" y="6042660"/>
            <a:ext cx="50463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个人学习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仓库（练习、笔记）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</a:t>
            </a:r>
            <a:r>
              <a:rPr lang="zh-CN" altLang="en-US" dirty="0">
                <a:latin typeface="+mj-ea"/>
                <a:ea typeface="+mj-ea"/>
              </a:rPr>
              <a:t>图形图像简介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</a:rPr>
              <a:t>概述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SVG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WebGL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279380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H5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出现的新标签，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用于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Web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端完成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图形的绘制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和动画的实现，它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是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图形动画的容器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与其他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元素节点类似（拥有对应的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属性、方法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提供了相应的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通过JS脚本来完成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相应的图形、图像及动画操作（用程序来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绘画、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图像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处理和生成动画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是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基于状态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绘图，采用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即时模式（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immediate </a:t>
            </a:r>
            <a:r>
              <a:rPr lang="en-US" altLang="zh-CN" sz="2800">
                <a:solidFill>
                  <a:schemeClr val="accent3"/>
                </a:solidFill>
                <a:sym typeface="+mn-ea"/>
              </a:rPr>
              <a:t>mode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进行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位图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的绘制和操作，能以 .png 或 .jpg 格式保存图像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简介</a:t>
            </a:r>
            <a:endParaRPr kumimoji="0" lang="en-US" altLang="zh-CN" sz="3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9170" y="6106160"/>
            <a:ext cx="39185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参见案例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LS01_01.html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SVG </a:t>
            </a:r>
            <a:r>
              <a:rPr lang="zh-CN" altLang="en-US" sz="2800" b="1">
                <a:solidFill>
                  <a:schemeClr val="accent3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WebGL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2399</Words>
  <Application>WPS 演示</Application>
  <PresentationFormat>宽屏</PresentationFormat>
  <Paragraphs>142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 2</vt:lpstr>
      <vt:lpstr>Arial Unicode MS</vt:lpstr>
      <vt:lpstr>Franklin Gothic Book</vt:lpstr>
      <vt:lpstr>Office 主题</vt:lpstr>
      <vt:lpstr>H5动画与游戏开发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3158</cp:revision>
  <cp:lastPrinted>2411-12-30T00:00:00Z</cp:lastPrinted>
  <dcterms:created xsi:type="dcterms:W3CDTF">2003-05-12T10:17:00Z</dcterms:created>
  <dcterms:modified xsi:type="dcterms:W3CDTF">2019-08-12T01:43:32Z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