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858" r:id="rId4"/>
    <p:sldId id="932" r:id="rId6"/>
    <p:sldId id="962" r:id="rId7"/>
    <p:sldId id="933" r:id="rId8"/>
    <p:sldId id="934" r:id="rId9"/>
    <p:sldId id="935" r:id="rId10"/>
    <p:sldId id="988" r:id="rId11"/>
    <p:sldId id="989" r:id="rId12"/>
    <p:sldId id="990" r:id="rId13"/>
    <p:sldId id="942" r:id="rId14"/>
    <p:sldId id="939" r:id="rId15"/>
    <p:sldId id="894" r:id="rId16"/>
    <p:sldId id="917" r:id="rId17"/>
    <p:sldId id="918" r:id="rId18"/>
    <p:sldId id="919" r:id="rId19"/>
    <p:sldId id="920" r:id="rId20"/>
    <p:sldId id="921" r:id="rId21"/>
    <p:sldId id="923" r:id="rId22"/>
    <p:sldId id="922" r:id="rId23"/>
    <p:sldId id="924" r:id="rId24"/>
    <p:sldId id="925" r:id="rId25"/>
    <p:sldId id="926" r:id="rId26"/>
    <p:sldId id="927" r:id="rId27"/>
    <p:sldId id="928" r:id="rId28"/>
    <p:sldId id="929" r:id="rId29"/>
    <p:sldId id="941" r:id="rId30"/>
    <p:sldId id="930" r:id="rId31"/>
    <p:sldId id="863" r:id="rId32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3" d="100"/>
          <a:sy n="73" d="100"/>
        </p:scale>
        <p:origin x="-312" y="-104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0"/>
            <a:ext cx="121872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9459" name="TextBox 4"/>
          <p:cNvSpPr txBox="1"/>
          <p:nvPr/>
        </p:nvSpPr>
        <p:spPr>
          <a:xfrm>
            <a:off x="5632450" y="4581525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工程结构及核心概念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946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6188075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904413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在开源社区中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John Resiq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在他的博客中提供了一种简单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JavaScript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继承方法。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使用的就是这种方法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8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John Resiq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的简单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JavaScript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继承方法灵感来源于原型继承机制，它具有与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等面向对象一样的类概念，并且他设计了所有类的根类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Class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78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中的面向对象机制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7891" name="文本框 1"/>
          <p:cNvSpPr txBox="1"/>
          <p:nvPr/>
        </p:nvSpPr>
        <p:spPr>
          <a:xfrm>
            <a:off x="1160463" y="5478463"/>
            <a:ext cx="80232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http://ejohn.org/blog/simple-javascript-inheritance/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12177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创建一个非原生游戏工程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 new –l js --no-native Demo_1</a:t>
            </a: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熟悉工程相关文件（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src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更改屏幕设计尺寸及适配方式（改为竖屏）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替换背景图、设置背景颜色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设置断点单步调试，熟悉程序流程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99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实验一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0"/>
            <a:ext cx="122126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Have a </a:t>
            </a:r>
            <a:r>
              <a:rPr lang="en-US" altLang="zh-CN" sz="5400" dirty="0">
                <a:solidFill>
                  <a:srgbClr val="FF0000"/>
                </a:solidFill>
              </a:rPr>
              <a:t>break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1987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874713" y="838200"/>
            <a:ext cx="7605712" cy="51435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3010" name="内容占位符 4"/>
          <p:cNvSpPr>
            <a:spLocks noGrp="1"/>
          </p:cNvSpPr>
          <p:nvPr>
            <p:ph sz="quarter" idx="11"/>
          </p:nvPr>
        </p:nvSpPr>
        <p:spPr>
          <a:xfrm>
            <a:off x="933450" y="295275"/>
            <a:ext cx="8191500" cy="4905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6613"/>
            <a:ext cx="7286625" cy="4643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笛卡尔（右手）坐标系，原点为左下角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505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639888"/>
            <a:ext cx="4232275" cy="4113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69950"/>
            <a:ext cx="9718675" cy="50546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采用的是笛卡尔坐标系</a:t>
            </a: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UI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坐标系与</a:t>
            </a:r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Cocos2d(OpenGL)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710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75" y="1701800"/>
            <a:ext cx="2173288" cy="334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701800"/>
            <a:ext cx="5715000" cy="334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 build="p"/>
      <p:bldP spid="47105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cc.Node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类是所有可视化组件类的根类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8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现实中的例子（教室、乐高、游戏等）</a:t>
            </a:r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注：一般常用</a:t>
            </a:r>
            <a:r>
              <a:rPr kumimoji="1" lang="en-US" altLang="zh-CN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子类来实例化对应的可视化组件</a:t>
            </a:r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915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700213"/>
            <a:ext cx="8810625" cy="3097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 build="p"/>
      <p:bldP spid="4915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采用层级（树形）结构来管理场景、层、精灵、菜单等节点（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120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节点（树形结构管理）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1747" name="图片 2" descr="未标题-1(2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370138"/>
            <a:ext cx="6381750" cy="3579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节点组合实例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3250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世界中的树状结构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53251" name="图片 1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2420938"/>
            <a:ext cx="3421063" cy="2665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图片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88" y="2420938"/>
            <a:ext cx="5095875" cy="2674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sz="quarter" idx="10"/>
          </p:nvPr>
        </p:nvSpPr>
        <p:spPr>
          <a:xfrm>
            <a:off x="968375" y="85248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节点组合实例（参见初始工程）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529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世界中的树状结构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563" y="1701800"/>
            <a:ext cx="6472237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423275" y="6022975"/>
            <a:ext cx="17795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层节点</a:t>
            </a:r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sz="quarter" idx="10"/>
          </p:nvPr>
        </p:nvSpPr>
        <p:spPr>
          <a:xfrm>
            <a:off x="979488" y="863600"/>
            <a:ext cx="9398000" cy="505618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Frameworks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（引擎框架）</a:t>
            </a:r>
            <a:b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cocos2d-html5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cocos2d-x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runtime-src</a:t>
            </a:r>
            <a:endParaRPr kumimoji="1" lang="en-US" altLang="zh-CN" sz="20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（资源目录）</a:t>
            </a:r>
            <a:endParaRPr kumimoji="1" lang="zh-CN" altLang="en-US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src</a:t>
            </a:r>
            <a:r>
              <a:rPr kumimoji="1" lang="zh-CN" altLang="en-US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（源代码）</a:t>
            </a:r>
            <a:endParaRPr kumimoji="1" lang="zh-CN" altLang="en-US" err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index.html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main.js</a:t>
            </a:r>
            <a:r>
              <a:rPr kumimoji="1" lang="zh-CN" altLang="en-US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（程序入口）</a:t>
            </a:r>
            <a:endParaRPr kumimoji="1" lang="zh-CN" altLang="en-US" err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project.json</a:t>
            </a:r>
            <a:r>
              <a:rPr kumimoji="1" lang="zh-CN" altLang="en-US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（配置文件）</a:t>
            </a:r>
            <a:b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debugMode</a:t>
            </a:r>
            <a:r>
              <a:rPr kumimoji="1" lang="zh-CN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showFPS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frameRate</a:t>
            </a:r>
            <a:b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rendMode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engineDir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modules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jsList</a:t>
            </a:r>
            <a:endParaRPr kumimoji="1"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内容占位符 4"/>
          <p:cNvSpPr>
            <a:spLocks noGrp="1"/>
          </p:cNvSpPr>
          <p:nvPr>
            <p:ph sz="quarter" idx="11"/>
          </p:nvPr>
        </p:nvSpPr>
        <p:spPr>
          <a:xfrm>
            <a:off x="906463" y="222250"/>
            <a:ext cx="8191500" cy="4905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工程结构概述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3"/>
          <p:cNvSpPr>
            <a:spLocks noGrp="1"/>
          </p:cNvSpPr>
          <p:nvPr>
            <p:ph sz="quarter" idx="10"/>
          </p:nvPr>
        </p:nvSpPr>
        <p:spPr>
          <a:xfrm>
            <a:off x="974725" y="838200"/>
            <a:ext cx="8555038" cy="4643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常用方法：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addChild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getChildByTag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							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removeChild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setZOrder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setScale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  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setPosition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setVisiable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pause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  </a:t>
            </a:r>
            <a:r>
              <a:rPr kumimoji="1" lang="en-US" altLang="zh-CN" err="1">
                <a:solidFill>
                  <a:schemeClr val="accent3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onEnter</a:t>
            </a:r>
            <a:r>
              <a:rPr kumimoji="1" lang="zh-CN" altLang="en-US">
                <a:solidFill>
                  <a:schemeClr val="accent3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accent3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onExit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update …</a:t>
            </a:r>
            <a:endParaRPr kumimoji="1" lang="en-US" altLang="zh-CN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常用属性：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_visible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tag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_parent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_scheduler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_running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localZOrder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…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734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节点（属性、方法）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5294630"/>
            <a:ext cx="7870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实验任务：查阅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API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文档，熟悉常用属性和方法</a:t>
            </a:r>
            <a:endParaRPr sz="2000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r>
              <a:rPr sz="200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https://docs.cocos2d-x.org/api-ref/js/V3.12/</a:t>
            </a:r>
            <a:endParaRPr sz="2000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54075"/>
            <a:ext cx="9580563" cy="464185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锚点就是给节点定位和仿射变换的基准点</a:t>
            </a:r>
            <a:br>
              <a:rPr kumimoji="1" lang="en-US" altLang="zh-CN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取值范围［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］，层的默认锚点为（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），其他节点为（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0.5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0.5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），可设置锚点忽略</a:t>
            </a:r>
            <a:endParaRPr kumimoji="1" lang="zh-CN" altLang="en-US" sz="18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939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锚点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5843" name="图片 1" descr="屏幕快照 2015-09-02 上午8.41.4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413" y="2132013"/>
            <a:ext cx="6527800" cy="3687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423275" y="6022975"/>
            <a:ext cx="124460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锚点</a:t>
            </a:r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5248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本地坐标系（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50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），世界坐标系（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23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144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7891" name="图片 2" descr="未标题-1(7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1474788"/>
            <a:ext cx="5473700" cy="4548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431088" y="5622925"/>
            <a:ext cx="1452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2230" y="3149600"/>
            <a:ext cx="2131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思考</a:t>
            </a:r>
            <a:r>
              <a:rPr lang="zh-CN" altLang="en-US" sz="2400"/>
              <a:t>：红色节点的锚点是多少？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89000"/>
            <a:ext cx="8616950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的位置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(20,40)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(0,0)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(-5,-20)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，锚点是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(1,1)</a:t>
            </a:r>
            <a:b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node1.convertToNodeSpace(node2.getPosition());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node1.convertToNodeSpace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(node2.getPosition());</a:t>
            </a:r>
            <a:br>
              <a:rPr kumimoji="1" lang="en-US" altLang="zh-CN" sz="17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6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6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世界坐标转换为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本地坐标系中的坐标，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point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等于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(-25,-60)</a:t>
            </a:r>
            <a:endParaRPr kumimoji="1" lang="en-US" altLang="zh-CN" sz="20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3490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9939" name="图片 2" descr="未标题-2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175" y="2208213"/>
            <a:ext cx="3762375" cy="341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526338" y="4533900"/>
            <a:ext cx="2468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7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参数为要转换的坐标</a:t>
            </a:r>
            <a:endParaRPr lang="zh-CN" altLang="en-US" sz="2000">
              <a:solidFill>
                <a:srgbClr val="7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0338" y="5003800"/>
            <a:ext cx="2214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坐标系变换实验一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6225" y="6054725"/>
            <a:ext cx="2722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应用场景：塔防游戏等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 build="p"/>
      <p:bldP spid="2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3"/>
          <p:cNvSpPr>
            <a:spLocks noGrp="1"/>
          </p:cNvSpPr>
          <p:nvPr>
            <p:ph sz="quarter" idx="10"/>
          </p:nvPr>
        </p:nvSpPr>
        <p:spPr>
          <a:xfrm>
            <a:off x="974725" y="838200"/>
            <a:ext cx="9077325" cy="4643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为根节点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(20,40)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(0,0)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node2_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子节点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(-5,-20)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，锚点是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(1,1)</a:t>
            </a:r>
            <a:b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node1.convertToWorldSpace(node2_.getPosition());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node1.convertToWorldSpace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(node2_.getPosition());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node2_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本地坐标系中的坐标转换为世界坐标，其结果是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point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等于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(15,20)</a:t>
            </a:r>
            <a:endParaRPr kumimoji="1" lang="en-US" altLang="zh-CN" sz="18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553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zh-CN" altLang="en-US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0" y="2193925"/>
            <a:ext cx="3889375" cy="3287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文本框 4"/>
          <p:cNvSpPr txBox="1"/>
          <p:nvPr/>
        </p:nvSpPr>
        <p:spPr>
          <a:xfrm>
            <a:off x="7458075" y="4930775"/>
            <a:ext cx="2214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坐标系变换实验二</a:t>
            </a:r>
            <a:endParaRPr lang="zh-CN" altLang="en-US" sz="2000" dirty="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7329488" y="5949950"/>
            <a:ext cx="2722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应用场景：飞机游戏等</a:t>
            </a:r>
            <a:endParaRPr lang="zh-CN" altLang="en-US" sz="2000" dirty="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" grpId="0" build="p"/>
      <p:bldP spid="41988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42975" y="868363"/>
            <a:ext cx="7286625" cy="4643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LocalZOrder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addChild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方法中第二个参数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758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44035" name="图片 1" descr="屏幕快照 2015-09-02 下午3.57.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888" y="2592388"/>
            <a:ext cx="3340100" cy="282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2" descr="屏幕快照 2015-09-02 下午3.57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63" y="2592388"/>
            <a:ext cx="3113087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22325"/>
            <a:ext cx="7286625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963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38200"/>
            <a:ext cx="7286625" cy="4970463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/*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开启定时器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*/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scheduleUpdate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r>
              <a:rPr kumimoji="1" lang="en-US" altLang="zh-CN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//update</a:t>
            </a:r>
            <a:r>
              <a:rPr kumimoji="1" lang="zh-CN" altLang="en-US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方法循环调用</a:t>
            </a:r>
            <a:endParaRPr kumimoji="1" lang="en-US" altLang="zh-CN" sz="2400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callback,interval,repeat,delay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scheduleOnce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/*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停止定时器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*/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unscheduleUpdate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r>
              <a:rPr kumimoji="1" lang="en-US" altLang="zh-CN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(callback);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unscheduleAllCallback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7168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节点定时器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9550" y="4870450"/>
            <a:ext cx="2214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定时器实验</a:t>
            </a:r>
            <a:endParaRPr lang="zh-CN" altLang="en-US" dirty="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0"/>
            <a:ext cx="121793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2381250" y="1052513"/>
            <a:ext cx="7286625" cy="4643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F53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6F53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工程结构概述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7171" name="图片 1" descr="屏幕快照 2015-09-01 下午2.01.55.png"/>
          <p:cNvPicPr>
            <a:picLocks noChangeAspect="1"/>
          </p:cNvPicPr>
          <p:nvPr/>
        </p:nvPicPr>
        <p:blipFill>
          <a:blip r:embed="rId1"/>
          <a:srcRect l="5603" t="4880" r="49373" b="50998"/>
          <a:stretch>
            <a:fillRect/>
          </a:stretch>
        </p:blipFill>
        <p:spPr>
          <a:xfrm>
            <a:off x="1654175" y="1589088"/>
            <a:ext cx="3883025" cy="393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屏幕快照 2015-09-01 下午2.01.55.png"/>
          <p:cNvPicPr>
            <a:picLocks noChangeAspect="1"/>
          </p:cNvPicPr>
          <p:nvPr/>
        </p:nvPicPr>
        <p:blipFill>
          <a:blip r:embed="rId1"/>
          <a:srcRect l="5113" t="54256" r="51068"/>
          <a:stretch>
            <a:fillRect/>
          </a:stretch>
        </p:blipFill>
        <p:spPr>
          <a:xfrm>
            <a:off x="6105525" y="1517650"/>
            <a:ext cx="3648075" cy="393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Cocos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工程结构（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frameworks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、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res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、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src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等）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游戏启动流程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1266" name="内容占位符 4" descr="未标题-1(1).jpg"/>
          <p:cNvPicPr>
            <a:picLocks noGrp="1" noChangeAspect="1"/>
          </p:cNvPicPr>
          <p:nvPr>
            <p:ph sz="quarter" idx="10"/>
          </p:nvPr>
        </p:nvPicPr>
        <p:blipFill>
          <a:blip r:embed="rId1"/>
          <a:srcRect l="3996" r="3996" b="10530"/>
          <a:stretch>
            <a:fillRect/>
          </a:stretch>
        </p:blipFill>
        <p:spPr>
          <a:xfrm>
            <a:off x="2136775" y="1458913"/>
            <a:ext cx="7918450" cy="4514850"/>
          </a:xfrm>
          <a:noFill/>
          <a:ln>
            <a:noFill/>
          </a:ln>
        </p:spPr>
      </p:pic>
      <p:sp>
        <p:nvSpPr>
          <p:cNvPr id="25603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工程启动及加载流程图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0" name="图片 1" descr="B8L39%7D)S1%H`6G~1])3(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988" y="1720850"/>
            <a:ext cx="9117012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index.html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（调取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CCBoot.js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获取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project.json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配置信息）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project.json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工程配置文件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r>
              <a:rPr lang="en-US" altLang="zh-CN" sz="2000">
                <a:latin typeface="微软雅黑" panose="020B0503020204020204" pitchFamily="1" charset="-122"/>
                <a:ea typeface="微软雅黑" panose="020B0503020204020204" pitchFamily="1" charset="-122"/>
              </a:rPr>
              <a:t>- </a:t>
            </a:r>
            <a: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  <a:t>调试模式、是否显示帧率、默认帧率设置、渲染模式</a:t>
            </a:r>
            <a:b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r>
              <a:rPr lang="en-US" altLang="zh-CN" sz="2000">
                <a:latin typeface="微软雅黑" panose="020B0503020204020204" pitchFamily="1" charset="-122"/>
                <a:ea typeface="微软雅黑" panose="020B0503020204020204" pitchFamily="1" charset="-122"/>
              </a:rPr>
              <a:t>- </a:t>
            </a:r>
            <a: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  <a:t>引擎模块、脚本索引列表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 descr="I0E}M9RZ@6YXO563QRJW{SE"/>
          <p:cNvPicPr>
            <a:picLocks noChangeAspect="1"/>
          </p:cNvPicPr>
          <p:nvPr/>
        </p:nvPicPr>
        <p:blipFill>
          <a:blip r:embed="rId1"/>
          <a:srcRect l="8046" t="5609" r="24887" b="46739"/>
          <a:stretch>
            <a:fillRect/>
          </a:stretch>
        </p:blipFill>
        <p:spPr>
          <a:xfrm>
            <a:off x="1006475" y="2547938"/>
            <a:ext cx="4414838" cy="2976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1" descr="I0E}M9RZ@6YXO563QRJW{SE"/>
          <p:cNvPicPr>
            <a:picLocks noChangeAspect="1"/>
          </p:cNvPicPr>
          <p:nvPr/>
        </p:nvPicPr>
        <p:blipFill>
          <a:blip r:embed="rId1"/>
          <a:srcRect l="8107" t="53255" b="-1031"/>
          <a:stretch>
            <a:fillRect/>
          </a:stretch>
        </p:blipFill>
        <p:spPr>
          <a:xfrm>
            <a:off x="5918200" y="2609850"/>
            <a:ext cx="6053138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1" charset="-122"/>
                <a:ea typeface="微软雅黑" panose="020B0503020204020204" pitchFamily="1" charset="-122"/>
              </a:rPr>
              <a:t>resource.js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资源索引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7410" name="图片 2" descr="屏幕快照 2015-09-01 上午9.20.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1585913"/>
            <a:ext cx="7467600" cy="4262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1" charset="-122"/>
                <a:ea typeface="微软雅黑" panose="020B0503020204020204" pitchFamily="1" charset="-122"/>
                <a:sym typeface="微软雅黑" panose="020B0503020204020204" pitchFamily="1" charset="-122"/>
              </a:rPr>
              <a:t>程序入口文件</a:t>
            </a:r>
            <a:r>
              <a:rPr lang="en-US" altLang="zh-CN" sz="2800" dirty="0">
                <a:latin typeface="微软雅黑" panose="020B0503020204020204" pitchFamily="1" charset="-122"/>
                <a:ea typeface="微软雅黑" panose="020B0503020204020204" pitchFamily="1" charset="-122"/>
                <a:sym typeface="微软雅黑" panose="020B0503020204020204" pitchFamily="1" charset="-122"/>
              </a:rPr>
              <a:t>main.js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379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9458" name="图片 1" descr="屏幕快照 2015-09-01 上午9.15.48.png"/>
          <p:cNvPicPr>
            <a:picLocks noChangeAspect="1"/>
          </p:cNvPicPr>
          <p:nvPr/>
        </p:nvPicPr>
        <p:blipFill>
          <a:blip r:embed="rId1"/>
          <a:srcRect l="7875" t="15392"/>
          <a:stretch>
            <a:fillRect/>
          </a:stretch>
        </p:blipFill>
        <p:spPr>
          <a:xfrm>
            <a:off x="1489075" y="1400175"/>
            <a:ext cx="9445625" cy="4684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起始场景案例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app.js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58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1506" name="图片 2" descr="屏幕快照 2015-09-01 上午9.20.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1585913"/>
            <a:ext cx="6699250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WPS 演示</Application>
  <PresentationFormat>全屏显示(4:3)</PresentationFormat>
  <Paragraphs>210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Office 主题</vt:lpstr>
      <vt:lpstr>1_Office 主题</vt:lpstr>
      <vt:lpstr>Cocos2d-JS游戏开发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2826</cp:revision>
  <dcterms:created xsi:type="dcterms:W3CDTF">2003-05-12T10:17:00Z</dcterms:created>
  <dcterms:modified xsi:type="dcterms:W3CDTF">2019-09-26T12:24:04Z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