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1202" r:id="rId5"/>
    <p:sldId id="1193" r:id="rId6"/>
    <p:sldId id="1192" r:id="rId7"/>
    <p:sldId id="1194" r:id="rId8"/>
    <p:sldId id="1203" r:id="rId9"/>
    <p:sldId id="1196" r:id="rId10"/>
    <p:sldId id="1220" r:id="rId11"/>
    <p:sldId id="1199" r:id="rId12"/>
    <p:sldId id="1212" r:id="rId13"/>
    <p:sldId id="1256" r:id="rId14"/>
    <p:sldId id="1247" r:id="rId15"/>
    <p:sldId id="1239" r:id="rId16"/>
    <p:sldId id="1257" r:id="rId17"/>
    <p:sldId id="1258" r:id="rId18"/>
    <p:sldId id="1263" r:id="rId19"/>
    <p:sldId id="1221" r:id="rId20"/>
    <p:sldId id="1208" r:id="rId21"/>
    <p:sldId id="1259" r:id="rId22"/>
    <p:sldId id="1222" r:id="rId23"/>
    <p:sldId id="1224" r:id="rId24"/>
    <p:sldId id="1267" r:id="rId25"/>
    <p:sldId id="1279" r:id="rId26"/>
    <p:sldId id="1451" r:id="rId27"/>
    <p:sldId id="1278" r:id="rId28"/>
    <p:sldId id="1433" r:id="rId29"/>
    <p:sldId id="1200" r:id="rId30"/>
    <p:sldId id="1214" r:id="rId31"/>
    <p:sldId id="1452" r:id="rId32"/>
    <p:sldId id="1260" r:id="rId33"/>
    <p:sldId id="1453" r:id="rId34"/>
    <p:sldId id="1261" r:id="rId35"/>
    <p:sldId id="1455" r:id="rId36"/>
    <p:sldId id="1454" r:id="rId37"/>
    <p:sldId id="1280" r:id="rId38"/>
    <p:sldId id="1281" r:id="rId39"/>
    <p:sldId id="1456" r:id="rId40"/>
    <p:sldId id="1457" r:id="rId41"/>
    <p:sldId id="1434" r:id="rId42"/>
    <p:sldId id="1458" r:id="rId43"/>
    <p:sldId id="1448" r:id="rId44"/>
    <p:sldId id="1459" r:id="rId45"/>
    <p:sldId id="1025" r:id="rId4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79" d="100"/>
          <a:sy n="79" d="100"/>
        </p:scale>
        <p:origin x="-1280" y="-112"/>
      </p:cViewPr>
      <p:guideLst>
        <p:guide orient="horz" pos="1605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48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eveloper.mozilla.org/zh-CN/docs/Web/API/CanvasRenderingContext2D/ellip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Canvas</a:t>
            </a:r>
            <a:r>
              <a:rPr lang="zh-CN" altLang="en-US" dirty="0">
                <a:latin typeface="+mj-ea"/>
                <a:ea typeface="+mj-ea"/>
              </a:rPr>
              <a:t>基础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路径绘制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直线相关绘制</a:t>
            </a:r>
            <a:endParaRPr 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9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9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9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9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也可以通过</a:t>
            </a:r>
            <a:r>
              <a:rPr lang="en-US" altLang="zh-CN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Path2D</a:t>
            </a:r>
            <a:r>
              <a:rPr lang="zh-CN" altLang="en-US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构造函数创建路径对象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0" name="Content Placeholder 1"/>
          <p:cNvSpPr>
            <a:spLocks noGrp="1"/>
          </p:cNvSpPr>
          <p:nvPr/>
        </p:nvSpPr>
        <p:spPr>
          <a:xfrm>
            <a:off x="1165225" y="1611630"/>
            <a:ext cx="9040495" cy="40360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(100,100)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context.lineTo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(200,200)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lineWidth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10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strokeStyle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“#058”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ontext.stroke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7730173" y="1703388"/>
            <a:ext cx="144463" cy="2087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06435" y="249555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状态设置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7730173" y="4750435"/>
            <a:ext cx="153988" cy="28098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78190" y="4655185"/>
            <a:ext cx="15097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绘制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84750" y="5931535"/>
            <a:ext cx="59613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参考：https://developer.mozilla.org/zh-CN/docs/Web/API/Path2D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/>
      <p:bldP spid="13" grpId="0" bldLvl="0" animBg="1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beginPath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的作用（绘制多条直线时可能遇到的问题）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canvas中的绘制方法（如stroke,fill），都会以“上次beginPath”之后的所有路径为基础进行绘制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不管你用moveTo把画笔移动到哪里，只要不beginPath</a:t>
            </a:r>
            <a:r>
              <a:rPr lang="en-US" altLang="zh-CN" sz="20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，都是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在画一条路径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fillRect与strokeRect这种直接画出独立区域的函数，也不会打断当前的path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理解closePath的作用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closePath的意思不是结束路径，而是关闭路径，它会试图从（MoveTo点之后）当前路径的终点连一条路径到起点，让整个路径闭合起来。但是，这并不意味着它之后的路径就是新路径了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beginPath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和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closePath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的作用不同，并不是必须成对出现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54265" y="6075045"/>
            <a:ext cx="3634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LS02_04.html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线宽及颜色样式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lineWidth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strokeStyle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fillStyle</a:t>
            </a:r>
            <a:b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stroke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线端点样式（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lineCap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butt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square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连接点样式（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lineJoin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miter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bevel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样式与上下文状态（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context status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LS02_05.html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相关绘制（绘制弧）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context.arc(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centerx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centery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radius,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startingAngle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endingAngle,anticlockwise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false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br>
              <a:rPr lang="en-US" altLang="zh-CN" sz="1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pic>
        <p:nvPicPr>
          <p:cNvPr id="9318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2185" y="2482850"/>
            <a:ext cx="2830195" cy="280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189" name="文本框 3"/>
          <p:cNvSpPr txBox="1"/>
          <p:nvPr/>
        </p:nvSpPr>
        <p:spPr>
          <a:xfrm>
            <a:off x="7299960" y="204279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x0 , y0 )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3191" name="文本框 6"/>
          <p:cNvSpPr txBox="1"/>
          <p:nvPr/>
        </p:nvSpPr>
        <p:spPr>
          <a:xfrm>
            <a:off x="8368665" y="4013835"/>
            <a:ext cx="145986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6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x2 , y2 )</a:t>
            </a:r>
            <a:endParaRPr lang="en-US" altLang="zh-CN" sz="26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9794875" y="202628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x1 , y1 )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 descr="LCX~R`WZ(8@(VD[N4GH1Y@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026284"/>
            <a:ext cx="3993342" cy="37789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83792" y="3032125"/>
            <a:ext cx="735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2_PI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0_PI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8972" y="3032125"/>
            <a:ext cx="735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1_PI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LS02_06.html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89298" y="5158546"/>
            <a:ext cx="505131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altLang="zh-CN" sz="2000" dirty="0" err="1" smtClean="0">
                <a:sym typeface="+mn-ea"/>
              </a:rPr>
              <a:t>context.arcTo</a:t>
            </a:r>
            <a:r>
              <a:rPr lang="en-US" altLang="zh-CN" sz="2000" dirty="0">
                <a:sym typeface="+mn-ea"/>
              </a:rPr>
              <a:t>( x1 , y1 , x2 , y2 , radius );</a:t>
            </a:r>
            <a:endParaRPr lang="en-US" altLang="zh-CN" sz="2000" noProof="1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93189" grpId="0"/>
      <p:bldP spid="93191" grpId="0"/>
      <p:bldP spid="6" grpId="0"/>
      <p:bldP spid="9" grpId="0"/>
      <p:bldP spid="10" grpId="0"/>
      <p:bldP spid="16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947420" y="16700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context.quadraticCurveTo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x1, y1, 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//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控制点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x2, y2 );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http://tinyurl.com/html5quadratic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相关绘制（绘制二次曲线）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947420" y="1712913"/>
            <a:ext cx="8229600" cy="36814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context.bezierCurveTo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x1, y1,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x2, y2,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         x3, y3 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http://tinyurl.com/html5bezier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相关绘制（绘制贝塞尔曲线）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基本形状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绘制矩形相关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手动绘制的区别在于能够控制绘图的方向（对填充的影响）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其他相关方法（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fillRect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strokeRect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clearRect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)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040130" y="1588770"/>
            <a:ext cx="8091805" cy="28854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cxt.moveTo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+ height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+ height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cs"/>
              </a:rPr>
              <a:t>rect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, width , height 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138805" y="3463925"/>
            <a:ext cx="360363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122" grpId="0" uiExpand="1" build="p"/>
      <p:bldP spid="4" grpId="0" animBg="1"/>
      <p:bldP spid="5122" grpId="1" uiExpand="1" build="p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绘制椭圆形相关</a:t>
            </a:r>
            <a:br>
              <a:rPr lang="en-US" altLang="zh-CN" sz="2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1800" noProof="1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1800" noProof="1">
                <a:solidFill>
                  <a:schemeClr val="tx2"/>
                </a:solidFill>
                <a:sym typeface="+mn-ea"/>
                <a:hlinkClick r:id="rId1"/>
              </a:rPr>
              <a:t>https://developer.mozilla.org/zh-CN/docs/Web/API/CanvasRenderingContext2D/</a:t>
            </a:r>
            <a:r>
              <a:rPr lang="en-US" altLang="zh-CN" sz="1800" noProof="1" smtClean="0">
                <a:solidFill>
                  <a:schemeClr val="tx2"/>
                </a:solidFill>
                <a:sym typeface="+mn-ea"/>
                <a:hlinkClick r:id="rId1"/>
              </a:rPr>
              <a:t>ellipse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canvas = document.getElementById(‘canvas’);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ctx = canvase.getContext(‘2d’);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ctx.beginPath();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2"/>
                </a:solidFill>
                <a:sym typeface="+mn-ea"/>
              </a:rPr>
              <a:t>//x, y, radiusX, radiusY, rotation, startAngle, endAngle, anticlockwise(默认为false)</a:t>
            </a:r>
            <a:br>
              <a:rPr lang="en-US" altLang="zh-CN" sz="1800" noProof="1">
                <a:solidFill>
                  <a:schemeClr val="tx2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ctx.ellipse</a:t>
            </a: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(100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, 100, 50, 75, 45 * Math.PI/180, 0, 2 * Math.PI); //</a:t>
            </a:r>
            <a:r>
              <a:rPr lang="zh-CN" altLang="en-US" sz="1800" noProof="1">
                <a:solidFill>
                  <a:schemeClr val="tx1"/>
                </a:solidFill>
                <a:sym typeface="+mn-ea"/>
              </a:rPr>
              <a:t>倾斜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45°</a:t>
            </a:r>
            <a:r>
              <a:rPr lang="zh-CN" altLang="en-US" sz="1800" noProof="1" smtClean="0">
                <a:solidFill>
                  <a:schemeClr val="tx1"/>
                </a:solidFill>
                <a:sym typeface="+mn-ea"/>
              </a:rPr>
              <a:t>角</a:t>
            </a:r>
            <a:br>
              <a:rPr lang="en-US" altLang="zh-CN" sz="1800" noProof="1" smtClean="0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ctx.stroke();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思考如何扩充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，如增加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context.triangle()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方法来绘制三角形，如何开发自己的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库？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案例概览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描边及填充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描边及填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充的类型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纯色（不同设置方式）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渐变色（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线性渐变、径向渐变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图案样式（图片、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视频、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Canvas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元素节点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纯色描边及填充颜色设置（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类型）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#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ffffff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#642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( 255 , 128 , 0 )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rgba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( 100 , 100 , 100 , 0.8 )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hsl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( 20 , 62% , 28%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H: Hue 色相   S：Saturation 饱和度  L Lightness 明度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yellow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blue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案例：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  <a:sym typeface="+mn-ea"/>
              </a:rPr>
              <a:t>context.strokeStyle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red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sym typeface="+mn-ea"/>
              </a:rPr>
              <a:t>”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sym typeface="+mn-ea"/>
              </a:rPr>
              <a:t>；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 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(234,128,0)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”；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线性渐变色描边及填充案例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线性渐变）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56080"/>
            <a:ext cx="8472170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v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ar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=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context.createLinearGradient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grd.addColorStop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stop1 , color1 );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context.fillStyle = grd;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createLinearGradient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线性渐变色描边及填充案例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径向渐变）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65446"/>
            <a:ext cx="8427085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v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ar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=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context.createRadialGradient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x0 , y0 , r0 ,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x1 , y1 , r1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stop1 , color1 );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</a:b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context.fillStyle = grd;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createRadialGradient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var pattern =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image | video    </a:t>
            </a:r>
            <a:r>
              <a:rPr lang="en-US" altLang="zh-CN" sz="2000" kern="1200" dirty="0">
                <a:solidFill>
                  <a:schemeClr val="tx1"/>
                </a:solidFill>
              </a:rPr>
              <a:t>, repeat-style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)</a:t>
            </a:r>
            <a:br>
              <a:rPr lang="en-US" altLang="zh-CN" sz="2000" kern="1200" dirty="0" smtClean="0">
                <a:solidFill>
                  <a:schemeClr val="tx1"/>
                </a:solidFill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var pattern 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canvas, </a:t>
            </a:r>
            <a:r>
              <a:rPr lang="en-US" altLang="zh-CN" sz="2000" kern="1200" dirty="0">
                <a:solidFill>
                  <a:schemeClr val="tx1"/>
                </a:solidFill>
              </a:rPr>
              <a:t>repeat-style )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图案描边及填充重复样式（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repeat-style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no-repeat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（不重复） 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 			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repeat-x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x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 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repeat-y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y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</a:t>
            </a:r>
            <a:endParaRPr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设置填充样式（图案）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context.fillStyle =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pattern 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;</a:t>
            </a:r>
            <a:br>
              <a:rPr lang="en-US" altLang="zh-CN" sz="2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</a:br>
            <a:r>
              <a:rPr lang="en-US" altLang="zh-CN" sz="2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- context.strokeStyle =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pattern ;</a:t>
            </a:r>
            <a:endParaRPr lang="en-US" altLang="zh-CN" sz="2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r>
              <a:rPr kumimoji="0" lang="zh-CN" altLang="en-US" dirty="0" smtClean="0"/>
              <a:t>（图案</a:t>
            </a:r>
            <a:r>
              <a:rPr kumimoji="0" lang="en-US" altLang="zh-CN" dirty="0" smtClean="0"/>
              <a:t>-</a:t>
            </a:r>
            <a:r>
              <a:rPr lang="zh-CN" altLang="en-US" dirty="0"/>
              <a:t>图片、视频</a:t>
            </a:r>
            <a:r>
              <a:rPr lang="zh-CN" altLang="zh-CN" dirty="0"/>
              <a:t>、</a:t>
            </a:r>
            <a:r>
              <a:rPr lang="zh-CN" altLang="en-US" dirty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充（使用图片填充案例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canvas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document.getElementById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("canvas");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context=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canvas.getContext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("2d");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new Image()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   </a:t>
            </a:r>
            <a:r>
              <a:rPr lang="en-US" altLang="zh-CN" sz="2000" dirty="0" err="1" smtClean="0">
                <a:solidFill>
                  <a:srgbClr val="FF0000"/>
                </a:solidFill>
                <a:sym typeface="+mn-ea"/>
              </a:rPr>
              <a:t>img.src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'./images/fill_20x20.gif';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rgbClr val="FF0000"/>
                </a:solidFill>
                <a:sym typeface="+mn-ea"/>
              </a:rPr>
              <a:t>img.onload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function()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{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pattern =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context.createPattern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‘repeat’);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pattern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(0,0,400,400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}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85084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</a:t>
            </a:r>
            <a:r>
              <a:rPr kumimoji="0" lang="zh-CN" altLang="en-US" dirty="0"/>
              <a:t>图片、</a:t>
            </a:r>
            <a:r>
              <a:rPr kumimoji="0" lang="zh-CN" altLang="en-US" dirty="0" smtClean="0"/>
              <a:t>视频</a:t>
            </a:r>
            <a:r>
              <a:rPr lang="zh-CN" altLang="zh-CN" dirty="0" smtClean="0"/>
              <a:t>、</a:t>
            </a:r>
            <a:r>
              <a:rPr lang="zh-CN" altLang="en-US" dirty="0" smtClean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图案描边及填充（使用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填充案例）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-Canvas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 descr="UFP[}CLPK]{943K~EW2MIX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596390"/>
            <a:ext cx="7858125" cy="422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绘图进阶一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阴影设置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阴影设置参数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context.shadowColor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context.shadowOffSetX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context.shadowOffSetY</a:t>
            </a:r>
            <a:br>
              <a:rPr lang="en-US" altLang="zh-CN" sz="2000" kern="1200" dirty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shadowBlur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阴影设置案例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kumimoji="0" lang="zh-CN" altLang="en-US" dirty="0" smtClean="0"/>
              <a:t>阴影设置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LS02_11.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 descr="X6OQ5GVZZR}I1JMFNWZL5~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115" y="4404995"/>
            <a:ext cx="2856865" cy="1445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60767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获得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var theCanvas = document.getElementById('canvas');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width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300;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150;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获得和设置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的图形上下文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context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theCanvas.</a:t>
            </a:r>
            <a:r>
              <a:rPr lang="en-US" altLang="zh-CN" sz="2000" dirty="0" err="1">
                <a:solidFill>
                  <a:schemeClr val="accent3"/>
                </a:solidFill>
                <a:sym typeface="+mn-ea"/>
              </a:rPr>
              <a:t>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('2d');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返回CanvasRenderingContext2D对象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"#ff0000";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sz="2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Canvas API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绘制图形图像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 0, 100, 100); 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en-US" altLang="zh-CN" sz="2000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context.strokeRect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(0, 0, 100, 100); 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注意顺序的影响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context.clearRect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(25, 25, 50, 50);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简单案例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图像合成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全局透明度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globalAlpha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 = 1;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全局图像混合设置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globleCompositeOperation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=“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source-over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”;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图像混合类型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copy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xor</a:t>
            </a: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图像合成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2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平移 </a:t>
            </a:r>
            <a:r>
              <a:rPr lang="zh-CN" altLang="zh-CN" sz="2800" kern="1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translate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translate( x , y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；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旋转 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rotate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r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otate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deg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;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缩</a:t>
            </a:r>
            <a:r>
              <a:rPr lang="zh-CN" altLang="en-US" sz="2800" kern="1200" dirty="0">
                <a:solidFill>
                  <a:schemeClr val="tx1"/>
                </a:solidFill>
                <a:sym typeface="+mn-ea"/>
              </a:rPr>
              <a:t>放</a:t>
            </a:r>
            <a:r>
              <a:rPr lang="en-US" altLang="zh-CN" sz="2800" kern="1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scale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scale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sx,sy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;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坐标系变换与状态存储</a:t>
            </a:r>
            <a:br>
              <a:rPr lang="en-US" altLang="zh-CN" kern="1200" dirty="0">
                <a:solidFill>
                  <a:srgbClr val="000000"/>
                </a:solidFill>
              </a:rPr>
            </a:br>
            <a:endParaRPr lang="en-US" altLang="zh-CN" noProof="1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transform )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a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水平缩放（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b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d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垂直缩放（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e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水平位移（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f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垂直位移（</a:t>
            </a:r>
            <a:r>
              <a:rPr lang="zh-CN" altLang="zh-CN" sz="2000" kern="1200" dirty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en-US" altLang="zh-CN" sz="2000" kern="1200" dirty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矩阵变换方法</a:t>
            </a:r>
            <a:br>
              <a:rPr lang="en-US" altLang="zh-CN" sz="2800" kern="1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   是对当前坐标系进行变换， 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setTransform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) 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是对默认坐标系进行变换</a:t>
            </a: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，忽略之前的级联变换</a:t>
            </a:r>
            <a:br>
              <a:rPr lang="en-US" altLang="zh-CN" sz="2000" kern="1200" dirty="0">
                <a:solidFill>
                  <a:schemeClr val="tx1"/>
                </a:solidFill>
                <a:sym typeface="+mn-ea"/>
              </a:rPr>
            </a:br>
            <a:endParaRPr lang="zh-CN" altLang="en-US" sz="2000" kern="1200" noProof="1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noProof="1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 descr="jz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730756"/>
            <a:ext cx="3489548" cy="2366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绘图进阶二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文字渲染基础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kern="1200" dirty="0">
                <a:solidFill>
                  <a:srgbClr val="000000"/>
                </a:solidFill>
              </a:rPr>
              <a:t>=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“bold </a:t>
            </a:r>
            <a:r>
              <a:rPr lang="en-US" altLang="zh-CN" sz="2000" kern="1200" dirty="0">
                <a:solidFill>
                  <a:srgbClr val="000000"/>
                </a:solidFill>
              </a:rPr>
              <a:t>40px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Arial”;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context.fillText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;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context.strokeText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);</a:t>
            </a:r>
            <a:endParaRPr lang="en-US" altLang="zh-CN" sz="2000" kern="1200" dirty="0" smtClean="0">
              <a:solidFill>
                <a:srgbClr val="000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字体（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font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）设置综述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font</a:t>
            </a:r>
            <a:r>
              <a:rPr lang="en-US" altLang="zh-CN" sz="2000" kern="1200" dirty="0">
                <a:solidFill>
                  <a:schemeClr val="tx1"/>
                </a:solidFill>
              </a:rPr>
              <a:t>-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style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italic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斜体、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oblique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倾斜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variant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small-caps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weight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bord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bolder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size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20px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2em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150%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family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（多种字体备选以逗号分割、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Web</a:t>
            </a:r>
            <a:r>
              <a:rPr lang="zh-CN" altLang="en-US" sz="2000" kern="1200" dirty="0">
                <a:solidFill>
                  <a:srgbClr val="000000"/>
                </a:solidFill>
              </a:rPr>
              <a:t>安全字体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4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文本水平对齐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context.textAlign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＝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left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center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right</a:t>
            </a:r>
            <a:endParaRPr lang="en-US" altLang="zh-CN" sz="2000" kern="12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文本垂直对齐</a:t>
            </a:r>
            <a:br>
              <a:rPr lang="en-US" altLang="zh-CN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middle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bottom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>
                <a:solidFill>
                  <a:srgbClr val="000000"/>
                </a:solidFill>
              </a:rPr>
              <a:t>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alphabetic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default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ideographic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（汉字等方块字体）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文本度量</a:t>
            </a:r>
            <a:br>
              <a:rPr lang="en-US" altLang="zh-CN" sz="2800" kern="1200" dirty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context.measureText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).width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5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尺寸问题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剪切方法与剪切路径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－绘制路径后使用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context.clip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( )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剪切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剪切后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，新绘制的图形将限定在此剪切区域</a:t>
            </a:r>
            <a:endParaRPr lang="zh-CN" altLang="en-US" sz="2000" kern="12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剪切与状态的关系</a:t>
            </a:r>
            <a:br>
              <a:rPr lang="zh-CN" altLang="en-US" sz="28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有时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可能需要取消或者新定义裁切区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构建剪切区前可先保存状态（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save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zh-CN" altLang="en-US" sz="20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存储后，再绘制的图形将限定在裁剪区域内</a:t>
            </a:r>
            <a:br>
              <a:rPr lang="zh-CN" altLang="en-US" sz="20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完成剪切区内的绘制后可进行状态恢复（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restore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endParaRPr lang="zh-CN" altLang="en-US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非零环绕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原则</a:t>
            </a:r>
            <a:endParaRPr lang="zh-CN" altLang="en-US" sz="2800" kern="1200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剪切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6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7695" y="3460750"/>
            <a:ext cx="4030345" cy="2251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019`VYT1[~)}IG1B502EAU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040" y="969010"/>
            <a:ext cx="3796665" cy="241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交互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en-US" altLang="zh-CN" sz="2800" kern="12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交互检查方法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context.isPointInPath</a:t>
            </a:r>
            <a:r>
              <a:rPr lang="en-US" altLang="zh-CN" sz="2000" kern="1200" dirty="0">
                <a:solidFill>
                  <a:schemeClr val="tx1"/>
                </a:solidFill>
              </a:rPr>
              <a:t>( x , y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) ; </a:t>
            </a:r>
            <a:br>
              <a:rPr lang="en-US" altLang="zh-CN" sz="2000" kern="1200" dirty="0" smtClean="0">
                <a:solidFill>
                  <a:schemeClr val="tx1"/>
                </a:solidFill>
              </a:rPr>
            </a:br>
            <a:r>
              <a:rPr lang="en-US" altLang="zh-CN" sz="2000" kern="12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isPointInPath(path, x, y);</a:t>
            </a:r>
            <a:br>
              <a:rPr lang="zh-CN" altLang="zh-CN" sz="2000" kern="1200" dirty="0">
                <a:solidFill>
                  <a:schemeClr val="tx1"/>
                </a:solidFill>
              </a:rPr>
            </a:br>
            <a:r>
              <a:rPr lang="en-US" altLang="zh-CN" sz="2000" kern="1200" dirty="0">
                <a:solidFill>
                  <a:schemeClr val="tx1"/>
                </a:solidFill>
              </a:rPr>
              <a:t>- context.isPointInStroke( x , y ) ;</a:t>
            </a:r>
            <a:br>
              <a:rPr lang="en-US" altLang="zh-CN" sz="2000" kern="1200" dirty="0">
                <a:solidFill>
                  <a:schemeClr val="tx1"/>
                </a:solidFill>
              </a:rPr>
            </a:br>
            <a:r>
              <a:rPr lang="en-US" altLang="zh-CN" sz="2000" kern="1200" dirty="0">
                <a:solidFill>
                  <a:schemeClr val="tx1"/>
                </a:solidFill>
              </a:rPr>
              <a:t>- contextisPointInStroke(path, x, y);</a:t>
            </a:r>
            <a:br>
              <a:rPr lang="zh-CN" altLang="zh-CN" sz="2000" kern="1200" dirty="0">
                <a:solidFill>
                  <a:srgbClr val="000000"/>
                </a:solidFill>
              </a:rPr>
            </a:br>
            <a:br>
              <a:rPr lang="zh-CN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//鼠标点击的位置，注意坐标补偿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var x = e.clientX - theCanvas.getBoundingClientRect().left;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var y = e.clientY - theCanvas.getBoundingClientRect().top;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br>
              <a:rPr lang="en-US" altLang="zh-CN" sz="2000" kern="1200" dirty="0">
                <a:solidFill>
                  <a:srgbClr val="000000"/>
                </a:solidFill>
              </a:rPr>
            </a:br>
            <a:endParaRPr lang="en-US" altLang="zh-CN" sz="2000" kern="1200" dirty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 </a:t>
            </a:r>
            <a:r>
              <a:rPr kumimoji="0" lang="zh-CN" altLang="en-US" dirty="0" smtClean="0"/>
              <a:t>交互</a:t>
            </a:r>
            <a:r>
              <a:rPr lang="en-US" altLang="zh-CN" dirty="0" smtClean="0"/>
              <a:t> 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7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5400"/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元素样式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的大小（若不设置，则大小同绘图表面大小）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#Canvas</a:t>
            </a:r>
            <a:r>
              <a:rPr lang="en-US" sz="2000" noProof="1">
                <a:solidFill>
                  <a:schemeClr val="tx1"/>
                </a:solidFill>
                <a:sym typeface="+mn-ea"/>
              </a:rPr>
              <a:t>One</a:t>
            </a:r>
            <a:r>
              <a:rPr sz="2000" noProof="1">
                <a:solidFill>
                  <a:schemeClr val="tx1"/>
                </a:solidFill>
                <a:sym typeface="+mn-ea"/>
              </a:rPr>
              <a:t>{ /*</a:t>
            </a:r>
            <a:r>
              <a:rPr lang="zh-CN" sz="2000" noProof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css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样式设置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元素大小</a:t>
            </a:r>
            <a:r>
              <a:rPr sz="2000" noProof="1">
                <a:solidFill>
                  <a:schemeClr val="tx1"/>
                </a:solidFill>
                <a:sym typeface="+mn-ea"/>
              </a:rPr>
              <a:t>*/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lang="en-US" sz="2000" noProof="1">
                <a:solidFill>
                  <a:schemeClr val="tx1"/>
                </a:solidFill>
                <a:sym typeface="+mn-ea"/>
              </a:rPr>
              <a:t>		      </a:t>
            </a:r>
            <a:r>
              <a:rPr sz="2000" noProof="1">
                <a:solidFill>
                  <a:schemeClr val="accent3"/>
                </a:solidFill>
                <a:sym typeface="+mn-ea"/>
              </a:rPr>
              <a:t>width: 200px; height: 200px;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}</a:t>
            </a:r>
            <a:endParaRPr lang="en-US" sz="20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绘图表面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的大小（默认宽为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300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，高为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150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anvasTwo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 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width="200" height="100"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&gt;&lt;/canvas&gt;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元素大小和绘制表面大小不一致时（产生拉伸现象）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4224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LS02_01.html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的尺寸大小（元素大小、绘画表面大小）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图形上下文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1" y="829945"/>
            <a:ext cx="9807892" cy="52451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区别与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SVG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不是对绘制对象进行操作，而是</a:t>
            </a:r>
            <a:r>
              <a:rPr lang="zh-CN" altLang="en-US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基于状态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的绘制（回顾：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即使模式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保留模式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Canvas状态存储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在图形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属性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（描边样式、填充样式、全局透明度、线宽、线连接方式等）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变换矩阵信息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（平移、旋转、缩放）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剪贴区域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：通过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clip(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方法创建的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原型链及继承关系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context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的构造器（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constructor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）为CanvasRenderingContext2D</a:t>
            </a:r>
            <a:b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对象的原型为CanvasRenderingContext2D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.prototype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LS02_02.html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图形上下文（</a:t>
            </a:r>
            <a:r>
              <a:rPr kumimoji="0" lang="en-US" altLang="zh-CN" dirty="0"/>
              <a:t>context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 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保存与恢复绘图上下文状态 （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R</a:t>
            </a:r>
            <a:r>
              <a:rPr lang="en-US" sz="2800">
                <a:solidFill>
                  <a:schemeClr val="tx1"/>
                </a:solidFill>
                <a:sym typeface="+mn-ea"/>
              </a:rPr>
              <a:t>estore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保存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到栈中，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save之后，可调用平移、放缩、旋转、裁剪等操作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恢复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之前保存的状态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防止save后对Canvas执行的操作对后续的绘制有影响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context 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状态保存及恢复案例，理解状态堆栈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“red”;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save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“blue”; context.fillRect(0,0,100,100);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restore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context.fillRect(100,100,100,100);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LS02_03.html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图形上下文的状态存储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基础绘图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7640</Words>
  <Application>WPS 演示</Application>
  <PresentationFormat>自定义</PresentationFormat>
  <Paragraphs>381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Wingdings 2</vt:lpstr>
      <vt:lpstr>Arial Unicode MS</vt:lpstr>
      <vt:lpstr>Calibri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3448</cp:revision>
  <cp:lastPrinted>2411-12-30T00:00:00Z</cp:lastPrinted>
  <dcterms:created xsi:type="dcterms:W3CDTF">2003-05-12T10:17:00Z</dcterms:created>
  <dcterms:modified xsi:type="dcterms:W3CDTF">2019-08-12T02:25:24Z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