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sldIdLst>
    <p:sldId id="858" r:id="rId4"/>
    <p:sldId id="913" r:id="rId5"/>
    <p:sldId id="893" r:id="rId7"/>
    <p:sldId id="903" r:id="rId8"/>
    <p:sldId id="897" r:id="rId9"/>
    <p:sldId id="898" r:id="rId10"/>
    <p:sldId id="899" r:id="rId11"/>
    <p:sldId id="933" r:id="rId12"/>
    <p:sldId id="904" r:id="rId13"/>
    <p:sldId id="905" r:id="rId14"/>
    <p:sldId id="906" r:id="rId15"/>
    <p:sldId id="907" r:id="rId16"/>
    <p:sldId id="910" r:id="rId17"/>
    <p:sldId id="914" r:id="rId18"/>
    <p:sldId id="895" r:id="rId19"/>
    <p:sldId id="909" r:id="rId20"/>
    <p:sldId id="911" r:id="rId21"/>
    <p:sldId id="901" r:id="rId22"/>
    <p:sldId id="912" r:id="rId23"/>
    <p:sldId id="863" r:id="rId24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6" d="100"/>
          <a:sy n="76" d="100"/>
        </p:scale>
        <p:origin x="-648" y="-112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2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31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0243" name="TextBox 4"/>
          <p:cNvSpPr txBox="1"/>
          <p:nvPr/>
        </p:nvSpPr>
        <p:spPr>
          <a:xfrm>
            <a:off x="6167438" y="4510088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标签与菜单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0244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513" y="6188075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765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7651" name="图片 3" descr="屏幕快照 2015-10-20 上午10.30.4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1557338"/>
            <a:ext cx="2524125" cy="434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4" descr="屏幕快照 2015-10-20 上午11.41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8" y="1557338"/>
            <a:ext cx="4102100" cy="433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创建并选择文本（选择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UTF8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格式）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9699" name="图片 2" descr="屏幕快照 2015-10-20 下午1.00.5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1628775"/>
            <a:ext cx="3530600" cy="3998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3" descr="屏幕快照 2015-10-20 下午1.01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1628775"/>
            <a:ext cx="3556000" cy="4249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导出设置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1747" name="图片 1" descr="屏幕快照 2015-10-20 下午1.03.2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554163"/>
            <a:ext cx="4159250" cy="4033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图片 4" descr="屏幕快照 2015-10-20 上午10.33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838" y="1568450"/>
            <a:ext cx="1885950" cy="4005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计时器（</a:t>
            </a:r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setString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要求使用节点定时器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熟悉标签的使用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熟悉节点布局与设置位置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379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标签实验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1872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2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Have a </a:t>
            </a:r>
            <a:r>
              <a:rPr lang="en-US" altLang="zh-CN" sz="5400" dirty="0">
                <a:solidFill>
                  <a:srgbClr val="FF0000"/>
                </a:solidFill>
              </a:rPr>
              <a:t>break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5843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标签菜单</a:t>
            </a:r>
            <a:endParaRPr kumimoji="1" lang="en-US" altLang="zh-CN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精灵和图片菜单</a:t>
            </a:r>
            <a:endParaRPr kumimoji="1" lang="en-US" altLang="zh-CN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36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开关菜单</a:t>
            </a:r>
            <a:endParaRPr kumimoji="1" lang="zh-CN" altLang="en-US" sz="36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3686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菜单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5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4"/>
          <p:cNvSpPr>
            <a:spLocks noGrp="1"/>
          </p:cNvSpPr>
          <p:nvPr>
            <p:ph sz="quarter" idx="11"/>
          </p:nvPr>
        </p:nvSpPr>
        <p:spPr>
          <a:xfrm>
            <a:off x="985838" y="236538"/>
            <a:ext cx="7458075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菜单项与菜单（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8914" name="图片 3" descr="屏幕快照 2015-10-21 上午8.08.0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541463"/>
            <a:ext cx="9112250" cy="389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896350" cy="464185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设置全局字体类型（</a:t>
            </a:r>
            <a:r>
              <a:rPr kumimoji="1" lang="en-US" altLang="zh-CN" sz="18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cc.MenuItemFont.setFontName</a:t>
            </a:r>
            <a:r>
              <a:rPr kumimoji="1" lang="zh-CN" altLang="en-US" sz="18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设置全局字体尺寸（</a:t>
            </a:r>
            <a:r>
              <a:rPr kumimoji="1" lang="en-US" altLang="zh-CN" sz="18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cc.MenuItemFont.setFontSize</a:t>
            </a:r>
            <a:r>
              <a:rPr kumimoji="1" lang="zh-CN" altLang="en-US" sz="18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new </a:t>
            </a:r>
            <a:r>
              <a:rPr kumimoji="1" lang="en-US" altLang="zh-CN" sz="18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",function(){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cc.log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开始按钮点击啦！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");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},this);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//3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个参数，见</a:t>
            </a:r>
            <a:r>
              <a:rPr kumimoji="1" lang="en-US" altLang="zh-CN" sz="1800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MenuItemFont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类定义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startMenuItem,setMenuItem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,…);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设置菜单对齐方式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menu.alignItemsHorizontallyWithPadding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size.</a:t>
            </a:r>
            <a:r>
              <a:rPr kumimoji="1" lang="en-US" altLang="zh-CN" sz="1800" b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width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*0.2);</a:t>
            </a:r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0962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字体标签菜单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Demo02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</a:t>
            </a:r>
            <a:r>
              <a:rPr kumimoji="1" lang="en-US" altLang="zh-CN" sz="18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MenuItemImage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res.PlayBtnNormal_png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res.PlaytBtnSelected_png,function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(){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cc.log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("</a:t>
            </a:r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开始按钮点击啦！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");</a:t>
            </a:r>
            <a:b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},this);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//5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个参数，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4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个参数必填，见</a:t>
            </a:r>
            <a:r>
              <a:rPr kumimoji="1" lang="en-US" altLang="zh-CN" sz="1800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cc.MenuItemFont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类定义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按钮的三种状态（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normal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selected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disabled</a:t>
            </a:r>
            <a:r>
              <a:rPr kumimoji="1" lang="zh-CN" altLang="en-US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startMenuItem,setMenuItem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,…);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设置菜单对齐方式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i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</a:t>
            </a:r>
            <a:b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menu.alignItemsHorizontallyWithPadding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size.</a:t>
            </a:r>
            <a:r>
              <a:rPr kumimoji="1" lang="en-US" altLang="zh-CN" sz="1800" b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width</a:t>
            </a:r>
            <a:r>
              <a:rPr kumimoji="1" lang="en-US" altLang="zh-CN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*0.2);</a:t>
            </a:r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18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3010" name="内容占位符 4"/>
          <p:cNvSpPr>
            <a:spLocks noGrp="1"/>
          </p:cNvSpPr>
          <p:nvPr>
            <p:ph sz="quarter" idx="11"/>
          </p:nvPr>
        </p:nvSpPr>
        <p:spPr>
          <a:xfrm>
            <a:off x="1019175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精灵和图片菜单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Demo03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8193088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首先创建两个菜单项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musicOnItem</a:t>
            </a:r>
            <a:r>
              <a:rPr kumimoji="1" lang="zh-CN" altLang="en-US" sz="18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sz="18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musicOffItem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创建开关菜单项，参数为已创建的两个菜单项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b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= 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new </a:t>
            </a:r>
            <a:r>
              <a:rPr kumimoji="1" lang="en-US" altLang="zh-CN" sz="1800" b="1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</a:t>
            </a:r>
            <a:r>
              <a:rPr kumimoji="1" lang="en-US" altLang="zh-CN" sz="1800" b="1" err="1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MenuItemToggle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musicOnItem,musicOffItem,</a:t>
            </a:r>
            <a:r>
              <a:rPr kumimoji="1" lang="en-US" altLang="zh-CN" sz="1800" b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function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(){</a:t>
            </a:r>
            <a:b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   </a:t>
            </a:r>
            <a:r>
              <a:rPr kumimoji="1" lang="en-US" altLang="zh-CN" sz="1800" b="1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.log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toggleMenuItem.getSelectedIndex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());</a:t>
            </a:r>
            <a:b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},</a:t>
            </a:r>
            <a:r>
              <a:rPr kumimoji="1" lang="en-US" altLang="zh-CN" sz="1800" b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menu = new </a:t>
            </a:r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cc.Menu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toggleMenuItem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 i="1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this.addChild</a:t>
            </a:r>
            <a:r>
              <a:rPr kumimoji="1" lang="en-US" altLang="zh-CN" sz="1800" i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(menu);</a:t>
            </a:r>
            <a:endParaRPr kumimoji="1" lang="en-US" altLang="zh-CN" sz="1800" i="1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en-US" altLang="zh-CN" sz="1800" b="1" i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</a:t>
            </a:r>
            <a:r>
              <a:rPr kumimoji="1" lang="en-US" altLang="zh-CN" sz="1800" b="1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sys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.localStorage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简单数据存储（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key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，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value</a:t>
            </a:r>
            <a:r>
              <a:rPr kumimoji="1" lang="zh-CN" altLang="en-US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b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setItem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key,value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); </a:t>
            </a:r>
            <a:r>
              <a:rPr kumimoji="1" lang="en-US" altLang="zh-CN" sz="1800" err="1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getItem</a:t>
            </a:r>
            <a:r>
              <a:rPr kumimoji="1" lang="en-US" altLang="zh-CN" sz="1800">
                <a:solidFill>
                  <a:srgbClr val="03714E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(key);</a:t>
            </a:r>
            <a:endParaRPr kumimoji="1" lang="en-US" altLang="zh-CN" sz="1800" i="1">
              <a:solidFill>
                <a:srgbClr val="03714E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450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开关菜单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0" y="54800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菜单实验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Demo04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8191500" cy="51625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126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核心概念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87" y="0"/>
            <a:ext cx="122285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6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47107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Atlas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en-US" altLang="zh-CN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BMFont</a:t>
            </a:r>
            <a:r>
              <a:rPr kumimoji="1" lang="zh-CN" altLang="en-US" sz="36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</a:t>
            </a:r>
            <a:endParaRPr kumimoji="1" lang="zh-CN" altLang="en-US" sz="36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331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标签种类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">
                                            <p:txEl>
                                              <p:charRg st="14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9715500" cy="48260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TrueType Font) </a:t>
            </a:r>
            <a:r>
              <a:rPr kumimoji="1" lang="zh-CN" altLang="en-US" sz="32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是一种字库规范，字体文件格式</a:t>
            </a:r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32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536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（字体标签）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" name="图片 1" descr="屏幕快照 2015-10-20 上午9.15.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1858963"/>
            <a:ext cx="6918325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826000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en-US" altLang="zh-CN" sz="24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label = new </a:t>
            </a:r>
            <a:r>
              <a:rPr kumimoji="1" lang="en-US" altLang="zh-CN" sz="2400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</a:t>
            </a:r>
            <a:r>
              <a:rPr kumimoji="1" lang="en-US" altLang="zh-CN" sz="24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text, </a:t>
            </a:r>
            <a:r>
              <a:rPr kumimoji="1" lang="en-US" altLang="zh-CN" sz="24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fontName</a:t>
            </a:r>
            <a:r>
              <a:rPr kumimoji="1" lang="en-US" altLang="zh-CN" sz="24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24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fontSize</a:t>
            </a:r>
            <a:r>
              <a:rPr kumimoji="1" lang="en-US" altLang="zh-CN" sz="24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dimensions, </a:t>
            </a:r>
            <a:r>
              <a:rPr kumimoji="1" lang="en-US" altLang="zh-CN" sz="24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hAlignment</a:t>
            </a:r>
            <a:r>
              <a:rPr kumimoji="1" lang="en-US" altLang="zh-CN" sz="2400" i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</a:t>
            </a:r>
            <a:r>
              <a:rPr kumimoji="1" lang="en-US" altLang="zh-CN" sz="2400" i="1" err="1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vAlignment</a:t>
            </a:r>
            <a:r>
              <a:rPr kumimoji="1" lang="en-US" altLang="zh-CN" sz="2400"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)</a:t>
            </a:r>
            <a:endParaRPr kumimoji="1" lang="en-US" altLang="zh-CN" sz="24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设置字体效果（颜色、描边、投影等）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可使用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字体文件，生成相应字体的标签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自定义字体在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JSB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中不能正常显示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简单、效率比较低、字体资源太大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cc.LabelTTF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（字体标签）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4925" y="4933950"/>
            <a:ext cx="3657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defTabSz="914400"/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TTF</a:t>
            </a:r>
            <a:r>
              <a:rPr lang="zh-CN" altLang="en-US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标签实验 </a:t>
            </a:r>
            <a:r>
              <a:rPr lang="en-US" altLang="zh-CN" dirty="0">
                <a:solidFill>
                  <a:srgbClr val="03724E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LS07 Demo01</a:t>
            </a:r>
            <a:endParaRPr lang="en-US" altLang="zh-CN" dirty="0">
              <a:solidFill>
                <a:srgbClr val="03724E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8200"/>
            <a:ext cx="9580562" cy="4968875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从图片中找出对应字的位置和尺寸，裁切取得字符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以连续的</a:t>
            </a:r>
            <a:r>
              <a:rPr kumimoji="1" lang="en-US" altLang="zh-CN" err="1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scall</a:t>
            </a: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码识别，常用于显示数字或英文字符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20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var</a:t>
            </a:r>
            <a:r>
              <a:rPr kumimoji="1" lang="en-US" altLang="zh-CN" sz="20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label = new </a:t>
            </a:r>
            <a:r>
              <a:rPr kumimoji="1" lang="en-US" altLang="zh-CN" sz="2000" i="1" err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cc.LabelAtlas</a:t>
            </a:r>
            <a:r>
              <a:rPr kumimoji="1" lang="en-US" altLang="zh-CN" sz="2000" i="1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(“23”,res.LabelAtlas_png,96,128,‘ ’);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//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字符、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atlas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图集、字宽、长、开始字符（效率比</a:t>
            </a:r>
            <a:r>
              <a:rPr kumimoji="1" lang="en-US" altLang="zh-CN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TTF</a:t>
            </a:r>
            <a:r>
              <a:rPr kumimoji="1" lang="zh-CN" altLang="en-US" sz="2000" i="1">
                <a:solidFill>
                  <a:srgbClr val="004235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标签高）</a:t>
            </a:r>
            <a:endParaRPr kumimoji="1" lang="en-US" altLang="zh-CN" sz="2000" i="1">
              <a:solidFill>
                <a:srgbClr val="004235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000">
              <a:solidFill>
                <a:srgbClr val="004235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cc.LabelAtlas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（图片集标签）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" name="图片 2" descr="屏幕快照 2015-10-20 上午9.00.3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0" y="2492375"/>
            <a:ext cx="3844925" cy="2262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  <p:bldP spid="19457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539288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字符位图（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.png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）、配置文件（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.fnt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生成位图文件工具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 - Hiero.jar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字体工具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windows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endParaRPr kumimoji="1" lang="zh-CN" altLang="en-US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生成BMFont标签节点</a:t>
            </a:r>
            <a:b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new cc.LabelBMFont(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str, fntFile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, width, alignment, imageOffset);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150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cc.LabelBMFont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（位图标签）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1507" name="图片 1" descr="屏幕快照 2015-10-20 上午10.20.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0" y="1555750"/>
            <a:ext cx="270192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3" descr="屏幕快照 2015-10-20 上午10.22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88" y="1555750"/>
            <a:ext cx="2586037" cy="189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文本框 4"/>
          <p:cNvSpPr txBox="1"/>
          <p:nvPr/>
        </p:nvSpPr>
        <p:spPr>
          <a:xfrm>
            <a:off x="5238750" y="2260600"/>
            <a:ext cx="5048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+</a:t>
            </a:r>
            <a:endParaRPr lang="zh-CN" altLang="en-US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9458325" cy="504190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设置字体样式，设置文本内容，导出字体图片及配置信息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3554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Hero.jar</a:t>
            </a:r>
            <a:r>
              <a:rPr kumimoji="1" lang="zh-CN" altLang="en-US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字体工具</a:t>
            </a:r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3555" name="图片 1" descr="LZWAZOFJMJQ6SSA1RO]U3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1463675"/>
            <a:ext cx="5978525" cy="450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5041900"/>
          </a:xfrm>
          <a:noFill/>
          <a:ln>
            <a:noFill/>
          </a:ln>
        </p:spPr>
        <p:txBody>
          <a:bodyPr wrap="square" lIns="91440" tIns="45720" rIns="91440" bIns="45720" anchor="t"/>
          <a:p>
            <a:pPr marL="0" indent="0" defTabSz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http://</a:t>
            </a:r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www.angelcode.com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/products/</a:t>
            </a:r>
            <a:r>
              <a:rPr kumimoji="1" lang="en-US" altLang="zh-CN" sz="2400" err="1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bmfont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/</a:t>
            </a:r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marL="0" indent="0" defTabSz="0"/>
            <a:endParaRPr kumimoji="1" lang="en-US" altLang="zh-CN" sz="2400">
              <a:solidFill>
                <a:srgbClr val="0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2560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BF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Bitmap Font Generator</a:t>
            </a:r>
            <a:endParaRPr kumimoji="1" lang="en-US" altLang="zh-CN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dirty="0">
              <a:solidFill>
                <a:srgbClr val="BF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25603" name="图片 2" descr="屏幕快照 2015-10-20 上午10.30.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0" y="1628775"/>
            <a:ext cx="6316663" cy="425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WPS 演示</Application>
  <PresentationFormat>全屏显示(4:3)</PresentationFormat>
  <Paragraphs>151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2716</cp:revision>
  <dcterms:created xsi:type="dcterms:W3CDTF">2003-05-12T10:17:00Z</dcterms:created>
  <dcterms:modified xsi:type="dcterms:W3CDTF">2019-08-13T03:03:38Z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