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6"/>
  </p:notesMasterIdLst>
  <p:handoutMasterIdLst>
    <p:handoutMasterId r:id="rId23"/>
  </p:handoutMasterIdLst>
  <p:sldIdLst>
    <p:sldId id="858" r:id="rId4"/>
    <p:sldId id="911" r:id="rId5"/>
    <p:sldId id="915" r:id="rId7"/>
    <p:sldId id="913" r:id="rId8"/>
    <p:sldId id="914" r:id="rId9"/>
    <p:sldId id="916" r:id="rId10"/>
    <p:sldId id="917" r:id="rId11"/>
    <p:sldId id="919" r:id="rId12"/>
    <p:sldId id="918" r:id="rId13"/>
    <p:sldId id="900" r:id="rId14"/>
    <p:sldId id="899" r:id="rId15"/>
    <p:sldId id="920" r:id="rId16"/>
    <p:sldId id="921" r:id="rId17"/>
    <p:sldId id="912" r:id="rId18"/>
    <p:sldId id="905" r:id="rId19"/>
    <p:sldId id="906" r:id="rId20"/>
    <p:sldId id="910" r:id="rId21"/>
    <p:sldId id="903" r:id="rId22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83" d="100"/>
          <a:sy n="83" d="100"/>
        </p:scale>
        <p:origin x="-1832" y="-112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微软雅黑" panose="020B0503020204020204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" y="0"/>
            <a:ext cx="121872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2"/>
          <p:cNvSpPr>
            <a:spLocks noGrp="1"/>
          </p:cNvSpPr>
          <p:nvPr>
            <p:ph type="ctrTitle"/>
          </p:nvPr>
        </p:nvSpPr>
        <p:spPr>
          <a:xfrm>
            <a:off x="2444750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2291" name="TextBox 4"/>
          <p:cNvSpPr txBox="1"/>
          <p:nvPr/>
        </p:nvSpPr>
        <p:spPr>
          <a:xfrm>
            <a:off x="5508625" y="4502150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 ---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层、场景、导演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2292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层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(cc.Layer)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的组合模式及类图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9698" name="图片 4" descr="屏幕快照 2015-10-22 上午10.26.2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1354138"/>
            <a:ext cx="5437188" cy="4451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文本框 5"/>
          <p:cNvSpPr txBox="1"/>
          <p:nvPr/>
        </p:nvSpPr>
        <p:spPr>
          <a:xfrm>
            <a:off x="7537450" y="5826125"/>
            <a:ext cx="25542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err="1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cc.Layer</a:t>
            </a:r>
            <a:r>
              <a:rPr lang="zh-CN" altLang="en-US" sz="24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继承关系</a:t>
            </a:r>
            <a:endParaRPr lang="zh-CN" altLang="en-US" sz="24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29700" name="图片 6" descr="屏幕快照 2015-10-22 上午10.36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1328738"/>
            <a:ext cx="3143250" cy="4494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自定义层（</a:t>
            </a:r>
            <a:r>
              <a:rPr kumimoji="1" lang="en-US" altLang="zh-CN" sz="23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23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23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MyLayer</a:t>
            </a:r>
            <a:r>
              <a:rPr kumimoji="1" lang="en-US" altLang="zh-CN" sz="23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sz="23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＝</a:t>
            </a:r>
            <a:r>
              <a:rPr kumimoji="1" lang="en-US" altLang="zh-CN" sz="23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23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cc.Layer.extend</a:t>
            </a:r>
            <a:r>
              <a:rPr kumimoji="1" lang="en-US" altLang="zh-CN" sz="23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({});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颜色层（</a:t>
            </a:r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cc.LayerColor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层渐进层（</a:t>
            </a:r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cc.LayerGradient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滑动视图（</a:t>
            </a:r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cc.ScrollView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表视图（</a:t>
            </a:r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cc.TableView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菜单（</a:t>
            </a:r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cc.Menu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174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层及其子类的常用方式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场景及层的关系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7170" name="图片 7" descr="未标题-1(9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463" y="2205038"/>
            <a:ext cx="2981325" cy="2960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8" descr="未标题-2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25" y="2060575"/>
            <a:ext cx="6502400" cy="325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文本框 1"/>
          <p:cNvSpPr txBox="1"/>
          <p:nvPr/>
        </p:nvSpPr>
        <p:spPr>
          <a:xfrm>
            <a:off x="7981950" y="5365750"/>
            <a:ext cx="165735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层的实验</a:t>
            </a:r>
            <a:endParaRPr lang="zh-CN" altLang="en-US" sz="28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8724900" cy="4897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自定义一个场景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MyScene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，继承自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cc.Scene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调整背景颜色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添加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Label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（这是第几页）和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（切换场景）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584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场景及层（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）练习</a:t>
            </a:r>
            <a:endParaRPr kumimoji="1" lang="zh-CN" altLang="en-US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单例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789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7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导演、场景、层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51202" name="图片 5" descr="QQ图片20150901161637(1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313" y="1087438"/>
            <a:ext cx="6926262" cy="4862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260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环境设定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－设置显示游戏的视图，包含视图的投射，像素格式，等等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－设置游戏运行帧率及一些全局状态。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执行主循环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zh-TW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暂停主循环：</a:t>
            </a:r>
            <a:r>
              <a:rPr kumimoji="1" lang="en-US" altLang="zh-TW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cc.director.pause();</a:t>
            </a:r>
            <a:br>
              <a:rPr kumimoji="1" lang="en-US" altLang="zh-TW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zh-TW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恢复主循环：</a:t>
            </a:r>
            <a:r>
              <a:rPr kumimoji="1" lang="en-US" altLang="zh-TW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cc.director.resume();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场景管理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cc.director.runScene(scene);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cc.director.popScene();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198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核心概念（导演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单例模式）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7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7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charRg st="11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7">
                                            <p:txEl>
                                              <p:charRg st="11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7">
                                            <p:txEl>
                                              <p:charRg st="11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260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单例模式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</a:t>
            </a: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cc.Director._getInstance();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导演控制场景切换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cc.director.runScene( )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cc.director.pushScene( )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cc.director.popScene( )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cc.director.popToRootScene( )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演控制暂停、继续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cc.director.pause( )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cc.director.resume( )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4034" name="内容占位符 4"/>
          <p:cNvSpPr>
            <a:spLocks noGrp="1"/>
          </p:cNvSpPr>
          <p:nvPr>
            <p:ph sz="quarter" idx="11"/>
          </p:nvPr>
        </p:nvSpPr>
        <p:spPr>
          <a:xfrm>
            <a:off x="1019175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导演（实验）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charRg st="4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7">
                                            <p:txEl>
                                              <p:charRg st="4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7">
                                            <p:txEl>
                                              <p:charRg st="4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charRg st="16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7">
                                            <p:txEl>
                                              <p:charRg st="16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7">
                                            <p:txEl>
                                              <p:charRg st="16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" y="0"/>
            <a:ext cx="12198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2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46083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331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场景（实例）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15362" name="图片 3" descr="8b13632762d0f703b9c4a1e10cfa513d2697c59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1195388"/>
            <a:ext cx="2562225" cy="4560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4" descr="4a36acaf2edda3cccfa84ec503e93901203f92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3" y="1195388"/>
            <a:ext cx="2682875" cy="4560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5" descr="a686c9177f3e67098d2b06a038c79f3df8dc554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025" y="1203325"/>
            <a:ext cx="2563813" cy="455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8985250" cy="4897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游戏中的</a:t>
            </a:r>
            <a:r>
              <a:rPr kumimoji="1" lang="zh-CN" altLang="en-US" sz="26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就像是电影中变换舞台和场地</a:t>
            </a:r>
            <a:r>
              <a:rPr kumimoji="1" lang="zh-CN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我们可以通过导演（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）的一系列方法控制游戏中不同的场景的自由切换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游戏实际开发过程中，通常需要构建不同的场景（如：开始场景、主场景、结束场景）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游戏里关卡、版块的切换也就是一个一个场景的切换，如同电影中变换舞台和场地一样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741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charRg st="6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>
                                            <p:txEl>
                                              <p:charRg st="6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>
                                            <p:txEl>
                                              <p:charRg st="6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9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9169400" cy="489585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场景通常是层的容器，包含了所有不同功能的游戏层。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通常，当我们需要完成一个场景时候，会创建一个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的子类，并在子类中实现我们需要的功能（初始化中载入游戏资源，为场景添加层，启动音乐播放等）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过度场景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cc.TransitionScene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</a:t>
            </a:r>
            <a:r>
              <a:rPr kumimoji="1" lang="zh-CN" altLang="en-US" sz="2600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cc.Scene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）的子类，可以提升场景切换的效果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945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2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">
                                            <p:txEl>
                                              <p:charRg st="2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">
                                            <p:txEl>
                                              <p:charRg st="2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9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7">
                                            <p:txEl>
                                              <p:charRg st="9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7">
                                            <p:txEl>
                                              <p:charRg st="9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(cc.Scene)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类图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1506" name="图片 1" descr="未标题-3(1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338" y="1196975"/>
            <a:ext cx="7759700" cy="452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6"/>
          <p:cNvSpPr txBox="1"/>
          <p:nvPr/>
        </p:nvSpPr>
        <p:spPr>
          <a:xfrm>
            <a:off x="5951538" y="5886450"/>
            <a:ext cx="410686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场景切换及场景过度实验</a:t>
            </a:r>
            <a:endParaRPr lang="zh-CN" altLang="en-US" sz="28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ctor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构造函数</a:t>
            </a:r>
            <a:endParaRPr kumimoji="1" lang="en-US" altLang="zh-CN" sz="26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onEnter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进入场景时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onEnterTransitionDidFinish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进入且过度结束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onExit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退出场景时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onExitTransitionDidFinish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 )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退出且过度结束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场景的生命周期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3555" name="文本框 1"/>
          <p:cNvSpPr txBox="1"/>
          <p:nvPr/>
        </p:nvSpPr>
        <p:spPr>
          <a:xfrm>
            <a:off x="5880100" y="5940425"/>
            <a:ext cx="3759200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场景生命周期断点实验</a:t>
            </a:r>
            <a:endParaRPr lang="zh-CN" altLang="en-US" sz="28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坐标系、节点（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定时器（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Schedule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标签及菜单（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Label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MenuItem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场景与层（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导演（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Director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精灵（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动作与动画（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Action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560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8969375" cy="4897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层是处理玩家事件响应的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子类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层通常包含的是直接在屏幕上呈现的内容（精灵，文本标签或者其他游戏元素），并且可以接受用户的输入事件，包括触摸，加速度 计和键盘输入等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游戏内容相关的逻辑代码也编写在层中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对于场景而言，通常我们添加的节点就是层，可以通过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zOrder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来调整顺序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7650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层（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1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>
                                            <p:txEl>
                                              <p:charRg st="1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>
                                            <p:txEl>
                                              <p:charRg st="1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8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">
                                            <p:txEl>
                                              <p:charRg st="8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">
                                            <p:txEl>
                                              <p:charRg st="8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10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">
                                            <p:txEl>
                                              <p:charRg st="10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">
                                            <p:txEl>
                                              <p:charRg st="10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演示</Application>
  <PresentationFormat>全屏显示(4:3)</PresentationFormat>
  <Paragraphs>121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2714</cp:revision>
  <dcterms:created xsi:type="dcterms:W3CDTF">2003-05-12T10:17:00Z</dcterms:created>
  <dcterms:modified xsi:type="dcterms:W3CDTF">2019-08-13T03:03:50Z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