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6"/>
  </p:notesMasterIdLst>
  <p:handoutMasterIdLst>
    <p:handoutMasterId r:id="rId15"/>
  </p:handoutMasterIdLst>
  <p:sldIdLst>
    <p:sldId id="858" r:id="rId4"/>
    <p:sldId id="913" r:id="rId5"/>
    <p:sldId id="902" r:id="rId7"/>
    <p:sldId id="909" r:id="rId8"/>
    <p:sldId id="907" r:id="rId9"/>
    <p:sldId id="911" r:id="rId10"/>
    <p:sldId id="912" r:id="rId11"/>
    <p:sldId id="915" r:id="rId12"/>
    <p:sldId id="914" r:id="rId13"/>
    <p:sldId id="863" r:id="rId14"/>
  </p:sldIdLst>
  <p:sldSz cx="12192000" cy="6858000"/>
  <p:notesSz cx="6797675" cy="992822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79" d="100"/>
          <a:sy n="79" d="100"/>
        </p:scale>
        <p:origin x="-1072" y="-104"/>
      </p:cViewPr>
      <p:guideLst>
        <p:guide orient="horz" pos="1584"/>
        <p:guide pos="1856"/>
        <p:guide pos="74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微软雅黑" panose="020B0503020204020204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                                   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15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56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7550" y="6056313"/>
            <a:ext cx="4033838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6" descr="C:\Program Files\Microsoft Office\MEDIA\OFFICE14\Lines\BD14769_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09638" y="788988"/>
            <a:ext cx="7620000" cy="952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2" charset="-122"/>
          <a:cs typeface="微软雅黑" panose="020B0503020204020204" pitchFamily="2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0" y="6056313"/>
            <a:ext cx="4033838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16" descr="C:\Program Files\Microsoft Office\MEDIA\OFFICE14\Lines\BD14769_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38" y="788988"/>
            <a:ext cx="7620000" cy="952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2" charset="-122"/>
          <a:cs typeface="微软雅黑" panose="020B0503020204020204" pitchFamily="2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762" y="0"/>
            <a:ext cx="12203112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6" name="Rectangle 2"/>
          <p:cNvSpPr>
            <a:spLocks noGrp="1"/>
          </p:cNvSpPr>
          <p:nvPr>
            <p:ph type="ctrTitle"/>
          </p:nvPr>
        </p:nvSpPr>
        <p:spPr>
          <a:xfrm>
            <a:off x="2452688" y="2870200"/>
            <a:ext cx="7286625" cy="111601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4800" b="1" dirty="0">
                <a:solidFill>
                  <a:srgbClr val="008469"/>
                </a:solidFill>
              </a:rPr>
              <a:t>Cocos2d-JS</a:t>
            </a:r>
            <a:r>
              <a:rPr lang="zh-CN" altLang="en-US" sz="4800" b="1" dirty="0">
                <a:solidFill>
                  <a:srgbClr val="008469"/>
                </a:solidFill>
              </a:rPr>
              <a:t>游戏开发</a:t>
            </a:r>
            <a:endParaRPr lang="zh-CN" altLang="zh-CN" sz="4800" b="1" dirty="0">
              <a:solidFill>
                <a:srgbClr val="008469"/>
              </a:solidFill>
            </a:endParaRPr>
          </a:p>
        </p:txBody>
      </p:sp>
      <p:sp>
        <p:nvSpPr>
          <p:cNvPr id="11267" name="TextBox 4"/>
          <p:cNvSpPr txBox="1"/>
          <p:nvPr/>
        </p:nvSpPr>
        <p:spPr>
          <a:xfrm>
            <a:off x="6110288" y="4532313"/>
            <a:ext cx="436880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dirty="0">
                <a:latin typeface="微软雅黑" panose="020B0503020204020204" pitchFamily="2" charset="-122"/>
                <a:ea typeface="微软雅黑" panose="020B0503020204020204" pitchFamily="2" charset="-122"/>
              </a:rPr>
              <a:t> ---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精灵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1268" name="图片 4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5784850"/>
            <a:ext cx="3381375" cy="525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3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993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4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28675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坐标系、节点（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Node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定时器（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Schedule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标签及菜单（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Label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Menu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MenuItem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场景与层（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Scene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Layer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导演（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Director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精灵（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Sprite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动作与动画（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Action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Animation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12290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核心概念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8200"/>
            <a:ext cx="8999538" cy="4897438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zh-CN" altLang="en-US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游戏中的主角、飞机、子弹等等都是精灵。它可以移动，旋转，缩放，执行动画，播放帧动画，并接受其他转换</a:t>
            </a:r>
            <a:endParaRPr kumimoji="1" lang="en-US" altLang="zh-CN" sz="24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en-US" altLang="zh-TW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Cocos2dx</a:t>
            </a:r>
            <a:r>
              <a:rPr kumimoji="1" lang="zh-TW" altLang="en-US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</a:t>
            </a:r>
            <a:r>
              <a:rPr kumimoji="1" lang="en-US" altLang="zh-TW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Sprite</a:t>
            </a:r>
            <a:r>
              <a:rPr kumimoji="1" lang="zh-TW" altLang="en-US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由</a:t>
            </a:r>
            <a:r>
              <a:rPr kumimoji="1" lang="en-US" altLang="zh-TW" sz="24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Texure</a:t>
            </a:r>
            <a:r>
              <a:rPr kumimoji="1" lang="zh-TW" altLang="en-US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</a:t>
            </a:r>
            <a:r>
              <a:rPr kumimoji="1" lang="en-US" altLang="zh-TW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frame</a:t>
            </a:r>
            <a:r>
              <a:rPr kumimoji="1" lang="zh-TW" altLang="en-US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和</a:t>
            </a:r>
            <a:r>
              <a:rPr kumimoji="1" lang="en-US" altLang="zh-TW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animation</a:t>
            </a:r>
            <a:r>
              <a:rPr kumimoji="1" lang="zh-TW" altLang="en-US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组成，由</a:t>
            </a:r>
            <a:r>
              <a:rPr kumimoji="1" lang="en-US" altLang="zh-CN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OpenGL ES</a:t>
            </a:r>
            <a:r>
              <a:rPr kumimoji="1" lang="zh-TW" altLang="en-US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负责渲染</a:t>
            </a:r>
            <a:endParaRPr kumimoji="1" lang="en-US" altLang="zh-TW" sz="24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精灵一般要结合事件处理、碰撞检查等操作完成游戏逻辑</a:t>
            </a:r>
            <a:endParaRPr kumimoji="1" lang="en-US" altLang="zh-TW" sz="24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>
              <a:buClr>
                <a:schemeClr val="tx2"/>
              </a:buClr>
              <a:buFont typeface="Arial" panose="020B0604020202020204" pitchFamily="34" charset="0"/>
              <a:buNone/>
            </a:pPr>
            <a:endParaRPr kumimoji="1" lang="en-US" altLang="zh-CN" sz="26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14338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精灵概念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内容占位符 3"/>
          <p:cNvSpPr>
            <a:spLocks noGrp="1"/>
          </p:cNvSpPr>
          <p:nvPr>
            <p:ph sz="quarter" idx="10"/>
          </p:nvPr>
        </p:nvSpPr>
        <p:spPr>
          <a:xfrm>
            <a:off x="985838" y="836613"/>
            <a:ext cx="8283575" cy="4897437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使用图片生成精灵（</a:t>
            </a:r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png</a:t>
            </a:r>
            <a:r>
              <a:rPr kumimoji="1" lang="zh-CN" altLang="zh-CN" sz="24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jpg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zh-CN" altLang="en-US" sz="240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纹理图集生成精灵（</a:t>
            </a:r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TexturePacker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生成图片及配置文件）</a:t>
            </a:r>
            <a:endParaRPr kumimoji="1" lang="zh-CN" altLang="en-US" sz="240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en-US" altLang="zh-CN" sz="220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en-US" altLang="zh-CN" sz="2200">
              <a:solidFill>
                <a:srgbClr val="BF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16386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纹理及纹理图集</a:t>
            </a:r>
            <a:endParaRPr kumimoji="1" lang="zh-CN" altLang="en-US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16387" name="图片 2" descr="屏幕快照 2015-10-22 下午3.25.5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8788" y="2187575"/>
            <a:ext cx="6049962" cy="3692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内容占位符 3"/>
          <p:cNvSpPr>
            <a:spLocks noGrp="1"/>
          </p:cNvSpPr>
          <p:nvPr>
            <p:ph sz="quarter" idx="10"/>
          </p:nvPr>
        </p:nvSpPr>
        <p:spPr>
          <a:xfrm>
            <a:off x="914400" y="836613"/>
            <a:ext cx="9274175" cy="5199062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zh-CN" altLang="en-US" sz="2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根据图片路径创建</a:t>
            </a:r>
            <a:br>
              <a:rPr kumimoji="1" lang="en-US" altLang="zh-CN" sz="2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22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var</a:t>
            </a:r>
            <a:r>
              <a:rPr kumimoji="1" lang="en-US" altLang="zh-CN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sp1 = new </a:t>
            </a:r>
            <a:r>
              <a:rPr kumimoji="1" lang="en-US" altLang="zh-CN" sz="22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cc.Sprite</a:t>
            </a:r>
            <a:r>
              <a:rPr kumimoji="1" lang="en-US" altLang="zh-CN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en-US" altLang="zh-CN" sz="22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res.bg_png</a:t>
            </a:r>
            <a:r>
              <a:rPr kumimoji="1" lang="en-US" altLang="zh-CN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);</a:t>
            </a:r>
            <a:br>
              <a:rPr kumimoji="1" lang="en-US" altLang="zh-CN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en-US" altLang="zh-CN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- </a:t>
            </a:r>
            <a:r>
              <a:rPr kumimoji="1" lang="en-US" altLang="zh-CN" sz="22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var</a:t>
            </a:r>
            <a:r>
              <a:rPr kumimoji="1" lang="en-US" altLang="zh-CN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sp2 = new </a:t>
            </a:r>
            <a:r>
              <a:rPr kumimoji="1" lang="en-US" altLang="zh-CN" sz="22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cc.Sprite</a:t>
            </a:r>
            <a:r>
              <a:rPr kumimoji="1" lang="en-US" altLang="zh-CN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en-US" altLang="zh-CN" sz="22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res.bg_png,cc.rect</a:t>
            </a:r>
            <a:r>
              <a:rPr kumimoji="1" lang="en-US" altLang="zh-CN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(0,0,20,20),null);</a:t>
            </a:r>
            <a:endParaRPr kumimoji="1" lang="en-US" altLang="zh-CN" sz="2200">
              <a:solidFill>
                <a:srgbClr val="03714E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根据精灵表（纹理图集）中精灵帧名创建</a:t>
            </a:r>
            <a:br>
              <a:rPr kumimoji="1" lang="en-US" altLang="zh-CN" sz="2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22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cc.spriteFrameCache.addSpriteFrames</a:t>
            </a:r>
            <a:r>
              <a:rPr kumimoji="1" lang="en-US" altLang="zh-CN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en-US" altLang="zh-CN" sz="22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plist</a:t>
            </a:r>
            <a:r>
              <a:rPr kumimoji="1" lang="zh-CN" altLang="en-US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路径</a:t>
            </a:r>
            <a:r>
              <a:rPr kumimoji="1" lang="en-US" altLang="zh-CN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,</a:t>
            </a:r>
            <a:r>
              <a:rPr kumimoji="1" lang="zh-CN" altLang="en-US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图片路径</a:t>
            </a:r>
            <a:r>
              <a:rPr kumimoji="1" lang="en-US" altLang="zh-CN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</a:t>
            </a:r>
            <a:br>
              <a:rPr kumimoji="1" lang="en-US" altLang="zh-CN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22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var</a:t>
            </a:r>
            <a:r>
              <a:rPr kumimoji="1" lang="en-US" altLang="zh-CN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sp2 = new </a:t>
            </a:r>
            <a:r>
              <a:rPr kumimoji="1" lang="en-US" altLang="zh-CN" sz="22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cc.Sprite</a:t>
            </a:r>
            <a:r>
              <a:rPr kumimoji="1" lang="en-US" altLang="zh-CN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(#</a:t>
            </a:r>
            <a:r>
              <a:rPr kumimoji="1" lang="en-US" altLang="zh-CN" sz="22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bg.png</a:t>
            </a:r>
            <a:r>
              <a:rPr kumimoji="1" lang="en-US" altLang="zh-CN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);</a:t>
            </a:r>
            <a:endParaRPr kumimoji="1" lang="en-US" altLang="zh-CN" sz="2200">
              <a:solidFill>
                <a:srgbClr val="03714E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根据精灵帧</a:t>
            </a:r>
            <a:br>
              <a:rPr kumimoji="1" lang="en-US" altLang="zh-CN" sz="2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22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cc.spriteFrameCache.addSpriteFrames</a:t>
            </a:r>
            <a:r>
              <a:rPr kumimoji="1" lang="en-US" altLang="zh-CN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en-US" altLang="zh-CN" sz="22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plist</a:t>
            </a:r>
            <a:r>
              <a:rPr kumimoji="1" lang="zh-CN" altLang="en-US" sz="22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路径</a:t>
            </a:r>
            <a:r>
              <a:rPr kumimoji="1" lang="en-US" altLang="zh-CN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,</a:t>
            </a:r>
            <a:r>
              <a:rPr kumimoji="1" lang="zh-CN" altLang="en-US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图片路径</a:t>
            </a:r>
            <a:r>
              <a:rPr kumimoji="1" lang="en-US" altLang="zh-CN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</a:t>
            </a:r>
            <a:br>
              <a:rPr kumimoji="1" lang="en-US" altLang="zh-CN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22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var</a:t>
            </a:r>
            <a:r>
              <a:rPr kumimoji="1" lang="en-US" altLang="zh-CN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en-US" altLang="zh-CN" sz="22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spriteFrame</a:t>
            </a:r>
            <a:r>
              <a:rPr kumimoji="1" lang="en-US" altLang="zh-CN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= </a:t>
            </a:r>
            <a:r>
              <a:rPr kumimoji="1" lang="en-US" altLang="zh-CN" sz="22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cc.spriteFrameCache.getSpriteFrame</a:t>
            </a:r>
            <a:r>
              <a:rPr kumimoji="1" lang="en-US" altLang="zh-CN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(str);</a:t>
            </a:r>
            <a:br>
              <a:rPr kumimoji="1" lang="en-US" altLang="zh-CN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22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var</a:t>
            </a:r>
            <a:r>
              <a:rPr kumimoji="1" lang="en-US" altLang="zh-CN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sp3 = new </a:t>
            </a:r>
            <a:r>
              <a:rPr kumimoji="1" lang="en-US" altLang="zh-CN" sz="22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cc.Sprite</a:t>
            </a:r>
            <a:r>
              <a:rPr kumimoji="1" lang="en-US" altLang="zh-CN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en-US" altLang="zh-CN" sz="2200" err="1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spriteFrame</a:t>
            </a:r>
            <a:r>
              <a:rPr kumimoji="1" lang="en-US" altLang="zh-CN" sz="2200">
                <a:solidFill>
                  <a:srgbClr val="03714E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);</a:t>
            </a:r>
            <a:endParaRPr kumimoji="1" lang="en-US" altLang="zh-CN" sz="2200">
              <a:solidFill>
                <a:srgbClr val="03714E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en-US" altLang="zh-CN" sz="2200">
              <a:solidFill>
                <a:srgbClr val="BF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18434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创建精灵对象（常用方式）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6881813" y="6146800"/>
            <a:ext cx="3759200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创建精灵对象实验</a:t>
            </a:r>
            <a:endParaRPr lang="zh-CN" altLang="en-US" sz="2800" dirty="0">
              <a:solidFill>
                <a:srgbClr val="BF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charRg st="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3">
                                            <p:txEl>
                                              <p:charRg st="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3">
                                            <p:txEl>
                                              <p:charRg st="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charRg st="111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3">
                                            <p:txEl>
                                              <p:charRg st="111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3">
                                            <p:txEl>
                                              <p:charRg st="111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charRg st="216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3">
                                            <p:txEl>
                                              <p:charRg st="216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3">
                                            <p:txEl>
                                              <p:charRg st="216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 build="p"/>
      <p:bldP spid="112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内容占位符 3"/>
          <p:cNvSpPr>
            <a:spLocks noGrp="1"/>
          </p:cNvSpPr>
          <p:nvPr>
            <p:ph sz="quarter" idx="10"/>
          </p:nvPr>
        </p:nvSpPr>
        <p:spPr>
          <a:xfrm>
            <a:off x="987425" y="836613"/>
            <a:ext cx="8283575" cy="4897437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zh-CN" altLang="en-US" sz="3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减少文件读取次数</a:t>
            </a:r>
            <a:endParaRPr kumimoji="1" lang="zh-CN" altLang="en-US" sz="320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3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减少渲染引擎的绘制调用并加速渲染</a:t>
            </a:r>
            <a:endParaRPr kumimoji="1" lang="zh-CN" altLang="en-US" sz="320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en-US" altLang="zh-CN" sz="3200" err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Zwoptex</a:t>
            </a:r>
            <a:r>
              <a:rPr kumimoji="1" lang="zh-CN" altLang="en-US" sz="3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和</a:t>
            </a:r>
            <a:r>
              <a:rPr kumimoji="1" lang="en-US" altLang="zh-CN" sz="3200" err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TexturePacker</a:t>
            </a:r>
            <a:endParaRPr kumimoji="1" lang="en-US" altLang="zh-CN" sz="3200" err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en-US" altLang="zh-CN" sz="22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>
              <a:buClr>
                <a:schemeClr val="tx2"/>
              </a:buClr>
              <a:buFont typeface="Arial" panose="020B0604020202020204" pitchFamily="34" charset="0"/>
              <a:buNone/>
            </a:pPr>
            <a:endParaRPr kumimoji="1" lang="en-US" altLang="zh-CN" sz="26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0482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精灵帧缓存及性能优化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7425" y="909638"/>
            <a:ext cx="8986838" cy="48974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167005" marR="0" lvl="0" indent="-167005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通过getBoundingBox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()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方法获得精灵矩形区域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(cc.Rect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类型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167005" marR="0" lvl="0" indent="-167005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.rectContainsPoint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矩形，点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; 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//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点在矩形内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90000"/>
                  <a:lumOff val="10000"/>
                </a:schemeClr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167005" marR="0" lvl="0" indent="-167005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.rectContainsRect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矩形，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矩形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); 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3714E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//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3714E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矩形在矩形内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3714E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0" marR="0" lvl="0" indent="0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2530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碰撞检测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22531" name="图片 1" descr="未标题-2(3)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0513" y="3001963"/>
            <a:ext cx="3673475" cy="2717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2" name="图片 2" descr="未标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038" y="3001963"/>
            <a:ext cx="3714750" cy="2749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3" name="文本框 3"/>
          <p:cNvSpPr txBox="1"/>
          <p:nvPr/>
        </p:nvSpPr>
        <p:spPr>
          <a:xfrm>
            <a:off x="11614150" y="3071813"/>
            <a:ext cx="309563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6881813" y="6146800"/>
            <a:ext cx="3759200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精灵碰撞检测实验</a:t>
            </a:r>
            <a:endParaRPr lang="zh-CN" altLang="en-US" sz="2800" dirty="0">
              <a:solidFill>
                <a:srgbClr val="BF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内容占位符 3"/>
          <p:cNvSpPr>
            <a:spLocks noGrp="1"/>
          </p:cNvSpPr>
          <p:nvPr>
            <p:ph sz="quarter" idx="10"/>
          </p:nvPr>
        </p:nvSpPr>
        <p:spPr>
          <a:xfrm>
            <a:off x="987425" y="836613"/>
            <a:ext cx="9653588" cy="4897437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en-US" altLang="zh-CN" sz="24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cc.ResolutionPolicy.EXACT_FIT</a:t>
            </a:r>
            <a:r>
              <a:rPr kumimoji="1" lang="en-US" altLang="zh-CN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</a:t>
            </a:r>
            <a:r>
              <a:rPr kumimoji="1" lang="zh-CN" altLang="en-US" sz="2400">
                <a:solidFill>
                  <a:schemeClr val="tx2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（可能有拉伸）</a:t>
            </a:r>
            <a:endParaRPr kumimoji="1" lang="en-US" altLang="zh-CN" sz="24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en-US" altLang="zh-CN" sz="24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cc.ResolutionPolicy.NO_BORDER</a:t>
            </a:r>
            <a:r>
              <a:rPr kumimoji="1" lang="en-US" altLang="zh-CN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</a:t>
            </a:r>
            <a:r>
              <a:rPr kumimoji="1" lang="zh-CN" altLang="en-US" sz="2400">
                <a:solidFill>
                  <a:schemeClr val="tx2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（没有拉伸，但可能有裁切）</a:t>
            </a:r>
            <a:endParaRPr kumimoji="1" lang="en-US" altLang="zh-CN" sz="24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en-US" altLang="zh-CN" sz="24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cc.ResolutionPolicy.SHOW_ALL</a:t>
            </a:r>
            <a:r>
              <a:rPr kumimoji="1" lang="en-US" altLang="zh-CN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</a:t>
            </a:r>
            <a:r>
              <a:rPr kumimoji="1" lang="zh-CN" altLang="en-US" sz="2400">
                <a:solidFill>
                  <a:schemeClr val="tx2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（没有拉伸，但可能有黑边）</a:t>
            </a:r>
            <a:endParaRPr kumimoji="1" lang="en-US" altLang="zh-CN" sz="24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en-US" altLang="zh-CN" sz="24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cc.ResolutionPolicy.</a:t>
            </a:r>
            <a:r>
              <a:rPr kumimoji="1" lang="en-US" altLang="zh-CN" sz="2400" err="1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FIXED_HEIGHT</a:t>
            </a:r>
            <a:r>
              <a:rPr kumimoji="1" lang="zh-CN" altLang="en-US" sz="2400">
                <a:solidFill>
                  <a:schemeClr val="tx2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（用于横屏游戏）</a:t>
            </a:r>
            <a:endParaRPr kumimoji="1" lang="en-US" altLang="zh-CN" sz="2400">
              <a:solidFill>
                <a:schemeClr val="tx2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en-US" altLang="zh-CN" sz="24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cc.ResolutionPolicy.</a:t>
            </a:r>
            <a:r>
              <a:rPr kumimoji="1" lang="en-US" altLang="zh-CN" sz="2400" err="1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FIXED_WIDTH</a:t>
            </a:r>
            <a:r>
              <a:rPr kumimoji="1" lang="en-US" altLang="zh-CN" sz="2400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zh-CN" altLang="zh-CN" sz="2400">
                <a:solidFill>
                  <a:srgbClr val="00846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</a:t>
            </a:r>
            <a:r>
              <a:rPr kumimoji="1" lang="zh-CN" altLang="en-US" sz="2400">
                <a:solidFill>
                  <a:srgbClr val="00846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用于竖屏游戏</a:t>
            </a:r>
            <a:r>
              <a:rPr kumimoji="1" lang="zh-CN" altLang="zh-CN" sz="2400">
                <a:solidFill>
                  <a:srgbClr val="00846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sz="24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en-US" altLang="zh-CN" sz="2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en-US" altLang="zh-CN" sz="26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4578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屏幕适配方案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4579" name="文本框 3"/>
          <p:cNvSpPr txBox="1"/>
          <p:nvPr/>
        </p:nvSpPr>
        <p:spPr>
          <a:xfrm>
            <a:off x="11614150" y="3071813"/>
            <a:ext cx="309563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6881813" y="6146800"/>
            <a:ext cx="3759200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屏幕适配实验</a:t>
            </a:r>
            <a:endParaRPr lang="zh-CN" altLang="en-US" sz="2800" dirty="0">
              <a:solidFill>
                <a:srgbClr val="BF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内容占位符 3"/>
          <p:cNvSpPr>
            <a:spLocks noGrp="1"/>
          </p:cNvSpPr>
          <p:nvPr>
            <p:ph sz="quarter" idx="10"/>
          </p:nvPr>
        </p:nvSpPr>
        <p:spPr>
          <a:xfrm>
            <a:off x="987425" y="838200"/>
            <a:ext cx="9353550" cy="4895850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设置屏幕适配方案（竖屏游戏）</a:t>
            </a:r>
            <a:endParaRPr kumimoji="1" lang="zh-CN" altLang="en-US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创建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3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个场景（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StartScene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MainScene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OverScene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zh-CN" altLang="en-US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实现开始场景（标题、菜单、场景跳转）</a:t>
            </a:r>
            <a:endParaRPr kumimoji="1" lang="zh-CN" altLang="en-US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实现主游戏场景（游戏逻辑、距离累加及记录、场景跳转）</a:t>
            </a:r>
            <a:endParaRPr kumimoji="1" lang="zh-CN" altLang="en-US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实现结束场景（当前分数和最高分数的读取及设置、展示）</a:t>
            </a:r>
            <a:endParaRPr kumimoji="1" lang="zh-CN" altLang="en-US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优化（场景过渡效果、场景及飞机随机更换）</a:t>
            </a:r>
            <a:endParaRPr kumimoji="1" lang="zh-CN" altLang="en-US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发布（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publish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，注意非中文目录）</a:t>
            </a:r>
            <a:endParaRPr kumimoji="1" lang="zh-CN" altLang="en-US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6626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简易飞机游戏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6627" name="文本框 3"/>
          <p:cNvSpPr txBox="1"/>
          <p:nvPr/>
        </p:nvSpPr>
        <p:spPr>
          <a:xfrm>
            <a:off x="11614150" y="3071813"/>
            <a:ext cx="309563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1297</Words>
  <Application>WPS 演示</Application>
  <PresentationFormat>全屏显示(4:3)</PresentationFormat>
  <Paragraphs>81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Franklin Gothic Book</vt:lpstr>
      <vt:lpstr>Arial Unicode MS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2693</cp:revision>
  <dcterms:created xsi:type="dcterms:W3CDTF">2003-05-12T10:17:00Z</dcterms:created>
  <dcterms:modified xsi:type="dcterms:W3CDTF">2019-08-13T03:04:02Z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