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notesMasterIdLst>
    <p:notesMasterId r:id="rId6"/>
  </p:notesMasterIdLst>
  <p:sldIdLst>
    <p:sldId id="858" r:id="rId4"/>
    <p:sldId id="882" r:id="rId5"/>
    <p:sldId id="883" r:id="rId7"/>
    <p:sldId id="834" r:id="rId8"/>
    <p:sldId id="896" r:id="rId9"/>
    <p:sldId id="891" r:id="rId10"/>
    <p:sldId id="913" r:id="rId11"/>
    <p:sldId id="884" r:id="rId12"/>
    <p:sldId id="893" r:id="rId13"/>
    <p:sldId id="885" r:id="rId14"/>
    <p:sldId id="886" r:id="rId15"/>
    <p:sldId id="928" r:id="rId16"/>
    <p:sldId id="889" r:id="rId17"/>
    <p:sldId id="895" r:id="rId18"/>
    <p:sldId id="887" r:id="rId19"/>
    <p:sldId id="890" r:id="rId20"/>
    <p:sldId id="873" r:id="rId21"/>
    <p:sldId id="897" r:id="rId22"/>
    <p:sldId id="880" r:id="rId23"/>
    <p:sldId id="881" r:id="rId24"/>
    <p:sldId id="863" r:id="rId25"/>
  </p:sldIdLst>
  <p:sldSz cx="12192000" cy="6858000"/>
  <p:notesSz cx="6797675" cy="9928225"/>
  <p:custShowLst>
    <p:custShow name="自定义放映1" id="0">
      <p:sldLst/>
    </p:custShow>
  </p:custShow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74" d="100"/>
          <a:sy n="74" d="100"/>
        </p:scale>
        <p:origin x="-824" y="-112"/>
      </p:cViewPr>
      <p:guideLst>
        <p:guide orient="horz" pos="1584"/>
        <p:guide pos="1856"/>
        <p:guide pos="7498"/>
      </p:guideLst>
    </p:cSldViewPr>
  </p:slideViewPr>
  <p:outlineViewPr>
    <p:cViewPr>
      <p:scale>
        <a:sx n="33" d="100"/>
        <a:sy n="33" d="100"/>
      </p:scale>
      <p:origin x="0" y="920"/>
    </p:cViewPr>
  </p:outlin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宋体" panose="02010600030101010101" pitchFamily="2" charset="-122"/>
              </a:rPr>
              <a:t>                                   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</a:t>
            </a:r>
            <a:endParaRPr kumimoji="1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 kumimoji="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p>
            <a:pPr lvl="0" fontAlgn="base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15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245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27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28" tIns="45714" rIns="91428" bIns="45714" anchor="t"/>
          <a:p>
            <a:pPr marL="398780" lvl="1" indent="-23050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Font typeface="Arial" panose="020B0604020202020204" pitchFamily="34" charset="0"/>
              <a:buChar char="–"/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</a:ln>
        </p:spPr>
        <p:txBody>
          <a:bodyPr wrap="square" lIns="91428" tIns="45714" rIns="91428" bIns="45714" anchor="b"/>
          <a:p>
            <a:pPr lvl="0" indent="0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fontAlgn="base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fontAlgn="base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fontAlgn="base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fontAlgn="base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5" y="1285893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3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fontAlgn="base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fontAlgn="base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ctr" fontAlgn="base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pPr lvl="0" fontAlgn="base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7550" y="6056313"/>
            <a:ext cx="4033838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16" descr="C:\Program Files\Microsoft Office\MEDIA\OFFICE14\Lines\BD14769_.gif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09638" y="788988"/>
            <a:ext cx="7620000" cy="95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2" charset="-122"/>
          <a:cs typeface="微软雅黑" panose="020B0503020204020204" pitchFamily="2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2988" y="6527800"/>
            <a:ext cx="466725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pPr lvl="0" fontAlgn="base">
              <a:buClrTx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2051" name="图片 4" descr="软院logo横版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50" y="6056313"/>
            <a:ext cx="4033838" cy="469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16" descr="C:\Program Files\Microsoft Office\MEDIA\OFFICE14\Lines\BD14769_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638" y="788988"/>
            <a:ext cx="7620000" cy="952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2" charset="-122"/>
          <a:ea typeface="微软雅黑" panose="020B0503020204020204" pitchFamily="2" charset="-122"/>
          <a:cs typeface="微软雅黑" panose="020B0503020204020204" pitchFamily="2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2" charset="-122"/>
          <a:cs typeface="微软雅黑" panose="020B0503020204020204" pitchFamily="2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762" y="0"/>
            <a:ext cx="12203112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6" name="Rectangle 2"/>
          <p:cNvSpPr>
            <a:spLocks noGrp="1"/>
          </p:cNvSpPr>
          <p:nvPr>
            <p:ph type="ctrTitle"/>
          </p:nvPr>
        </p:nvSpPr>
        <p:spPr>
          <a:xfrm>
            <a:off x="2454275" y="2870200"/>
            <a:ext cx="7286625" cy="111601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4800" b="1" dirty="0">
                <a:solidFill>
                  <a:srgbClr val="008469"/>
                </a:solidFill>
              </a:rPr>
              <a:t>Cocos2d-JS</a:t>
            </a:r>
            <a:r>
              <a:rPr lang="zh-CN" altLang="en-US" sz="4800" b="1" dirty="0">
                <a:solidFill>
                  <a:srgbClr val="008469"/>
                </a:solidFill>
              </a:rPr>
              <a:t>游戏开发</a:t>
            </a:r>
            <a:endParaRPr lang="zh-CN" altLang="zh-CN" sz="4800" b="1" dirty="0">
              <a:solidFill>
                <a:srgbClr val="008469"/>
              </a:solidFill>
            </a:endParaRPr>
          </a:p>
        </p:txBody>
      </p:sp>
      <p:sp>
        <p:nvSpPr>
          <p:cNvPr id="11267" name="TextBox 4"/>
          <p:cNvSpPr txBox="1"/>
          <p:nvPr/>
        </p:nvSpPr>
        <p:spPr>
          <a:xfrm>
            <a:off x="6359525" y="4486275"/>
            <a:ext cx="3524250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latin typeface="微软雅黑" panose="020B0503020204020204" pitchFamily="2" charset="-122"/>
                <a:ea typeface="微软雅黑" panose="020B0503020204020204" pitchFamily="2" charset="-122"/>
              </a:rPr>
              <a:t> ---</a:t>
            </a:r>
            <a:r>
              <a:rPr lang="en-US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动作</a:t>
            </a:r>
            <a:r>
              <a:rPr lang="zh-CN" altLang="en-US" dirty="0">
                <a:latin typeface="微软雅黑" panose="020B0503020204020204" pitchFamily="2" charset="-122"/>
                <a:ea typeface="微软雅黑" panose="020B0503020204020204" pitchFamily="2" charset="-122"/>
              </a:rPr>
              <a:t>与动画</a:t>
            </a:r>
            <a:endParaRPr lang="zh-CN" altLang="en-US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1268" name="图片 4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5784850"/>
            <a:ext cx="3381375" cy="525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14400" y="835025"/>
            <a:ext cx="7286625" cy="5259388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移动</a:t>
            </a:r>
            <a:b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cc.moveBy(</a:t>
            </a:r>
            <a:r>
              <a:rPr kumimoji="1" lang="is-I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…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); cc.moveTo(</a:t>
            </a:r>
            <a:r>
              <a:rPr kumimoji="1" lang="is-I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…);</a:t>
            </a:r>
            <a:endParaRPr kumimoji="1" lang="en-US" altLang="zh-CN" sz="1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跳跃</a:t>
            </a:r>
            <a:b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cc.jumpBy(</a:t>
            </a:r>
            <a:r>
              <a:rPr kumimoji="1" lang="is-I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…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); cc.jumpTo(</a:t>
            </a:r>
            <a:r>
              <a:rPr kumimoji="1" lang="is-I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…);</a:t>
            </a:r>
            <a:endParaRPr kumimoji="1" lang="en-US" altLang="zh-CN" sz="1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旋转</a:t>
            </a:r>
            <a:b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cc.rotateBy(</a:t>
            </a:r>
            <a:r>
              <a:rPr kumimoji="1" lang="is-I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…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); cc.rotateTo(</a:t>
            </a:r>
            <a:r>
              <a:rPr kumimoji="1" lang="is-I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…);</a:t>
            </a:r>
            <a:endParaRPr kumimoji="1" lang="en-US" altLang="zh-CN" sz="1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缩放</a:t>
            </a:r>
            <a:b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cc.scaleBy(</a:t>
            </a:r>
            <a:r>
              <a:rPr kumimoji="1" lang="is-I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…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); cc.scaleTo(</a:t>
            </a:r>
            <a:r>
              <a:rPr kumimoji="1" lang="is-I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…);</a:t>
            </a:r>
            <a:endParaRPr kumimoji="1" lang="en-US" altLang="zh-CN" sz="1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淡入／淡出</a:t>
            </a:r>
            <a:b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- cc.fadeIn(); cc.fadeOut(); cc.fadeTo();</a:t>
            </a:r>
            <a:endParaRPr kumimoji="1" lang="en-US" altLang="zh-CN" sz="1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5602" name="标题 3"/>
          <p:cNvSpPr>
            <a:spLocks noGrp="1"/>
          </p:cNvSpPr>
          <p:nvPr>
            <p:ph type="title"/>
          </p:nvPr>
        </p:nvSpPr>
        <p:spPr>
          <a:xfrm>
            <a:off x="974725" y="188913"/>
            <a:ext cx="6203950" cy="561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r>
              <a:rPr lang="zh-TW" altLang="en-US" sz="3200" dirty="0">
                <a:solidFill>
                  <a:srgbClr val="C00000"/>
                </a:solidFill>
              </a:rPr>
              <a:t>间隔动作 </a:t>
            </a:r>
            <a:r>
              <a:rPr lang="en-US" altLang="zh-TW" sz="3200" dirty="0">
                <a:solidFill>
                  <a:srgbClr val="C00000"/>
                </a:solidFill>
              </a:rPr>
              <a:t>(ActionInterval)</a:t>
            </a:r>
            <a:endParaRPr lang="zh-CN" altLang="en-US" sz="3200" dirty="0">
              <a:solidFill>
                <a:srgbClr val="B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6900" y="5957888"/>
            <a:ext cx="5378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solidFill>
                  <a:srgbClr val="BF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案例：间隔动作综合实例 一</a:t>
            </a:r>
            <a:endParaRPr lang="zh-CN" altLang="en-US" sz="2400">
              <a:solidFill>
                <a:srgbClr val="BF0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3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charRg st="33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charRg st="33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charRg st="6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charRg st="6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03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charRg st="103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charRg st="103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37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charRg st="137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charRg st="137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内容占位符 1"/>
          <p:cNvSpPr>
            <a:spLocks noGrp="1"/>
          </p:cNvSpPr>
          <p:nvPr>
            <p:ph sz="quarter" idx="10"/>
          </p:nvPr>
        </p:nvSpPr>
        <p:spPr>
          <a:xfrm>
            <a:off x="987425" y="835025"/>
            <a:ext cx="7286625" cy="5259388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闪烁</a:t>
            </a:r>
            <a:br>
              <a:rPr kumimoji="1" lang="en-US" altLang="zh-CN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cc.blink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is-I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…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);</a:t>
            </a:r>
            <a:endParaRPr kumimoji="1" lang="en-US" altLang="zh-CN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颜色</a:t>
            </a:r>
            <a:br>
              <a:rPr kumimoji="1" lang="en-US" altLang="zh-CN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cc.tintBy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is-I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…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); </a:t>
            </a:r>
            <a:r>
              <a:rPr kumimoji="1" lang="en-US" altLang="zh-CN" sz="18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cc.tintTo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is-I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…);</a:t>
            </a:r>
            <a:endParaRPr kumimoji="1" lang="en-US" altLang="zh-CN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进度条</a:t>
            </a:r>
            <a:br>
              <a:rPr kumimoji="1" lang="en-US" altLang="zh-CN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err="1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var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timer = new </a:t>
            </a:r>
            <a:r>
              <a:rPr kumimoji="1" lang="en-US" altLang="zh-CN" sz="1800" err="1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cc.ProgressTimer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en-US" altLang="zh-CN" sz="1800" err="1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aSprite</a:t>
            </a:r>
            <a:r>
              <a:rPr kumimoji="1" lang="en-US" altLang="zh-CN" sz="180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);</a:t>
            </a:r>
            <a:br>
              <a:rPr kumimoji="1" lang="en-US" altLang="zh-CN" sz="180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－设置样式</a:t>
            </a:r>
            <a:br>
              <a:rPr kumimoji="1" lang="en-US" altLang="zh-CN" sz="180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timer.runAction</a:t>
            </a:r>
            <a:r>
              <a:rPr kumimoji="1" lang="en-US" altLang="zh-CN" sz="18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en-US" altLang="zh-CN" sz="1800" err="1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cc.progressTo</a:t>
            </a:r>
            <a:r>
              <a:rPr kumimoji="1" lang="en-US" altLang="zh-CN" sz="18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is-IS" altLang="zh-CN" sz="18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…)</a:t>
            </a:r>
            <a:r>
              <a:rPr kumimoji="1" lang="en-US" altLang="zh-CN" sz="180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);</a:t>
            </a:r>
            <a:endParaRPr kumimoji="1" lang="is-IS" altLang="zh-CN" sz="180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6626" name="标题 3"/>
          <p:cNvSpPr>
            <a:spLocks noGrp="1"/>
          </p:cNvSpPr>
          <p:nvPr>
            <p:ph type="title"/>
          </p:nvPr>
        </p:nvSpPr>
        <p:spPr>
          <a:xfrm>
            <a:off x="903288" y="188913"/>
            <a:ext cx="6203950" cy="561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r>
              <a:rPr lang="zh-TW" altLang="en-US" sz="3200" dirty="0">
                <a:solidFill>
                  <a:srgbClr val="C00000"/>
                </a:solidFill>
              </a:rPr>
              <a:t>间隔动作 </a:t>
            </a:r>
            <a:r>
              <a:rPr lang="en-US" altLang="zh-TW" sz="3200" dirty="0">
                <a:solidFill>
                  <a:srgbClr val="C00000"/>
                </a:solidFill>
              </a:rPr>
              <a:t>(ActionInterval)</a:t>
            </a:r>
            <a:endParaRPr lang="zh-CN" altLang="en-US" sz="3200" dirty="0">
              <a:solidFill>
                <a:srgbClr val="B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6900" y="5957888"/>
            <a:ext cx="5378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solidFill>
                  <a:srgbClr val="BF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案例：间隔动作综合实例 二</a:t>
            </a:r>
            <a:endParaRPr lang="zh-CN" altLang="en-US" sz="2400">
              <a:solidFill>
                <a:srgbClr val="BF0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charRg st="1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7">
                                            <p:txEl>
                                              <p:charRg st="1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7">
                                            <p:txEl>
                                              <p:charRg st="1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>
                                            <p:txEl>
                                              <p:charRg st="5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7">
                                            <p:txEl>
                                              <p:charRg st="5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7">
                                            <p:txEl>
                                              <p:charRg st="5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内容占位符 1"/>
          <p:cNvSpPr>
            <a:spLocks noGrp="1"/>
          </p:cNvSpPr>
          <p:nvPr>
            <p:ph sz="quarter" idx="10"/>
          </p:nvPr>
        </p:nvSpPr>
        <p:spPr>
          <a:xfrm>
            <a:off x="987425" y="906463"/>
            <a:ext cx="9694863" cy="4643438"/>
          </a:xfrm>
          <a:noFill/>
          <a:ln>
            <a:noFill/>
          </a:ln>
        </p:spPr>
        <p:txBody>
          <a:bodyPr anchor="t"/>
          <a:p>
            <a:pPr defTabSz="0" fontAlgn="base"/>
            <a:r>
              <a:rPr kumimoji="1" lang="en-US" altLang="zh-CN" strike="noStrike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zh-CN" altLang="en-US" strike="noStrike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变速动作可以让指定的间隔动作发生速度上的变化</a:t>
            </a:r>
            <a:br>
              <a:rPr kumimoji="1" lang="zh-CN" altLang="en-US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en-US" altLang="zh-CN" sz="2200" strike="noStrike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- </a:t>
            </a:r>
            <a:r>
              <a:rPr kumimoji="1" lang="zh-CN" altLang="en-US" sz="2200" strike="noStrike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线性动作变化（</a:t>
            </a:r>
            <a:r>
              <a:rPr lang="en-US" altLang="zh-TW" sz="2200" strike="noStrike" noProof="1" dirty="0">
                <a:solidFill>
                  <a:schemeClr val="accent3"/>
                </a:solidFill>
                <a:sym typeface="+mn-ea"/>
              </a:rPr>
              <a:t>cc.Speed</a:t>
            </a:r>
            <a:r>
              <a:rPr lang="zh-CN" altLang="en-US" sz="2200" strike="noStrike" noProof="1" dirty="0">
                <a:solidFill>
                  <a:schemeClr val="tx1"/>
                </a:solidFill>
                <a:sym typeface="+mn-ea"/>
              </a:rPr>
              <a:t>）</a:t>
            </a:r>
            <a:r>
              <a:rPr kumimoji="1" lang="zh-CN" altLang="en-US" sz="2200" strike="noStrike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、非线性动作变化</a:t>
            </a:r>
            <a:r>
              <a:rPr kumimoji="1" lang="en-US" altLang="zh-CN" sz="2200" strike="noStrike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lang="en-US" altLang="zh-CN" sz="2200" strike="noStrike" noProof="1" dirty="0">
                <a:solidFill>
                  <a:schemeClr val="accent3"/>
                </a:solidFill>
                <a:sym typeface="+mn-ea"/>
              </a:rPr>
              <a:t>cc.ActionEase</a:t>
            </a:r>
            <a:r>
              <a:rPr kumimoji="1" lang="en-US" altLang="zh-CN" sz="2200" strike="noStrike" noProof="1" dirty="0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</a:t>
            </a:r>
            <a:endParaRPr kumimoji="1" lang="en-US" altLang="zh-CN" sz="2200" strike="noStrike" noProof="1" dirty="0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zh-TW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变速动画</a:t>
            </a:r>
            <a:r>
              <a:rPr kumimoji="1" lang="zh-TW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en-US" altLang="zh-TW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(cc.Speed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cc.ActionEase</a:t>
            </a:r>
            <a:r>
              <a:rPr kumimoji="1" lang="en-US" altLang="zh-TW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27651" name="图片 2" descr="%(4P2V%WT]E3XVHKZ_HLD[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0050" y="2105025"/>
            <a:ext cx="5791200" cy="3906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7425" y="835025"/>
            <a:ext cx="9069388" cy="5259388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顺序执行</a:t>
            </a:r>
            <a:b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cc.sequence(action1,action2,</a:t>
            </a:r>
            <a:r>
              <a:rPr kumimoji="1" lang="is-I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…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);</a:t>
            </a:r>
            <a:endParaRPr kumimoji="1" lang="en-US" altLang="zh-CN" sz="1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同步执行</a:t>
            </a:r>
            <a:b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cc.spawn(action1,action2,</a:t>
            </a:r>
            <a:r>
              <a:rPr kumimoji="1" lang="is-I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…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);</a:t>
            </a:r>
            <a:endParaRPr kumimoji="1" lang="en-US" altLang="zh-CN" sz="1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重复执行</a:t>
            </a:r>
            <a:b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cc.repeat(</a:t>
            </a:r>
            <a:r>
              <a:rPr kumimoji="1" lang="is-I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…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); cc.repeatForever(</a:t>
            </a:r>
            <a:r>
              <a:rPr kumimoji="1" lang="is-I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…); action.repeat(...) ;action.repeat</a:t>
            </a:r>
            <a:r>
              <a:rPr kumimoji="1" lang="en-US" altLang="is-I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Forever</a:t>
            </a:r>
            <a:r>
              <a:rPr kumimoji="1" lang="is-I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(...) ;</a:t>
            </a:r>
            <a:endParaRPr kumimoji="1" lang="en-US" altLang="zh-CN" sz="1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延迟执行</a:t>
            </a:r>
            <a:b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cc.delayTime(</a:t>
            </a:r>
            <a:r>
              <a:rPr kumimoji="1" lang="is-I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dt);</a:t>
            </a:r>
            <a:endParaRPr kumimoji="1" lang="en-US" altLang="zh-CN" sz="1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反向执行</a:t>
            </a:r>
            <a:b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cc.reverse(</a:t>
            </a:r>
            <a:r>
              <a:rPr kumimoji="1" lang="is-I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…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);</a:t>
            </a:r>
            <a:endParaRPr kumimoji="1" lang="en-US" altLang="zh-CN" sz="1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8674" name="标题 3"/>
          <p:cNvSpPr>
            <a:spLocks noGrp="1"/>
          </p:cNvSpPr>
          <p:nvPr>
            <p:ph type="title"/>
          </p:nvPr>
        </p:nvSpPr>
        <p:spPr>
          <a:xfrm>
            <a:off x="974725" y="188913"/>
            <a:ext cx="7453313" cy="561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r>
              <a:rPr lang="zh-TW" altLang="en-US" sz="3200" dirty="0">
                <a:solidFill>
                  <a:srgbClr val="C00000"/>
                </a:solidFill>
              </a:rPr>
              <a:t>组合动作</a:t>
            </a:r>
            <a:r>
              <a:rPr lang="zh-CN" altLang="zh-TW" sz="3200" dirty="0">
                <a:solidFill>
                  <a:srgbClr val="C00000"/>
                </a:solidFill>
              </a:rPr>
              <a:t>（实现复杂的动画功能）</a:t>
            </a:r>
            <a:r>
              <a:rPr lang="zh-TW" altLang="en-US" sz="3200" dirty="0">
                <a:solidFill>
                  <a:srgbClr val="C00000"/>
                </a:solidFill>
              </a:rPr>
              <a:t> </a:t>
            </a:r>
            <a:endParaRPr lang="zh-CN" altLang="en-US" sz="3200" dirty="0">
              <a:solidFill>
                <a:srgbClr val="B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6900" y="5957888"/>
            <a:ext cx="5378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solidFill>
                  <a:srgbClr val="BF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案例：组合动作综合实例</a:t>
            </a:r>
            <a:endParaRPr lang="zh-CN" altLang="en-US" sz="2400">
              <a:solidFill>
                <a:srgbClr val="BF0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charRg st="3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charRg st="3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5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charRg st="75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charRg st="75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38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charRg st="138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charRg st="138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62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charRg st="162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charRg st="162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993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8" name="Rectangle 6"/>
          <p:cNvSpPr>
            <a:spLocks noGrp="1"/>
          </p:cNvSpPr>
          <p:nvPr>
            <p:ph type="ctrTitle"/>
          </p:nvPr>
        </p:nvSpPr>
        <p:spPr>
          <a:xfrm>
            <a:off x="2335213" y="3143250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/>
              <a:t>Have a </a:t>
            </a:r>
            <a:r>
              <a:rPr lang="en-US" altLang="zh-CN" sz="5400" dirty="0">
                <a:solidFill>
                  <a:srgbClr val="FF0000"/>
                </a:solidFill>
              </a:rPr>
              <a:t>Break!</a:t>
            </a:r>
            <a:endParaRPr lang="zh-CN" altLang="zh-CN" sz="5400">
              <a:solidFill>
                <a:srgbClr val="BF0000"/>
              </a:solidFill>
            </a:endParaRPr>
          </a:p>
        </p:txBody>
      </p:sp>
      <p:pic>
        <p:nvPicPr>
          <p:cNvPr id="29699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内容占位符 1"/>
          <p:cNvSpPr>
            <a:spLocks noGrp="1"/>
          </p:cNvSpPr>
          <p:nvPr>
            <p:ph sz="quarter" idx="10"/>
          </p:nvPr>
        </p:nvSpPr>
        <p:spPr>
          <a:xfrm>
            <a:off x="955675" y="836613"/>
            <a:ext cx="7523163" cy="5114925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>
              <a:lnSpc>
                <a:spcPts val="3625"/>
              </a:lnSpc>
            </a:pP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帧动画</a:t>
            </a:r>
            <a:endParaRPr kumimoji="1" lang="zh-CN" altLang="en-US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>
              <a:lnSpc>
                <a:spcPts val="3625"/>
              </a:lnSpc>
            </a:pPr>
            <a:endParaRPr kumimoji="1" lang="en-US" altLang="zh-CN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>
              <a:lnSpc>
                <a:spcPts val="3625"/>
              </a:lnSpc>
            </a:pPr>
            <a:endParaRPr kumimoji="1" lang="en-US" altLang="zh-CN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>
              <a:lnSpc>
                <a:spcPts val="3625"/>
              </a:lnSpc>
            </a:pPr>
            <a:endParaRPr kumimoji="1" lang="en-US" altLang="zh-CN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>
              <a:lnSpc>
                <a:spcPts val="3625"/>
              </a:lnSpc>
              <a:buClr>
                <a:schemeClr val="tx2"/>
              </a:buClr>
              <a:buFont typeface="Arial" panose="020B0604020202020204" pitchFamily="34" charset="0"/>
              <a:buNone/>
            </a:pPr>
            <a:endParaRPr kumimoji="1" lang="en-US" altLang="zh-CN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>
              <a:lnSpc>
                <a:spcPts val="3625"/>
              </a:lnSpc>
            </a:pPr>
            <a:r>
              <a:rPr kumimoji="1" lang="zh-CN" altLang="en-US">
                <a:solidFill>
                  <a:schemeClr val="tx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骨骼动画</a:t>
            </a:r>
            <a:endParaRPr kumimoji="1" lang="zh-CN" altLang="en-US">
              <a:solidFill>
                <a:schemeClr val="tx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>
              <a:lnSpc>
                <a:spcPts val="3625"/>
              </a:lnSpc>
            </a:pPr>
            <a:endParaRPr kumimoji="1" lang="zh-CN" altLang="en-US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30722" name="标题 3"/>
          <p:cNvSpPr>
            <a:spLocks noGrp="1"/>
          </p:cNvSpPr>
          <p:nvPr>
            <p:ph type="title"/>
          </p:nvPr>
        </p:nvSpPr>
        <p:spPr>
          <a:xfrm>
            <a:off x="974725" y="188913"/>
            <a:ext cx="6059488" cy="561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r>
              <a:rPr lang="zh-CN" altLang="en-US" sz="3200" dirty="0">
                <a:solidFill>
                  <a:srgbClr val="BF0000"/>
                </a:solidFill>
              </a:rPr>
              <a:t>动画简介</a:t>
            </a:r>
            <a:endParaRPr lang="zh-CN" altLang="en-US" sz="3200" dirty="0">
              <a:solidFill>
                <a:srgbClr val="BF0000"/>
              </a:solidFill>
            </a:endParaRPr>
          </a:p>
        </p:txBody>
      </p:sp>
      <p:pic>
        <p:nvPicPr>
          <p:cNvPr id="29699" name="图片 1" descr="2-12031G03J345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6063" y="1373188"/>
            <a:ext cx="4754562" cy="2055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0" name="图片 2" descr="41_494768_e68d876a89f06d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525" y="4076700"/>
            <a:ext cx="3875088" cy="1938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charRg st="9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7">
                                            <p:txEl>
                                              <p:charRg st="9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7">
                                            <p:txEl>
                                              <p:charRg st="9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内容占位符 3"/>
          <p:cNvSpPr>
            <a:spLocks noGrp="1"/>
          </p:cNvSpPr>
          <p:nvPr>
            <p:ph sz="quarter" idx="10"/>
          </p:nvPr>
        </p:nvSpPr>
        <p:spPr>
          <a:xfrm>
            <a:off x="1017588" y="838200"/>
            <a:ext cx="9142412" cy="4895850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帧是动画或影像的基本单位。每一帧代表一画面，连续多帧画面组合在一起播放就形成了动画影像，就像电影胶卷连续播放。而帧频就是一秒内帧的数量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通常用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FPS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(Frames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Per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Second)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表示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 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帧频越高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 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画面就越流畅</a:t>
            </a:r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一般电影为每秒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24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帧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 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而游戏一般以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60fps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作为最高帧频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 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符合人眼正常识别的最高频率</a:t>
            </a:r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project.json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可以设置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, 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默认</a:t>
            </a:r>
            <a:r>
              <a:rPr kumimoji="1" lang="en-US" altLang="zh-CN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60</a:t>
            </a:r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en-US" altLang="zh-CN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31746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帧动画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charRg st="112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3">
                                            <p:txEl>
                                              <p:charRg st="112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3">
                                            <p:txEl>
                                              <p:charRg st="112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charRg st="158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3">
                                            <p:txEl>
                                              <p:charRg st="158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3">
                                            <p:txEl>
                                              <p:charRg st="158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文本框 1"/>
          <p:cNvSpPr txBox="1"/>
          <p:nvPr/>
        </p:nvSpPr>
        <p:spPr>
          <a:xfrm>
            <a:off x="914400" y="908050"/>
            <a:ext cx="6778625" cy="520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2" charset="-122"/>
              </a:rPr>
              <a:t> 涉及两个类：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2" charset="-122"/>
              </a:rPr>
              <a:t>cc.Animate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2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2" charset="-122"/>
              </a:rPr>
              <a:t>/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2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2" charset="-122"/>
              </a:rPr>
              <a:t>cc.Animation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pic>
        <p:nvPicPr>
          <p:cNvPr id="33794" name="图片 2" descr="屏幕快照 2015-09-02 09.50.0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8425" y="1743075"/>
            <a:ext cx="6059488" cy="3889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5" name="标题 3"/>
          <p:cNvSpPr>
            <a:spLocks noGrp="1"/>
          </p:cNvSpPr>
          <p:nvPr>
            <p:ph type="title"/>
          </p:nvPr>
        </p:nvSpPr>
        <p:spPr>
          <a:xfrm>
            <a:off x="974725" y="174625"/>
            <a:ext cx="6203950" cy="561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r>
              <a:rPr lang="zh-TW" altLang="en-US" sz="3200" dirty="0">
                <a:solidFill>
                  <a:srgbClr val="C00000"/>
                </a:solidFill>
              </a:rPr>
              <a:t>动画 </a:t>
            </a:r>
            <a:r>
              <a:rPr lang="en-US" altLang="zh-TW" sz="3200" dirty="0">
                <a:solidFill>
                  <a:srgbClr val="C00000"/>
                </a:solidFill>
              </a:rPr>
              <a:t>(Animation)</a:t>
            </a:r>
            <a:br>
              <a:rPr lang="zh-TW" altLang="en-US" dirty="0"/>
            </a:br>
            <a:endParaRPr lang="zh-CN" alt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内容占位符 3"/>
          <p:cNvSpPr>
            <a:spLocks noGrp="1"/>
          </p:cNvSpPr>
          <p:nvPr>
            <p:ph sz="quarter" idx="10"/>
          </p:nvPr>
        </p:nvSpPr>
        <p:spPr>
          <a:xfrm>
            <a:off x="946150" y="909638"/>
            <a:ext cx="8974138" cy="4897437"/>
          </a:xfrm>
          <a:noFill/>
          <a:ln>
            <a:noFill/>
          </a:ln>
        </p:spPr>
        <p:txBody>
          <a:bodyPr anchor="t"/>
          <a:p>
            <a:pPr defTabSz="0" eaLnBrk="1" hangingPunct="1">
              <a:lnSpc>
                <a:spcPts val="4065"/>
              </a:lnSpc>
            </a:pPr>
            <a:r>
              <a:rPr kumimoji="1" lang="zh-CN" altLang="en-US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帧动画是按一定时间间隔、一定顺序、逐帧地显示图片，与动作密不可分</a:t>
            </a:r>
            <a:endParaRPr kumimoji="1" lang="zh-CN" altLang="en-US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 eaLnBrk="1" hangingPunct="1">
              <a:lnSpc>
                <a:spcPts val="4065"/>
              </a:lnSpc>
            </a:pPr>
            <a:r>
              <a:rPr kumimoji="1" lang="en-US" altLang="zh-CN" sz="26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cc.Animate</a:t>
            </a:r>
            <a:r>
              <a:rPr kumimoji="1" lang="zh-CN" altLang="en-US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类是动作类，属于间隔动作类，它的作用是将</a:t>
            </a:r>
            <a:r>
              <a:rPr kumimoji="1" lang="en-US" altLang="zh-CN" sz="26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cc.Animation</a:t>
            </a:r>
            <a:r>
              <a:rPr kumimoji="1" lang="zh-CN" altLang="en-US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定义的动画转换成动作来执行</a:t>
            </a:r>
            <a:endParaRPr kumimoji="1" lang="zh-CN" altLang="en-US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 eaLnBrk="1" hangingPunct="1">
              <a:lnSpc>
                <a:spcPts val="4065"/>
              </a:lnSpc>
            </a:pPr>
            <a:r>
              <a:rPr kumimoji="1" lang="en-US" altLang="zh-CN" sz="26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cc.Animation</a:t>
            </a:r>
            <a:r>
              <a:rPr kumimoji="1" lang="zh-CN" altLang="en-US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类，负责装载帧动画里所有的帧</a:t>
            </a:r>
            <a:endParaRPr kumimoji="1" lang="zh-CN" altLang="en-US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 eaLnBrk="1" hangingPunct="1">
              <a:lnSpc>
                <a:spcPts val="4065"/>
              </a:lnSpc>
            </a:pPr>
            <a:r>
              <a:rPr kumimoji="1" lang="zh-CN" altLang="en-US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区分</a:t>
            </a:r>
            <a:r>
              <a:rPr kumimoji="1" lang="en-US" altLang="zh-CN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Animate</a:t>
            </a:r>
            <a:r>
              <a:rPr kumimoji="1" lang="zh-CN" altLang="en-US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与</a:t>
            </a:r>
            <a:r>
              <a:rPr kumimoji="1" lang="en-US" altLang="zh-CN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Animation</a:t>
            </a:r>
            <a:r>
              <a:rPr kumimoji="1" lang="zh-CN" altLang="en-US" sz="26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不同的职责</a:t>
            </a:r>
            <a:endParaRPr kumimoji="1" lang="zh-CN" altLang="en-US" sz="26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 eaLnBrk="1" hangingPunct="1">
              <a:lnSpc>
                <a:spcPts val="4065"/>
              </a:lnSpc>
            </a:pPr>
            <a:endParaRPr kumimoji="1" lang="zh-CN" altLang="en-US" sz="24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en-US" altLang="zh-CN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en-US" altLang="zh-CN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en-US" altLang="zh-CN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35842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TW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动画 </a:t>
            </a:r>
            <a:r>
              <a:rPr kumimoji="1" lang="en-US" altLang="zh-TW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(Animation)</a:t>
            </a:r>
            <a:br>
              <a:rPr kumimoji="1" lang="zh-TW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charRg st="3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3">
                                            <p:txEl>
                                              <p:charRg st="3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3">
                                            <p:txEl>
                                              <p:charRg st="3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charRg st="93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3">
                                            <p:txEl>
                                              <p:charRg st="93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3">
                                            <p:txEl>
                                              <p:charRg st="93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charRg st="121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3">
                                            <p:txEl>
                                              <p:charRg st="121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3">
                                            <p:txEl>
                                              <p:charRg st="121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内容占位符 1"/>
          <p:cNvSpPr>
            <a:spLocks noGrp="1"/>
          </p:cNvSpPr>
          <p:nvPr>
            <p:ph sz="quarter" idx="10"/>
          </p:nvPr>
        </p:nvSpPr>
        <p:spPr>
          <a:xfrm>
            <a:off x="987425" y="908050"/>
            <a:ext cx="7286625" cy="4643438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使用方法一：</a:t>
            </a:r>
            <a:endParaRPr kumimoji="1" lang="en-US" altLang="zh-CN" dirty="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zh-CN" altLang="en-US" dirty="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zh-TW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帧</a:t>
            </a:r>
            <a:r>
              <a:rPr kumimoji="1" lang="zh-TW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动画</a:t>
            </a:r>
            <a:r>
              <a:rPr kumimoji="1" lang="zh-CN" altLang="zh-TW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实现方法</a:t>
            </a:r>
            <a:r>
              <a:rPr kumimoji="1" lang="zh-TW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en-US" altLang="zh-TW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(Animation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Animate</a:t>
            </a:r>
            <a:r>
              <a:rPr kumimoji="1" lang="en-US" altLang="zh-TW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37891" name="Rectangle 3"/>
          <p:cNvSpPr/>
          <p:nvPr/>
        </p:nvSpPr>
        <p:spPr>
          <a:xfrm>
            <a:off x="1839913" y="1916113"/>
            <a:ext cx="8326437" cy="34147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>
            <a:spAutoFit/>
          </a:bodyPr>
          <a:p>
            <a:pPr eaLnBrk="0" hangingPunct="0"/>
            <a:r>
              <a:rPr lang="zh-CN" altLang="zh-CN" sz="2400" b="1" dirty="0">
                <a:solidFill>
                  <a:srgbClr val="00008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var </a:t>
            </a:r>
            <a:r>
              <a:rPr lang="zh-CN" altLang="zh-CN" sz="2400" dirty="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animation 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= </a:t>
            </a:r>
            <a:r>
              <a:rPr lang="zh-CN" altLang="zh-CN" sz="2400" b="1" dirty="0">
                <a:solidFill>
                  <a:srgbClr val="00008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new </a:t>
            </a:r>
            <a:r>
              <a:rPr lang="zh-CN" altLang="zh-CN" sz="2400" b="1" i="1" dirty="0">
                <a:solidFill>
                  <a:srgbClr val="660E7A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cc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.</a:t>
            </a:r>
            <a:r>
              <a:rPr lang="zh-CN" altLang="zh-CN" sz="2400" b="1" dirty="0">
                <a:solidFill>
                  <a:srgbClr val="660E7A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Animation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();</a:t>
            </a:r>
            <a:b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</a:br>
            <a:r>
              <a:rPr lang="zh-CN" altLang="zh-CN" sz="2400" b="1" dirty="0">
                <a:solidFill>
                  <a:srgbClr val="00008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for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(</a:t>
            </a:r>
            <a:r>
              <a:rPr lang="zh-CN" altLang="zh-CN" sz="2400" b="1" dirty="0">
                <a:solidFill>
                  <a:srgbClr val="00008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var </a:t>
            </a:r>
            <a:r>
              <a:rPr lang="zh-CN" altLang="zh-CN" sz="2400" dirty="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i 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= </a:t>
            </a:r>
            <a:r>
              <a:rPr lang="zh-CN" altLang="zh-CN" sz="2400" dirty="0">
                <a:solidFill>
                  <a:srgbClr val="0000FF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1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; </a:t>
            </a:r>
            <a:r>
              <a:rPr lang="zh-CN" altLang="zh-CN" sz="2400" dirty="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i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&lt;=</a:t>
            </a:r>
            <a:r>
              <a:rPr lang="zh-CN" altLang="zh-CN" sz="2400" dirty="0">
                <a:solidFill>
                  <a:srgbClr val="0000FF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6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; </a:t>
            </a:r>
            <a:r>
              <a:rPr lang="zh-CN" altLang="zh-CN" sz="2400" dirty="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i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++){</a:t>
            </a:r>
            <a:b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    </a:t>
            </a:r>
            <a:r>
              <a:rPr lang="zh-CN" altLang="zh-CN" sz="2400" b="1" dirty="0">
                <a:solidFill>
                  <a:srgbClr val="00008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var </a:t>
            </a:r>
            <a:r>
              <a:rPr lang="zh-CN" altLang="zh-CN" sz="2400" dirty="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frameName 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= </a:t>
            </a:r>
            <a:r>
              <a:rPr lang="zh-CN" altLang="zh-CN" sz="2400" b="1" i="1" dirty="0">
                <a:solidFill>
                  <a:srgbClr val="660E7A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res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[</a:t>
            </a:r>
            <a:r>
              <a:rPr lang="zh-CN" altLang="zh-CN" sz="2400" b="1" dirty="0">
                <a:solidFill>
                  <a:srgbClr val="008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"Pao_" 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+ </a:t>
            </a:r>
            <a:r>
              <a:rPr lang="zh-CN" altLang="zh-CN" sz="2400" dirty="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i 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+ </a:t>
            </a:r>
            <a:r>
              <a:rPr lang="zh-CN" altLang="zh-CN" sz="2400" b="1" dirty="0">
                <a:solidFill>
                  <a:srgbClr val="008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"_png"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];</a:t>
            </a:r>
            <a:b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    </a:t>
            </a:r>
            <a:r>
              <a:rPr lang="zh-CN" altLang="zh-CN" sz="2400" dirty="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animation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.</a:t>
            </a:r>
            <a:r>
              <a:rPr lang="zh-CN" altLang="zh-CN" sz="2400" dirty="0">
                <a:solidFill>
                  <a:srgbClr val="7A7A4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addSpriteFrameWithFile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(</a:t>
            </a:r>
            <a:r>
              <a:rPr lang="zh-CN" altLang="zh-CN" sz="2400" dirty="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frameName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);</a:t>
            </a:r>
            <a:b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</a:b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}</a:t>
            </a:r>
            <a:b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</a:br>
            <a:r>
              <a:rPr lang="zh-CN" altLang="zh-CN" sz="2400" dirty="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animation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.</a:t>
            </a:r>
            <a:r>
              <a:rPr lang="zh-CN" altLang="zh-CN" sz="2400" dirty="0">
                <a:solidFill>
                  <a:srgbClr val="7A7A4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setDelayPerUnit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(</a:t>
            </a:r>
            <a:r>
              <a:rPr lang="zh-CN" altLang="zh-CN" sz="2400" dirty="0">
                <a:solidFill>
                  <a:srgbClr val="0000FF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1.0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/</a:t>
            </a:r>
            <a:r>
              <a:rPr lang="zh-CN" altLang="zh-CN" sz="2400" dirty="0">
                <a:solidFill>
                  <a:srgbClr val="0000FF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35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);</a:t>
            </a:r>
            <a:b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</a:br>
            <a:r>
              <a:rPr lang="zh-CN" altLang="zh-CN" sz="2400" dirty="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animation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.</a:t>
            </a:r>
            <a:r>
              <a:rPr lang="zh-CN" altLang="zh-CN" sz="2400" dirty="0">
                <a:solidFill>
                  <a:srgbClr val="7A7A4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setRestoreOriginalFrame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(</a:t>
            </a:r>
            <a:r>
              <a:rPr lang="zh-CN" altLang="zh-CN" sz="2400" b="1" dirty="0">
                <a:solidFill>
                  <a:srgbClr val="00008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true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);</a:t>
            </a:r>
            <a:b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</a:br>
            <a:r>
              <a:rPr lang="zh-CN" altLang="zh-CN" sz="2400" b="1" dirty="0">
                <a:solidFill>
                  <a:srgbClr val="00008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var </a:t>
            </a:r>
            <a:r>
              <a:rPr lang="zh-CN" altLang="zh-CN" sz="2400" dirty="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action 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= </a:t>
            </a:r>
            <a:r>
              <a:rPr lang="zh-CN" altLang="zh-CN" sz="2400" b="1" i="1" dirty="0">
                <a:solidFill>
                  <a:srgbClr val="660E7A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cc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.</a:t>
            </a:r>
            <a:r>
              <a:rPr lang="zh-CN" altLang="zh-CN" sz="2400" dirty="0">
                <a:solidFill>
                  <a:srgbClr val="7A7A4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animate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(</a:t>
            </a:r>
            <a:r>
              <a:rPr lang="zh-CN" altLang="zh-CN" sz="2400" dirty="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animation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);</a:t>
            </a:r>
            <a:b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</a:br>
            <a:r>
              <a:rPr lang="zh-CN" altLang="zh-CN" sz="2400" b="1" dirty="0">
                <a:solidFill>
                  <a:srgbClr val="00008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this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.</a:t>
            </a:r>
            <a:r>
              <a:rPr lang="zh-CN" altLang="zh-CN" sz="2400" b="1" dirty="0">
                <a:solidFill>
                  <a:srgbClr val="660E7A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_player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.</a:t>
            </a:r>
            <a:r>
              <a:rPr lang="zh-CN" altLang="zh-CN" sz="2400" dirty="0">
                <a:solidFill>
                  <a:srgbClr val="7A7A4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runAction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(</a:t>
            </a:r>
            <a:r>
              <a:rPr lang="zh-CN" altLang="zh-CN" sz="2400" dirty="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action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.</a:t>
            </a:r>
            <a:r>
              <a:rPr lang="zh-CN" altLang="zh-CN" sz="2400" dirty="0">
                <a:solidFill>
                  <a:srgbClr val="7A7A4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repeatForever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());</a:t>
            </a:r>
            <a:endParaRPr lang="zh-CN" altLang="zh-CN" sz="2400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3"/>
          <p:cNvSpPr>
            <a:spLocks noGrp="1"/>
          </p:cNvSpPr>
          <p:nvPr>
            <p:ph sz="quarter" idx="10"/>
          </p:nvPr>
        </p:nvSpPr>
        <p:spPr>
          <a:xfrm>
            <a:off x="946150" y="836613"/>
            <a:ext cx="728662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坐标系、节点（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Node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定时器（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Schedule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标签及菜单（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Label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Menu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MenuItem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场景与层（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Scene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Layer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导演（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Director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精灵（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Sprite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动作与动画（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Action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Animation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12290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核心概念</a:t>
            </a:r>
            <a:endParaRPr kumimoji="1" lang="en-US" altLang="zh-CN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1">
                                            <p:txEl>
                                              <p:charRg st="13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1">
                                            <p:txEl>
                                              <p:char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1">
                                            <p:txEl>
                                              <p:charRg st="5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1">
                                            <p:txEl>
                                              <p:charRg st="85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25601">
                                            <p:txEl>
                                              <p:charRg st="9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内容占位符 1"/>
          <p:cNvSpPr>
            <a:spLocks noGrp="1"/>
          </p:cNvSpPr>
          <p:nvPr>
            <p:ph sz="quarter" idx="10"/>
          </p:nvPr>
        </p:nvSpPr>
        <p:spPr>
          <a:xfrm>
            <a:off x="987425" y="906463"/>
            <a:ext cx="8461375" cy="46434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en-US" altLang="zh-CN" dirty="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zh-CN" altLang="en-US" dirty="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使用方法二：</a:t>
            </a:r>
            <a:endParaRPr kumimoji="1" lang="en-US" altLang="zh-CN" dirty="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zh-TW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帧</a:t>
            </a:r>
            <a:r>
              <a:rPr kumimoji="1" lang="zh-TW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动画</a:t>
            </a:r>
            <a:r>
              <a:rPr kumimoji="1" lang="zh-CN" altLang="zh-TW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实现方法</a:t>
            </a:r>
            <a:r>
              <a:rPr kumimoji="1" lang="zh-TW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en-US" altLang="zh-TW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(Animation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Animate</a:t>
            </a:r>
            <a:r>
              <a:rPr kumimoji="1" lang="en-US" altLang="zh-TW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</a:t>
            </a:r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31748" name="Rectangle 1"/>
          <p:cNvSpPr>
            <a:spLocks noChangeArrowheads="1"/>
          </p:cNvSpPr>
          <p:nvPr/>
        </p:nvSpPr>
        <p:spPr bwMode="auto">
          <a:xfrm>
            <a:off x="2381250" y="2184400"/>
            <a:ext cx="309563" cy="5826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38916" name="Rectangle 2"/>
          <p:cNvSpPr/>
          <p:nvPr/>
        </p:nvSpPr>
        <p:spPr>
          <a:xfrm>
            <a:off x="1438275" y="1881188"/>
            <a:ext cx="9825038" cy="34766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 anchor="ctr">
            <a:spAutoFit/>
          </a:bodyPr>
          <a:p>
            <a:pPr eaLnBrk="0" hangingPunct="0"/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cc.</a:t>
            </a:r>
            <a:r>
              <a:rPr lang="zh-CN" altLang="zh-CN" sz="2000" b="1">
                <a:solidFill>
                  <a:srgbClr val="660E7A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spriteFrameCache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.addSpriteFrames(</a:t>
            </a:r>
            <a:r>
              <a:rPr lang="zh-CN" altLang="zh-CN" sz="2000" b="1" i="1">
                <a:solidFill>
                  <a:srgbClr val="660E7A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res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.</a:t>
            </a:r>
            <a:r>
              <a:rPr lang="zh-CN" altLang="zh-CN" sz="2000" b="1">
                <a:solidFill>
                  <a:srgbClr val="660E7A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Grossini_plist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);</a:t>
            </a:r>
            <a:endParaRPr lang="en-US" altLang="zh-CN" sz="2000" b="1">
              <a:solidFill>
                <a:srgbClr val="000080"/>
              </a:solidFill>
              <a:latin typeface="Consolas" panose="020B0609020204030204" pitchFamily="2" charset="0"/>
              <a:ea typeface="微软雅黑" panose="020B0503020204020204" pitchFamily="2" charset="-122"/>
            </a:endParaRPr>
          </a:p>
          <a:p>
            <a:pPr eaLnBrk="0" hangingPunct="0"/>
            <a:r>
              <a:rPr lang="zh-CN" altLang="zh-CN" sz="2000" b="1">
                <a:solidFill>
                  <a:srgbClr val="00008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var </a:t>
            </a:r>
            <a:r>
              <a:rPr lang="zh-CN" altLang="zh-CN" sz="200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spriteFrames 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= [];</a:t>
            </a:r>
            <a:b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</a:br>
            <a:r>
              <a:rPr lang="zh-CN" altLang="zh-CN" sz="2000" b="1">
                <a:solidFill>
                  <a:srgbClr val="00008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for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(</a:t>
            </a:r>
            <a:r>
              <a:rPr lang="zh-CN" altLang="zh-CN" sz="2000" b="1">
                <a:solidFill>
                  <a:srgbClr val="00008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var </a:t>
            </a:r>
            <a:r>
              <a:rPr lang="zh-CN" altLang="zh-CN" sz="200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i 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= 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1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; </a:t>
            </a:r>
            <a:r>
              <a:rPr lang="zh-CN" altLang="zh-CN" sz="200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i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&lt;=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14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; </a:t>
            </a:r>
            <a:r>
              <a:rPr lang="zh-CN" altLang="zh-CN" sz="200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i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++){</a:t>
            </a:r>
            <a:b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    </a:t>
            </a:r>
            <a:r>
              <a:rPr lang="zh-CN" altLang="zh-CN" sz="2000" b="1">
                <a:solidFill>
                  <a:srgbClr val="00008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var </a:t>
            </a:r>
            <a:r>
              <a:rPr lang="zh-CN" altLang="zh-CN" sz="200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frame 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= </a:t>
            </a:r>
            <a:r>
              <a:rPr lang="zh-CN" altLang="zh-CN" sz="2000" b="1" i="1">
                <a:solidFill>
                  <a:srgbClr val="660E7A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cc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.</a:t>
            </a:r>
            <a:r>
              <a:rPr lang="zh-CN" altLang="zh-CN" sz="2000" b="1">
                <a:solidFill>
                  <a:srgbClr val="660E7A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spriteFrameCache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.</a:t>
            </a:r>
            <a:r>
              <a:rPr lang="zh-CN" altLang="zh-CN" sz="2000">
                <a:solidFill>
                  <a:srgbClr val="7A7A4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getSpriteFrame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(</a:t>
            </a:r>
            <a:endParaRPr lang="en-US" altLang="zh-CN" sz="2000">
              <a:solidFill>
                <a:srgbClr val="000000"/>
              </a:solidFill>
              <a:latin typeface="Consolas" panose="020B0609020204030204" pitchFamily="2" charset="0"/>
              <a:ea typeface="微软雅黑" panose="020B0503020204020204" pitchFamily="2" charset="-122"/>
            </a:endParaRPr>
          </a:p>
          <a:p>
            <a:pPr eaLnBrk="0" hangingPunct="0"/>
            <a:r>
              <a:rPr lang="zh-CN" altLang="zh-CN" sz="2000" b="1">
                <a:solidFill>
                  <a:srgbClr val="008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"grossini_dance_generic_" 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+ </a:t>
            </a:r>
            <a:r>
              <a:rPr lang="zh-CN" altLang="zh-CN" sz="200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i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 +</a:t>
            </a:r>
            <a:r>
              <a:rPr lang="zh-CN" altLang="zh-CN" sz="2000" b="1">
                <a:solidFill>
                  <a:srgbClr val="008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".png"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);</a:t>
            </a:r>
            <a:b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    </a:t>
            </a:r>
            <a:r>
              <a:rPr lang="zh-CN" altLang="zh-CN" sz="200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spriteFrames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.</a:t>
            </a:r>
            <a:r>
              <a:rPr lang="zh-CN" altLang="zh-CN" sz="2000">
                <a:solidFill>
                  <a:srgbClr val="7A7A4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push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(</a:t>
            </a:r>
            <a:r>
              <a:rPr lang="zh-CN" altLang="zh-CN" sz="200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frame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);</a:t>
            </a:r>
            <a:b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</a:b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}</a:t>
            </a:r>
            <a:b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</a:br>
            <a:r>
              <a:rPr lang="zh-CN" altLang="zh-CN" sz="2000" b="1">
                <a:solidFill>
                  <a:srgbClr val="00008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var </a:t>
            </a:r>
            <a:r>
              <a:rPr lang="zh-CN" altLang="zh-CN" sz="200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animation2 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= </a:t>
            </a:r>
            <a:r>
              <a:rPr lang="zh-CN" altLang="zh-CN" sz="2000" b="1">
                <a:solidFill>
                  <a:srgbClr val="00008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new </a:t>
            </a:r>
            <a:r>
              <a:rPr lang="zh-CN" altLang="zh-CN" sz="2000" b="1" i="1">
                <a:solidFill>
                  <a:srgbClr val="660E7A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cc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.</a:t>
            </a:r>
            <a:r>
              <a:rPr lang="zh-CN" altLang="zh-CN" sz="2000" b="1">
                <a:solidFill>
                  <a:srgbClr val="660E7A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Animation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(</a:t>
            </a:r>
            <a:r>
              <a:rPr lang="zh-CN" altLang="zh-CN" sz="200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spriteFrames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, 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0.2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, </a:t>
            </a:r>
            <a:r>
              <a:rPr lang="zh-CN" altLang="zh-CN" sz="2000">
                <a:solidFill>
                  <a:srgbClr val="0000FF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2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);</a:t>
            </a:r>
            <a:b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</a:br>
            <a:r>
              <a:rPr lang="zh-CN" altLang="zh-CN" sz="2000" b="1">
                <a:solidFill>
                  <a:srgbClr val="00008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var </a:t>
            </a:r>
            <a:r>
              <a:rPr lang="zh-CN" altLang="zh-CN" sz="200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animate 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= </a:t>
            </a:r>
            <a:r>
              <a:rPr lang="zh-CN" altLang="zh-CN" sz="2000" b="1" i="1">
                <a:solidFill>
                  <a:srgbClr val="660E7A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cc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.</a:t>
            </a:r>
            <a:r>
              <a:rPr lang="zh-CN" altLang="zh-CN" sz="2000">
                <a:solidFill>
                  <a:srgbClr val="7A7A4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animate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(</a:t>
            </a:r>
            <a:r>
              <a:rPr lang="zh-CN" altLang="zh-CN" sz="200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animation2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);</a:t>
            </a:r>
            <a:b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</a:br>
            <a:r>
              <a:rPr lang="zh-CN" altLang="zh-CN" sz="200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animation2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.</a:t>
            </a:r>
            <a:r>
              <a:rPr lang="zh-CN" altLang="zh-CN" sz="2000">
                <a:solidFill>
                  <a:srgbClr val="7A7A4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setRestoreOriginalFrame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(</a:t>
            </a:r>
            <a:r>
              <a:rPr lang="zh-CN" altLang="zh-CN" sz="2000" b="1">
                <a:solidFill>
                  <a:srgbClr val="00008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true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);</a:t>
            </a:r>
            <a:b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</a:br>
            <a:r>
              <a:rPr lang="zh-CN" altLang="zh-CN" sz="2000" b="1">
                <a:solidFill>
                  <a:srgbClr val="00008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this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.</a:t>
            </a:r>
            <a:r>
              <a:rPr lang="zh-CN" altLang="zh-CN" sz="2000" b="1">
                <a:solidFill>
                  <a:srgbClr val="660E7A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_grossini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.</a:t>
            </a:r>
            <a:r>
              <a:rPr lang="zh-CN" altLang="zh-CN" sz="2000">
                <a:solidFill>
                  <a:srgbClr val="7A7A4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runAction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(</a:t>
            </a:r>
            <a:r>
              <a:rPr lang="zh-CN" altLang="zh-CN" sz="2000">
                <a:solidFill>
                  <a:srgbClr val="45838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animate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.</a:t>
            </a:r>
            <a:r>
              <a:rPr lang="zh-CN" altLang="zh-CN" sz="2000">
                <a:solidFill>
                  <a:srgbClr val="7A7A43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repeatForever</a:t>
            </a:r>
            <a:r>
              <a:rPr lang="zh-CN" altLang="zh-CN" sz="2000">
                <a:solidFill>
                  <a:srgbClr val="000000"/>
                </a:solidFill>
                <a:latin typeface="Consolas" panose="020B0609020204030204" pitchFamily="2" charset="0"/>
                <a:ea typeface="微软雅黑" panose="020B0503020204020204" pitchFamily="2" charset="-122"/>
              </a:rPr>
              <a:t>());</a:t>
            </a:r>
            <a:endParaRPr lang="zh-CN" altLang="zh-CN" sz="200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76900" y="5957888"/>
            <a:ext cx="5378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solidFill>
                  <a:srgbClr val="BF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综合案例：奔跑帧动画及碰撞检测实例</a:t>
            </a:r>
            <a:endParaRPr lang="zh-CN" altLang="en-US" sz="2400">
              <a:solidFill>
                <a:srgbClr val="BF0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93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993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38" name="Rectangle 6"/>
          <p:cNvSpPr>
            <a:spLocks noGrp="1"/>
          </p:cNvSpPr>
          <p:nvPr>
            <p:ph type="ctrTitle"/>
          </p:nvPr>
        </p:nvSpPr>
        <p:spPr>
          <a:xfrm>
            <a:off x="2419350" y="3127375"/>
            <a:ext cx="7362825" cy="12858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algn="ctr" eaLnBrk="1" hangingPunct="1"/>
            <a:r>
              <a:rPr lang="en-US" altLang="zh-CN" sz="5400" dirty="0"/>
              <a:t>Thank </a:t>
            </a:r>
            <a:r>
              <a:rPr lang="en-US" altLang="zh-CN" sz="5400" dirty="0">
                <a:solidFill>
                  <a:srgbClr val="FF0000"/>
                </a:solidFill>
              </a:rPr>
              <a:t>You</a:t>
            </a:r>
            <a:r>
              <a:rPr lang="zh-CN" altLang="en-US" sz="5400" dirty="0"/>
              <a:t>！</a:t>
            </a:r>
            <a:endParaRPr lang="zh-CN" altLang="zh-CN" sz="5400" dirty="0"/>
          </a:p>
        </p:txBody>
      </p:sp>
      <p:pic>
        <p:nvPicPr>
          <p:cNvPr id="39939" name="图片 3" descr="软院logo横版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3" y="5927725"/>
            <a:ext cx="3381375" cy="527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内容占位符 3"/>
          <p:cNvSpPr>
            <a:spLocks noGrp="1"/>
          </p:cNvSpPr>
          <p:nvPr>
            <p:ph sz="quarter" idx="10"/>
          </p:nvPr>
        </p:nvSpPr>
        <p:spPr>
          <a:xfrm>
            <a:off x="946150" y="909638"/>
            <a:ext cx="9166225" cy="4897437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动作类</a:t>
            </a:r>
            <a:r>
              <a:rPr kumimoji="1" lang="en-US" altLang="zh-CN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en-US" altLang="zh-CN" sz="26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cc.Action</a:t>
            </a:r>
            <a:r>
              <a:rPr kumimoji="1" lang="en-US" altLang="zh-CN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</a:t>
            </a:r>
            <a:r>
              <a:rPr kumimoji="1" lang="zh-CN" altLang="en-US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是所有动作的基类，它实例化出来的对象代表一个动作（一般由子类来实例化具体动作）</a:t>
            </a:r>
            <a:endParaRPr kumimoji="1" lang="en-US" altLang="zh-CN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动作作用于节点对象，每个动作都需要由节点对象来执行（如：精灵、按钮、层等）</a:t>
            </a:r>
            <a:endParaRPr kumimoji="1" lang="en-US" altLang="zh-CN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在实际开发中，通常用到两类动作：</a:t>
            </a:r>
            <a:r>
              <a:rPr kumimoji="1" lang="zh-CN" altLang="en-US" sz="260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即时动作</a:t>
            </a:r>
            <a:r>
              <a:rPr kumimoji="1" lang="zh-CN" altLang="en-US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</a:t>
            </a:r>
            <a:r>
              <a:rPr kumimoji="1" lang="zh-CN" altLang="en-US" sz="2600">
                <a:solidFill>
                  <a:srgbClr val="B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间隔动作</a:t>
            </a:r>
            <a:r>
              <a:rPr kumimoji="1" lang="zh-CN" altLang="en-US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，这两类动作都继承于有限时间动作类</a:t>
            </a:r>
            <a:r>
              <a:rPr kumimoji="1" lang="en-US" altLang="zh-CN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en-US" altLang="zh-CN" sz="26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FiniteTimeAction</a:t>
            </a:r>
            <a:r>
              <a:rPr kumimoji="1" lang="en-US" altLang="zh-CN" sz="26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</a:t>
            </a:r>
            <a:endParaRPr kumimoji="1" lang="zh-CN" altLang="en-US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en-US" altLang="zh-CN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en-US" altLang="zh-CN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en-US" altLang="zh-CN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en-US" altLang="zh-CN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endParaRPr kumimoji="1" lang="en-US" altLang="zh-CN" sz="26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14338" name="内容占位符 4"/>
          <p:cNvSpPr>
            <a:spLocks noGrp="1"/>
          </p:cNvSpPr>
          <p:nvPr>
            <p:ph sz="quarter" idx="11"/>
          </p:nvPr>
        </p:nvSpPr>
        <p:spPr>
          <a:xfrm>
            <a:off x="947738" y="236538"/>
            <a:ext cx="8191500" cy="490537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动作</a:t>
            </a:r>
            <a:r>
              <a:rPr kumimoji="1" lang="en-US" altLang="zh-CN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(Actions) </a:t>
            </a:r>
            <a:r>
              <a:rPr kumimoji="1" lang="zh-CN" altLang="en-US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定义</a:t>
            </a:r>
            <a:br>
              <a:rPr kumimoji="1" lang="en-US" altLang="zh-CN" dirty="0">
                <a:solidFill>
                  <a:srgbClr val="C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endParaRPr kumimoji="1" lang="zh-CN" altLang="en-US" dirty="0">
              <a:solidFill>
                <a:srgbClr val="C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7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7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charRg st="54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7">
                                            <p:txEl>
                                              <p:charRg st="54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7">
                                            <p:txEl>
                                              <p:charRg st="54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charRg st="92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7">
                                            <p:txEl>
                                              <p:charRg st="92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7">
                                            <p:txEl>
                                              <p:charRg st="92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3" name="内容占位符 5" descr="屏幕快照 2015-09-01 16.03.46.png"/>
          <p:cNvPicPr>
            <a:picLocks noGrp="1" noChangeAspect="1"/>
          </p:cNvPicPr>
          <p:nvPr>
            <p:ph sz="quarter" idx="10"/>
          </p:nvPr>
        </p:nvPicPr>
        <p:blipFill>
          <a:blip r:embed="rId1"/>
          <a:srcRect l="-772" t="19669" r="-772" b="-2"/>
          <a:stretch>
            <a:fillRect/>
          </a:stretch>
        </p:blipFill>
        <p:spPr>
          <a:xfrm>
            <a:off x="2638425" y="1195388"/>
            <a:ext cx="6554788" cy="4756150"/>
          </a:xfrm>
          <a:noFill/>
          <a:ln>
            <a:noFill/>
          </a:ln>
        </p:spPr>
      </p:pic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974725" y="188913"/>
            <a:ext cx="6635750" cy="561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r>
              <a:rPr lang="zh-TW" altLang="en-US" sz="3200" dirty="0">
                <a:solidFill>
                  <a:srgbClr val="C00000"/>
                </a:solidFill>
              </a:rPr>
              <a:t>动作 </a:t>
            </a:r>
            <a:r>
              <a:rPr lang="en-US" altLang="zh-TW" sz="3200" dirty="0">
                <a:solidFill>
                  <a:srgbClr val="C00000"/>
                </a:solidFill>
              </a:rPr>
              <a:t>(Actions)</a:t>
            </a:r>
            <a:r>
              <a:rPr lang="zh-TW" altLang="en-US" sz="3200" dirty="0">
                <a:solidFill>
                  <a:srgbClr val="C00000"/>
                </a:solidFill>
              </a:rPr>
              <a:t> 相关类图</a:t>
            </a:r>
            <a:br>
              <a:rPr lang="zh-TW" altLang="en-US" dirty="0"/>
            </a:b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内容占位符 1"/>
          <p:cNvSpPr>
            <a:spLocks noGrp="1"/>
          </p:cNvSpPr>
          <p:nvPr>
            <p:ph sz="quarter" idx="10"/>
          </p:nvPr>
        </p:nvSpPr>
        <p:spPr>
          <a:xfrm>
            <a:off x="987425" y="908050"/>
            <a:ext cx="7286625" cy="4897438"/>
          </a:xfrm>
          <a:noFill/>
          <a:ln>
            <a:noFill/>
          </a:ln>
        </p:spPr>
        <p:txBody>
          <a:bodyPr wrap="square" lIns="91440" tIns="45720" rIns="91440" bIns="45720" anchor="t"/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创建动作</a:t>
            </a:r>
            <a:br>
              <a:rPr kumimoji="1" lang="en-US" altLang="zh-CN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var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action = new </a:t>
            </a:r>
            <a:r>
              <a:rPr kumimoji="1" lang="en-US" altLang="zh-CN" sz="18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cc.MoveBy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is-I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…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</a:t>
            </a:r>
            <a:r>
              <a:rPr kumimoji="1" lang="en-US" altLang="zh-CN" sz="1800">
                <a:solidFill>
                  <a:srgbClr val="00846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; </a:t>
            </a:r>
            <a:br>
              <a:rPr kumimoji="1" lang="en-US" altLang="zh-CN" sz="1800">
                <a:solidFill>
                  <a:srgbClr val="00846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var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action = </a:t>
            </a:r>
            <a:r>
              <a:rPr kumimoji="1" lang="en-US" altLang="zh-CN" sz="18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cc.MoveBy.create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is-I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…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);</a:t>
            </a:r>
            <a:b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>
                <a:solidFill>
                  <a:srgbClr val="00634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err="1">
                <a:solidFill>
                  <a:srgbClr val="00634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var</a:t>
            </a:r>
            <a:r>
              <a:rPr kumimoji="1" lang="en-US" altLang="zh-CN" sz="1800">
                <a:solidFill>
                  <a:srgbClr val="00634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action </a:t>
            </a:r>
            <a:r>
              <a:rPr kumimoji="1" lang="zh-CN" altLang="en-US" sz="1800">
                <a:solidFill>
                  <a:srgbClr val="00634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＝</a:t>
            </a:r>
            <a:r>
              <a:rPr kumimoji="1" lang="en-US" altLang="zh-CN" sz="1800">
                <a:solidFill>
                  <a:srgbClr val="00634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en-US" altLang="zh-CN" sz="1800" err="1">
                <a:solidFill>
                  <a:srgbClr val="00634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cc.moveBy</a:t>
            </a:r>
            <a:r>
              <a:rPr kumimoji="1" lang="en-US" altLang="zh-CN" sz="1800">
                <a:solidFill>
                  <a:srgbClr val="00634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is-IS" altLang="zh-CN" sz="1800">
                <a:solidFill>
                  <a:srgbClr val="00634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…</a:t>
            </a:r>
            <a:r>
              <a:rPr kumimoji="1" lang="en-US" altLang="zh-CN" sz="1800">
                <a:solidFill>
                  <a:srgbClr val="00634F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);</a:t>
            </a:r>
            <a:endParaRPr kumimoji="1" lang="en-US" altLang="zh-CN" sz="1800">
              <a:solidFill>
                <a:srgbClr val="00634F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运行动作</a:t>
            </a:r>
            <a:br>
              <a:rPr kumimoji="1" lang="en-US" altLang="zh-CN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node.runAction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en-US" altLang="zh-CN" sz="1800">
                <a:solidFill>
                  <a:schemeClr val="tx2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action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);</a:t>
            </a:r>
            <a:endParaRPr kumimoji="1" lang="en-US" altLang="zh-CN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停止动作</a:t>
            </a:r>
            <a:br>
              <a:rPr kumimoji="1" lang="en-US" altLang="zh-CN" sz="24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node.stopAction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</a:t>
            </a:r>
            <a:r>
              <a:rPr kumimoji="1" lang="en-US" altLang="zh-CN" sz="1800">
                <a:solidFill>
                  <a:srgbClr val="00846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action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);</a:t>
            </a:r>
            <a:b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node.stopActinByTag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(tag)</a:t>
            </a:r>
            <a:r>
              <a:rPr kumimoji="1" lang="zh-CN" altLang="en-US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；</a:t>
            </a:r>
            <a:b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err="1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node.stopAllAction</a:t>
            </a:r>
            <a:r>
              <a:rPr kumimoji="1" lang="en-US" altLang="zh-CN" sz="180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();</a:t>
            </a:r>
            <a:endParaRPr kumimoji="1" lang="en-US" altLang="zh-CN" sz="180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18434" name="标题 3"/>
          <p:cNvSpPr>
            <a:spLocks noGrp="1"/>
          </p:cNvSpPr>
          <p:nvPr>
            <p:ph type="title"/>
          </p:nvPr>
        </p:nvSpPr>
        <p:spPr>
          <a:xfrm>
            <a:off x="974725" y="188913"/>
            <a:ext cx="6203950" cy="561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r>
              <a:rPr lang="zh-CN" altLang="en-US" sz="3200" dirty="0">
                <a:solidFill>
                  <a:srgbClr val="BF0000"/>
                </a:solidFill>
              </a:rPr>
              <a:t>控制动作</a:t>
            </a:r>
            <a:endParaRPr lang="zh-CN" altLang="en-US" sz="3200" dirty="0">
              <a:solidFill>
                <a:srgbClr val="B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charRg st="0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5">
                                            <p:txEl>
                                              <p:charRg st="0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5">
                                            <p:txEl>
                                              <p:charRg st="0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charRg st="10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5">
                                            <p:txEl>
                                              <p:charRg st="10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5">
                                            <p:txEl>
                                              <p:charRg st="10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charRg st="131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5">
                                            <p:txEl>
                                              <p:charRg st="131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5">
                                            <p:txEl>
                                              <p:charRg st="131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14400" y="908050"/>
            <a:ext cx="7286625" cy="4897438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暂停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/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恢复动作</a:t>
            </a:r>
            <a:b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node.pause()</a:t>
            </a: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；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b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node.resume()</a:t>
            </a: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；</a:t>
            </a:r>
            <a:endParaRPr kumimoji="1" lang="en-US" altLang="zh-CN" sz="1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全局控制</a:t>
            </a:r>
            <a:b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cc.director.pause()</a:t>
            </a: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；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</a:t>
            </a:r>
            <a:b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cc.director.resume()</a:t>
            </a: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；</a:t>
            </a:r>
            <a:endParaRPr kumimoji="1" lang="en-US" altLang="zh-CN" sz="1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19458" name="标题 3"/>
          <p:cNvSpPr>
            <a:spLocks noGrp="1"/>
          </p:cNvSpPr>
          <p:nvPr>
            <p:ph type="title"/>
          </p:nvPr>
        </p:nvSpPr>
        <p:spPr>
          <a:xfrm>
            <a:off x="903288" y="188913"/>
            <a:ext cx="6203950" cy="561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r>
              <a:rPr lang="zh-CN" altLang="en-US" sz="3200" dirty="0">
                <a:solidFill>
                  <a:srgbClr val="BF0000"/>
                </a:solidFill>
              </a:rPr>
              <a:t>控制动作</a:t>
            </a:r>
            <a:endParaRPr lang="zh-CN" altLang="en-US" sz="3200" dirty="0">
              <a:solidFill>
                <a:srgbClr val="B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charRg st="4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charRg st="4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3" name="内容占位符 5" descr="屏幕快照 2015-09-01 16.03.46.png"/>
          <p:cNvPicPr>
            <a:picLocks noGrp="1" noChangeAspect="1"/>
          </p:cNvPicPr>
          <p:nvPr>
            <p:ph sz="quarter" idx="10"/>
          </p:nvPr>
        </p:nvPicPr>
        <p:blipFill>
          <a:blip r:embed="rId1"/>
          <a:srcRect l="-772" t="19669" r="-772" b="-2"/>
          <a:stretch>
            <a:fillRect/>
          </a:stretch>
        </p:blipFill>
        <p:spPr>
          <a:xfrm>
            <a:off x="2638425" y="1195388"/>
            <a:ext cx="6554788" cy="4756150"/>
          </a:xfrm>
          <a:noFill/>
          <a:ln>
            <a:noFill/>
          </a:ln>
        </p:spPr>
      </p:pic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974725" y="188913"/>
            <a:ext cx="6635750" cy="561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r>
              <a:rPr lang="zh-TW" altLang="en-US" sz="3200" dirty="0">
                <a:solidFill>
                  <a:srgbClr val="C00000"/>
                </a:solidFill>
              </a:rPr>
              <a:t>动作 </a:t>
            </a:r>
            <a:r>
              <a:rPr lang="en-US" altLang="zh-TW" sz="3200" dirty="0">
                <a:solidFill>
                  <a:srgbClr val="C00000"/>
                </a:solidFill>
              </a:rPr>
              <a:t>(Actions)</a:t>
            </a:r>
            <a:r>
              <a:rPr lang="zh-TW" altLang="en-US" sz="3200" dirty="0">
                <a:solidFill>
                  <a:srgbClr val="C00000"/>
                </a:solidFill>
              </a:rPr>
              <a:t> 相关类图</a:t>
            </a:r>
            <a:br>
              <a:rPr lang="zh-TW" altLang="en-US" dirty="0"/>
            </a:b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87425" y="835025"/>
            <a:ext cx="7286625" cy="5259388"/>
          </a:xfrm>
          <a:noFill/>
          <a:ln>
            <a:noFill/>
          </a:ln>
        </p:spPr>
        <p:txBody>
          <a:bodyPr anchor="t"/>
          <a:p>
            <a:pPr defTabSz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位置调整</a:t>
            </a:r>
            <a:b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cc.place(position)</a:t>
            </a:r>
            <a:endParaRPr kumimoji="1" lang="en-US" altLang="zh-CN" sz="1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水平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/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垂直反转</a:t>
            </a:r>
            <a:b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cc.flipX(boolean)</a:t>
            </a:r>
            <a:b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cc.flipY(boolean)</a:t>
            </a:r>
            <a:endParaRPr kumimoji="1" lang="en-US" altLang="zh-CN" sz="1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隐藏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/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显示</a:t>
            </a:r>
            <a:b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cc.hide()</a:t>
            </a:r>
            <a:b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cc.show()</a:t>
            </a:r>
            <a:endParaRPr kumimoji="1" lang="en-US" altLang="zh-CN" sz="1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defTabSz="0"/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回调动作</a:t>
            </a:r>
            <a:b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</a:br>
            <a:r>
              <a:rPr kumimoji="1" lang="zh-CN" altLang="en-US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－</a:t>
            </a:r>
            <a:r>
              <a:rPr kumimoji="1" lang="en-US" altLang="zh-CN" sz="1800" dirty="0">
                <a:solidFill>
                  <a:srgbClr val="00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cc.callFunc(select,target,data)</a:t>
            </a:r>
            <a:endParaRPr kumimoji="1" lang="en-US" altLang="zh-CN" sz="1800" dirty="0">
              <a:solidFill>
                <a:srgbClr val="00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2530" name="标题 3"/>
          <p:cNvSpPr>
            <a:spLocks noGrp="1"/>
          </p:cNvSpPr>
          <p:nvPr>
            <p:ph type="title"/>
          </p:nvPr>
        </p:nvSpPr>
        <p:spPr>
          <a:xfrm>
            <a:off x="903288" y="188913"/>
            <a:ext cx="6203950" cy="561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r>
              <a:rPr lang="zh-TW" altLang="en-US" sz="3200" dirty="0">
                <a:solidFill>
                  <a:srgbClr val="BF0000"/>
                </a:solidFill>
              </a:rPr>
              <a:t>即时动作 </a:t>
            </a:r>
            <a:r>
              <a:rPr lang="en-US" altLang="zh-TW" sz="3200" dirty="0">
                <a:solidFill>
                  <a:srgbClr val="BF0000"/>
                </a:solidFill>
              </a:rPr>
              <a:t>(ActionInstant)</a:t>
            </a:r>
            <a:r>
              <a:rPr lang="en-US" altLang="zh-CN" sz="3200" dirty="0">
                <a:solidFill>
                  <a:srgbClr val="BF0000"/>
                </a:solidFill>
              </a:rPr>
              <a:t> </a:t>
            </a:r>
            <a:r>
              <a:rPr lang="zh-TW" altLang="en-US" sz="3200" dirty="0">
                <a:solidFill>
                  <a:srgbClr val="BF0000"/>
                </a:solidFill>
              </a:rPr>
              <a:t> </a:t>
            </a:r>
            <a:br>
              <a:rPr lang="zh-TW" altLang="en-US" sz="3200" dirty="0"/>
            </a:b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6900" y="5957888"/>
            <a:ext cx="5378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solidFill>
                  <a:srgbClr val="BF0000"/>
                </a:solidFill>
                <a:latin typeface="Arial" panose="020B0604020202020204" pitchFamily="34" charset="0"/>
                <a:ea typeface="微软雅黑" panose="020B0503020204020204" pitchFamily="2" charset="-122"/>
              </a:rPr>
              <a:t>案例：即时动作综合实例</a:t>
            </a:r>
            <a:endParaRPr lang="zh-CN" altLang="en-US" sz="2400">
              <a:solidFill>
                <a:srgbClr val="BF0000"/>
              </a:solidFill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6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charRg st="26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charRg st="26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charRg st="7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charRg st="7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0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charRg st="10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charRg st="10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5" name="内容占位符 5" descr="屏幕快照 2015-09-01 16.03.46.png"/>
          <p:cNvPicPr>
            <a:picLocks noGrp="1" noChangeAspect="1"/>
          </p:cNvPicPr>
          <p:nvPr>
            <p:ph sz="quarter" idx="10"/>
          </p:nvPr>
        </p:nvPicPr>
        <p:blipFill>
          <a:blip r:embed="rId1"/>
          <a:srcRect l="-772" t="19669" r="-772" b="-2"/>
          <a:stretch>
            <a:fillRect/>
          </a:stretch>
        </p:blipFill>
        <p:spPr>
          <a:xfrm>
            <a:off x="2638425" y="1195388"/>
            <a:ext cx="6554788" cy="4756150"/>
          </a:xfrm>
          <a:noFill/>
          <a:ln>
            <a:noFill/>
          </a:ln>
        </p:spPr>
      </p:pic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974725" y="188913"/>
            <a:ext cx="6635750" cy="5619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r>
              <a:rPr lang="zh-TW" altLang="en-US" sz="3200" dirty="0">
                <a:solidFill>
                  <a:srgbClr val="C00000"/>
                </a:solidFill>
              </a:rPr>
              <a:t>动作 </a:t>
            </a:r>
            <a:r>
              <a:rPr lang="en-US" altLang="zh-TW" sz="3200" dirty="0">
                <a:solidFill>
                  <a:srgbClr val="C00000"/>
                </a:solidFill>
              </a:rPr>
              <a:t>(Actions)</a:t>
            </a:r>
            <a:r>
              <a:rPr lang="zh-TW" altLang="en-US" sz="3200" dirty="0">
                <a:solidFill>
                  <a:srgbClr val="C00000"/>
                </a:solidFill>
              </a:rPr>
              <a:t> 相关类图</a:t>
            </a:r>
            <a:br>
              <a:rPr lang="zh-TW" altLang="en-US" dirty="0"/>
            </a:b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2785</Words>
  <Application>WPS 演示</Application>
  <PresentationFormat>全屏显示(4:3)</PresentationFormat>
  <Paragraphs>139</Paragraphs>
  <Slides>21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  <vt:variant>
        <vt:lpstr>自定义放映</vt:lpstr>
      </vt:variant>
      <vt:variant>
        <vt:i4>1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Franklin Gothic Book</vt:lpstr>
      <vt:lpstr>Consolas</vt:lpstr>
      <vt:lpstr>Arial Unicode MS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自定义放映1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2791</cp:revision>
  <dcterms:created xsi:type="dcterms:W3CDTF">2003-05-12T10:17:00Z</dcterms:created>
  <dcterms:modified xsi:type="dcterms:W3CDTF">2019-08-13T03:04:16Z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